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43891200" cy="329184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  <p15:guide id="3" pos="1382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4DE407-8761-6D73-EF96-C2FA3C7E5BE1}" name="Seth Drahusz" initials="SD" userId="S::sdd1020@usnh.edu::a82223f2-8039-4427-8659-f5e7f7ec2e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52C61"/>
    <a:srgbClr val="000066"/>
    <a:srgbClr val="CCCCCC"/>
    <a:srgbClr val="999999"/>
    <a:srgbClr val="FF9900"/>
    <a:srgbClr val="990000"/>
    <a:srgbClr val="000050"/>
    <a:srgbClr val="00126A"/>
    <a:srgbClr val="000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95485" autoAdjust="0"/>
  </p:normalViewPr>
  <p:slideViewPr>
    <p:cSldViewPr snapToGrid="0">
      <p:cViewPr>
        <p:scale>
          <a:sx n="27" d="100"/>
          <a:sy n="27" d="100"/>
        </p:scale>
        <p:origin x="992" y="-352"/>
      </p:cViewPr>
      <p:guideLst>
        <p:guide orient="horz" pos="10368"/>
        <p:guide pos="1555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211AB-D6C3-451B-894E-D62E40E6731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221C-3314-4177-A27E-2CA10B637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5221C-3314-4177-A27E-2CA10B6371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5"/>
            <a:ext cx="30724474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0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3927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3928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3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93928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21803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43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8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3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8"/>
            <a:ext cx="19392901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1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8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4" y="1311275"/>
            <a:ext cx="14439901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4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4" y="6888163"/>
            <a:ext cx="1443990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3042568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5763543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279" y="7680325"/>
            <a:ext cx="39502645" cy="21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525" indent="-117633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6138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33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805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77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49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6CDE8B95-CE69-425C-3443-929C3D2F9CD6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3413831" y="8251352"/>
            <a:ext cx="8687336" cy="1266471"/>
            <a:chOff x="34680035" y="6835855"/>
            <a:chExt cx="8496608" cy="123866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F776737-0838-9D5F-E972-742BB7B7D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9530" b="41060"/>
            <a:stretch/>
          </p:blipFill>
          <p:spPr>
            <a:xfrm>
              <a:off x="34680035" y="7238115"/>
              <a:ext cx="3369902" cy="654082"/>
            </a:xfrm>
            <a:prstGeom prst="rect">
              <a:avLst/>
            </a:prstGeom>
          </p:spPr>
        </p:pic>
        <p:pic>
          <p:nvPicPr>
            <p:cNvPr id="39" name="Picture 4" descr="Glycerol - Wikipedia">
              <a:extLst>
                <a:ext uri="{FF2B5EF4-FFF2-40B4-BE49-F238E27FC236}">
                  <a16:creationId xmlns:a16="http://schemas.microsoft.com/office/drawing/2014/main" id="{B0ECAB08-7C90-2CB0-632A-390BB1FC7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6740" y="6835855"/>
              <a:ext cx="3369903" cy="1238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113BFBCE-2C02-0F70-02FA-7C6A98C96BB5}"/>
                </a:ext>
              </a:extLst>
            </p:cNvPr>
            <p:cNvSpPr/>
            <p:nvPr/>
          </p:nvSpPr>
          <p:spPr bwMode="auto">
            <a:xfrm rot="10800000">
              <a:off x="38232755" y="7015013"/>
              <a:ext cx="1331538" cy="985083"/>
            </a:xfrm>
            <a:prstGeom prst="rightArrow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300" b="1" i="0" u="none" strike="noStrike" cap="none" normalizeH="0" baseline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BCCD1C-8F26-2D99-14A8-73BB785E0701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3431007" y="11199357"/>
            <a:ext cx="9032759" cy="3746942"/>
            <a:chOff x="37292552" y="11969392"/>
            <a:chExt cx="5751955" cy="2815687"/>
          </a:xfrm>
        </p:grpSpPr>
        <p:pic>
          <p:nvPicPr>
            <p:cNvPr id="1026" name="Picture 2" descr="Free Vectors | leaning scales">
              <a:extLst>
                <a:ext uri="{FF2B5EF4-FFF2-40B4-BE49-F238E27FC236}">
                  <a16:creationId xmlns:a16="http://schemas.microsoft.com/office/drawing/2014/main" id="{68774DD6-C9B7-3960-0B35-0BE44FB574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" t="46656" r="3827"/>
            <a:stretch/>
          </p:blipFill>
          <p:spPr bwMode="auto">
            <a:xfrm>
              <a:off x="37292552" y="12866345"/>
              <a:ext cx="5751955" cy="1918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Weight Icons - Free SVG &amp; PNG Weight Images - Noun Project">
              <a:extLst>
                <a:ext uri="{FF2B5EF4-FFF2-40B4-BE49-F238E27FC236}">
                  <a16:creationId xmlns:a16="http://schemas.microsoft.com/office/drawing/2014/main" id="{95BBF83A-0536-ECC1-C15D-2F740FB7D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5052" y="11969392"/>
              <a:ext cx="1150909" cy="1150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32DE09-8DD1-CB31-484B-AC696A9181B2}"/>
                </a:ext>
              </a:extLst>
            </p:cNvPr>
            <p:cNvSpPr txBox="1"/>
            <p:nvPr/>
          </p:nvSpPr>
          <p:spPr>
            <a:xfrm>
              <a:off x="37914312" y="12565860"/>
              <a:ext cx="1034743" cy="393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Anatase</a:t>
              </a:r>
            </a:p>
          </p:txBody>
        </p:sp>
        <p:pic>
          <p:nvPicPr>
            <p:cNvPr id="15" name="Picture 2" descr="Weight Icons - Free SVG &amp; PNG Weight Images - Noun Project">
              <a:extLst>
                <a:ext uri="{FF2B5EF4-FFF2-40B4-BE49-F238E27FC236}">
                  <a16:creationId xmlns:a16="http://schemas.microsoft.com/office/drawing/2014/main" id="{D6D7DE10-7EBC-1E1A-7B77-DB7B4F0A6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8337" y="12638355"/>
              <a:ext cx="1150909" cy="1150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60E5F2-399B-52A1-397F-82071B938C4C}"/>
                </a:ext>
              </a:extLst>
            </p:cNvPr>
            <p:cNvSpPr txBox="1"/>
            <p:nvPr/>
          </p:nvSpPr>
          <p:spPr>
            <a:xfrm>
              <a:off x="41583101" y="13229143"/>
              <a:ext cx="918576" cy="393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Rutile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B7F78A5-78E5-6BC2-1360-F62085B4A6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5521"/>
          <a:stretch/>
        </p:blipFill>
        <p:spPr>
          <a:xfrm>
            <a:off x="625898" y="10819116"/>
            <a:ext cx="11781182" cy="4236652"/>
          </a:xfrm>
          <a:prstGeom prst="rect">
            <a:avLst/>
          </a:prstGeom>
          <a:ln>
            <a:noFill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43891200" cy="502919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4572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9600" b="1" dirty="0">
                <a:solidFill>
                  <a:schemeClr val="bg1"/>
                </a:solidFill>
                <a:latin typeface="Times New Roman"/>
                <a:cs typeface="Times New Roman"/>
              </a:rPr>
              <a:t>Titanium Dioxide (TiO</a:t>
            </a:r>
            <a:r>
              <a:rPr lang="en-US" sz="9600" b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9600" b="1" dirty="0">
                <a:solidFill>
                  <a:schemeClr val="bg1"/>
                </a:solidFill>
                <a:latin typeface="Times New Roman"/>
                <a:cs typeface="Times New Roman"/>
              </a:rPr>
              <a:t>): Anatase-Rutile Phase Transition</a:t>
            </a:r>
            <a:b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>
                <a:solidFill>
                  <a:srgbClr val="FFFFFF"/>
                </a:solidFill>
                <a:latin typeface="Times New Roman"/>
                <a:cs typeface="Times New Roman"/>
              </a:rPr>
              <a:t>William </a:t>
            </a:r>
            <a:r>
              <a:rPr lang="en-US" sz="7200" dirty="0" err="1">
                <a:solidFill>
                  <a:srgbClr val="FFFFFF"/>
                </a:solidFill>
                <a:latin typeface="Times New Roman"/>
                <a:cs typeface="Times New Roman"/>
              </a:rPr>
              <a:t>Steere</a:t>
            </a:r>
            <a:r>
              <a:rPr lang="en-US" sz="7200" dirty="0">
                <a:solidFill>
                  <a:srgbClr val="FFFFFF"/>
                </a:solidFill>
                <a:latin typeface="Times New Roman"/>
                <a:cs typeface="Times New Roman"/>
              </a:rPr>
              <a:t> and Dr. Nan Yi</a:t>
            </a:r>
            <a:b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FFFFFF"/>
                </a:solidFill>
                <a:latin typeface="Times New Roman"/>
                <a:cs typeface="Times New Roman"/>
              </a:rPr>
              <a:t>Department of Chemical </a:t>
            </a:r>
            <a:r>
              <a:rPr lang="en-US" sz="6000" dirty="0">
                <a:solidFill>
                  <a:schemeClr val="bg1"/>
                </a:solidFill>
                <a:latin typeface="Times New Roman"/>
                <a:cs typeface="Times New Roman"/>
              </a:rPr>
              <a:t>Engineering </a:t>
            </a:r>
            <a:r>
              <a:rPr lang="en-US" sz="6000" dirty="0">
                <a:solidFill>
                  <a:srgbClr val="FFFFFF"/>
                </a:solidFill>
                <a:latin typeface="Times New Roman"/>
                <a:cs typeface="Times New Roman"/>
              </a:rPr>
              <a:t>and Bioengineering, University of New Hampshire, Durham, NH 03824</a:t>
            </a: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3968371" y="5315640"/>
            <a:ext cx="17088572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and Methodology</a:t>
            </a: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612813" y="21276064"/>
            <a:ext cx="12055571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615672" y="5315640"/>
            <a:ext cx="11981474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32502307" y="27537201"/>
            <a:ext cx="10771698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32502307" y="5315640"/>
            <a:ext cx="10771698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768136" y="7486314"/>
            <a:ext cx="1195109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 eaLnBrk="1" hangingPunct="1">
              <a:spcBef>
                <a:spcPts val="1200"/>
              </a:spcBef>
            </a:pPr>
            <a:r>
              <a:rPr lang="en-US" sz="3800" b="0" dirty="0">
                <a:latin typeface="Times New Roman"/>
                <a:ea typeface="ＭＳ Ｐゴシック"/>
                <a:cs typeface="Times New Roman"/>
              </a:rPr>
              <a:t>Titanium Dioxide (TiO</a:t>
            </a:r>
            <a:r>
              <a:rPr lang="en-US" sz="3800" b="0" baseline="-25000" dirty="0">
                <a:latin typeface="Times New Roman"/>
                <a:ea typeface="ＭＳ Ｐゴシック"/>
                <a:cs typeface="Times New Roman"/>
              </a:rPr>
              <a:t>2</a:t>
            </a:r>
            <a:r>
              <a:rPr lang="en-US" sz="3800" b="0" dirty="0">
                <a:latin typeface="Times New Roman"/>
                <a:ea typeface="ＭＳ Ｐゴシック"/>
                <a:cs typeface="Times New Roman"/>
              </a:rPr>
              <a:t>) is a robust catalyst:</a:t>
            </a:r>
          </a:p>
          <a:p>
            <a:pPr marL="685800" indent="-685800" algn="l"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3800" b="0" dirty="0">
                <a:latin typeface="Times New Roman"/>
                <a:ea typeface="ＭＳ Ｐゴシック"/>
                <a:cs typeface="Times New Roman"/>
              </a:rPr>
              <a:t>Cost-effective</a:t>
            </a:r>
          </a:p>
          <a:p>
            <a:pPr marL="685800" indent="-685800" algn="l"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3800" b="0" dirty="0">
                <a:latin typeface="Times New Roman" charset="0"/>
                <a:cs typeface="Times New Roman" charset="0"/>
              </a:rPr>
              <a:t>High chemical stability</a:t>
            </a:r>
          </a:p>
          <a:p>
            <a:pPr marL="685800" indent="-685800" algn="l"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3800" b="0" dirty="0">
                <a:latin typeface="Times New Roman" charset="0"/>
                <a:cs typeface="Times New Roman" charset="0"/>
              </a:rPr>
              <a:t>Versatile use in photo- and thermal-catalysis processes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477320" y="29308927"/>
            <a:ext cx="10771698" cy="26815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ct val="150000"/>
              </a:lnSpc>
              <a:spcAft>
                <a:spcPts val="1800"/>
              </a:spcAft>
            </a:pPr>
            <a:r>
              <a:rPr lang="en-US" sz="3200" b="0" dirty="0">
                <a:solidFill>
                  <a:schemeClr val="tx1"/>
                </a:solidFill>
                <a:latin typeface="Times New Roman"/>
                <a:cs typeface="Times New Roman"/>
              </a:rPr>
              <a:t>[1] </a:t>
            </a:r>
            <a:r>
              <a:rPr lang="en-US" sz="3200" b="0" i="1" dirty="0">
                <a:solidFill>
                  <a:schemeClr val="tx1"/>
                </a:solidFill>
                <a:latin typeface="Times New Roman"/>
                <a:cs typeface="Times New Roman"/>
              </a:rPr>
              <a:t>Journal of Molecular Catalysis A: Chemical</a:t>
            </a:r>
            <a:r>
              <a:rPr lang="en-US" sz="3200" b="0" dirty="0">
                <a:solidFill>
                  <a:schemeClr val="tx1"/>
                </a:solidFill>
                <a:latin typeface="Times New Roman"/>
                <a:cs typeface="Times New Roman"/>
              </a:rPr>
              <a:t>, 2005, 225, 203</a:t>
            </a:r>
          </a:p>
          <a:p>
            <a:pPr algn="l">
              <a:lnSpc>
                <a:spcPct val="150000"/>
              </a:lnSpc>
              <a:spcAft>
                <a:spcPts val="1800"/>
              </a:spcAft>
            </a:pPr>
            <a:r>
              <a:rPr lang="en-US" sz="3200" b="0" dirty="0">
                <a:solidFill>
                  <a:schemeClr val="tx1"/>
                </a:solidFill>
                <a:latin typeface="Times New Roman"/>
                <a:cs typeface="Times New Roman"/>
              </a:rPr>
              <a:t>[2] </a:t>
            </a:r>
            <a:r>
              <a:rPr lang="en-US" sz="3200" b="0" i="1" err="1">
                <a:solidFill>
                  <a:schemeClr val="tx1"/>
                </a:solidFill>
                <a:latin typeface="Times New Roman"/>
                <a:cs typeface="Times New Roman"/>
              </a:rPr>
              <a:t>ChemistrySelect</a:t>
            </a:r>
            <a:r>
              <a:rPr lang="en-US" sz="3200" b="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b="0" i="1" dirty="0">
                <a:solidFill>
                  <a:schemeClr val="tx1"/>
                </a:solidFill>
                <a:latin typeface="Times New Roman"/>
                <a:cs typeface="Times New Roman"/>
              </a:rPr>
              <a:t>2020</a:t>
            </a:r>
            <a:r>
              <a:rPr lang="en-US" sz="3200" b="0" dirty="0">
                <a:solidFill>
                  <a:schemeClr val="tx1"/>
                </a:solidFill>
                <a:latin typeface="Times New Roman"/>
                <a:cs typeface="Times New Roman"/>
              </a:rPr>
              <a:t>, 5, 11530.</a:t>
            </a:r>
          </a:p>
          <a:p>
            <a:pPr algn="l"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Times New Roman"/>
                <a:cs typeface="Times New Roman"/>
              </a:rPr>
              <a:t>[3] </a:t>
            </a:r>
            <a:r>
              <a:rPr lang="en-US" sz="3200" b="0" i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Smart Materials and Structures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2014,  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23,104004.</a:t>
            </a:r>
            <a:endParaRPr lang="en-US" sz="3200" b="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214018" y="7292391"/>
            <a:ext cx="8143360" cy="40934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 b="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alcined in air</a:t>
            </a:r>
          </a:p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/>
                <a:cs typeface="Times New Roman"/>
              </a:rPr>
              <a:t>Anatase and rutile phases exhibit different patterns in Raman shift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rgbClr val="000000"/>
                </a:solidFill>
                <a:latin typeface="Times New Roman"/>
                <a:cs typeface="Times New Roman"/>
              </a:rPr>
              <a:t>Therefore, phase composition is quantifiable based on intensity of anatase's middle peak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23F0A-695C-BAA4-4278-E0C502CB1065}"/>
              </a:ext>
            </a:extLst>
          </p:cNvPr>
          <p:cNvSpPr txBox="1"/>
          <p:nvPr/>
        </p:nvSpPr>
        <p:spPr>
          <a:xfrm>
            <a:off x="641089" y="15038055"/>
            <a:ext cx="11981475" cy="60478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Transitions between morphologies are called 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transitions</a:t>
            </a:r>
            <a:endParaRPr lang="en-US" sz="3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 and/or pressure are the phase transition conditions to convert Anatase to Rutile</a:t>
            </a:r>
          </a:p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Brookite phase in high purity is challenging to synthesize, making anatase and rutile more favorable structures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/>
                <a:cs typeface="Times New Roman"/>
              </a:rPr>
              <a:t>ART (Anatase-Rutile phase transition) aimed to collect optimal TiO</a:t>
            </a:r>
            <a:r>
              <a:rPr lang="en-US" sz="3800" b="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3800" b="0" dirty="0">
                <a:solidFill>
                  <a:schemeClr val="tx1"/>
                </a:solidFill>
                <a:latin typeface="Times New Roman"/>
                <a:cs typeface="Times New Roman"/>
              </a:rPr>
              <a:t> phase mixtures of anatase and rutile for its usage in catalytic reactions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89FF4D-68CA-8D24-137B-AE851FE61A42}"/>
              </a:ext>
            </a:extLst>
          </p:cNvPr>
          <p:cNvSpPr txBox="1"/>
          <p:nvPr/>
        </p:nvSpPr>
        <p:spPr>
          <a:xfrm>
            <a:off x="641089" y="22806784"/>
            <a:ext cx="12027295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3800" dirty="0">
                <a:solidFill>
                  <a:schemeClr val="tx1"/>
                </a:solidFill>
                <a:latin typeface="Times New Roman"/>
                <a:cs typeface="Times New Roman"/>
              </a:rPr>
              <a:t>Sol-Gel Method</a:t>
            </a:r>
            <a:r>
              <a:rPr lang="en-US" sz="3800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[1]</a:t>
            </a:r>
            <a:endParaRPr lang="en-US" sz="38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Combined Ti precursor (TTIP) with IPA in a 1:5 vol. ratio</a:t>
            </a:r>
          </a:p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/>
                <a:cs typeface="Times New Roman"/>
              </a:rPr>
              <a:t>Added H</a:t>
            </a:r>
            <a:r>
              <a:rPr lang="en-US" sz="3800" b="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3800" b="0" dirty="0">
                <a:solidFill>
                  <a:schemeClr val="tx1"/>
                </a:solidFill>
                <a:latin typeface="Times New Roman"/>
                <a:cs typeface="Times New Roman"/>
              </a:rPr>
              <a:t>O dropwise in a 2.2:1 molar ratio with TTIP</a:t>
            </a:r>
          </a:p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Adjusted pH to 1-2 with 8 M HCl</a:t>
            </a:r>
          </a:p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Heated at 45°C until homogenous gel formed</a:t>
            </a:r>
          </a:p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Precipitate autoclaved to 200°C for 1h </a:t>
            </a:r>
          </a:p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Centrifuged and dried</a:t>
            </a:r>
            <a:endParaRPr lang="en-US" sz="3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65">
            <a:extLst>
              <a:ext uri="{FF2B5EF4-FFF2-40B4-BE49-F238E27FC236}">
                <a16:creationId xmlns:a16="http://schemas.microsoft.com/office/drawing/2014/main" id="{BE5C0D99-CBBF-E9C8-01AF-1E2349016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7319" y="23498024"/>
            <a:ext cx="10771698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730EEE-2C10-3C83-276F-0A2D17A9BCE1}"/>
              </a:ext>
            </a:extLst>
          </p:cNvPr>
          <p:cNvSpPr/>
          <p:nvPr/>
        </p:nvSpPr>
        <p:spPr>
          <a:xfrm>
            <a:off x="32502307" y="25461270"/>
            <a:ext cx="11032416" cy="156799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b="0" dirty="0">
                <a:solidFill>
                  <a:schemeClr val="tx1"/>
                </a:solidFill>
                <a:latin typeface="Times New Roman"/>
                <a:cs typeface="Times New Roman"/>
              </a:rPr>
              <a:t>Dr. Young Jo Kim, Dr. Guoqiang Cao, Seth Drahusz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b="0" dirty="0">
                <a:solidFill>
                  <a:schemeClr val="tx1"/>
                </a:solidFill>
                <a:latin typeface="Times New Roman"/>
                <a:cs typeface="Times New Roman"/>
              </a:rPr>
              <a:t>The Hamel Center for Undergraduate Research</a:t>
            </a:r>
          </a:p>
        </p:txBody>
      </p:sp>
      <p:sp>
        <p:nvSpPr>
          <p:cNvPr id="7" name="Rectangle 164">
            <a:extLst>
              <a:ext uri="{FF2B5EF4-FFF2-40B4-BE49-F238E27FC236}">
                <a16:creationId xmlns:a16="http://schemas.microsoft.com/office/drawing/2014/main" id="{E7B4977F-37AC-B306-AD05-CDC91050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2307" y="15330507"/>
            <a:ext cx="10771698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49527C-19F9-8ABD-D9F0-56E600B92A12}"/>
              </a:ext>
            </a:extLst>
          </p:cNvPr>
          <p:cNvSpPr/>
          <p:nvPr/>
        </p:nvSpPr>
        <p:spPr>
          <a:xfrm>
            <a:off x="14369294" y="20685269"/>
            <a:ext cx="8169902" cy="40626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/>
                <a:cs typeface="Times New Roman"/>
              </a:rPr>
              <a:t>Anatase to Rutile transition occurred at temperatures above 550°C</a:t>
            </a:r>
          </a:p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/>
                <a:cs typeface="Times New Roman"/>
              </a:rPr>
              <a:t>Complete rutile phase achieved at 850°C</a:t>
            </a:r>
          </a:p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rgbClr val="000000"/>
                </a:solidFill>
                <a:latin typeface="Times New Roman"/>
                <a:cs typeface="Times New Roman"/>
              </a:rPr>
              <a:t>Smaller temperature increments would convey a smoother transition</a:t>
            </a:r>
          </a:p>
        </p:txBody>
      </p:sp>
      <p:sp>
        <p:nvSpPr>
          <p:cNvPr id="17" name="Rectangle 164">
            <a:extLst>
              <a:ext uri="{FF2B5EF4-FFF2-40B4-BE49-F238E27FC236}">
                <a16:creationId xmlns:a16="http://schemas.microsoft.com/office/drawing/2014/main" id="{1ABE3358-B12C-D809-BA55-CB1B3144A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8370" y="18869376"/>
            <a:ext cx="17088571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1AE08BF-C902-EA47-BBF5-CD38A696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46" y="27739988"/>
            <a:ext cx="8992607" cy="445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88C22-3DA6-7828-97F1-0413D0A7C32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628" t="9462" r="12322" b="5047"/>
          <a:stretch/>
        </p:blipFill>
        <p:spPr>
          <a:xfrm>
            <a:off x="22562503" y="11477868"/>
            <a:ext cx="8378515" cy="70254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927BFF-F416-E81E-53DD-D2861D26BA7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3075" t="9824" r="11326" b="4686"/>
          <a:stretch/>
        </p:blipFill>
        <p:spPr>
          <a:xfrm>
            <a:off x="14113310" y="11477868"/>
            <a:ext cx="8115260" cy="7025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4FBEAF-F99B-24B3-3031-37E550DAA3B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238" t="9506" r="12005" b="4944"/>
          <a:stretch/>
        </p:blipFill>
        <p:spPr>
          <a:xfrm>
            <a:off x="14069713" y="24973689"/>
            <a:ext cx="8444839" cy="70225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0D7A1A-41A4-4006-9A59-E078F1B4396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490" t="5780" r="16593" b="8670"/>
          <a:stretch/>
        </p:blipFill>
        <p:spPr>
          <a:xfrm>
            <a:off x="22550883" y="24973689"/>
            <a:ext cx="8569274" cy="702259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477FA19-416B-857D-9285-BD06CDF54620}"/>
              </a:ext>
            </a:extLst>
          </p:cNvPr>
          <p:cNvSpPr/>
          <p:nvPr/>
        </p:nvSpPr>
        <p:spPr bwMode="auto">
          <a:xfrm>
            <a:off x="612813" y="7006215"/>
            <a:ext cx="12055571" cy="14052246"/>
          </a:xfrm>
          <a:prstGeom prst="rect">
            <a:avLst/>
          </a:prstGeom>
          <a:noFill/>
          <a:ln w="19050" cap="flat" cmpd="sng" algn="ctr">
            <a:solidFill>
              <a:srgbClr val="052C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B2A150-7C6B-5222-5029-9D86378F18FB}"/>
              </a:ext>
            </a:extLst>
          </p:cNvPr>
          <p:cNvSpPr/>
          <p:nvPr/>
        </p:nvSpPr>
        <p:spPr bwMode="auto">
          <a:xfrm>
            <a:off x="13968369" y="7074342"/>
            <a:ext cx="17088572" cy="1156415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FCDF95-AED5-CA12-7F62-3FAFFEF9725C}"/>
              </a:ext>
            </a:extLst>
          </p:cNvPr>
          <p:cNvSpPr/>
          <p:nvPr/>
        </p:nvSpPr>
        <p:spPr bwMode="auto">
          <a:xfrm>
            <a:off x="13968369" y="20471854"/>
            <a:ext cx="17088571" cy="11814194"/>
          </a:xfrm>
          <a:prstGeom prst="rect">
            <a:avLst/>
          </a:prstGeom>
          <a:noFill/>
          <a:ln w="19050" cap="flat" cmpd="sng" algn="ctr">
            <a:solidFill>
              <a:srgbClr val="052C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2C8A1A-8369-4DC7-7D36-7AF0E9E135C8}"/>
              </a:ext>
            </a:extLst>
          </p:cNvPr>
          <p:cNvSpPr/>
          <p:nvPr/>
        </p:nvSpPr>
        <p:spPr bwMode="auto">
          <a:xfrm>
            <a:off x="32502307" y="17086316"/>
            <a:ext cx="10771698" cy="6069054"/>
          </a:xfrm>
          <a:prstGeom prst="rect">
            <a:avLst/>
          </a:prstGeom>
          <a:noFill/>
          <a:ln w="19050" cap="flat" cmpd="sng" algn="ctr">
            <a:solidFill>
              <a:srgbClr val="052C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B02B25-3A82-27F7-E020-0E42A499CE17}"/>
              </a:ext>
            </a:extLst>
          </p:cNvPr>
          <p:cNvSpPr/>
          <p:nvPr/>
        </p:nvSpPr>
        <p:spPr bwMode="auto">
          <a:xfrm>
            <a:off x="612813" y="22806784"/>
            <a:ext cx="12055571" cy="9479264"/>
          </a:xfrm>
          <a:prstGeom prst="rect">
            <a:avLst/>
          </a:prstGeom>
          <a:noFill/>
          <a:ln w="19050" cap="flat" cmpd="sng" algn="ctr">
            <a:solidFill>
              <a:srgbClr val="052C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E8ECD2-E130-97E4-C35A-3247455445EC}"/>
              </a:ext>
            </a:extLst>
          </p:cNvPr>
          <p:cNvSpPr/>
          <p:nvPr/>
        </p:nvSpPr>
        <p:spPr bwMode="auto">
          <a:xfrm>
            <a:off x="32477319" y="25286691"/>
            <a:ext cx="10771698" cy="2016323"/>
          </a:xfrm>
          <a:prstGeom prst="rect">
            <a:avLst/>
          </a:prstGeom>
          <a:noFill/>
          <a:ln w="19050" cap="flat" cmpd="sng" algn="ctr">
            <a:solidFill>
              <a:srgbClr val="052C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9B7BDA-8B5C-9354-60C2-B353E7ECACCD}"/>
              </a:ext>
            </a:extLst>
          </p:cNvPr>
          <p:cNvSpPr/>
          <p:nvPr/>
        </p:nvSpPr>
        <p:spPr bwMode="auto">
          <a:xfrm>
            <a:off x="32502307" y="29325868"/>
            <a:ext cx="10771698" cy="2960179"/>
          </a:xfrm>
          <a:prstGeom prst="rect">
            <a:avLst/>
          </a:prstGeom>
          <a:noFill/>
          <a:ln w="19050" cap="flat" cmpd="sng" algn="ctr">
            <a:solidFill>
              <a:srgbClr val="052C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627854-4802-A8D3-862C-3530D18F5CEB}"/>
              </a:ext>
            </a:extLst>
          </p:cNvPr>
          <p:cNvSpPr/>
          <p:nvPr/>
        </p:nvSpPr>
        <p:spPr>
          <a:xfrm>
            <a:off x="22521770" y="7284487"/>
            <a:ext cx="8593680" cy="40799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/>
                <a:cs typeface="Times New Roman"/>
              </a:rPr>
              <a:t>Physically mixed samples of anatase and rutile were used for the correlation</a:t>
            </a:r>
          </a:p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/>
                <a:cs typeface="Times New Roman"/>
              </a:rPr>
              <a:t>Spectra were baseline adjusted and normalized in the 300-700 cm</a:t>
            </a:r>
            <a:r>
              <a:rPr lang="en-US" sz="3800" b="0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-1</a:t>
            </a:r>
            <a:r>
              <a:rPr lang="en-US" sz="3800" b="0" dirty="0">
                <a:solidFill>
                  <a:schemeClr val="tx1"/>
                </a:solidFill>
                <a:latin typeface="Times New Roman"/>
                <a:cs typeface="Times New Roman"/>
              </a:rPr>
              <a:t> range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/>
                <a:cs typeface="Times New Roman"/>
              </a:rPr>
              <a:t>Normalized height of band at ~515 cm</a:t>
            </a:r>
            <a:r>
              <a:rPr lang="en-US" sz="3800" b="0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-1</a:t>
            </a:r>
            <a:r>
              <a:rPr lang="en-US" sz="3800" b="0" dirty="0">
                <a:solidFill>
                  <a:schemeClr val="tx1"/>
                </a:solidFill>
                <a:latin typeface="Times New Roman"/>
                <a:cs typeface="Times New Roman"/>
              </a:rPr>
              <a:t> was related to phase composition</a:t>
            </a:r>
            <a:r>
              <a:rPr lang="en-US" sz="3800" b="0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[3]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71D351-36CB-DEA7-8732-6761AE2EB6BB}"/>
              </a:ext>
            </a:extLst>
          </p:cNvPr>
          <p:cNvSpPr/>
          <p:nvPr/>
        </p:nvSpPr>
        <p:spPr>
          <a:xfrm>
            <a:off x="23176040" y="20727653"/>
            <a:ext cx="7567391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 noise resulted in high variance at low anatase percentage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Longer exposure and increased number of scans would remedy noise fluctuation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231656-2CC2-B907-854D-A3F12E9C2686}"/>
              </a:ext>
            </a:extLst>
          </p:cNvPr>
          <p:cNvSpPr/>
          <p:nvPr/>
        </p:nvSpPr>
        <p:spPr bwMode="auto">
          <a:xfrm>
            <a:off x="32502307" y="7006214"/>
            <a:ext cx="10771698" cy="7918840"/>
          </a:xfrm>
          <a:prstGeom prst="rect">
            <a:avLst/>
          </a:prstGeom>
          <a:noFill/>
          <a:ln w="19050" cap="flat" cmpd="sng" algn="ctr">
            <a:solidFill>
              <a:srgbClr val="052C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CF11BC-9ADE-FB01-11B1-38563CB3DAA1}"/>
              </a:ext>
            </a:extLst>
          </p:cNvPr>
          <p:cNvSpPr txBox="1"/>
          <p:nvPr/>
        </p:nvSpPr>
        <p:spPr>
          <a:xfrm>
            <a:off x="32735424" y="7296687"/>
            <a:ext cx="10305463" cy="42934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/>
                <a:ea typeface="ＭＳ Ｐゴシック"/>
                <a:cs typeface="Times New Roman"/>
              </a:rPr>
              <a:t>TiO</a:t>
            </a:r>
            <a:r>
              <a:rPr lang="en-US" sz="3800" b="0" baseline="-25000" dirty="0">
                <a:solidFill>
                  <a:schemeClr val="tx1"/>
                </a:solidFill>
                <a:latin typeface="Times New Roman"/>
                <a:ea typeface="ＭＳ Ｐゴシック"/>
                <a:cs typeface="Times New Roman"/>
              </a:rPr>
              <a:t>2</a:t>
            </a:r>
            <a:r>
              <a:rPr lang="en-US" sz="3800" b="0" dirty="0">
                <a:solidFill>
                  <a:schemeClr val="tx1"/>
                </a:solidFill>
                <a:latin typeface="Times New Roman"/>
                <a:ea typeface="ＭＳ Ｐゴシック"/>
                <a:cs typeface="Times New Roman"/>
              </a:rPr>
              <a:t> phases affect catalytic performance</a:t>
            </a:r>
          </a:p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endParaRPr lang="en-US" sz="3800" b="0" dirty="0">
              <a:solidFill>
                <a:schemeClr val="tx1"/>
              </a:solidFill>
              <a:latin typeface="Times New Roman"/>
              <a:ea typeface="ＭＳ Ｐゴシック"/>
              <a:cs typeface="Times New Roman"/>
            </a:endParaRPr>
          </a:p>
          <a:p>
            <a:pPr algn="l">
              <a:spcAft>
                <a:spcPts val="1800"/>
              </a:spcAft>
            </a:pPr>
            <a:endParaRPr lang="en-US" sz="3800" b="0" dirty="0">
              <a:solidFill>
                <a:schemeClr val="tx1"/>
              </a:solidFill>
              <a:latin typeface="Times New Roman"/>
              <a:ea typeface="ＭＳ Ｐゴシック"/>
              <a:cs typeface="Times New Roman"/>
            </a:endParaRPr>
          </a:p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/>
                <a:ea typeface="ＭＳ Ｐゴシック"/>
                <a:cs typeface="Times New Roman"/>
              </a:rPr>
              <a:t>The hydrogenolysis of glycerol to propanediols: the relationship between product selectivity and choice of TiO</a:t>
            </a:r>
            <a:r>
              <a:rPr lang="en-US" sz="3800" b="0" baseline="-25000" dirty="0">
                <a:solidFill>
                  <a:schemeClr val="tx1"/>
                </a:solidFill>
                <a:latin typeface="Times New Roman"/>
                <a:ea typeface="ＭＳ Ｐゴシック"/>
                <a:cs typeface="Times New Roman"/>
              </a:rPr>
              <a:t>2</a:t>
            </a:r>
            <a:r>
              <a:rPr lang="en-US" sz="3800" b="0" dirty="0">
                <a:solidFill>
                  <a:schemeClr val="tx1"/>
                </a:solidFill>
                <a:latin typeface="Times New Roman"/>
                <a:ea typeface="ＭＳ Ｐゴシック"/>
                <a:cs typeface="Times New Roman"/>
              </a:rPr>
              <a:t> phase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5ECB5-8368-3203-58E4-91DC1064DC70}"/>
              </a:ext>
            </a:extLst>
          </p:cNvPr>
          <p:cNvSpPr txBox="1"/>
          <p:nvPr/>
        </p:nvSpPr>
        <p:spPr>
          <a:xfrm>
            <a:off x="32701649" y="17200695"/>
            <a:ext cx="10547368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Desirable phase mixtures can be synthesized by modifying calcination temperature and time</a:t>
            </a:r>
          </a:p>
          <a:p>
            <a:pPr marL="571500" indent="-571500" algn="l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of sufficient energy causes metastable anatase phase </a:t>
            </a:r>
            <a:r>
              <a:rPr lang="en-US" sz="3800" b="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TiO</a:t>
            </a:r>
            <a:r>
              <a:rPr lang="en-US" sz="3800" b="0" baseline="-250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irreversibly convert to the stable rutile phase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Varying </a:t>
            </a:r>
            <a:r>
              <a:rPr lang="en-US" sz="3800" b="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TiO</a:t>
            </a:r>
            <a:r>
              <a:rPr lang="en-US" sz="3800" b="0" baseline="-250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 sz="3800" b="0" baseline="-25000" dirty="0">
                <a:latin typeface="Times New Roman" charset="0"/>
                <a:cs typeface="Times New Roman" charset="0"/>
              </a:rPr>
              <a:t> 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mixtures will alter catalyst morphology and therefore characteristic behaviors in surface area, selectivity, and reactivity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B701FD-D79A-6205-E599-B349DB5D1E41}"/>
              </a:ext>
            </a:extLst>
          </p:cNvPr>
          <p:cNvSpPr txBox="1"/>
          <p:nvPr/>
        </p:nvSpPr>
        <p:spPr>
          <a:xfrm>
            <a:off x="10525656" y="3170205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</a:p>
        </p:txBody>
      </p:sp>
      <p:pic>
        <p:nvPicPr>
          <p:cNvPr id="44" name="Graphic 43" descr="Question mark">
            <a:extLst>
              <a:ext uri="{FF2B5EF4-FFF2-40B4-BE49-F238E27FC236}">
                <a16:creationId xmlns:a16="http://schemas.microsoft.com/office/drawing/2014/main" id="{5AEB793A-B516-9940-A948-CD1F991C1B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765069">
            <a:off x="36989532" y="11385442"/>
            <a:ext cx="1979482" cy="2134757"/>
          </a:xfrm>
          <a:prstGeom prst="rect">
            <a:avLst/>
          </a:prstGeom>
        </p:spPr>
      </p:pic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DC1A47E4-A045-DB81-2521-5B521321A1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3232" y="660011"/>
            <a:ext cx="3332133" cy="43561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e45023-abac-471c-96fd-140851b2ba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F63BF0DFB59428B4EC6ED032D3D3D" ma:contentTypeVersion="9" ma:contentTypeDescription="Create a new document." ma:contentTypeScope="" ma:versionID="d4e152aec248bbd1cddb7293d19538a9">
  <xsd:schema xmlns:xsd="http://www.w3.org/2001/XMLSchema" xmlns:xs="http://www.w3.org/2001/XMLSchema" xmlns:p="http://schemas.microsoft.com/office/2006/metadata/properties" xmlns:ns3="d4e45023-abac-471c-96fd-140851b2bab5" xmlns:ns4="b71a18e3-3d97-4a03-a5fc-c049ed475590" targetNamespace="http://schemas.microsoft.com/office/2006/metadata/properties" ma:root="true" ma:fieldsID="bd5bc5d7191178c0a7c5f0d539ddedea" ns3:_="" ns4:_="">
    <xsd:import namespace="d4e45023-abac-471c-96fd-140851b2bab5"/>
    <xsd:import namespace="b71a18e3-3d97-4a03-a5fc-c049ed4755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45023-abac-471c-96fd-140851b2ba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a18e3-3d97-4a03-a5fc-c049ed4755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3B2DA8-C948-4764-B794-2ABD0ED337B8}">
  <ds:schemaRefs>
    <ds:schemaRef ds:uri="http://purl.org/dc/dcmitype/"/>
    <ds:schemaRef ds:uri="b71a18e3-3d97-4a03-a5fc-c049ed475590"/>
    <ds:schemaRef ds:uri="http://schemas.microsoft.com/office/2006/metadata/properties"/>
    <ds:schemaRef ds:uri="http://purl.org/dc/terms/"/>
    <ds:schemaRef ds:uri="http://purl.org/dc/elements/1.1/"/>
    <ds:schemaRef ds:uri="d4e45023-abac-471c-96fd-140851b2bab5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D99ADB2-E934-402D-9697-10466A482BDE}">
  <ds:schemaRefs>
    <ds:schemaRef ds:uri="b71a18e3-3d97-4a03-a5fc-c049ed475590"/>
    <ds:schemaRef ds:uri="d4e45023-abac-471c-96fd-140851b2ba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E1E1C8E-0B66-4787-B0B4-F9CE0F5C5D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403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Titanium Dioxide (TiO2): Anatase-Rutile Phase Transition  William Steere and Dr. Nan Yi Department of Chemical Engineering and Bioengineering, University of New Hampshire, Durham, NH 03824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Nan Yi</cp:lastModifiedBy>
  <cp:revision>231</cp:revision>
  <cp:lastPrinted>2014-02-24T14:53:09Z</cp:lastPrinted>
  <dcterms:created xsi:type="dcterms:W3CDTF">2004-07-26T21:45:23Z</dcterms:created>
  <dcterms:modified xsi:type="dcterms:W3CDTF">2024-04-22T03:05:56Z</dcterms:modified>
  <cp:category>science research poster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0x010100026F63BF0DFB59428B4EC6ED032D3D3D</vt:lpwstr>
  </property>
</Properties>
</file>