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27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>
        <p:scale>
          <a:sx n="27" d="100"/>
          <a:sy n="27" d="100"/>
        </p:scale>
        <p:origin x="29" y="14"/>
      </p:cViewPr>
      <p:guideLst>
        <p:guide orient="horz" pos="10368"/>
        <p:guide pos="27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6596\Desktop\figure\viabili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xperiment\MS\result\SILAC\beating-numbers_0927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E1-402D-8762-7B18907EC213}"/>
              </c:ext>
            </c:extLst>
          </c:dPt>
          <c:errBars>
            <c:errBarType val="plus"/>
            <c:errValType val="cust"/>
            <c:noEndCap val="0"/>
            <c:plus>
              <c:numRef>
                <c:f>Sheet1!$N$5:$O$5</c:f>
                <c:numCache>
                  <c:formatCode>General</c:formatCode>
                  <c:ptCount val="2"/>
                  <c:pt idx="0">
                    <c:v>9.8692353707628619E-3</c:v>
                  </c:pt>
                  <c:pt idx="1">
                    <c:v>6.6590434924056439E-3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Sheet1!$N$3:$O$3</c:f>
              <c:strCache>
                <c:ptCount val="2"/>
                <c:pt idx="0">
                  <c:v>E14 from hydrogel</c:v>
                </c:pt>
                <c:pt idx="1">
                  <c:v>E14 from 2D</c:v>
                </c:pt>
              </c:strCache>
            </c:strRef>
          </c:cat>
          <c:val>
            <c:numRef>
              <c:f>Sheet1!$N$4:$O$4</c:f>
              <c:numCache>
                <c:formatCode>0.00%</c:formatCode>
                <c:ptCount val="2"/>
                <c:pt idx="0">
                  <c:v>0.99430199430199429</c:v>
                </c:pt>
                <c:pt idx="1">
                  <c:v>0.98888338880023929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E1-402D-8762-7B18907EC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3742256"/>
        <c:axId val="1084337936"/>
      </c:barChart>
      <c:catAx>
        <c:axId val="98374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337936"/>
        <c:crosses val="autoZero"/>
        <c:auto val="1"/>
        <c:lblAlgn val="ctr"/>
        <c:lblOffset val="100"/>
        <c:noMultiLvlLbl val="0"/>
      </c:catAx>
      <c:valAx>
        <c:axId val="1084337936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74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Beating numbers along the time</a:t>
            </a:r>
          </a:p>
        </c:rich>
      </c:tx>
      <c:layout>
        <c:manualLayout>
          <c:xMode val="edge"/>
          <c:yMode val="edge"/>
          <c:x val="0.26531615366261035"/>
          <c:y val="6.6646373653198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hydrogel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Sheet1!$C$1:$M$1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</c:numCache>
            </c:numRef>
          </c:xVal>
          <c:yVal>
            <c:numRef>
              <c:f>Sheet1!$C$2:$M$2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8</c:v>
                </c:pt>
                <c:pt idx="8">
                  <c:v>15</c:v>
                </c:pt>
                <c:pt idx="9">
                  <c:v>15</c:v>
                </c:pt>
                <c:pt idx="10">
                  <c:v>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99D-4DE1-ADA6-15DEF3C00B42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normal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Sheet1!$C$1:$M$1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</c:numCache>
            </c:numRef>
          </c:xVal>
          <c:yVal>
            <c:numRef>
              <c:f>Sheet1!$C$3:$M$3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  <c:pt idx="5">
                  <c:v>4</c:v>
                </c:pt>
                <c:pt idx="6">
                  <c:v>5</c:v>
                </c:pt>
                <c:pt idx="7">
                  <c:v>12</c:v>
                </c:pt>
                <c:pt idx="8">
                  <c:v>12</c:v>
                </c:pt>
                <c:pt idx="9">
                  <c:v>15.5</c:v>
                </c:pt>
                <c:pt idx="10">
                  <c:v>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99D-4DE1-ADA6-15DEF3C00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980767"/>
        <c:axId val="254886159"/>
      </c:scatterChart>
      <c:valAx>
        <c:axId val="3769807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886159"/>
        <c:crosses val="autoZero"/>
        <c:crossBetween val="midCat"/>
      </c:valAx>
      <c:valAx>
        <c:axId val="254886159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6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Beating numbers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6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807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242821919987275"/>
          <c:y val="0.90760376693789135"/>
          <c:w val="0.40327407937644161"/>
          <c:h val="3.986554204799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4F985-85BD-48EF-94D4-BA27DA1FD16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AC0A894-1B02-4B50-963D-C96D862B2C38}">
      <dgm:prSet phldrT="[文本]"/>
      <dgm:spPr/>
      <dgm:t>
        <a:bodyPr/>
        <a:lstStyle/>
        <a:p>
          <a:r>
            <a:rPr lang="en-US" altLang="zh-CN" dirty="0"/>
            <a:t>Cell Culture</a:t>
          </a:r>
          <a:endParaRPr lang="en-US" dirty="0"/>
        </a:p>
      </dgm:t>
    </dgm:pt>
    <dgm:pt modelId="{B794CCEB-B695-4DF5-B900-E7BCD95A6E74}" type="parTrans" cxnId="{AD020015-9ECB-46DE-A8BC-48C2B43D3761}">
      <dgm:prSet/>
      <dgm:spPr/>
      <dgm:t>
        <a:bodyPr/>
        <a:lstStyle/>
        <a:p>
          <a:endParaRPr lang="en-US"/>
        </a:p>
      </dgm:t>
    </dgm:pt>
    <dgm:pt modelId="{17152F21-BEA2-4863-B510-A2253F931EF3}" type="sibTrans" cxnId="{AD020015-9ECB-46DE-A8BC-48C2B43D3761}">
      <dgm:prSet/>
      <dgm:spPr/>
      <dgm:t>
        <a:bodyPr/>
        <a:lstStyle/>
        <a:p>
          <a:endParaRPr lang="en-US"/>
        </a:p>
      </dgm:t>
    </dgm:pt>
    <dgm:pt modelId="{612739C3-C801-44D7-B12C-3440E63A43C9}">
      <dgm:prSet phldrT="[文本]"/>
      <dgm:spPr/>
      <dgm:t>
        <a:bodyPr/>
        <a:lstStyle/>
        <a:p>
          <a:r>
            <a:rPr lang="en-US" altLang="zh-CN" dirty="0"/>
            <a:t>Differentiation</a:t>
          </a:r>
          <a:endParaRPr lang="zh-CN" altLang="en-US" dirty="0"/>
        </a:p>
      </dgm:t>
    </dgm:pt>
    <dgm:pt modelId="{B1518867-F1FF-4A10-8F6C-5548C532A9EA}" type="parTrans" cxnId="{E778B9F5-BF17-4A27-9A2A-C86D37366EA2}">
      <dgm:prSet/>
      <dgm:spPr/>
      <dgm:t>
        <a:bodyPr/>
        <a:lstStyle/>
        <a:p>
          <a:endParaRPr lang="en-US"/>
        </a:p>
      </dgm:t>
    </dgm:pt>
    <dgm:pt modelId="{5F9A996A-5CA5-46DD-8035-6994FC2B5D7F}" type="sibTrans" cxnId="{E778B9F5-BF17-4A27-9A2A-C86D37366EA2}">
      <dgm:prSet/>
      <dgm:spPr/>
      <dgm:t>
        <a:bodyPr/>
        <a:lstStyle/>
        <a:p>
          <a:endParaRPr lang="en-US"/>
        </a:p>
      </dgm:t>
    </dgm:pt>
    <dgm:pt modelId="{1F0A373D-8467-4CE3-BC04-9C60B042E2FC}">
      <dgm:prSet phldrT="[文本]"/>
      <dgm:spPr/>
      <dgm:t>
        <a:bodyPr/>
        <a:lstStyle/>
        <a:p>
          <a:r>
            <a:rPr lang="en-US" altLang="zh-CN" dirty="0"/>
            <a:t>Acid Extraction</a:t>
          </a:r>
          <a:endParaRPr lang="zh-CN" altLang="en-US" dirty="0"/>
        </a:p>
      </dgm:t>
    </dgm:pt>
    <dgm:pt modelId="{94F79AF4-D5C8-483A-BCFB-25D3CCDDFD7D}" type="parTrans" cxnId="{10B00521-0BFD-4911-AEC5-71C5EF2F881C}">
      <dgm:prSet/>
      <dgm:spPr/>
      <dgm:t>
        <a:bodyPr/>
        <a:lstStyle/>
        <a:p>
          <a:endParaRPr lang="en-US"/>
        </a:p>
      </dgm:t>
    </dgm:pt>
    <dgm:pt modelId="{C2E66E26-A78B-44F0-94DB-E2B24A045D93}" type="sibTrans" cxnId="{10B00521-0BFD-4911-AEC5-71C5EF2F881C}">
      <dgm:prSet/>
      <dgm:spPr/>
      <dgm:t>
        <a:bodyPr/>
        <a:lstStyle/>
        <a:p>
          <a:endParaRPr lang="en-US"/>
        </a:p>
      </dgm:t>
    </dgm:pt>
    <dgm:pt modelId="{CD8070FF-A0A3-4248-B720-A6CCBD3961CE}">
      <dgm:prSet phldrT="[文本]"/>
      <dgm:spPr/>
      <dgm:t>
        <a:bodyPr/>
        <a:lstStyle/>
        <a:p>
          <a:r>
            <a:rPr lang="en-US" altLang="zh-CN" dirty="0"/>
            <a:t>SDS-PAGE</a:t>
          </a:r>
          <a:endParaRPr lang="zh-CN" altLang="en-US" dirty="0"/>
        </a:p>
      </dgm:t>
    </dgm:pt>
    <dgm:pt modelId="{E71EF8F0-0DED-417A-B710-C68B5D114706}" type="parTrans" cxnId="{7E1A44F2-010C-420C-8B7A-7B991D482138}">
      <dgm:prSet/>
      <dgm:spPr/>
      <dgm:t>
        <a:bodyPr/>
        <a:lstStyle/>
        <a:p>
          <a:endParaRPr lang="en-US"/>
        </a:p>
      </dgm:t>
    </dgm:pt>
    <dgm:pt modelId="{8C8FB7CD-BBD3-453F-A686-20159BD24165}" type="sibTrans" cxnId="{7E1A44F2-010C-420C-8B7A-7B991D482138}">
      <dgm:prSet/>
      <dgm:spPr/>
      <dgm:t>
        <a:bodyPr/>
        <a:lstStyle/>
        <a:p>
          <a:endParaRPr lang="en-US"/>
        </a:p>
      </dgm:t>
    </dgm:pt>
    <dgm:pt modelId="{D7D1E3DF-8E54-4C6F-960C-C452A04D3DE7}">
      <dgm:prSet phldrT="[文本]"/>
      <dgm:spPr/>
      <dgm:t>
        <a:bodyPr/>
        <a:lstStyle/>
        <a:p>
          <a:r>
            <a:rPr lang="en-US" altLang="zh-CN" dirty="0"/>
            <a:t>In-gel Digestion</a:t>
          </a:r>
          <a:endParaRPr lang="zh-CN" altLang="en-US" dirty="0"/>
        </a:p>
      </dgm:t>
    </dgm:pt>
    <dgm:pt modelId="{9B83BDAE-65AC-43B8-AFFA-42D9043628A7}" type="parTrans" cxnId="{5DB23EE2-C4FF-4DD2-925F-5A425B242950}">
      <dgm:prSet/>
      <dgm:spPr/>
      <dgm:t>
        <a:bodyPr/>
        <a:lstStyle/>
        <a:p>
          <a:endParaRPr lang="en-US"/>
        </a:p>
      </dgm:t>
    </dgm:pt>
    <dgm:pt modelId="{79A7BDB7-4703-4178-9C20-0120F2CC01C9}" type="sibTrans" cxnId="{5DB23EE2-C4FF-4DD2-925F-5A425B242950}">
      <dgm:prSet/>
      <dgm:spPr/>
      <dgm:t>
        <a:bodyPr/>
        <a:lstStyle/>
        <a:p>
          <a:endParaRPr lang="en-US"/>
        </a:p>
      </dgm:t>
    </dgm:pt>
    <dgm:pt modelId="{3198CD20-E38F-4904-9BC4-478A33BD16C6}">
      <dgm:prSet phldrT="[文本]"/>
      <dgm:spPr/>
      <dgm:t>
        <a:bodyPr/>
        <a:lstStyle/>
        <a:p>
          <a:r>
            <a:rPr lang="en-US" altLang="zh-CN" dirty="0"/>
            <a:t>Mass Spectrometry</a:t>
          </a:r>
          <a:endParaRPr lang="zh-CN" altLang="en-US" dirty="0"/>
        </a:p>
      </dgm:t>
    </dgm:pt>
    <dgm:pt modelId="{444E41A8-3B4A-42D8-86CC-6A96AB3BCB16}" type="parTrans" cxnId="{E59DA58B-23FD-492A-87FE-9B814AC2196F}">
      <dgm:prSet/>
      <dgm:spPr/>
      <dgm:t>
        <a:bodyPr/>
        <a:lstStyle/>
        <a:p>
          <a:endParaRPr lang="en-US"/>
        </a:p>
      </dgm:t>
    </dgm:pt>
    <dgm:pt modelId="{347FDAE3-C934-40E3-9145-126E91D437A6}" type="sibTrans" cxnId="{E59DA58B-23FD-492A-87FE-9B814AC2196F}">
      <dgm:prSet/>
      <dgm:spPr/>
      <dgm:t>
        <a:bodyPr/>
        <a:lstStyle/>
        <a:p>
          <a:endParaRPr lang="en-US"/>
        </a:p>
      </dgm:t>
    </dgm:pt>
    <dgm:pt modelId="{4E4EC34C-8D8B-4639-B7A7-DCEC3E71ACD6}">
      <dgm:prSet phldrT="[文本]"/>
      <dgm:spPr/>
      <dgm:t>
        <a:bodyPr/>
        <a:lstStyle/>
        <a:p>
          <a:r>
            <a:rPr lang="en-US" altLang="zh-CN" dirty="0"/>
            <a:t>Data Analysis</a:t>
          </a:r>
          <a:endParaRPr lang="zh-CN" altLang="en-US" dirty="0"/>
        </a:p>
      </dgm:t>
    </dgm:pt>
    <dgm:pt modelId="{3B4F47D3-97C0-411C-A2EC-A0C1A5D7D9E2}" type="parTrans" cxnId="{303908C3-72B8-4662-9E99-7E04383D6244}">
      <dgm:prSet/>
      <dgm:spPr/>
      <dgm:t>
        <a:bodyPr/>
        <a:lstStyle/>
        <a:p>
          <a:endParaRPr lang="en-US"/>
        </a:p>
      </dgm:t>
    </dgm:pt>
    <dgm:pt modelId="{6D0E92AB-A619-470C-B357-6DCD0AC70B37}" type="sibTrans" cxnId="{303908C3-72B8-4662-9E99-7E04383D6244}">
      <dgm:prSet/>
      <dgm:spPr/>
      <dgm:t>
        <a:bodyPr/>
        <a:lstStyle/>
        <a:p>
          <a:endParaRPr lang="en-US"/>
        </a:p>
      </dgm:t>
    </dgm:pt>
    <dgm:pt modelId="{7B787F43-318F-4CA8-BA09-AB52722FE044}" type="pres">
      <dgm:prSet presAssocID="{7014F985-85BD-48EF-94D4-BA27DA1FD16F}" presName="Name0" presStyleCnt="0">
        <dgm:presLayoutVars>
          <dgm:dir/>
          <dgm:resizeHandles val="exact"/>
        </dgm:presLayoutVars>
      </dgm:prSet>
      <dgm:spPr/>
    </dgm:pt>
    <dgm:pt modelId="{11F1141E-CCAA-497C-80D5-4DF7E184FF42}" type="pres">
      <dgm:prSet presAssocID="{1AC0A894-1B02-4B50-963D-C96D862B2C38}" presName="node" presStyleLbl="node1" presStyleIdx="0" presStyleCnt="7">
        <dgm:presLayoutVars>
          <dgm:bulletEnabled val="1"/>
        </dgm:presLayoutVars>
      </dgm:prSet>
      <dgm:spPr/>
    </dgm:pt>
    <dgm:pt modelId="{F184E6BD-F33B-46A8-BBC4-62834735C055}" type="pres">
      <dgm:prSet presAssocID="{17152F21-BEA2-4863-B510-A2253F931EF3}" presName="sibTrans" presStyleLbl="sibTrans2D1" presStyleIdx="0" presStyleCnt="6"/>
      <dgm:spPr/>
    </dgm:pt>
    <dgm:pt modelId="{1607147D-9E7D-43A9-86B8-BBA1A9F39AC0}" type="pres">
      <dgm:prSet presAssocID="{17152F21-BEA2-4863-B510-A2253F931EF3}" presName="connectorText" presStyleLbl="sibTrans2D1" presStyleIdx="0" presStyleCnt="6"/>
      <dgm:spPr/>
    </dgm:pt>
    <dgm:pt modelId="{3080DE28-AD97-4749-BE5D-E4814942C6BF}" type="pres">
      <dgm:prSet presAssocID="{612739C3-C801-44D7-B12C-3440E63A43C9}" presName="node" presStyleLbl="node1" presStyleIdx="1" presStyleCnt="7">
        <dgm:presLayoutVars>
          <dgm:bulletEnabled val="1"/>
        </dgm:presLayoutVars>
      </dgm:prSet>
      <dgm:spPr/>
    </dgm:pt>
    <dgm:pt modelId="{FD9A2AE3-AA51-4DC2-A1DF-693E5D5BF247}" type="pres">
      <dgm:prSet presAssocID="{5F9A996A-5CA5-46DD-8035-6994FC2B5D7F}" presName="sibTrans" presStyleLbl="sibTrans2D1" presStyleIdx="1" presStyleCnt="6"/>
      <dgm:spPr/>
    </dgm:pt>
    <dgm:pt modelId="{06A404DB-987F-456E-99FC-0D7ED4A3F9D7}" type="pres">
      <dgm:prSet presAssocID="{5F9A996A-5CA5-46DD-8035-6994FC2B5D7F}" presName="connectorText" presStyleLbl="sibTrans2D1" presStyleIdx="1" presStyleCnt="6"/>
      <dgm:spPr/>
    </dgm:pt>
    <dgm:pt modelId="{D2C7A460-5448-41F6-96F9-5F809EDE6F82}" type="pres">
      <dgm:prSet presAssocID="{1F0A373D-8467-4CE3-BC04-9C60B042E2FC}" presName="node" presStyleLbl="node1" presStyleIdx="2" presStyleCnt="7">
        <dgm:presLayoutVars>
          <dgm:bulletEnabled val="1"/>
        </dgm:presLayoutVars>
      </dgm:prSet>
      <dgm:spPr/>
    </dgm:pt>
    <dgm:pt modelId="{22F87871-C763-455C-952E-D4D316570AC6}" type="pres">
      <dgm:prSet presAssocID="{C2E66E26-A78B-44F0-94DB-E2B24A045D93}" presName="sibTrans" presStyleLbl="sibTrans2D1" presStyleIdx="2" presStyleCnt="6"/>
      <dgm:spPr/>
    </dgm:pt>
    <dgm:pt modelId="{9CDFF5BF-F47C-417C-8970-E91B10A0A68B}" type="pres">
      <dgm:prSet presAssocID="{C2E66E26-A78B-44F0-94DB-E2B24A045D93}" presName="connectorText" presStyleLbl="sibTrans2D1" presStyleIdx="2" presStyleCnt="6"/>
      <dgm:spPr/>
    </dgm:pt>
    <dgm:pt modelId="{CC4B7743-905D-4C65-9EB1-23BA8EF4529F}" type="pres">
      <dgm:prSet presAssocID="{CD8070FF-A0A3-4248-B720-A6CCBD3961CE}" presName="node" presStyleLbl="node1" presStyleIdx="3" presStyleCnt="7">
        <dgm:presLayoutVars>
          <dgm:bulletEnabled val="1"/>
        </dgm:presLayoutVars>
      </dgm:prSet>
      <dgm:spPr/>
    </dgm:pt>
    <dgm:pt modelId="{568039A6-F25D-4790-AF43-2AD157BC15AE}" type="pres">
      <dgm:prSet presAssocID="{8C8FB7CD-BBD3-453F-A686-20159BD24165}" presName="sibTrans" presStyleLbl="sibTrans2D1" presStyleIdx="3" presStyleCnt="6"/>
      <dgm:spPr/>
    </dgm:pt>
    <dgm:pt modelId="{5A239B41-B1C8-42EE-994F-877A9ABD9BAB}" type="pres">
      <dgm:prSet presAssocID="{8C8FB7CD-BBD3-453F-A686-20159BD24165}" presName="connectorText" presStyleLbl="sibTrans2D1" presStyleIdx="3" presStyleCnt="6"/>
      <dgm:spPr/>
    </dgm:pt>
    <dgm:pt modelId="{704E3C0E-E3A7-49AF-BBBC-5C44ACAE927A}" type="pres">
      <dgm:prSet presAssocID="{D7D1E3DF-8E54-4C6F-960C-C452A04D3DE7}" presName="node" presStyleLbl="node1" presStyleIdx="4" presStyleCnt="7">
        <dgm:presLayoutVars>
          <dgm:bulletEnabled val="1"/>
        </dgm:presLayoutVars>
      </dgm:prSet>
      <dgm:spPr/>
    </dgm:pt>
    <dgm:pt modelId="{7F6B6196-BC09-445F-8753-4B46F5870E72}" type="pres">
      <dgm:prSet presAssocID="{79A7BDB7-4703-4178-9C20-0120F2CC01C9}" presName="sibTrans" presStyleLbl="sibTrans2D1" presStyleIdx="4" presStyleCnt="6"/>
      <dgm:spPr/>
    </dgm:pt>
    <dgm:pt modelId="{54CEB307-B3E4-40AB-8B28-255D9531C149}" type="pres">
      <dgm:prSet presAssocID="{79A7BDB7-4703-4178-9C20-0120F2CC01C9}" presName="connectorText" presStyleLbl="sibTrans2D1" presStyleIdx="4" presStyleCnt="6"/>
      <dgm:spPr/>
    </dgm:pt>
    <dgm:pt modelId="{F6CE085C-301B-46E6-A025-9758E0DBD035}" type="pres">
      <dgm:prSet presAssocID="{3198CD20-E38F-4904-9BC4-478A33BD16C6}" presName="node" presStyleLbl="node1" presStyleIdx="5" presStyleCnt="7">
        <dgm:presLayoutVars>
          <dgm:bulletEnabled val="1"/>
        </dgm:presLayoutVars>
      </dgm:prSet>
      <dgm:spPr/>
    </dgm:pt>
    <dgm:pt modelId="{F87F850C-3227-4158-AB20-FEAD658E414B}" type="pres">
      <dgm:prSet presAssocID="{347FDAE3-C934-40E3-9145-126E91D437A6}" presName="sibTrans" presStyleLbl="sibTrans2D1" presStyleIdx="5" presStyleCnt="6"/>
      <dgm:spPr/>
    </dgm:pt>
    <dgm:pt modelId="{95306DC1-5A46-49E4-B25D-2D6B5780C33A}" type="pres">
      <dgm:prSet presAssocID="{347FDAE3-C934-40E3-9145-126E91D437A6}" presName="connectorText" presStyleLbl="sibTrans2D1" presStyleIdx="5" presStyleCnt="6"/>
      <dgm:spPr/>
    </dgm:pt>
    <dgm:pt modelId="{B9D61750-A60C-41EF-ABF7-6ADC19C0CC2C}" type="pres">
      <dgm:prSet presAssocID="{4E4EC34C-8D8B-4639-B7A7-DCEC3E71ACD6}" presName="node" presStyleLbl="node1" presStyleIdx="6" presStyleCnt="7">
        <dgm:presLayoutVars>
          <dgm:bulletEnabled val="1"/>
        </dgm:presLayoutVars>
      </dgm:prSet>
      <dgm:spPr/>
    </dgm:pt>
  </dgm:ptLst>
  <dgm:cxnLst>
    <dgm:cxn modelId="{304C710E-7C00-4A9D-A152-E49A0349D8DA}" type="presOf" srcId="{79A7BDB7-4703-4178-9C20-0120F2CC01C9}" destId="{54CEB307-B3E4-40AB-8B28-255D9531C149}" srcOrd="1" destOrd="0" presId="urn:microsoft.com/office/officeart/2005/8/layout/process1"/>
    <dgm:cxn modelId="{AD020015-9ECB-46DE-A8BC-48C2B43D3761}" srcId="{7014F985-85BD-48EF-94D4-BA27DA1FD16F}" destId="{1AC0A894-1B02-4B50-963D-C96D862B2C38}" srcOrd="0" destOrd="0" parTransId="{B794CCEB-B695-4DF5-B900-E7BCD95A6E74}" sibTransId="{17152F21-BEA2-4863-B510-A2253F931EF3}"/>
    <dgm:cxn modelId="{10B00521-0BFD-4911-AEC5-71C5EF2F881C}" srcId="{7014F985-85BD-48EF-94D4-BA27DA1FD16F}" destId="{1F0A373D-8467-4CE3-BC04-9C60B042E2FC}" srcOrd="2" destOrd="0" parTransId="{94F79AF4-D5C8-483A-BCFB-25D3CCDDFD7D}" sibTransId="{C2E66E26-A78B-44F0-94DB-E2B24A045D93}"/>
    <dgm:cxn modelId="{D9FA5332-B0E9-4B63-BB29-78062D41DD7B}" type="presOf" srcId="{5F9A996A-5CA5-46DD-8035-6994FC2B5D7F}" destId="{FD9A2AE3-AA51-4DC2-A1DF-693E5D5BF247}" srcOrd="0" destOrd="0" presId="urn:microsoft.com/office/officeart/2005/8/layout/process1"/>
    <dgm:cxn modelId="{300D453F-D4A7-4995-88DE-F8A30BB06D35}" type="presOf" srcId="{347FDAE3-C934-40E3-9145-126E91D437A6}" destId="{95306DC1-5A46-49E4-B25D-2D6B5780C33A}" srcOrd="1" destOrd="0" presId="urn:microsoft.com/office/officeart/2005/8/layout/process1"/>
    <dgm:cxn modelId="{877E1964-3A5C-4505-B07A-C1BFE5300843}" type="presOf" srcId="{3198CD20-E38F-4904-9BC4-478A33BD16C6}" destId="{F6CE085C-301B-46E6-A025-9758E0DBD035}" srcOrd="0" destOrd="0" presId="urn:microsoft.com/office/officeart/2005/8/layout/process1"/>
    <dgm:cxn modelId="{A5A0754B-8DE0-499E-8272-FB582B79ABF5}" type="presOf" srcId="{1AC0A894-1B02-4B50-963D-C96D862B2C38}" destId="{11F1141E-CCAA-497C-80D5-4DF7E184FF42}" srcOrd="0" destOrd="0" presId="urn:microsoft.com/office/officeart/2005/8/layout/process1"/>
    <dgm:cxn modelId="{E11E864B-6327-4472-A96A-2E00C53116F2}" type="presOf" srcId="{CD8070FF-A0A3-4248-B720-A6CCBD3961CE}" destId="{CC4B7743-905D-4C65-9EB1-23BA8EF4529F}" srcOrd="0" destOrd="0" presId="urn:microsoft.com/office/officeart/2005/8/layout/process1"/>
    <dgm:cxn modelId="{3949B76E-0FFD-4985-A5C5-40D830D45EA8}" type="presOf" srcId="{17152F21-BEA2-4863-B510-A2253F931EF3}" destId="{1607147D-9E7D-43A9-86B8-BBA1A9F39AC0}" srcOrd="1" destOrd="0" presId="urn:microsoft.com/office/officeart/2005/8/layout/process1"/>
    <dgm:cxn modelId="{E474CE74-82E8-4477-8C16-646E3C5D6A64}" type="presOf" srcId="{5F9A996A-5CA5-46DD-8035-6994FC2B5D7F}" destId="{06A404DB-987F-456E-99FC-0D7ED4A3F9D7}" srcOrd="1" destOrd="0" presId="urn:microsoft.com/office/officeart/2005/8/layout/process1"/>
    <dgm:cxn modelId="{3B06325A-F004-4994-BDB1-1E59F69DF468}" type="presOf" srcId="{C2E66E26-A78B-44F0-94DB-E2B24A045D93}" destId="{22F87871-C763-455C-952E-D4D316570AC6}" srcOrd="0" destOrd="0" presId="urn:microsoft.com/office/officeart/2005/8/layout/process1"/>
    <dgm:cxn modelId="{46012288-395E-47E1-9071-CFA4098732ED}" type="presOf" srcId="{79A7BDB7-4703-4178-9C20-0120F2CC01C9}" destId="{7F6B6196-BC09-445F-8753-4B46F5870E72}" srcOrd="0" destOrd="0" presId="urn:microsoft.com/office/officeart/2005/8/layout/process1"/>
    <dgm:cxn modelId="{E59DA58B-23FD-492A-87FE-9B814AC2196F}" srcId="{7014F985-85BD-48EF-94D4-BA27DA1FD16F}" destId="{3198CD20-E38F-4904-9BC4-478A33BD16C6}" srcOrd="5" destOrd="0" parTransId="{444E41A8-3B4A-42D8-86CC-6A96AB3BCB16}" sibTransId="{347FDAE3-C934-40E3-9145-126E91D437A6}"/>
    <dgm:cxn modelId="{495496A1-8640-4FA3-8900-21B69CF22AD9}" type="presOf" srcId="{4E4EC34C-8D8B-4639-B7A7-DCEC3E71ACD6}" destId="{B9D61750-A60C-41EF-ABF7-6ADC19C0CC2C}" srcOrd="0" destOrd="0" presId="urn:microsoft.com/office/officeart/2005/8/layout/process1"/>
    <dgm:cxn modelId="{57D329B3-D703-475B-B9A4-BE4302997ADC}" type="presOf" srcId="{347FDAE3-C934-40E3-9145-126E91D437A6}" destId="{F87F850C-3227-4158-AB20-FEAD658E414B}" srcOrd="0" destOrd="0" presId="urn:microsoft.com/office/officeart/2005/8/layout/process1"/>
    <dgm:cxn modelId="{303908C3-72B8-4662-9E99-7E04383D6244}" srcId="{7014F985-85BD-48EF-94D4-BA27DA1FD16F}" destId="{4E4EC34C-8D8B-4639-B7A7-DCEC3E71ACD6}" srcOrd="6" destOrd="0" parTransId="{3B4F47D3-97C0-411C-A2EC-A0C1A5D7D9E2}" sibTransId="{6D0E92AB-A619-470C-B357-6DCD0AC70B37}"/>
    <dgm:cxn modelId="{78295FD2-4D1F-429A-8DA1-ADBEF35BD0E2}" type="presOf" srcId="{17152F21-BEA2-4863-B510-A2253F931EF3}" destId="{F184E6BD-F33B-46A8-BBC4-62834735C055}" srcOrd="0" destOrd="0" presId="urn:microsoft.com/office/officeart/2005/8/layout/process1"/>
    <dgm:cxn modelId="{D3A1C3D3-9268-4CE7-B544-B041499A5862}" type="presOf" srcId="{1F0A373D-8467-4CE3-BC04-9C60B042E2FC}" destId="{D2C7A460-5448-41F6-96F9-5F809EDE6F82}" srcOrd="0" destOrd="0" presId="urn:microsoft.com/office/officeart/2005/8/layout/process1"/>
    <dgm:cxn modelId="{1FEAEEDA-13E5-4472-8648-A7D5B1ABEFB5}" type="presOf" srcId="{612739C3-C801-44D7-B12C-3440E63A43C9}" destId="{3080DE28-AD97-4749-BE5D-E4814942C6BF}" srcOrd="0" destOrd="0" presId="urn:microsoft.com/office/officeart/2005/8/layout/process1"/>
    <dgm:cxn modelId="{F02266E0-FDD5-4522-8F20-B62D42D2E77C}" type="presOf" srcId="{D7D1E3DF-8E54-4C6F-960C-C452A04D3DE7}" destId="{704E3C0E-E3A7-49AF-BBBC-5C44ACAE927A}" srcOrd="0" destOrd="0" presId="urn:microsoft.com/office/officeart/2005/8/layout/process1"/>
    <dgm:cxn modelId="{87AD1CE1-98F8-4375-818E-C43374A6F77B}" type="presOf" srcId="{8C8FB7CD-BBD3-453F-A686-20159BD24165}" destId="{568039A6-F25D-4790-AF43-2AD157BC15AE}" srcOrd="0" destOrd="0" presId="urn:microsoft.com/office/officeart/2005/8/layout/process1"/>
    <dgm:cxn modelId="{5DB23EE2-C4FF-4DD2-925F-5A425B242950}" srcId="{7014F985-85BD-48EF-94D4-BA27DA1FD16F}" destId="{D7D1E3DF-8E54-4C6F-960C-C452A04D3DE7}" srcOrd="4" destOrd="0" parTransId="{9B83BDAE-65AC-43B8-AFFA-42D9043628A7}" sibTransId="{79A7BDB7-4703-4178-9C20-0120F2CC01C9}"/>
    <dgm:cxn modelId="{A8F873E6-B3BE-4EB5-9260-D51449AC1FBB}" type="presOf" srcId="{C2E66E26-A78B-44F0-94DB-E2B24A045D93}" destId="{9CDFF5BF-F47C-417C-8970-E91B10A0A68B}" srcOrd="1" destOrd="0" presId="urn:microsoft.com/office/officeart/2005/8/layout/process1"/>
    <dgm:cxn modelId="{C32139E9-B292-4E40-BBC6-A178BD8E1B07}" type="presOf" srcId="{7014F985-85BD-48EF-94D4-BA27DA1FD16F}" destId="{7B787F43-318F-4CA8-BA09-AB52722FE044}" srcOrd="0" destOrd="0" presId="urn:microsoft.com/office/officeart/2005/8/layout/process1"/>
    <dgm:cxn modelId="{7E1A44F2-010C-420C-8B7A-7B991D482138}" srcId="{7014F985-85BD-48EF-94D4-BA27DA1FD16F}" destId="{CD8070FF-A0A3-4248-B720-A6CCBD3961CE}" srcOrd="3" destOrd="0" parTransId="{E71EF8F0-0DED-417A-B710-C68B5D114706}" sibTransId="{8C8FB7CD-BBD3-453F-A686-20159BD24165}"/>
    <dgm:cxn modelId="{AF1186F5-8411-43E7-99F2-897059BA7D79}" type="presOf" srcId="{8C8FB7CD-BBD3-453F-A686-20159BD24165}" destId="{5A239B41-B1C8-42EE-994F-877A9ABD9BAB}" srcOrd="1" destOrd="0" presId="urn:microsoft.com/office/officeart/2005/8/layout/process1"/>
    <dgm:cxn modelId="{E778B9F5-BF17-4A27-9A2A-C86D37366EA2}" srcId="{7014F985-85BD-48EF-94D4-BA27DA1FD16F}" destId="{612739C3-C801-44D7-B12C-3440E63A43C9}" srcOrd="1" destOrd="0" parTransId="{B1518867-F1FF-4A10-8F6C-5548C532A9EA}" sibTransId="{5F9A996A-5CA5-46DD-8035-6994FC2B5D7F}"/>
    <dgm:cxn modelId="{98E9C1CD-B80E-44EF-A682-444EF0C958E4}" type="presParOf" srcId="{7B787F43-318F-4CA8-BA09-AB52722FE044}" destId="{11F1141E-CCAA-497C-80D5-4DF7E184FF42}" srcOrd="0" destOrd="0" presId="urn:microsoft.com/office/officeart/2005/8/layout/process1"/>
    <dgm:cxn modelId="{6A9F0944-5EC5-43A7-83BA-C6727150659C}" type="presParOf" srcId="{7B787F43-318F-4CA8-BA09-AB52722FE044}" destId="{F184E6BD-F33B-46A8-BBC4-62834735C055}" srcOrd="1" destOrd="0" presId="urn:microsoft.com/office/officeart/2005/8/layout/process1"/>
    <dgm:cxn modelId="{2F466E3C-3435-4C55-8AA9-761DD347615A}" type="presParOf" srcId="{F184E6BD-F33B-46A8-BBC4-62834735C055}" destId="{1607147D-9E7D-43A9-86B8-BBA1A9F39AC0}" srcOrd="0" destOrd="0" presId="urn:microsoft.com/office/officeart/2005/8/layout/process1"/>
    <dgm:cxn modelId="{9FBAEEE4-16BF-4208-BBC7-70606BF67D07}" type="presParOf" srcId="{7B787F43-318F-4CA8-BA09-AB52722FE044}" destId="{3080DE28-AD97-4749-BE5D-E4814942C6BF}" srcOrd="2" destOrd="0" presId="urn:microsoft.com/office/officeart/2005/8/layout/process1"/>
    <dgm:cxn modelId="{038109D0-4C27-410F-A3AD-F90C784F0B3D}" type="presParOf" srcId="{7B787F43-318F-4CA8-BA09-AB52722FE044}" destId="{FD9A2AE3-AA51-4DC2-A1DF-693E5D5BF247}" srcOrd="3" destOrd="0" presId="urn:microsoft.com/office/officeart/2005/8/layout/process1"/>
    <dgm:cxn modelId="{93599169-A1D8-49B2-A55F-7D3D04459FA4}" type="presParOf" srcId="{FD9A2AE3-AA51-4DC2-A1DF-693E5D5BF247}" destId="{06A404DB-987F-456E-99FC-0D7ED4A3F9D7}" srcOrd="0" destOrd="0" presId="urn:microsoft.com/office/officeart/2005/8/layout/process1"/>
    <dgm:cxn modelId="{F9D29BF1-FAB5-429D-A2EA-A3446512A2B0}" type="presParOf" srcId="{7B787F43-318F-4CA8-BA09-AB52722FE044}" destId="{D2C7A460-5448-41F6-96F9-5F809EDE6F82}" srcOrd="4" destOrd="0" presId="urn:microsoft.com/office/officeart/2005/8/layout/process1"/>
    <dgm:cxn modelId="{769B2326-445D-4073-9604-0BBA8ACCBF8F}" type="presParOf" srcId="{7B787F43-318F-4CA8-BA09-AB52722FE044}" destId="{22F87871-C763-455C-952E-D4D316570AC6}" srcOrd="5" destOrd="0" presId="urn:microsoft.com/office/officeart/2005/8/layout/process1"/>
    <dgm:cxn modelId="{A6EC1581-8043-4076-878E-6CA7C944FA68}" type="presParOf" srcId="{22F87871-C763-455C-952E-D4D316570AC6}" destId="{9CDFF5BF-F47C-417C-8970-E91B10A0A68B}" srcOrd="0" destOrd="0" presId="urn:microsoft.com/office/officeart/2005/8/layout/process1"/>
    <dgm:cxn modelId="{76981321-9931-423B-AD9C-1D8EB50E4683}" type="presParOf" srcId="{7B787F43-318F-4CA8-BA09-AB52722FE044}" destId="{CC4B7743-905D-4C65-9EB1-23BA8EF4529F}" srcOrd="6" destOrd="0" presId="urn:microsoft.com/office/officeart/2005/8/layout/process1"/>
    <dgm:cxn modelId="{C4E56279-FAC0-4614-9DA5-300BD9F64BD5}" type="presParOf" srcId="{7B787F43-318F-4CA8-BA09-AB52722FE044}" destId="{568039A6-F25D-4790-AF43-2AD157BC15AE}" srcOrd="7" destOrd="0" presId="urn:microsoft.com/office/officeart/2005/8/layout/process1"/>
    <dgm:cxn modelId="{0477710C-4151-4B6F-BA45-D268AE402361}" type="presParOf" srcId="{568039A6-F25D-4790-AF43-2AD157BC15AE}" destId="{5A239B41-B1C8-42EE-994F-877A9ABD9BAB}" srcOrd="0" destOrd="0" presId="urn:microsoft.com/office/officeart/2005/8/layout/process1"/>
    <dgm:cxn modelId="{2E10034A-EE2C-494A-8AB7-C09A0689AF76}" type="presParOf" srcId="{7B787F43-318F-4CA8-BA09-AB52722FE044}" destId="{704E3C0E-E3A7-49AF-BBBC-5C44ACAE927A}" srcOrd="8" destOrd="0" presId="urn:microsoft.com/office/officeart/2005/8/layout/process1"/>
    <dgm:cxn modelId="{88395085-8933-4C61-8D32-97D62977C82B}" type="presParOf" srcId="{7B787F43-318F-4CA8-BA09-AB52722FE044}" destId="{7F6B6196-BC09-445F-8753-4B46F5870E72}" srcOrd="9" destOrd="0" presId="urn:microsoft.com/office/officeart/2005/8/layout/process1"/>
    <dgm:cxn modelId="{10946C51-28AD-42B5-B945-EC38E0A90255}" type="presParOf" srcId="{7F6B6196-BC09-445F-8753-4B46F5870E72}" destId="{54CEB307-B3E4-40AB-8B28-255D9531C149}" srcOrd="0" destOrd="0" presId="urn:microsoft.com/office/officeart/2005/8/layout/process1"/>
    <dgm:cxn modelId="{637DDDEB-2D48-4276-9BF2-E042827DEEE8}" type="presParOf" srcId="{7B787F43-318F-4CA8-BA09-AB52722FE044}" destId="{F6CE085C-301B-46E6-A025-9758E0DBD035}" srcOrd="10" destOrd="0" presId="urn:microsoft.com/office/officeart/2005/8/layout/process1"/>
    <dgm:cxn modelId="{F8F4008B-1631-4B3E-8928-FCE800F159DC}" type="presParOf" srcId="{7B787F43-318F-4CA8-BA09-AB52722FE044}" destId="{F87F850C-3227-4158-AB20-FEAD658E414B}" srcOrd="11" destOrd="0" presId="urn:microsoft.com/office/officeart/2005/8/layout/process1"/>
    <dgm:cxn modelId="{56CF55B9-1328-47CD-8935-80406791B279}" type="presParOf" srcId="{F87F850C-3227-4158-AB20-FEAD658E414B}" destId="{95306DC1-5A46-49E4-B25D-2D6B5780C33A}" srcOrd="0" destOrd="0" presId="urn:microsoft.com/office/officeart/2005/8/layout/process1"/>
    <dgm:cxn modelId="{14E6B33C-221C-4EE9-80B8-383AA43F33CB}" type="presParOf" srcId="{7B787F43-318F-4CA8-BA09-AB52722FE044}" destId="{B9D61750-A60C-41EF-ABF7-6ADC19C0CC2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1141E-CCAA-497C-80D5-4DF7E184FF42}">
      <dsp:nvSpPr>
        <dsp:cNvPr id="0" name=""/>
        <dsp:cNvSpPr/>
      </dsp:nvSpPr>
      <dsp:spPr>
        <a:xfrm>
          <a:off x="5322" y="552888"/>
          <a:ext cx="2015484" cy="120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Cell Culture</a:t>
          </a:r>
          <a:endParaRPr lang="en-US" sz="2300" kern="1200" dirty="0"/>
        </a:p>
      </dsp:txBody>
      <dsp:txXfrm>
        <a:off x="40741" y="588307"/>
        <a:ext cx="1944646" cy="1138452"/>
      </dsp:txXfrm>
    </dsp:sp>
    <dsp:sp modelId="{F184E6BD-F33B-46A8-BBC4-62834735C055}">
      <dsp:nvSpPr>
        <dsp:cNvPr id="0" name=""/>
        <dsp:cNvSpPr/>
      </dsp:nvSpPr>
      <dsp:spPr>
        <a:xfrm>
          <a:off x="2222355" y="907613"/>
          <a:ext cx="427282" cy="499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222355" y="1007581"/>
        <a:ext cx="299097" cy="299904"/>
      </dsp:txXfrm>
    </dsp:sp>
    <dsp:sp modelId="{3080DE28-AD97-4749-BE5D-E4814942C6BF}">
      <dsp:nvSpPr>
        <dsp:cNvPr id="0" name=""/>
        <dsp:cNvSpPr/>
      </dsp:nvSpPr>
      <dsp:spPr>
        <a:xfrm>
          <a:off x="2827001" y="552888"/>
          <a:ext cx="2015484" cy="120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Differentiation</a:t>
          </a:r>
          <a:endParaRPr lang="zh-CN" altLang="en-US" sz="2300" kern="1200" dirty="0"/>
        </a:p>
      </dsp:txBody>
      <dsp:txXfrm>
        <a:off x="2862420" y="588307"/>
        <a:ext cx="1944646" cy="1138452"/>
      </dsp:txXfrm>
    </dsp:sp>
    <dsp:sp modelId="{FD9A2AE3-AA51-4DC2-A1DF-693E5D5BF247}">
      <dsp:nvSpPr>
        <dsp:cNvPr id="0" name=""/>
        <dsp:cNvSpPr/>
      </dsp:nvSpPr>
      <dsp:spPr>
        <a:xfrm>
          <a:off x="5044034" y="907613"/>
          <a:ext cx="427282" cy="499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044034" y="1007581"/>
        <a:ext cx="299097" cy="299904"/>
      </dsp:txXfrm>
    </dsp:sp>
    <dsp:sp modelId="{D2C7A460-5448-41F6-96F9-5F809EDE6F82}">
      <dsp:nvSpPr>
        <dsp:cNvPr id="0" name=""/>
        <dsp:cNvSpPr/>
      </dsp:nvSpPr>
      <dsp:spPr>
        <a:xfrm>
          <a:off x="5648680" y="552888"/>
          <a:ext cx="2015484" cy="120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Acid Extraction</a:t>
          </a:r>
          <a:endParaRPr lang="zh-CN" altLang="en-US" sz="2300" kern="1200" dirty="0"/>
        </a:p>
      </dsp:txBody>
      <dsp:txXfrm>
        <a:off x="5684099" y="588307"/>
        <a:ext cx="1944646" cy="1138452"/>
      </dsp:txXfrm>
    </dsp:sp>
    <dsp:sp modelId="{22F87871-C763-455C-952E-D4D316570AC6}">
      <dsp:nvSpPr>
        <dsp:cNvPr id="0" name=""/>
        <dsp:cNvSpPr/>
      </dsp:nvSpPr>
      <dsp:spPr>
        <a:xfrm>
          <a:off x="7865713" y="907613"/>
          <a:ext cx="427282" cy="499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865713" y="1007581"/>
        <a:ext cx="299097" cy="299904"/>
      </dsp:txXfrm>
    </dsp:sp>
    <dsp:sp modelId="{CC4B7743-905D-4C65-9EB1-23BA8EF4529F}">
      <dsp:nvSpPr>
        <dsp:cNvPr id="0" name=""/>
        <dsp:cNvSpPr/>
      </dsp:nvSpPr>
      <dsp:spPr>
        <a:xfrm>
          <a:off x="8470359" y="552888"/>
          <a:ext cx="2015484" cy="120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SDS-PAGE</a:t>
          </a:r>
          <a:endParaRPr lang="zh-CN" altLang="en-US" sz="2300" kern="1200" dirty="0"/>
        </a:p>
      </dsp:txBody>
      <dsp:txXfrm>
        <a:off x="8505778" y="588307"/>
        <a:ext cx="1944646" cy="1138452"/>
      </dsp:txXfrm>
    </dsp:sp>
    <dsp:sp modelId="{568039A6-F25D-4790-AF43-2AD157BC15AE}">
      <dsp:nvSpPr>
        <dsp:cNvPr id="0" name=""/>
        <dsp:cNvSpPr/>
      </dsp:nvSpPr>
      <dsp:spPr>
        <a:xfrm>
          <a:off x="10687392" y="907613"/>
          <a:ext cx="427282" cy="499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0687392" y="1007581"/>
        <a:ext cx="299097" cy="299904"/>
      </dsp:txXfrm>
    </dsp:sp>
    <dsp:sp modelId="{704E3C0E-E3A7-49AF-BBBC-5C44ACAE927A}">
      <dsp:nvSpPr>
        <dsp:cNvPr id="0" name=""/>
        <dsp:cNvSpPr/>
      </dsp:nvSpPr>
      <dsp:spPr>
        <a:xfrm>
          <a:off x="11292037" y="552888"/>
          <a:ext cx="2015484" cy="120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In-gel Digestion</a:t>
          </a:r>
          <a:endParaRPr lang="zh-CN" altLang="en-US" sz="2300" kern="1200" dirty="0"/>
        </a:p>
      </dsp:txBody>
      <dsp:txXfrm>
        <a:off x="11327456" y="588307"/>
        <a:ext cx="1944646" cy="1138452"/>
      </dsp:txXfrm>
    </dsp:sp>
    <dsp:sp modelId="{7F6B6196-BC09-445F-8753-4B46F5870E72}">
      <dsp:nvSpPr>
        <dsp:cNvPr id="0" name=""/>
        <dsp:cNvSpPr/>
      </dsp:nvSpPr>
      <dsp:spPr>
        <a:xfrm>
          <a:off x="13509071" y="907613"/>
          <a:ext cx="427282" cy="499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3509071" y="1007581"/>
        <a:ext cx="299097" cy="299904"/>
      </dsp:txXfrm>
    </dsp:sp>
    <dsp:sp modelId="{F6CE085C-301B-46E6-A025-9758E0DBD035}">
      <dsp:nvSpPr>
        <dsp:cNvPr id="0" name=""/>
        <dsp:cNvSpPr/>
      </dsp:nvSpPr>
      <dsp:spPr>
        <a:xfrm>
          <a:off x="14113716" y="552888"/>
          <a:ext cx="2015484" cy="120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Mass Spectrometry</a:t>
          </a:r>
          <a:endParaRPr lang="zh-CN" altLang="en-US" sz="2300" kern="1200" dirty="0"/>
        </a:p>
      </dsp:txBody>
      <dsp:txXfrm>
        <a:off x="14149135" y="588307"/>
        <a:ext cx="1944646" cy="1138452"/>
      </dsp:txXfrm>
    </dsp:sp>
    <dsp:sp modelId="{F87F850C-3227-4158-AB20-FEAD658E414B}">
      <dsp:nvSpPr>
        <dsp:cNvPr id="0" name=""/>
        <dsp:cNvSpPr/>
      </dsp:nvSpPr>
      <dsp:spPr>
        <a:xfrm>
          <a:off x="16330750" y="907613"/>
          <a:ext cx="427282" cy="499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6330750" y="1007581"/>
        <a:ext cx="299097" cy="299904"/>
      </dsp:txXfrm>
    </dsp:sp>
    <dsp:sp modelId="{B9D61750-A60C-41EF-ABF7-6ADC19C0CC2C}">
      <dsp:nvSpPr>
        <dsp:cNvPr id="0" name=""/>
        <dsp:cNvSpPr/>
      </dsp:nvSpPr>
      <dsp:spPr>
        <a:xfrm>
          <a:off x="16935395" y="552888"/>
          <a:ext cx="2015484" cy="120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Data Analysis</a:t>
          </a:r>
          <a:endParaRPr lang="zh-CN" altLang="en-US" sz="2300" kern="1200" dirty="0"/>
        </a:p>
      </dsp:txBody>
      <dsp:txXfrm>
        <a:off x="16970814" y="588307"/>
        <a:ext cx="1944646" cy="1138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DD3BD-AF8D-4313-B10A-DE2F9B9B64F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D2D3C-C80D-43C9-AF6B-47BF6C1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0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5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F631-8572-43A1-AD69-1717A1D313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chart" Target="../charts/chart1.xml"/><Relationship Id="rId18" Type="http://schemas.openxmlformats.org/officeDocument/2006/relationships/chart" Target="../charts/chart2.xml"/><Relationship Id="rId3" Type="http://schemas.openxmlformats.org/officeDocument/2006/relationships/image" Target="../media/image2.png"/><Relationship Id="rId21" Type="http://schemas.openxmlformats.org/officeDocument/2006/relationships/image" Target="../media/image11.jp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jpg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Microsoft_Excel_Worksheet.xlsx"/><Relationship Id="rId20" Type="http://schemas.openxmlformats.org/officeDocument/2006/relationships/image" Target="../media/image10.jpg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jpg"/><Relationship Id="rId5" Type="http://schemas.openxmlformats.org/officeDocument/2006/relationships/diagramData" Target="../diagrams/data1.xml"/><Relationship Id="rId15" Type="http://schemas.openxmlformats.org/officeDocument/2006/relationships/image" Target="../media/image8.jpg"/><Relationship Id="rId10" Type="http://schemas.openxmlformats.org/officeDocument/2006/relationships/image" Target="../media/image4.tmp"/><Relationship Id="rId19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image" Target="../media/image7.jpg"/><Relationship Id="rId2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8BBD4-905E-4AFF-875A-2BAD5184D838}"/>
              </a:ext>
            </a:extLst>
          </p:cNvPr>
          <p:cNvSpPr txBox="1"/>
          <p:nvPr/>
        </p:nvSpPr>
        <p:spPr>
          <a:xfrm>
            <a:off x="914400" y="955964"/>
            <a:ext cx="42062400" cy="55399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US" altLang="zh-CN" sz="9600" b="1" dirty="0"/>
              <a:t>Histone Modifications during the Differentiation of Embryonic Stem Cells into Cardiomyocytes</a:t>
            </a:r>
          </a:p>
          <a:p>
            <a:pPr algn="ctr"/>
            <a:r>
              <a:rPr lang="en-US" sz="6600" b="1" dirty="0"/>
              <a:t>University of New Hampshire - Chu Lab</a:t>
            </a:r>
          </a:p>
          <a:p>
            <a:pPr algn="ctr"/>
            <a:r>
              <a:rPr lang="en-US" sz="6600" b="1" dirty="0"/>
              <a:t>Nan Yang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251C25-26EF-47BD-BB47-AD493B5F6FB2}"/>
              </a:ext>
            </a:extLst>
          </p:cNvPr>
          <p:cNvSpPr/>
          <p:nvPr/>
        </p:nvSpPr>
        <p:spPr>
          <a:xfrm>
            <a:off x="914400" y="955964"/>
            <a:ext cx="42062400" cy="310896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E6D62-FE05-485F-9D31-298D7DE4B633}"/>
              </a:ext>
            </a:extLst>
          </p:cNvPr>
          <p:cNvSpPr txBox="1"/>
          <p:nvPr/>
        </p:nvSpPr>
        <p:spPr>
          <a:xfrm>
            <a:off x="914401" y="7700816"/>
            <a:ext cx="19659602" cy="1107996"/>
          </a:xfrm>
          <a:prstGeom prst="rect">
            <a:avLst/>
          </a:prstGeom>
          <a:solidFill>
            <a:srgbClr val="9DC3E6"/>
          </a:solidFill>
          <a:ln>
            <a:solidFill>
              <a:srgbClr val="000000"/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Histone modifications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485FF07-3B5F-4A45-9C68-1D360A48625F}"/>
              </a:ext>
            </a:extLst>
          </p:cNvPr>
          <p:cNvSpPr txBox="1"/>
          <p:nvPr/>
        </p:nvSpPr>
        <p:spPr>
          <a:xfrm>
            <a:off x="914398" y="9240362"/>
            <a:ext cx="19637161" cy="50167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zh-CN" sz="4000" dirty="0"/>
              <a:t>Chromatin fibers are composed of polymers of nucleosomes.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zh-CN" sz="4000" dirty="0"/>
              <a:t>A nucleosome contains about 200 bp of DNA wrapped twice around an octamer composed of two copies of each histone protein: </a:t>
            </a:r>
            <a:r>
              <a:rPr lang="en-US" altLang="zh-CN" sz="4000" u="sng" dirty="0"/>
              <a:t>H2A, H2B, H3 and H4</a:t>
            </a:r>
            <a:r>
              <a:rPr lang="en-US" altLang="zh-CN" sz="4000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/>
              <a:t>Histones are highly conserved proteins with a flexible N-terminal tail which can carry post-translational modifications such as acetylation, phosphorylation, ubiquitination, methylation.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/>
              <a:t>Post-translational modifications in histone can influence a multitude of cellular processes, including transcription, replication, DNA repair, </a:t>
            </a:r>
            <a:r>
              <a:rPr lang="en-US" altLang="zh-CN" sz="4000" u="sng" dirty="0"/>
              <a:t>differentiation</a:t>
            </a:r>
            <a:r>
              <a:rPr lang="en-US" altLang="zh-CN" sz="4000" dirty="0"/>
              <a:t> and so on.</a:t>
            </a:r>
            <a:endParaRPr lang="zh-CN" altLang="zh-CN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544184-184D-461B-8737-809321E34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4470955"/>
            <a:ext cx="16970585" cy="4168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576A91-45BF-46D4-A806-A34174182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4984" y="15430072"/>
            <a:ext cx="2154763" cy="27075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C9199C-E8CD-4DA9-B324-A9E0E5412D72}"/>
              </a:ext>
            </a:extLst>
          </p:cNvPr>
          <p:cNvSpPr txBox="1"/>
          <p:nvPr/>
        </p:nvSpPr>
        <p:spPr>
          <a:xfrm>
            <a:off x="914400" y="19059639"/>
            <a:ext cx="19659602" cy="1107996"/>
          </a:xfrm>
          <a:prstGeom prst="rect">
            <a:avLst/>
          </a:prstGeom>
          <a:solidFill>
            <a:srgbClr val="9DC3E6"/>
          </a:solidFill>
          <a:ln>
            <a:solidFill>
              <a:srgbClr val="000000"/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Cardiomyocyte Differentiation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3E86E9-A4F8-4A89-B190-840457D9B15E}"/>
              </a:ext>
            </a:extLst>
          </p:cNvPr>
          <p:cNvSpPr txBox="1"/>
          <p:nvPr/>
        </p:nvSpPr>
        <p:spPr>
          <a:xfrm>
            <a:off x="914398" y="24350307"/>
            <a:ext cx="19659602" cy="1107996"/>
          </a:xfrm>
          <a:prstGeom prst="rect">
            <a:avLst/>
          </a:prstGeom>
          <a:solidFill>
            <a:srgbClr val="9DC3E6"/>
          </a:solidFill>
          <a:ln>
            <a:solidFill>
              <a:srgbClr val="000000"/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ESC in </a:t>
            </a:r>
            <a:r>
              <a:rPr lang="en-US" sz="6600" b="1" dirty="0" err="1"/>
              <a:t>Macroporous</a:t>
            </a:r>
            <a:r>
              <a:rPr lang="en-US" sz="6600" b="1" dirty="0"/>
              <a:t> Hydrogel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6D0457A1-9407-4430-9F61-0B3D268CF86C}"/>
              </a:ext>
            </a:extLst>
          </p:cNvPr>
          <p:cNvSpPr txBox="1"/>
          <p:nvPr/>
        </p:nvSpPr>
        <p:spPr>
          <a:xfrm>
            <a:off x="914399" y="20804734"/>
            <a:ext cx="1919934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zh-CN" sz="4000" dirty="0"/>
              <a:t>Identifying epigenetic barriers in the ESC to CM transition</a:t>
            </a:r>
            <a:endParaRPr lang="zh-CN" altLang="zh-CN" sz="4000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B894E90-717E-4F13-9A26-FF0D6BC55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36411"/>
              </p:ext>
            </p:extLst>
          </p:nvPr>
        </p:nvGraphicFramePr>
        <p:xfrm>
          <a:off x="1158238" y="21639694"/>
          <a:ext cx="18956203" cy="231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0">
            <a:extLst>
              <a:ext uri="{FF2B5EF4-FFF2-40B4-BE49-F238E27FC236}">
                <a16:creationId xmlns:a16="http://schemas.microsoft.com/office/drawing/2014/main" id="{D9B2F468-2463-40E6-BBEA-3369027F6146}"/>
              </a:ext>
            </a:extLst>
          </p:cNvPr>
          <p:cNvSpPr txBox="1"/>
          <p:nvPr/>
        </p:nvSpPr>
        <p:spPr>
          <a:xfrm>
            <a:off x="914398" y="26297339"/>
            <a:ext cx="15634839" cy="50167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zh-CN" sz="4000" dirty="0"/>
              <a:t>Assess the effects of microporous hydrogel on the epigenetic states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zh-CN" sz="4000" dirty="0"/>
              <a:t>Biomimetic </a:t>
            </a:r>
            <a:r>
              <a:rPr lang="en-US" altLang="zh-CN" sz="4000" dirty="0" err="1"/>
              <a:t>macroporous</a:t>
            </a:r>
            <a:r>
              <a:rPr lang="en-US" altLang="zh-CN" sz="4000" dirty="0"/>
              <a:t> hydrogel can be modified to enhance CM differentiation and maturation process.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zh-CN" sz="4000" dirty="0"/>
              <a:t>Heart disease leads to permanent damage and scarring of the heart muscle because of limited regenerative capacity of the adult human heart.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altLang="zh-CN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altLang="zh-CN" sz="4000" dirty="0"/>
          </a:p>
        </p:txBody>
      </p:sp>
      <p:pic>
        <p:nvPicPr>
          <p:cNvPr id="22" name="Content Placeholder 2">
            <a:extLst>
              <a:ext uri="{FF2B5EF4-FFF2-40B4-BE49-F238E27FC236}">
                <a16:creationId xmlns:a16="http://schemas.microsoft.com/office/drawing/2014/main" id="{F8F5612E-20FA-4496-B0FD-57EFE57710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237" y="26313653"/>
            <a:ext cx="4002323" cy="33456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C5B5929-4973-4770-B2CA-2BBC4B09B98D}"/>
              </a:ext>
            </a:extLst>
          </p:cNvPr>
          <p:cNvSpPr txBox="1"/>
          <p:nvPr/>
        </p:nvSpPr>
        <p:spPr>
          <a:xfrm>
            <a:off x="23320251" y="7700816"/>
            <a:ext cx="19659602" cy="1107996"/>
          </a:xfrm>
          <a:prstGeom prst="rect">
            <a:avLst/>
          </a:prstGeom>
          <a:solidFill>
            <a:srgbClr val="9DC3E6"/>
          </a:solidFill>
          <a:ln>
            <a:solidFill>
              <a:srgbClr val="000000"/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Data Analysis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DB7C70-4EEA-42C4-85B3-1195132E8C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680" y="17736539"/>
            <a:ext cx="2985871" cy="29415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655D76-0246-4D40-B940-0E9AF2423C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43" y="17744108"/>
            <a:ext cx="2985873" cy="29415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F79F0D1-3457-4440-8849-CBF62A865595}"/>
              </a:ext>
            </a:extLst>
          </p:cNvPr>
          <p:cNvSpPr txBox="1"/>
          <p:nvPr/>
        </p:nvSpPr>
        <p:spPr>
          <a:xfrm>
            <a:off x="25306908" y="20745500"/>
            <a:ext cx="83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hour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CF48ED-A98C-40AC-AA0F-281C96616E39}"/>
              </a:ext>
            </a:extLst>
          </p:cNvPr>
          <p:cNvSpPr txBox="1"/>
          <p:nvPr/>
        </p:nvSpPr>
        <p:spPr>
          <a:xfrm>
            <a:off x="28325875" y="20745500"/>
            <a:ext cx="10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 hours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D846D2-F2FC-44B8-986F-F8B6F3376B86}"/>
              </a:ext>
            </a:extLst>
          </p:cNvPr>
          <p:cNvSpPr txBox="1"/>
          <p:nvPr/>
        </p:nvSpPr>
        <p:spPr>
          <a:xfrm>
            <a:off x="23702468" y="17541584"/>
            <a:ext cx="5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981E705-801A-464F-B7BE-BA3E31400E60}"/>
              </a:ext>
            </a:extLst>
          </p:cNvPr>
          <p:cNvGrpSpPr/>
          <p:nvPr/>
        </p:nvGrpSpPr>
        <p:grpSpPr>
          <a:xfrm>
            <a:off x="30912797" y="17536484"/>
            <a:ext cx="3942770" cy="3902841"/>
            <a:chOff x="29799016" y="17425763"/>
            <a:chExt cx="3942770" cy="390284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A9BD4D7-DE9D-4AA1-954A-AC152C809A21}"/>
                </a:ext>
              </a:extLst>
            </p:cNvPr>
            <p:cNvGrpSpPr/>
            <p:nvPr/>
          </p:nvGrpSpPr>
          <p:grpSpPr>
            <a:xfrm>
              <a:off x="30053015" y="17425763"/>
              <a:ext cx="3688771" cy="3534741"/>
              <a:chOff x="3253547" y="1298590"/>
              <a:chExt cx="4077060" cy="4466906"/>
            </a:xfrm>
          </p:grpSpPr>
          <p:graphicFrame>
            <p:nvGraphicFramePr>
              <p:cNvPr id="33" name="Chart 32">
                <a:extLst>
                  <a:ext uri="{FF2B5EF4-FFF2-40B4-BE49-F238E27FC236}">
                    <a16:creationId xmlns:a16="http://schemas.microsoft.com/office/drawing/2014/main" id="{BD06D48E-F1E7-4867-8B56-C671F07B03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8787349"/>
                  </p:ext>
                </p:extLst>
              </p:nvPr>
            </p:nvGraphicFramePr>
            <p:xfrm>
              <a:off x="3253547" y="1298590"/>
              <a:ext cx="4077060" cy="44196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70822C-8F7C-437F-935B-F2B7A9C467B3}"/>
                  </a:ext>
                </a:extLst>
              </p:cNvPr>
              <p:cNvSpPr txBox="1"/>
              <p:nvPr/>
            </p:nvSpPr>
            <p:spPr>
              <a:xfrm>
                <a:off x="4492637" y="5415448"/>
                <a:ext cx="547776" cy="350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3D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1CB2F8-314B-48E0-97D1-7EA121985FEF}"/>
                  </a:ext>
                </a:extLst>
              </p:cNvPr>
              <p:cNvSpPr txBox="1"/>
              <p:nvPr/>
            </p:nvSpPr>
            <p:spPr>
              <a:xfrm>
                <a:off x="6073478" y="5413891"/>
                <a:ext cx="475946" cy="350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2D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EB8158-7EB0-4379-BDD8-293078DDBDAF}"/>
                </a:ext>
              </a:extLst>
            </p:cNvPr>
            <p:cNvSpPr txBox="1"/>
            <p:nvPr/>
          </p:nvSpPr>
          <p:spPr>
            <a:xfrm>
              <a:off x="29799016" y="17425763"/>
              <a:ext cx="50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93BAD5-76C0-425E-A1D7-5AE3B24BD96D}"/>
                </a:ext>
              </a:extLst>
            </p:cNvPr>
            <p:cNvSpPr txBox="1"/>
            <p:nvPr/>
          </p:nvSpPr>
          <p:spPr>
            <a:xfrm>
              <a:off x="30659436" y="20959272"/>
              <a:ext cx="275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Living cells after 48 hours</a:t>
              </a:r>
            </a:p>
          </p:txBody>
        </p:sp>
      </p:grpSp>
      <p:sp>
        <p:nvSpPr>
          <p:cNvPr id="44" name="TextBox 10">
            <a:extLst>
              <a:ext uri="{FF2B5EF4-FFF2-40B4-BE49-F238E27FC236}">
                <a16:creationId xmlns:a16="http://schemas.microsoft.com/office/drawing/2014/main" id="{0E5CF684-9173-4EC5-B23D-524B50B7CF53}"/>
              </a:ext>
            </a:extLst>
          </p:cNvPr>
          <p:cNvSpPr txBox="1"/>
          <p:nvPr/>
        </p:nvSpPr>
        <p:spPr>
          <a:xfrm>
            <a:off x="23320250" y="9166979"/>
            <a:ext cx="10281501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SILAC Strategy (Stable Isotope Labeling of Amino Acids in Cell Culture)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Acid extracted histone proteins purified from equal number of undifferentiated </a:t>
            </a:r>
            <a:r>
              <a:rPr lang="en-US" sz="4000" dirty="0" err="1"/>
              <a:t>mESCs</a:t>
            </a:r>
            <a:r>
              <a:rPr lang="en-US" sz="4000" dirty="0"/>
              <a:t> and CMs derived from </a:t>
            </a:r>
            <a:r>
              <a:rPr lang="en-US" sz="4000" dirty="0" err="1"/>
              <a:t>mESCs</a:t>
            </a:r>
            <a:r>
              <a:rPr lang="en-US" sz="4000" dirty="0"/>
              <a:t>, differentially labeled with either light or heavy isotope Lys/</a:t>
            </a:r>
            <a:r>
              <a:rPr lang="en-US" sz="4000" dirty="0" err="1"/>
              <a:t>Arg</a:t>
            </a:r>
            <a:r>
              <a:rPr lang="en-US" sz="4000" dirty="0"/>
              <a:t> amino acid.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F814B1-5C52-437F-A286-E6E53A980C3B}"/>
              </a:ext>
            </a:extLst>
          </p:cNvPr>
          <p:cNvSpPr txBox="1"/>
          <p:nvPr/>
        </p:nvSpPr>
        <p:spPr>
          <a:xfrm>
            <a:off x="23320251" y="14407824"/>
            <a:ext cx="19659602" cy="1107996"/>
          </a:xfrm>
          <a:prstGeom prst="rect">
            <a:avLst/>
          </a:prstGeom>
          <a:solidFill>
            <a:srgbClr val="9DC3E6"/>
          </a:solidFill>
          <a:ln>
            <a:solidFill>
              <a:srgbClr val="000000"/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Results</a:t>
            </a:r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8C7065EF-6BA0-4255-AC0A-F76F63590F3C}"/>
              </a:ext>
            </a:extLst>
          </p:cNvPr>
          <p:cNvSpPr txBox="1"/>
          <p:nvPr/>
        </p:nvSpPr>
        <p:spPr>
          <a:xfrm>
            <a:off x="23320250" y="16017277"/>
            <a:ext cx="8214467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/>
              <a:t>Cells in Hydrogel and Differentiation</a:t>
            </a:r>
            <a:endParaRPr lang="zh-CN" altLang="zh-CN" sz="4000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EEFF66D-DFCA-49E5-914C-83ED08436BC0}"/>
              </a:ext>
            </a:extLst>
          </p:cNvPr>
          <p:cNvGrpSpPr/>
          <p:nvPr/>
        </p:nvGrpSpPr>
        <p:grpSpPr>
          <a:xfrm>
            <a:off x="23702468" y="22910852"/>
            <a:ext cx="6234172" cy="8936736"/>
            <a:chOff x="30848702" y="20963738"/>
            <a:chExt cx="6234172" cy="8936736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7BCC851-A429-4EDA-B40A-A8C256637923}"/>
                </a:ext>
              </a:extLst>
            </p:cNvPr>
            <p:cNvGrpSpPr/>
            <p:nvPr/>
          </p:nvGrpSpPr>
          <p:grpSpPr>
            <a:xfrm>
              <a:off x="30848702" y="20963738"/>
              <a:ext cx="6234172" cy="8936736"/>
              <a:chOff x="34443075" y="21237818"/>
              <a:chExt cx="6234172" cy="8936736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A4BD87D-E8EE-48F1-B1AF-6F92FF910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43075" y="21237818"/>
                <a:ext cx="4328160" cy="8936736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182710EA-2AD1-4D18-9999-6BF2B33DE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17967" y="21240866"/>
                <a:ext cx="1859280" cy="8930640"/>
              </a:xfrm>
              <a:prstGeom prst="rect">
                <a:avLst/>
              </a:prstGeom>
            </p:spPr>
          </p:pic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D205B3B-F80C-4549-BDCE-BFB9264CDAB5}"/>
                </a:ext>
              </a:extLst>
            </p:cNvPr>
            <p:cNvGrpSpPr/>
            <p:nvPr/>
          </p:nvGrpSpPr>
          <p:grpSpPr>
            <a:xfrm>
              <a:off x="30852371" y="21692943"/>
              <a:ext cx="1093289" cy="2284556"/>
              <a:chOff x="28091311" y="20892814"/>
              <a:chExt cx="1093289" cy="2284556"/>
            </a:xfrm>
          </p:grpSpPr>
          <p:graphicFrame>
            <p:nvGraphicFramePr>
              <p:cNvPr id="104" name="Object 103">
                <a:extLst>
                  <a:ext uri="{FF2B5EF4-FFF2-40B4-BE49-F238E27FC236}">
                    <a16:creationId xmlns:a16="http://schemas.microsoft.com/office/drawing/2014/main" id="{C81C5B48-4C92-4270-BAAC-B71E0971CE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6263906"/>
                  </p:ext>
                </p:extLst>
              </p:nvPr>
            </p:nvGraphicFramePr>
            <p:xfrm>
              <a:off x="28091311" y="21070421"/>
              <a:ext cx="237152" cy="1958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" name="Worksheet" r:id="rId16" imgW="617114" imgH="1958474" progId="Excel.Sheet.12">
                      <p:embed/>
                    </p:oleObj>
                  </mc:Choice>
                  <mc:Fallback>
                    <p:oleObj name="Worksheet" r:id="rId16" imgW="617114" imgH="1958474" progId="Excel.Shee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28091311" y="21070421"/>
                            <a:ext cx="237152" cy="19589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D706F89-4BFF-443D-9FEC-1318FD54B471}"/>
                  </a:ext>
                </a:extLst>
              </p:cNvPr>
              <p:cNvSpPr txBox="1"/>
              <p:nvPr/>
            </p:nvSpPr>
            <p:spPr>
              <a:xfrm>
                <a:off x="28276659" y="20892814"/>
                <a:ext cx="633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0.4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3AD5D8D-6CFD-4050-AD9F-B772658C7F80}"/>
                  </a:ext>
                </a:extLst>
              </p:cNvPr>
              <p:cNvSpPr txBox="1"/>
              <p:nvPr/>
            </p:nvSpPr>
            <p:spPr>
              <a:xfrm>
                <a:off x="28276659" y="22808038"/>
                <a:ext cx="9079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-0.45</a:t>
                </a:r>
              </a:p>
            </p:txBody>
          </p:sp>
          <p:sp>
            <p:nvSpPr>
              <p:cNvPr id="107" name="TextBox 104">
                <a:extLst>
                  <a:ext uri="{FF2B5EF4-FFF2-40B4-BE49-F238E27FC236}">
                    <a16:creationId xmlns:a16="http://schemas.microsoft.com/office/drawing/2014/main" id="{FD706F89-4BFF-443D-9FEC-1318FD54B471}"/>
                  </a:ext>
                </a:extLst>
              </p:cNvPr>
              <p:cNvSpPr txBox="1"/>
              <p:nvPr/>
            </p:nvSpPr>
            <p:spPr>
              <a:xfrm>
                <a:off x="28282838" y="21865242"/>
                <a:ext cx="633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0</a:t>
                </a: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FCBDBF1-02BB-43B9-BCD1-DCF6B6AF2372}"/>
              </a:ext>
            </a:extLst>
          </p:cNvPr>
          <p:cNvGrpSpPr/>
          <p:nvPr/>
        </p:nvGrpSpPr>
        <p:grpSpPr>
          <a:xfrm>
            <a:off x="35325879" y="17536484"/>
            <a:ext cx="7543800" cy="4760259"/>
            <a:chOff x="32696926" y="17896853"/>
            <a:chExt cx="7543800" cy="4760259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654E2068-FF5E-4673-9DD1-3E7817BD7C5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94289100"/>
                </p:ext>
              </p:extLst>
            </p:nvPr>
          </p:nvGraphicFramePr>
          <p:xfrm>
            <a:off x="32696926" y="17896853"/>
            <a:ext cx="7543800" cy="4760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C67F86C-96DC-4C53-9C07-CF16A3302181}"/>
                </a:ext>
              </a:extLst>
            </p:cNvPr>
            <p:cNvSpPr txBox="1"/>
            <p:nvPr/>
          </p:nvSpPr>
          <p:spPr>
            <a:xfrm>
              <a:off x="32696926" y="18169210"/>
              <a:ext cx="902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E2E4270-1D30-4501-A861-EDD936A49675}"/>
              </a:ext>
            </a:extLst>
          </p:cNvPr>
          <p:cNvGrpSpPr/>
          <p:nvPr/>
        </p:nvGrpSpPr>
        <p:grpSpPr>
          <a:xfrm>
            <a:off x="33604805" y="9119658"/>
            <a:ext cx="2662223" cy="4404270"/>
            <a:chOff x="25229697" y="24652158"/>
            <a:chExt cx="2741502" cy="4860089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76F1CFF-188A-40F8-A40C-7981D3D3C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9697" y="24652158"/>
              <a:ext cx="2655423" cy="4586072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3184859-83BF-4658-AF5B-4E88DE1D9C91}"/>
                </a:ext>
              </a:extLst>
            </p:cNvPr>
            <p:cNvSpPr txBox="1"/>
            <p:nvPr/>
          </p:nvSpPr>
          <p:spPr>
            <a:xfrm>
              <a:off x="25952611" y="29142915"/>
              <a:ext cx="2018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SDS-PAGE Gel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F589D7C-EE38-410B-A32D-6AEB6A9AB155}"/>
              </a:ext>
            </a:extLst>
          </p:cNvPr>
          <p:cNvGrpSpPr/>
          <p:nvPr/>
        </p:nvGrpSpPr>
        <p:grpSpPr>
          <a:xfrm>
            <a:off x="30171142" y="22910852"/>
            <a:ext cx="7318084" cy="3706368"/>
            <a:chOff x="23648584" y="26903012"/>
            <a:chExt cx="7318084" cy="3706368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E7E01E9-9D2B-4074-B0B5-6142C6743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84" y="26903012"/>
              <a:ext cx="5559552" cy="3700272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F619277-A21C-4C06-A368-966CB0D5E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7116" y="26903012"/>
              <a:ext cx="1749552" cy="370636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FBAA4AD-7E0A-4EA9-B9EC-D2BFFC13FA99}"/>
              </a:ext>
            </a:extLst>
          </p:cNvPr>
          <p:cNvSpPr txBox="1"/>
          <p:nvPr/>
        </p:nvSpPr>
        <p:spPr>
          <a:xfrm>
            <a:off x="26146138" y="30378883"/>
            <a:ext cx="902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7161D025-F35F-42D0-B64D-7BB083A180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443" y="9175118"/>
            <a:ext cx="6080236" cy="4414758"/>
          </a:xfrm>
          <a:prstGeom prst="rect">
            <a:avLst/>
          </a:prstGeom>
        </p:spPr>
      </p:pic>
      <p:sp>
        <p:nvSpPr>
          <p:cNvPr id="129" name="TextBox 10">
            <a:extLst>
              <a:ext uri="{FF2B5EF4-FFF2-40B4-BE49-F238E27FC236}">
                <a16:creationId xmlns:a16="http://schemas.microsoft.com/office/drawing/2014/main" id="{FF211460-198B-417A-9328-8B22A993059F}"/>
              </a:ext>
            </a:extLst>
          </p:cNvPr>
          <p:cNvSpPr txBox="1"/>
          <p:nvPr/>
        </p:nvSpPr>
        <p:spPr>
          <a:xfrm>
            <a:off x="23320249" y="21820502"/>
            <a:ext cx="8214467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zh-CN" sz="4000" dirty="0"/>
              <a:t>Mass Spectrometry Data</a:t>
            </a:r>
            <a:endParaRPr lang="zh-CN" altLang="zh-CN" sz="4000" dirty="0"/>
          </a:p>
        </p:txBody>
      </p:sp>
      <p:sp>
        <p:nvSpPr>
          <p:cNvPr id="130" name="TextBox 10">
            <a:extLst>
              <a:ext uri="{FF2B5EF4-FFF2-40B4-BE49-F238E27FC236}">
                <a16:creationId xmlns:a16="http://schemas.microsoft.com/office/drawing/2014/main" id="{54907139-C0DE-47FC-ACAC-63B6B5B2B590}"/>
              </a:ext>
            </a:extLst>
          </p:cNvPr>
          <p:cNvSpPr txBox="1"/>
          <p:nvPr/>
        </p:nvSpPr>
        <p:spPr>
          <a:xfrm>
            <a:off x="30912797" y="26962007"/>
            <a:ext cx="11956882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Decrease in transcription marks (e.g. H3K4me, K9ac, K14ac, K18ac, K36me, K79me; H4K5ac, K9ac, K12ac)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Increase in constitutive heterochromatin mark (H3K9me3)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Significant increase in H4K16ac levels in CM differentiation. </a:t>
            </a:r>
          </a:p>
        </p:txBody>
      </p:sp>
      <p:sp>
        <p:nvSpPr>
          <p:cNvPr id="131" name="矩形 7">
            <a:extLst>
              <a:ext uri="{FF2B5EF4-FFF2-40B4-BE49-F238E27FC236}">
                <a16:creationId xmlns:a16="http://schemas.microsoft.com/office/drawing/2014/main" id="{489BFF78-A6F4-49DD-BA38-D1D64E070932}"/>
              </a:ext>
            </a:extLst>
          </p:cNvPr>
          <p:cNvSpPr/>
          <p:nvPr/>
        </p:nvSpPr>
        <p:spPr>
          <a:xfrm>
            <a:off x="32484566" y="31827833"/>
            <a:ext cx="10515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50" dirty="0">
                <a:solidFill>
                  <a:srgbClr val="555555"/>
                </a:solidFill>
                <a:latin typeface="Source Sans Pro" panose="020B0604020202020204" pitchFamily="34" charset="0"/>
              </a:rPr>
              <a:t>Hou, S., Lake, R., Park, S., Edwards, S., Jones, C., &amp; </a:t>
            </a:r>
            <a:r>
              <a:rPr lang="en-US" altLang="zh-CN" sz="1050" dirty="0" err="1">
                <a:solidFill>
                  <a:srgbClr val="555555"/>
                </a:solidFill>
                <a:latin typeface="Source Sans Pro" panose="020B0604020202020204" pitchFamily="34" charset="0"/>
              </a:rPr>
              <a:t>Jeong</a:t>
            </a:r>
            <a:r>
              <a:rPr lang="en-US" altLang="zh-CN" sz="1050" dirty="0">
                <a:solidFill>
                  <a:srgbClr val="555555"/>
                </a:solidFill>
                <a:latin typeface="Source Sans Pro" panose="020B0604020202020204" pitchFamily="34" charset="0"/>
              </a:rPr>
              <a:t>, K. J. (2018). Injectable </a:t>
            </a:r>
            <a:r>
              <a:rPr lang="en-US" altLang="zh-CN" sz="1050" dirty="0" err="1">
                <a:solidFill>
                  <a:srgbClr val="555555"/>
                </a:solidFill>
                <a:latin typeface="Source Sans Pro" panose="020B0604020202020204" pitchFamily="34" charset="0"/>
              </a:rPr>
              <a:t>Macroporous</a:t>
            </a:r>
            <a:r>
              <a:rPr lang="en-US" altLang="zh-CN" sz="1050" dirty="0">
                <a:solidFill>
                  <a:srgbClr val="555555"/>
                </a:solidFill>
                <a:latin typeface="Source Sans Pro" panose="020B0604020202020204" pitchFamily="34" charset="0"/>
              </a:rPr>
              <a:t> Hydrogel Formed by Enzymatic Cross-Linking of Gelatin Microgels. </a:t>
            </a:r>
            <a:r>
              <a:rPr lang="en-US" altLang="zh-CN" sz="1050" i="1" dirty="0">
                <a:solidFill>
                  <a:srgbClr val="555555"/>
                </a:solidFill>
                <a:latin typeface="Source Sans Pro" panose="020B0604020202020204" pitchFamily="34" charset="0"/>
              </a:rPr>
              <a:t>ACS Applied Biomaterials</a:t>
            </a:r>
            <a:r>
              <a:rPr lang="en-US" altLang="zh-CN" sz="1050" dirty="0">
                <a:solidFill>
                  <a:srgbClr val="555555"/>
                </a:solidFill>
                <a:latin typeface="Source Sans Pro" panose="020B0604020202020204" pitchFamily="34" charset="0"/>
              </a:rPr>
              <a:t>.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67645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10134</TotalTime>
  <Words>354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Source Sans Pro</vt:lpstr>
      <vt:lpstr>Office Theme</vt:lpstr>
      <vt:lpstr>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Warzin, Ashlee</dc:creator>
  <cp:lastModifiedBy>Yang, Nan</cp:lastModifiedBy>
  <cp:revision>41</cp:revision>
  <dcterms:created xsi:type="dcterms:W3CDTF">2019-01-03T14:51:26Z</dcterms:created>
  <dcterms:modified xsi:type="dcterms:W3CDTF">2020-04-15T22:30:21Z</dcterms:modified>
</cp:coreProperties>
</file>