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438912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07" autoAdjust="0"/>
    <p:restoredTop sz="96296" autoAdjust="0"/>
  </p:normalViewPr>
  <p:slideViewPr>
    <p:cSldViewPr snapToGrid="0">
      <p:cViewPr varScale="1">
        <p:scale>
          <a:sx n="26" d="100"/>
          <a:sy n="26" d="100"/>
        </p:scale>
        <p:origin x="744" y="320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4/18/24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4/18/24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4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4/18/24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7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990600"/>
            <a:ext cx="310896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1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4/18/24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01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438901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53" indent="-457189" algn="l" defTabSz="438901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53" indent="-457189" algn="l" defTabSz="438901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53" indent="-457189" algn="l" defTabSz="438901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53" indent="-457189" algn="l" defTabSz="438901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53" indent="-457189" algn="l" defTabSz="438901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3" indent="-457189" algn="l" defTabSz="438901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53" indent="-457189" algn="l" defTabSz="438901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53" indent="-457189" algn="l" defTabSz="438901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01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05" algn="l" defTabSz="438901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010" algn="l" defTabSz="438901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515" algn="l" defTabSz="438901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021" algn="l" defTabSz="438901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526" algn="l" defTabSz="438901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031" algn="l" defTabSz="438901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536" algn="l" defTabSz="438901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041" algn="l" defTabSz="438901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3">
            <a:extLst>
              <a:ext uri="{FF2B5EF4-FFF2-40B4-BE49-F238E27FC236}">
                <a16:creationId xmlns:a16="http://schemas.microsoft.com/office/drawing/2014/main" id="{0A94A7FD-59FA-06E1-DE0C-A5303AE70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0" y="269871"/>
            <a:ext cx="28498800" cy="230499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Efficiency of a Hydro Pumped Energy Storage System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A821875F-D084-B79A-BEE8-EDBC3B64B734}"/>
              </a:ext>
            </a:extLst>
          </p:cNvPr>
          <p:cNvSpPr txBox="1">
            <a:spLocks/>
          </p:cNvSpPr>
          <p:nvPr/>
        </p:nvSpPr>
        <p:spPr>
          <a:xfrm>
            <a:off x="1502972" y="5647941"/>
            <a:ext cx="11734800" cy="1117600"/>
          </a:xfrm>
          <a:prstGeom prst="round1Rect">
            <a:avLst/>
          </a:prstGeom>
          <a:solidFill>
            <a:schemeClr val="accent3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/>
              <a:t>background</a:t>
            </a:r>
            <a:endParaRPr lang="en-US" dirty="0"/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EEB247AA-BBE5-3ABF-5674-9DD1DB703D14}"/>
              </a:ext>
            </a:extLst>
          </p:cNvPr>
          <p:cNvSpPr txBox="1">
            <a:spLocks/>
          </p:cNvSpPr>
          <p:nvPr/>
        </p:nvSpPr>
        <p:spPr>
          <a:xfrm>
            <a:off x="1717513" y="27226436"/>
            <a:ext cx="11734800" cy="1117600"/>
          </a:xfrm>
          <a:prstGeom prst="round1Rect">
            <a:avLst/>
          </a:prstGeom>
          <a:solidFill>
            <a:schemeClr val="accent4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/>
              <a:t>objectives</a:t>
            </a:r>
            <a:endParaRPr lang="en-US" dirty="0"/>
          </a:p>
        </p:txBody>
      </p:sp>
      <p:sp>
        <p:nvSpPr>
          <p:cNvPr id="49" name="Content Placeholder 12">
            <a:extLst>
              <a:ext uri="{FF2B5EF4-FFF2-40B4-BE49-F238E27FC236}">
                <a16:creationId xmlns:a16="http://schemas.microsoft.com/office/drawing/2014/main" id="{9C053C81-0C5D-140D-5D95-020540CF17F4}"/>
              </a:ext>
            </a:extLst>
          </p:cNvPr>
          <p:cNvSpPr txBox="1">
            <a:spLocks/>
          </p:cNvSpPr>
          <p:nvPr/>
        </p:nvSpPr>
        <p:spPr>
          <a:xfrm>
            <a:off x="1717514" y="28610503"/>
            <a:ext cx="12018055" cy="3175405"/>
          </a:xfrm>
          <a:prstGeom prst="rect">
            <a:avLst/>
          </a:prstGeom>
        </p:spPr>
        <p:txBody>
          <a:bodyPr vert="horz" lIns="365760" tIns="182880" rIns="91440" bIns="45720" rtlCol="0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Have a working prototype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Improve the efficiency of the system by altering the generator parameters</a:t>
            </a:r>
          </a:p>
          <a:p>
            <a:endParaRPr lang="en-US" dirty="0"/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7CF875AB-1265-412A-C191-33B2F3B022D1}"/>
              </a:ext>
            </a:extLst>
          </p:cNvPr>
          <p:cNvSpPr txBox="1">
            <a:spLocks/>
          </p:cNvSpPr>
          <p:nvPr/>
        </p:nvSpPr>
        <p:spPr>
          <a:xfrm>
            <a:off x="30427317" y="5647941"/>
            <a:ext cx="11734800" cy="1117600"/>
          </a:xfrm>
          <a:prstGeom prst="round1Rect">
            <a:avLst/>
          </a:prstGeom>
          <a:solidFill>
            <a:schemeClr val="accent5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Design methods</a:t>
            </a:r>
          </a:p>
        </p:txBody>
      </p:sp>
      <p:sp>
        <p:nvSpPr>
          <p:cNvPr id="51" name="Content Placeholder 13">
            <a:extLst>
              <a:ext uri="{FF2B5EF4-FFF2-40B4-BE49-F238E27FC236}">
                <a16:creationId xmlns:a16="http://schemas.microsoft.com/office/drawing/2014/main" id="{B105CA96-4D53-3F98-E2A8-F322925A0C80}"/>
              </a:ext>
            </a:extLst>
          </p:cNvPr>
          <p:cNvSpPr txBox="1">
            <a:spLocks/>
          </p:cNvSpPr>
          <p:nvPr/>
        </p:nvSpPr>
        <p:spPr>
          <a:xfrm>
            <a:off x="29473051" y="7077651"/>
            <a:ext cx="12689071" cy="8020701"/>
          </a:xfrm>
          <a:prstGeom prst="rect">
            <a:avLst/>
          </a:prstGeom>
        </p:spPr>
        <p:txBody>
          <a:bodyPr vert="horz" lIns="365760" tIns="182880" rIns="91440" bIns="45720" rtlCol="0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Calculated the speed at which the turbine would spin using physics</a:t>
            </a:r>
          </a:p>
          <a:p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Chose a magnet type (N42) due to its high magnetic field properties</a:t>
            </a:r>
          </a:p>
          <a:p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Faraday’s laws, calculated the number of coils needed for 12V. </a:t>
            </a:r>
          </a:p>
          <a:p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Utilized SolidWorks for designing all parts, which were used for 3D printing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2" name="Content Placeholder 16">
            <a:extLst>
              <a:ext uri="{FF2B5EF4-FFF2-40B4-BE49-F238E27FC236}">
                <a16:creationId xmlns:a16="http://schemas.microsoft.com/office/drawing/2014/main" id="{AF17E218-8A4E-1C60-A07C-D34CF75EA1F3}"/>
              </a:ext>
            </a:extLst>
          </p:cNvPr>
          <p:cNvSpPr txBox="1">
            <a:spLocks/>
          </p:cNvSpPr>
          <p:nvPr/>
        </p:nvSpPr>
        <p:spPr>
          <a:xfrm>
            <a:off x="15667287" y="7424426"/>
            <a:ext cx="12556625" cy="8846603"/>
          </a:xfrm>
          <a:prstGeom prst="rect">
            <a:avLst/>
          </a:prstGeom>
        </p:spPr>
        <p:txBody>
          <a:bodyPr vert="horz" lIns="365760" tIns="182880" rIns="91440" bIns="45720" rtlCol="0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ts val="0"/>
              </a:spcBef>
            </a:pP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 component of the water turbine system was fabricated using a 3D printer. This allowed for precise control over the shape and dimensions of the parts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>
              <a:spcBef>
                <a:spcPts val="0"/>
              </a:spcBef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mechanical aspect took a long time to make functional, as the water needs to fall in a stream and straight down.</a:t>
            </a:r>
          </a:p>
          <a:p>
            <a:pPr marL="0">
              <a:spcBef>
                <a:spcPts val="0"/>
              </a:spcBef>
            </a:pP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Once assembled, the generator was tested by spinning it manually. </a:t>
            </a:r>
          </a:p>
          <a:p>
            <a:pPr marL="0">
              <a:spcBef>
                <a:spcPts val="0"/>
              </a:spcBef>
            </a:pPr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However, an issue was identified with the slip rings. The slip rings in question introduced excessive friction, which caused the operation of the turbine to fail.</a:t>
            </a:r>
          </a:p>
          <a:p>
            <a:pPr marL="0">
              <a:spcBef>
                <a:spcPts val="0"/>
              </a:spcBef>
            </a:pPr>
            <a:endParaRPr lang="en-US" sz="4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Placeholder 20">
            <a:extLst>
              <a:ext uri="{FF2B5EF4-FFF2-40B4-BE49-F238E27FC236}">
                <a16:creationId xmlns:a16="http://schemas.microsoft.com/office/drawing/2014/main" id="{FB9D090B-26C2-DCE8-461B-BFE62B0AED3D}"/>
              </a:ext>
            </a:extLst>
          </p:cNvPr>
          <p:cNvSpPr txBox="1">
            <a:spLocks/>
          </p:cNvSpPr>
          <p:nvPr/>
        </p:nvSpPr>
        <p:spPr>
          <a:xfrm>
            <a:off x="30434867" y="27270456"/>
            <a:ext cx="11734800" cy="1117600"/>
          </a:xfrm>
          <a:prstGeom prst="round1Rect">
            <a:avLst/>
          </a:prstGeom>
          <a:solidFill>
            <a:schemeClr val="accent1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/>
              <a:t>conclusions</a:t>
            </a:r>
            <a:endParaRPr lang="en-US" dirty="0"/>
          </a:p>
        </p:txBody>
      </p:sp>
      <p:sp>
        <p:nvSpPr>
          <p:cNvPr id="54" name="Content Placeholder 21">
            <a:extLst>
              <a:ext uri="{FF2B5EF4-FFF2-40B4-BE49-F238E27FC236}">
                <a16:creationId xmlns:a16="http://schemas.microsoft.com/office/drawing/2014/main" id="{65007589-632C-6F02-B0BE-EA58E314C61D}"/>
              </a:ext>
            </a:extLst>
          </p:cNvPr>
          <p:cNvSpPr txBox="1">
            <a:spLocks/>
          </p:cNvSpPr>
          <p:nvPr/>
        </p:nvSpPr>
        <p:spPr>
          <a:xfrm>
            <a:off x="30251045" y="28654521"/>
            <a:ext cx="12102449" cy="3450875"/>
          </a:xfrm>
          <a:prstGeom prst="rect">
            <a:avLst/>
          </a:prstGeom>
        </p:spPr>
        <p:txBody>
          <a:bodyPr vert="horz" lIns="365760" tIns="182880" rIns="91440" bIns="45720" rtlCol="0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New ways of sustainable energy storage systems is crucial to a cleaner grid and environment.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The efficiency of systems is extremely important, and every component has its challenges and necessary adaptations to achieve high efficiency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Placeholder 1">
            <a:extLst>
              <a:ext uri="{FF2B5EF4-FFF2-40B4-BE49-F238E27FC236}">
                <a16:creationId xmlns:a16="http://schemas.microsoft.com/office/drawing/2014/main" id="{B649F760-DD82-DE88-F2A0-0DC3930A3070}"/>
              </a:ext>
            </a:extLst>
          </p:cNvPr>
          <p:cNvSpPr txBox="1">
            <a:spLocks/>
          </p:cNvSpPr>
          <p:nvPr/>
        </p:nvSpPr>
        <p:spPr>
          <a:xfrm>
            <a:off x="1046501" y="6341305"/>
            <a:ext cx="12689071" cy="12994768"/>
          </a:xfrm>
          <a:prstGeom prst="rect">
            <a:avLst/>
          </a:prstGeom>
        </p:spPr>
        <p:txBody>
          <a:bodyPr vert="horz" lIns="365760" tIns="182880" rIns="91440" bIns="45720" rtlCol="0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Hydro pumped energy storage is a type of energy storage system that utilizes two water reservoirs at different elevations to store and generate electricity.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During periods of low energy demand or excess generation, electricity is used to pump water from the lower reservoir to the upper reservoir.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When energy demand is high, water is released from the upper reservoir back down to the lower reservoir through turbines, generating electricity as it descends. 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This method has proven highly effective for large scale grid energy management, providing a renewable and flexible solution for balancing supply and demand, and enhancing grid stability.</a:t>
            </a:r>
          </a:p>
          <a:p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On a customer scale in which distributed generation is utilized, lithium-ion batteries are the most popular solution. Lithium-ion batteries are highly efficient, but pollute the environment when disposed of.</a:t>
            </a:r>
          </a:p>
          <a:p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Placeholder 19">
            <a:extLst>
              <a:ext uri="{FF2B5EF4-FFF2-40B4-BE49-F238E27FC236}">
                <a16:creationId xmlns:a16="http://schemas.microsoft.com/office/drawing/2014/main" id="{06C4CB28-1012-9251-2D58-528C2A0AAD0A}"/>
              </a:ext>
            </a:extLst>
          </p:cNvPr>
          <p:cNvSpPr txBox="1">
            <a:spLocks/>
          </p:cNvSpPr>
          <p:nvPr/>
        </p:nvSpPr>
        <p:spPr>
          <a:xfrm>
            <a:off x="16078200" y="5647941"/>
            <a:ext cx="11734800" cy="1117600"/>
          </a:xfrm>
          <a:prstGeom prst="round1Rect">
            <a:avLst/>
          </a:prstGeom>
          <a:solidFill>
            <a:schemeClr val="accent6"/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/>
              <a:t>Results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5CCDAB2-087A-1324-1280-2D4BE1336BBD}"/>
              </a:ext>
            </a:extLst>
          </p:cNvPr>
          <p:cNvSpPr txBox="1"/>
          <p:nvPr/>
        </p:nvSpPr>
        <p:spPr>
          <a:xfrm>
            <a:off x="7292279" y="2841333"/>
            <a:ext cx="300159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0" dirty="0">
                <a:solidFill>
                  <a:schemeClr val="bg1"/>
                </a:solidFill>
              </a:rPr>
              <a:t>By Matt Hamilton, Advisor Professor Se Young Yoon, Department of Electrical and Computer Engineering, University of New Hampshire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EBF37623-0B19-34D8-395B-214C60709B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02" y="1259223"/>
            <a:ext cx="2271527" cy="273533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FAF28A1-17D6-9BBE-9E63-8C6D8C44F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4206" y="1241682"/>
            <a:ext cx="2271527" cy="2735332"/>
          </a:xfrm>
          <a:prstGeom prst="rect">
            <a:avLst/>
          </a:prstGeom>
        </p:spPr>
      </p:pic>
      <p:pic>
        <p:nvPicPr>
          <p:cNvPr id="60" name="Picture 59" descr="A blueprint of a pipe&#10;&#10;Description automatically generated">
            <a:extLst>
              <a:ext uri="{FF2B5EF4-FFF2-40B4-BE49-F238E27FC236}">
                <a16:creationId xmlns:a16="http://schemas.microsoft.com/office/drawing/2014/main" id="{34D5F42A-96A8-D660-4BAD-713BBBF1C1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9" r="16454"/>
          <a:stretch/>
        </p:blipFill>
        <p:spPr>
          <a:xfrm>
            <a:off x="16816084" y="16608477"/>
            <a:ext cx="4566627" cy="14083051"/>
          </a:xfrm>
          <a:prstGeom prst="rect">
            <a:avLst/>
          </a:prstGeom>
        </p:spPr>
      </p:pic>
      <p:pic>
        <p:nvPicPr>
          <p:cNvPr id="61" name="Picture 60" descr="A mechanical model of a machine&#10;&#10;Description automatically generated with medium confidence">
            <a:extLst>
              <a:ext uri="{FF2B5EF4-FFF2-40B4-BE49-F238E27FC236}">
                <a16:creationId xmlns:a16="http://schemas.microsoft.com/office/drawing/2014/main" id="{FB77C6CA-25A0-BD61-DCC7-1B56E09942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1" r="12791"/>
          <a:stretch/>
        </p:blipFill>
        <p:spPr>
          <a:xfrm>
            <a:off x="21705881" y="20422971"/>
            <a:ext cx="6792107" cy="6574019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376FEBE9-30B9-BFFF-4525-0F12908D1E7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912"/>
          <a:stretch/>
        </p:blipFill>
        <p:spPr>
          <a:xfrm>
            <a:off x="32157313" y="14107921"/>
            <a:ext cx="8289915" cy="625107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D6C7801-75A1-FFA7-7C90-5A667003621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700"/>
          <a:stretch/>
        </p:blipFill>
        <p:spPr>
          <a:xfrm>
            <a:off x="32082381" y="21071166"/>
            <a:ext cx="8289915" cy="6199295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AD89814-9583-A41A-1B15-B09AFA050F13}"/>
              </a:ext>
            </a:extLst>
          </p:cNvPr>
          <p:cNvSpPr txBox="1"/>
          <p:nvPr/>
        </p:nvSpPr>
        <p:spPr>
          <a:xfrm>
            <a:off x="17319965" y="31124467"/>
            <a:ext cx="37866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Design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828D045-3ED5-CAEB-8308-B3D9F72D4606}"/>
              </a:ext>
            </a:extLst>
          </p:cNvPr>
          <p:cNvSpPr txBox="1"/>
          <p:nvPr/>
        </p:nvSpPr>
        <p:spPr>
          <a:xfrm>
            <a:off x="23092611" y="27334438"/>
            <a:ext cx="4566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Generator Design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34DA101-C5DD-06FA-2C0E-DD0A1A34604E}"/>
              </a:ext>
            </a:extLst>
          </p:cNvPr>
          <p:cNvSpPr txBox="1"/>
          <p:nvPr/>
        </p:nvSpPr>
        <p:spPr>
          <a:xfrm>
            <a:off x="4375712" y="25607379"/>
            <a:ext cx="598932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“Duck” Demand Curve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Energy.Gov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" name="Picture 4" descr="Confronting the Duck Curve: How to Address Over-Generation of Solar Energy  | Department of Energy">
            <a:extLst>
              <a:ext uri="{FF2B5EF4-FFF2-40B4-BE49-F238E27FC236}">
                <a16:creationId xmlns:a16="http://schemas.microsoft.com/office/drawing/2014/main" id="{9F8ABE41-F550-C59D-E2DE-38B1D4035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542" y="20025505"/>
            <a:ext cx="8275183" cy="539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057E4335-F7AF-43FD-6F12-9862D1CFE2B1}"/>
              </a:ext>
            </a:extLst>
          </p:cNvPr>
          <p:cNvSpPr txBox="1"/>
          <p:nvPr/>
        </p:nvSpPr>
        <p:spPr>
          <a:xfrm>
            <a:off x="30807038" y="13394289"/>
            <a:ext cx="11734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Turbine Speed With Water as a Function of Height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3DB0AC-7447-C085-B55C-78000121C275}"/>
              </a:ext>
            </a:extLst>
          </p:cNvPr>
          <p:cNvSpPr txBox="1"/>
          <p:nvPr/>
        </p:nvSpPr>
        <p:spPr>
          <a:xfrm>
            <a:off x="30962546" y="20351794"/>
            <a:ext cx="11734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Induced Voltage as a Function of Turbine Speed</a:t>
            </a:r>
          </a:p>
        </p:txBody>
      </p: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405</Words>
  <Application>Microsoft Macintosh PowerPoint</Application>
  <PresentationFormat>Custom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</vt:lpstr>
      <vt:lpstr>Times New Roman</vt:lpstr>
      <vt:lpstr>Medical Poster</vt:lpstr>
      <vt:lpstr>The Efficiency of a Hydro Pumped Energy Storage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2015-04-29T17:08:18Z</dcterms:created>
  <dcterms:modified xsi:type="dcterms:W3CDTF">2024-04-19T15:02:53Z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