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07" autoAdjust="0"/>
    <p:restoredTop sz="96296" autoAdjust="0"/>
  </p:normalViewPr>
  <p:slideViewPr>
    <p:cSldViewPr snapToGrid="0">
      <p:cViewPr varScale="1">
        <p:scale>
          <a:sx n="26" d="100"/>
          <a:sy n="26" d="100"/>
        </p:scale>
        <p:origin x="744" y="320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4/18/24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4/18/24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468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0" y="990600"/>
            <a:ext cx="31089600" cy="2514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6400800" y="3588604"/>
            <a:ext cx="31089600" cy="830997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4/18/24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852160"/>
            <a:ext cx="12801600" cy="1219200"/>
          </a:xfrm>
          <a:prstGeom prst="round1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9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1143000" y="7071360"/>
            <a:ext cx="12801600" cy="6858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5032736"/>
            <a:ext cx="12801600" cy="1219200"/>
          </a:xfrm>
          <a:prstGeom prst="round1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251937"/>
            <a:ext cx="12801600" cy="9088165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5831800"/>
            <a:ext cx="12801600" cy="1219200"/>
          </a:xfrm>
          <a:prstGeom prst="round1Rect">
            <a:avLst/>
          </a:prstGeom>
          <a:solidFill>
            <a:schemeClr val="accent4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852160"/>
            <a:ext cx="12801600" cy="1219200"/>
          </a:xfrm>
          <a:prstGeom prst="round1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071360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1948160"/>
            <a:ext cx="12801600" cy="6172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3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15544800" y="23469600"/>
            <a:ext cx="12801600" cy="1752600"/>
          </a:xfrm>
        </p:spPr>
        <p:txBody>
          <a:bodyPr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583180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85216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071360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5837408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831800"/>
            <a:ext cx="12801600" cy="1219200"/>
          </a:xfrm>
          <a:prstGeom prst="round1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invGray">
          <a:xfrm>
            <a:off x="0" y="0"/>
            <a:ext cx="43891200" cy="502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58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400800" y="990600"/>
            <a:ext cx="31089600" cy="25145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0" y="6019801"/>
            <a:ext cx="3108960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4/18/24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010" rtl="0" eaLnBrk="1" latinLnBrk="0" hangingPunct="1">
        <a:lnSpc>
          <a:spcPct val="90000"/>
        </a:lnSpc>
        <a:spcBef>
          <a:spcPct val="0"/>
        </a:spcBef>
        <a:buNone/>
        <a:defRPr sz="8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438901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53" indent="-457189" algn="l" defTabSz="438901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53" indent="-457189" algn="l" defTabSz="438901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53" indent="-457189" algn="l" defTabSz="438901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53" indent="-457189" algn="l" defTabSz="438901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3" indent="-457189" algn="l" defTabSz="438901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53" indent="-457189" algn="l" defTabSz="438901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3" indent="-457189" algn="l" defTabSz="438901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53" indent="-457189" algn="l" defTabSz="438901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01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05" algn="l" defTabSz="438901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10" algn="l" defTabSz="438901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15" algn="l" defTabSz="438901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21" algn="l" defTabSz="438901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26" algn="l" defTabSz="438901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31" algn="l" defTabSz="438901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36" algn="l" defTabSz="438901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041" algn="l" defTabSz="438901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3">
            <a:extLst>
              <a:ext uri="{FF2B5EF4-FFF2-40B4-BE49-F238E27FC236}">
                <a16:creationId xmlns:a16="http://schemas.microsoft.com/office/drawing/2014/main" id="{0A94A7FD-59FA-06E1-DE0C-A5303AE70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6200" y="269871"/>
            <a:ext cx="28498800" cy="230499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The Efficiency of a Hydro Pumped Energy Storage System</a:t>
            </a:r>
          </a:p>
        </p:txBody>
      </p:sp>
      <p:sp>
        <p:nvSpPr>
          <p:cNvPr id="47" name="Text Placeholder 6">
            <a:extLst>
              <a:ext uri="{FF2B5EF4-FFF2-40B4-BE49-F238E27FC236}">
                <a16:creationId xmlns:a16="http://schemas.microsoft.com/office/drawing/2014/main" id="{A821875F-D084-B79A-BEE8-EDBC3B64B734}"/>
              </a:ext>
            </a:extLst>
          </p:cNvPr>
          <p:cNvSpPr txBox="1">
            <a:spLocks/>
          </p:cNvSpPr>
          <p:nvPr/>
        </p:nvSpPr>
        <p:spPr>
          <a:xfrm>
            <a:off x="1502972" y="5647941"/>
            <a:ext cx="11734800" cy="1117600"/>
          </a:xfrm>
          <a:prstGeom prst="round1Rect">
            <a:avLst/>
          </a:prstGeom>
          <a:solidFill>
            <a:schemeClr val="accent3"/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/>
              <a:t>background</a:t>
            </a:r>
            <a:endParaRPr lang="en-US" dirty="0"/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EEB247AA-BBE5-3ABF-5674-9DD1DB703D14}"/>
              </a:ext>
            </a:extLst>
          </p:cNvPr>
          <p:cNvSpPr txBox="1">
            <a:spLocks/>
          </p:cNvSpPr>
          <p:nvPr/>
        </p:nvSpPr>
        <p:spPr>
          <a:xfrm>
            <a:off x="1717513" y="27226436"/>
            <a:ext cx="11734800" cy="1117600"/>
          </a:xfrm>
          <a:prstGeom prst="round1Rect">
            <a:avLst/>
          </a:prstGeom>
          <a:solidFill>
            <a:schemeClr val="accent4"/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/>
              <a:t>objectives</a:t>
            </a:r>
            <a:endParaRPr lang="en-US" dirty="0"/>
          </a:p>
        </p:txBody>
      </p:sp>
      <p:sp>
        <p:nvSpPr>
          <p:cNvPr id="49" name="Content Placeholder 12">
            <a:extLst>
              <a:ext uri="{FF2B5EF4-FFF2-40B4-BE49-F238E27FC236}">
                <a16:creationId xmlns:a16="http://schemas.microsoft.com/office/drawing/2014/main" id="{9C053C81-0C5D-140D-5D95-020540CF17F4}"/>
              </a:ext>
            </a:extLst>
          </p:cNvPr>
          <p:cNvSpPr txBox="1">
            <a:spLocks/>
          </p:cNvSpPr>
          <p:nvPr/>
        </p:nvSpPr>
        <p:spPr>
          <a:xfrm>
            <a:off x="1717514" y="28610503"/>
            <a:ext cx="12018055" cy="3175405"/>
          </a:xfrm>
          <a:prstGeom prst="rect">
            <a:avLst/>
          </a:prstGeom>
        </p:spPr>
        <p:txBody>
          <a:bodyPr vert="horz" lIns="365760" tIns="182880" rIns="91440" bIns="45720" rtlCol="0">
            <a:normAutofit/>
          </a:bodyPr>
          <a:lstStyle>
            <a:lvl1pPr marL="45720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Have a working prototype</a:t>
            </a:r>
          </a:p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efficiency of the system by altering the generator parameters</a:t>
            </a:r>
          </a:p>
          <a:p>
            <a:endParaRPr lang="en-US" dirty="0"/>
          </a:p>
        </p:txBody>
      </p:sp>
      <p:sp>
        <p:nvSpPr>
          <p:cNvPr id="50" name="Text Placeholder 8">
            <a:extLst>
              <a:ext uri="{FF2B5EF4-FFF2-40B4-BE49-F238E27FC236}">
                <a16:creationId xmlns:a16="http://schemas.microsoft.com/office/drawing/2014/main" id="{7CF875AB-1265-412A-C191-33B2F3B022D1}"/>
              </a:ext>
            </a:extLst>
          </p:cNvPr>
          <p:cNvSpPr txBox="1">
            <a:spLocks/>
          </p:cNvSpPr>
          <p:nvPr/>
        </p:nvSpPr>
        <p:spPr>
          <a:xfrm>
            <a:off x="30427317" y="5647941"/>
            <a:ext cx="11734800" cy="1117600"/>
          </a:xfrm>
          <a:prstGeom prst="round1Rect">
            <a:avLst/>
          </a:prstGeom>
          <a:solidFill>
            <a:schemeClr val="accent5"/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dirty="0"/>
              <a:t>Design methods</a:t>
            </a:r>
          </a:p>
        </p:txBody>
      </p:sp>
      <p:sp>
        <p:nvSpPr>
          <p:cNvPr id="51" name="Content Placeholder 13">
            <a:extLst>
              <a:ext uri="{FF2B5EF4-FFF2-40B4-BE49-F238E27FC236}">
                <a16:creationId xmlns:a16="http://schemas.microsoft.com/office/drawing/2014/main" id="{B105CA96-4D53-3F98-E2A8-F322925A0C80}"/>
              </a:ext>
            </a:extLst>
          </p:cNvPr>
          <p:cNvSpPr txBox="1">
            <a:spLocks/>
          </p:cNvSpPr>
          <p:nvPr/>
        </p:nvSpPr>
        <p:spPr>
          <a:xfrm>
            <a:off x="29473051" y="7077651"/>
            <a:ext cx="12689071" cy="8020701"/>
          </a:xfrm>
          <a:prstGeom prst="rect">
            <a:avLst/>
          </a:prstGeom>
        </p:spPr>
        <p:txBody>
          <a:bodyPr vert="horz" lIns="365760" tIns="182880" rIns="91440" bIns="45720" rtlCol="0">
            <a:normAutofit/>
          </a:bodyPr>
          <a:lstStyle>
            <a:lvl1pPr marL="45720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Calculated the speed at which the turbine would spin using physics</a:t>
            </a:r>
          </a:p>
          <a:p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Chose a magnet type (N42) due to its high magnetic field properties</a:t>
            </a:r>
          </a:p>
          <a:p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Faraday’s laws, calculated the number of coils needed for 12V. </a:t>
            </a:r>
          </a:p>
          <a:p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Utilized SolidWorks for designing all parts, which were used for 3D printing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2" name="Content Placeholder 16">
            <a:extLst>
              <a:ext uri="{FF2B5EF4-FFF2-40B4-BE49-F238E27FC236}">
                <a16:creationId xmlns:a16="http://schemas.microsoft.com/office/drawing/2014/main" id="{AF17E218-8A4E-1C60-A07C-D34CF75EA1F3}"/>
              </a:ext>
            </a:extLst>
          </p:cNvPr>
          <p:cNvSpPr txBox="1">
            <a:spLocks/>
          </p:cNvSpPr>
          <p:nvPr/>
        </p:nvSpPr>
        <p:spPr>
          <a:xfrm>
            <a:off x="15667287" y="7424426"/>
            <a:ext cx="12556625" cy="8846603"/>
          </a:xfrm>
          <a:prstGeom prst="rect">
            <a:avLst/>
          </a:prstGeom>
        </p:spPr>
        <p:txBody>
          <a:bodyPr vert="horz" lIns="365760" tIns="182880" rIns="91440" bIns="45720" rtlCol="0">
            <a:normAutofit/>
          </a:bodyPr>
          <a:lstStyle>
            <a:lvl1pPr marL="45720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</a:pP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Each component of the water turbine system was fabricated using a 3D printer. This allowed for precise control over the shape and dimensions of the parts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>
              <a:spcBef>
                <a:spcPts val="0"/>
              </a:spcBef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mechanical aspect took a long time to make functional, as the water needs to fall in a stream and straight down.</a:t>
            </a:r>
          </a:p>
          <a:p>
            <a:pPr marL="0">
              <a:spcBef>
                <a:spcPts val="0"/>
              </a:spcBef>
            </a:pP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Once assembled, the generator was tested by spinning it manually. </a:t>
            </a:r>
          </a:p>
          <a:p>
            <a:pPr marL="0">
              <a:spcBef>
                <a:spcPts val="0"/>
              </a:spcBef>
            </a:pP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However, an issue was identified with the slip rings. The slip rings in question introduced excessive friction, which caused the operation of the turbine to fail.</a:t>
            </a:r>
          </a:p>
          <a:p>
            <a:pPr marL="0">
              <a:spcBef>
                <a:spcPts val="0"/>
              </a:spcBef>
            </a:pPr>
            <a:endParaRPr lang="en-US" sz="4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Placeholder 20">
            <a:extLst>
              <a:ext uri="{FF2B5EF4-FFF2-40B4-BE49-F238E27FC236}">
                <a16:creationId xmlns:a16="http://schemas.microsoft.com/office/drawing/2014/main" id="{FB9D090B-26C2-DCE8-461B-BFE62B0AED3D}"/>
              </a:ext>
            </a:extLst>
          </p:cNvPr>
          <p:cNvSpPr txBox="1">
            <a:spLocks/>
          </p:cNvSpPr>
          <p:nvPr/>
        </p:nvSpPr>
        <p:spPr>
          <a:xfrm>
            <a:off x="30434867" y="27270456"/>
            <a:ext cx="11734800" cy="1117600"/>
          </a:xfrm>
          <a:prstGeom prst="round1Rect">
            <a:avLst/>
          </a:prstGeom>
          <a:solidFill>
            <a:schemeClr val="accent1"/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/>
              <a:t>conclusions</a:t>
            </a:r>
            <a:endParaRPr lang="en-US" dirty="0"/>
          </a:p>
        </p:txBody>
      </p:sp>
      <p:sp>
        <p:nvSpPr>
          <p:cNvPr id="54" name="Content Placeholder 21">
            <a:extLst>
              <a:ext uri="{FF2B5EF4-FFF2-40B4-BE49-F238E27FC236}">
                <a16:creationId xmlns:a16="http://schemas.microsoft.com/office/drawing/2014/main" id="{65007589-632C-6F02-B0BE-EA58E314C61D}"/>
              </a:ext>
            </a:extLst>
          </p:cNvPr>
          <p:cNvSpPr txBox="1">
            <a:spLocks/>
          </p:cNvSpPr>
          <p:nvPr/>
        </p:nvSpPr>
        <p:spPr>
          <a:xfrm>
            <a:off x="30251045" y="28654521"/>
            <a:ext cx="12102449" cy="3450875"/>
          </a:xfrm>
          <a:prstGeom prst="rect">
            <a:avLst/>
          </a:prstGeom>
        </p:spPr>
        <p:txBody>
          <a:bodyPr vert="horz" lIns="365760" tIns="182880" rIns="91440" bIns="45720" rtlCol="0">
            <a:noAutofit/>
          </a:bodyPr>
          <a:lstStyle>
            <a:lvl1pPr marL="45720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New ways of sustainable energy storage systems is crucial to a cleaner grid and environment. </a:t>
            </a:r>
          </a:p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The efficiency of systems is extremely important, and every component has its challenges and necessary adaptations to achieve high efficiency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 Placeholder 1">
            <a:extLst>
              <a:ext uri="{FF2B5EF4-FFF2-40B4-BE49-F238E27FC236}">
                <a16:creationId xmlns:a16="http://schemas.microsoft.com/office/drawing/2014/main" id="{B649F760-DD82-DE88-F2A0-0DC3930A3070}"/>
              </a:ext>
            </a:extLst>
          </p:cNvPr>
          <p:cNvSpPr txBox="1">
            <a:spLocks/>
          </p:cNvSpPr>
          <p:nvPr/>
        </p:nvSpPr>
        <p:spPr>
          <a:xfrm>
            <a:off x="1046501" y="6341305"/>
            <a:ext cx="12689071" cy="12994768"/>
          </a:xfrm>
          <a:prstGeom prst="rect">
            <a:avLst/>
          </a:prstGeom>
        </p:spPr>
        <p:txBody>
          <a:bodyPr vert="horz" lIns="365760" tIns="182880" rIns="91440" bIns="45720" rtlCol="0">
            <a:noAutofit/>
          </a:bodyPr>
          <a:lstStyle>
            <a:lvl1pPr marL="45720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97280" indent="-4572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Hydro pumped energy storage is a type of energy storage system that utilizes two water reservoirs at different elevations to store and generate electricity. </a:t>
            </a:r>
          </a:p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During periods of low energy demand or excess generation, electricity is used to pump water from the lower reservoir to the upper reservoir. </a:t>
            </a:r>
          </a:p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When energy demand is high, water is released from the upper reservoir back down to the lower reservoir through turbines, generating electricity as it descends. </a:t>
            </a:r>
          </a:p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This method has proven highly effective for large scale grid energy management, providing a renewable and flexible solution for balancing supply and demand, and enhancing grid stability.</a:t>
            </a:r>
          </a:p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On a customer scale in which distributed generation is utilized, lithium-ion batteries are the most popular solution. Lithium-ion batteries are highly efficient, but pollute the environment when disposed of.</a:t>
            </a:r>
          </a:p>
          <a:p>
            <a:endParaRPr lang="en-US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 Placeholder 19">
            <a:extLst>
              <a:ext uri="{FF2B5EF4-FFF2-40B4-BE49-F238E27FC236}">
                <a16:creationId xmlns:a16="http://schemas.microsoft.com/office/drawing/2014/main" id="{06C4CB28-1012-9251-2D58-528C2A0AAD0A}"/>
              </a:ext>
            </a:extLst>
          </p:cNvPr>
          <p:cNvSpPr txBox="1">
            <a:spLocks/>
          </p:cNvSpPr>
          <p:nvPr/>
        </p:nvSpPr>
        <p:spPr>
          <a:xfrm>
            <a:off x="16078200" y="5647941"/>
            <a:ext cx="11734800" cy="1117600"/>
          </a:xfrm>
          <a:prstGeom prst="round1Rect">
            <a:avLst/>
          </a:prstGeom>
          <a:solidFill>
            <a:schemeClr val="accent6"/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/>
              <a:t>Results</a:t>
            </a:r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5CCDAB2-087A-1324-1280-2D4BE1336BBD}"/>
              </a:ext>
            </a:extLst>
          </p:cNvPr>
          <p:cNvSpPr txBox="1"/>
          <p:nvPr/>
        </p:nvSpPr>
        <p:spPr>
          <a:xfrm>
            <a:off x="7292279" y="2841333"/>
            <a:ext cx="3001598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dirty="0">
                <a:solidFill>
                  <a:schemeClr val="bg1"/>
                </a:solidFill>
              </a:rPr>
              <a:t>By Matt Hamilton, Advisor Professor Se Young Yoon, Department of Electrical and Computer Engineering, University of New Hampshire</a:t>
            </a: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EBF37623-0B19-34D8-395B-214C60709B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202" y="1259223"/>
            <a:ext cx="2271527" cy="2735332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DFAF28A1-17D6-9BBE-9E63-8C6D8C44F7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4206" y="1241682"/>
            <a:ext cx="2271527" cy="2735332"/>
          </a:xfrm>
          <a:prstGeom prst="rect">
            <a:avLst/>
          </a:prstGeom>
        </p:spPr>
      </p:pic>
      <p:pic>
        <p:nvPicPr>
          <p:cNvPr id="60" name="Picture 59" descr="A blueprint of a pipe&#10;&#10;Description automatically generated">
            <a:extLst>
              <a:ext uri="{FF2B5EF4-FFF2-40B4-BE49-F238E27FC236}">
                <a16:creationId xmlns:a16="http://schemas.microsoft.com/office/drawing/2014/main" id="{34D5F42A-96A8-D660-4BAD-713BBBF1C13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99" r="16454"/>
          <a:stretch/>
        </p:blipFill>
        <p:spPr>
          <a:xfrm>
            <a:off x="16816084" y="16608477"/>
            <a:ext cx="4566627" cy="14083051"/>
          </a:xfrm>
          <a:prstGeom prst="rect">
            <a:avLst/>
          </a:prstGeom>
        </p:spPr>
      </p:pic>
      <p:pic>
        <p:nvPicPr>
          <p:cNvPr id="61" name="Picture 60" descr="A mechanical model of a machine&#10;&#10;Description automatically generated with medium confidence">
            <a:extLst>
              <a:ext uri="{FF2B5EF4-FFF2-40B4-BE49-F238E27FC236}">
                <a16:creationId xmlns:a16="http://schemas.microsoft.com/office/drawing/2014/main" id="{FB77C6CA-25A0-BD61-DCC7-1B56E09942D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81" r="12791"/>
          <a:stretch/>
        </p:blipFill>
        <p:spPr>
          <a:xfrm>
            <a:off x="21705881" y="20422971"/>
            <a:ext cx="6792107" cy="6574019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376FEBE9-30B9-BFFF-4525-0F12908D1E7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4912"/>
          <a:stretch/>
        </p:blipFill>
        <p:spPr>
          <a:xfrm>
            <a:off x="32157313" y="14107921"/>
            <a:ext cx="8289915" cy="625107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5D6C7801-75A1-FFA7-7C90-5A667003621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5700"/>
          <a:stretch/>
        </p:blipFill>
        <p:spPr>
          <a:xfrm>
            <a:off x="32082381" y="21071166"/>
            <a:ext cx="8289915" cy="6199295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CAD89814-9583-A41A-1B15-B09AFA050F13}"/>
              </a:ext>
            </a:extLst>
          </p:cNvPr>
          <p:cNvSpPr txBox="1"/>
          <p:nvPr/>
        </p:nvSpPr>
        <p:spPr>
          <a:xfrm>
            <a:off x="17319965" y="31124467"/>
            <a:ext cx="37866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Design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828D045-3ED5-CAEB-8308-B3D9F72D4606}"/>
              </a:ext>
            </a:extLst>
          </p:cNvPr>
          <p:cNvSpPr txBox="1"/>
          <p:nvPr/>
        </p:nvSpPr>
        <p:spPr>
          <a:xfrm>
            <a:off x="23092611" y="27334438"/>
            <a:ext cx="45666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Generator Design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34DA101-C5DD-06FA-2C0E-DD0A1A34604E}"/>
              </a:ext>
            </a:extLst>
          </p:cNvPr>
          <p:cNvSpPr txBox="1"/>
          <p:nvPr/>
        </p:nvSpPr>
        <p:spPr>
          <a:xfrm>
            <a:off x="4375712" y="25607379"/>
            <a:ext cx="598932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“Duck” Demand Curve</a:t>
            </a:r>
          </a:p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Energy.Gov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7" name="Picture 4" descr="Confronting the Duck Curve: How to Address Over-Generation of Solar Energy  | Department of Energy">
            <a:extLst>
              <a:ext uri="{FF2B5EF4-FFF2-40B4-BE49-F238E27FC236}">
                <a16:creationId xmlns:a16="http://schemas.microsoft.com/office/drawing/2014/main" id="{9F8ABE41-F550-C59D-E2DE-38B1D4035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542" y="20025505"/>
            <a:ext cx="8275183" cy="539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057E4335-F7AF-43FD-6F12-9862D1CFE2B1}"/>
              </a:ext>
            </a:extLst>
          </p:cNvPr>
          <p:cNvSpPr txBox="1"/>
          <p:nvPr/>
        </p:nvSpPr>
        <p:spPr>
          <a:xfrm>
            <a:off x="30807038" y="13394289"/>
            <a:ext cx="11734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Turbine Speed With Water as a Function of Height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13DB0AC-7447-C085-B55C-78000121C275}"/>
              </a:ext>
            </a:extLst>
          </p:cNvPr>
          <p:cNvSpPr txBox="1"/>
          <p:nvPr/>
        </p:nvSpPr>
        <p:spPr>
          <a:xfrm>
            <a:off x="30962546" y="20351794"/>
            <a:ext cx="11734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Induced Voltage as a Function of Turbine Speed</a:t>
            </a:r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Medical Poster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1110015-E380-4C53-980C-698226C61C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 (blue and brown design)</Template>
  <TotalTime>0</TotalTime>
  <Words>405</Words>
  <Application>Microsoft Macintosh PowerPoint</Application>
  <PresentationFormat>Custom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Times New Roman</vt:lpstr>
      <vt:lpstr>Medical Poster</vt:lpstr>
      <vt:lpstr>The Efficiency of a Hydro Pumped Energy Storage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2015-04-29T17:08:18Z</dcterms:created>
  <dcterms:modified xsi:type="dcterms:W3CDTF">2024-04-19T15:02:53Z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TC040015519991</vt:lpwstr>
  </property>
</Properties>
</file>