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41986200" cy="29459238"/>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0A87A-19D7-4FB3-93BD-EFBCE9F08B4F}" v="27" dt="2024-04-21T18:18:18.114"/>
    <p1510:client id="{DA17F3B4-5644-4A59-9E1F-5111471D6F31}" v="16" dt="2024-04-21T18:55:34.870"/>
    <p1510:client id="{FB5EE85F-123C-9A48-A019-D3318B0B9B8C}" v="2019" dt="2024-04-21T18:53:45.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1258" y="5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Spring%2024'%20Classes\CEE%20798%20-%20Capstone%20Semester%20II\SPT%20Correc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Corrected</a:t>
            </a:r>
            <a:r>
              <a:rPr lang="en-US" baseline="0"/>
              <a:t> SPT Blow Counts Vs. Elevation</a:t>
            </a:r>
            <a:endParaRPr lang="en-US"/>
          </a:p>
        </c:rich>
      </c:tx>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523460135867538E-2"/>
          <c:y val="9.3868606125111331E-2"/>
          <c:w val="0.84751408539956663"/>
          <c:h val="0.77337753370337325"/>
        </c:manualLayout>
      </c:layout>
      <c:scatterChart>
        <c:scatterStyle val="smoothMarker"/>
        <c:varyColors val="0"/>
        <c:ser>
          <c:idx val="0"/>
          <c:order val="0"/>
          <c:tx>
            <c:v>B1</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Sheet1!$D$2:$D$5</c:f>
              <c:numCache>
                <c:formatCode>General</c:formatCode>
                <c:ptCount val="4"/>
                <c:pt idx="0">
                  <c:v>24</c:v>
                </c:pt>
                <c:pt idx="1">
                  <c:v>6.75</c:v>
                </c:pt>
                <c:pt idx="2">
                  <c:v>2.25</c:v>
                </c:pt>
                <c:pt idx="3">
                  <c:v>49.5</c:v>
                </c:pt>
              </c:numCache>
            </c:numRef>
          </c:xVal>
          <c:yVal>
            <c:numRef>
              <c:f>Sheet1!$B$2:$B$5</c:f>
              <c:numCache>
                <c:formatCode>0.00</c:formatCode>
                <c:ptCount val="4"/>
                <c:pt idx="0">
                  <c:v>461</c:v>
                </c:pt>
                <c:pt idx="1">
                  <c:v>459</c:v>
                </c:pt>
                <c:pt idx="2">
                  <c:v>457</c:v>
                </c:pt>
                <c:pt idx="3">
                  <c:v>451</c:v>
                </c:pt>
              </c:numCache>
            </c:numRef>
          </c:yVal>
          <c:smooth val="1"/>
          <c:extLst>
            <c:ext xmlns:c16="http://schemas.microsoft.com/office/drawing/2014/chart" uri="{C3380CC4-5D6E-409C-BE32-E72D297353CC}">
              <c16:uniqueId val="{00000000-0A0E-4706-885A-AB298BAAE5EE}"/>
            </c:ext>
          </c:extLst>
        </c:ser>
        <c:ser>
          <c:idx val="1"/>
          <c:order val="1"/>
          <c:tx>
            <c:v>B2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Sheet1!$D$8:$D$11</c:f>
              <c:numCache>
                <c:formatCode>General</c:formatCode>
                <c:ptCount val="4"/>
                <c:pt idx="0">
                  <c:v>14.25</c:v>
                </c:pt>
                <c:pt idx="1">
                  <c:v>21</c:v>
                </c:pt>
                <c:pt idx="2">
                  <c:v>15.75</c:v>
                </c:pt>
                <c:pt idx="3">
                  <c:v>79.5</c:v>
                </c:pt>
              </c:numCache>
            </c:numRef>
          </c:xVal>
          <c:yVal>
            <c:numRef>
              <c:f>Sheet1!$B$8:$B$11</c:f>
              <c:numCache>
                <c:formatCode>0.00</c:formatCode>
                <c:ptCount val="4"/>
                <c:pt idx="0">
                  <c:v>456</c:v>
                </c:pt>
                <c:pt idx="1">
                  <c:v>454</c:v>
                </c:pt>
                <c:pt idx="2">
                  <c:v>452</c:v>
                </c:pt>
                <c:pt idx="3">
                  <c:v>448.5</c:v>
                </c:pt>
              </c:numCache>
            </c:numRef>
          </c:yVal>
          <c:smooth val="1"/>
          <c:extLst>
            <c:ext xmlns:c16="http://schemas.microsoft.com/office/drawing/2014/chart" uri="{C3380CC4-5D6E-409C-BE32-E72D297353CC}">
              <c16:uniqueId val="{00000001-0A0E-4706-885A-AB298BAAE5EE}"/>
            </c:ext>
          </c:extLst>
        </c:ser>
        <c:ser>
          <c:idx val="2"/>
          <c:order val="2"/>
          <c:tx>
            <c:v>B3</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Sheet1!$D$13:$D$15</c:f>
              <c:numCache>
                <c:formatCode>General</c:formatCode>
                <c:ptCount val="3"/>
                <c:pt idx="0">
                  <c:v>7.5</c:v>
                </c:pt>
                <c:pt idx="1">
                  <c:v>31.5</c:v>
                </c:pt>
                <c:pt idx="2">
                  <c:v>53.25</c:v>
                </c:pt>
              </c:numCache>
            </c:numRef>
          </c:xVal>
          <c:yVal>
            <c:numRef>
              <c:f>Sheet1!$B$13:$B$16</c:f>
              <c:numCache>
                <c:formatCode>0.00</c:formatCode>
                <c:ptCount val="4"/>
                <c:pt idx="0">
                  <c:v>457</c:v>
                </c:pt>
                <c:pt idx="1">
                  <c:v>455</c:v>
                </c:pt>
                <c:pt idx="2">
                  <c:v>453</c:v>
                </c:pt>
                <c:pt idx="3">
                  <c:v>450</c:v>
                </c:pt>
              </c:numCache>
            </c:numRef>
          </c:yVal>
          <c:smooth val="1"/>
          <c:extLst>
            <c:ext xmlns:c16="http://schemas.microsoft.com/office/drawing/2014/chart" uri="{C3380CC4-5D6E-409C-BE32-E72D297353CC}">
              <c16:uniqueId val="{00000002-0A0E-4706-885A-AB298BAAE5EE}"/>
            </c:ext>
          </c:extLst>
        </c:ser>
        <c:dLbls>
          <c:showLegendKey val="0"/>
          <c:showVal val="0"/>
          <c:showCatName val="0"/>
          <c:showSerName val="0"/>
          <c:showPercent val="0"/>
          <c:showBubbleSize val="0"/>
        </c:dLbls>
        <c:axId val="416657535"/>
        <c:axId val="1970643391"/>
      </c:scatterChart>
      <c:valAx>
        <c:axId val="4166575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Corrected SPT Values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0643391"/>
        <c:crosses val="autoZero"/>
        <c:crossBetween val="midCat"/>
      </c:valAx>
      <c:valAx>
        <c:axId val="1970643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Elevation (ft)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657535"/>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8194338" cy="1476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3782338" y="0"/>
            <a:ext cx="18194337" cy="1476375"/>
          </a:xfrm>
          <a:prstGeom prst="rect">
            <a:avLst/>
          </a:prstGeom>
        </p:spPr>
        <p:txBody>
          <a:bodyPr vert="horz" lIns="91440" tIns="45720" rIns="91440" bIns="45720" rtlCol="0"/>
          <a:lstStyle>
            <a:lvl1pPr algn="r">
              <a:defRPr sz="1200"/>
            </a:lvl1pPr>
          </a:lstStyle>
          <a:p>
            <a:fld id="{3483E19C-DB2C-4C6B-9863-C07B447B388B}" type="datetimeFigureOut">
              <a:rPr lang="en-US" smtClean="0"/>
              <a:t>4/21/2024</a:t>
            </a:fld>
            <a:endParaRPr lang="en-US"/>
          </a:p>
        </p:txBody>
      </p:sp>
      <p:sp>
        <p:nvSpPr>
          <p:cNvPr id="4" name="Slide Image Placeholder 3"/>
          <p:cNvSpPr>
            <a:spLocks noGrp="1" noRot="1" noChangeAspect="1"/>
          </p:cNvSpPr>
          <p:nvPr>
            <p:ph type="sldImg" idx="2"/>
          </p:nvPr>
        </p:nvSpPr>
        <p:spPr>
          <a:xfrm>
            <a:off x="14365288" y="3683000"/>
            <a:ext cx="13255625" cy="99425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198938" y="14177963"/>
            <a:ext cx="33588325" cy="115982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7982863"/>
            <a:ext cx="18194338" cy="1476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3782338" y="27982863"/>
            <a:ext cx="18194337" cy="1476375"/>
          </a:xfrm>
          <a:prstGeom prst="rect">
            <a:avLst/>
          </a:prstGeom>
        </p:spPr>
        <p:txBody>
          <a:bodyPr vert="horz" lIns="91440" tIns="45720" rIns="91440" bIns="45720" rtlCol="0" anchor="b"/>
          <a:lstStyle>
            <a:lvl1pPr algn="r">
              <a:defRPr sz="1200"/>
            </a:lvl1pPr>
          </a:lstStyle>
          <a:p>
            <a:fld id="{C15E1B1B-46D1-4E2F-B06A-CD25E7279D3A}" type="slidenum">
              <a:rPr lang="en-US" smtClean="0"/>
              <a:t>‹#›</a:t>
            </a:fld>
            <a:endParaRPr lang="en-US"/>
          </a:p>
        </p:txBody>
      </p:sp>
    </p:spTree>
    <p:extLst>
      <p:ext uri="{BB962C8B-B14F-4D97-AF65-F5344CB8AC3E}">
        <p14:creationId xmlns:p14="http://schemas.microsoft.com/office/powerpoint/2010/main" val="245811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4/21/2024</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descr="A pie chart with text and numbers&#10;&#10;Description automatically generated">
            <a:extLst>
              <a:ext uri="{FF2B5EF4-FFF2-40B4-BE49-F238E27FC236}">
                <a16:creationId xmlns:a16="http://schemas.microsoft.com/office/drawing/2014/main" id="{7F5316F8-2444-235B-0858-317A1BF67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9421" y="14765727"/>
            <a:ext cx="11064160" cy="7210056"/>
          </a:xfrm>
          <a:prstGeom prst="rect">
            <a:avLst/>
          </a:prstGeom>
        </p:spPr>
      </p:pic>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a:solidFill>
                  <a:schemeClr val="bg1"/>
                </a:solidFill>
                <a:latin typeface="Cambria" panose="02040503050406030204" pitchFamily="18" charset="0"/>
                <a:cs typeface="Arial" panose="020B0604020202020204" pitchFamily="34" charset="0"/>
              </a:rPr>
              <a:t>Bow Elementary School Expansion</a:t>
            </a:r>
            <a:br>
              <a:rPr lang="en-US" sz="8400">
                <a:solidFill>
                  <a:schemeClr val="bg1"/>
                </a:solidFill>
                <a:latin typeface="Cambria" panose="02040503050406030204" pitchFamily="18" charset="0"/>
                <a:cs typeface="Arial" panose="020B0604020202020204" pitchFamily="34" charset="0"/>
              </a:rPr>
            </a:br>
            <a:r>
              <a:rPr lang="en-US" sz="5600" u="sng">
                <a:solidFill>
                  <a:schemeClr val="bg1"/>
                </a:solidFill>
                <a:latin typeface="Cambria" panose="02040503050406030204" pitchFamily="18" charset="0"/>
                <a:cs typeface="Arial" panose="020B0604020202020204" pitchFamily="34" charset="0"/>
              </a:rPr>
              <a:t>Ian Sargent, Joe Payson, Christian Sommers, Ben Towler</a:t>
            </a:r>
            <a:br>
              <a:rPr lang="en-US" sz="5600">
                <a:solidFill>
                  <a:schemeClr val="bg1"/>
                </a:solidFill>
                <a:latin typeface="Cambria" panose="02040503050406030204" pitchFamily="18" charset="0"/>
                <a:cs typeface="Arial" panose="020B0604020202020204" pitchFamily="34" charset="0"/>
              </a:rPr>
            </a:br>
            <a:r>
              <a:rPr lang="en-US" sz="5600" i="1">
                <a:solidFill>
                  <a:schemeClr val="bg1"/>
                </a:solidFill>
                <a:latin typeface="Cambria" panose="02040503050406030204" pitchFamily="18" charset="0"/>
                <a:cs typeface="Arial" panose="020B0604020202020204" pitchFamily="34" charset="0"/>
              </a:rPr>
              <a:t>Department of Civil &amp; Environmental Engineering, University of New Hampshire, Durham, NH 03824</a:t>
            </a:r>
            <a:endParaRPr lang="en-US" sz="9300" i="1">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65274" y="5895989"/>
            <a:ext cx="10914744" cy="4023840"/>
          </a:xfrm>
          <a:prstGeom prst="rect">
            <a:avLst/>
          </a:prstGeom>
          <a:noFill/>
          <a:ln>
            <a:solidFill>
              <a:srgbClr val="002060"/>
            </a:solidFill>
          </a:ln>
        </p:spPr>
        <p:txBody>
          <a:bodyPr vert="horz" lIns="106674" tIns="53337" rIns="106674" bIns="5333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just" defTabSz="3709346">
              <a:spcBef>
                <a:spcPts val="0"/>
              </a:spcBef>
              <a:buFont typeface="Arial" panose="020B0604020202020204" pitchFamily="34" charset="0"/>
              <a:buChar char="•"/>
            </a:pPr>
            <a:r>
              <a:rPr lang="en-US" sz="2800">
                <a:ea typeface="Arial" panose="020B0604020202020204" pitchFamily="34" charset="0"/>
              </a:rPr>
              <a:t>Bow Elementary School (BES) is l</a:t>
            </a:r>
            <a:r>
              <a:rPr lang="en-US" sz="2800">
                <a:effectLst/>
                <a:ea typeface="Arial" panose="020B0604020202020204" pitchFamily="34" charset="0"/>
              </a:rPr>
              <a:t>ocated at 22 Bow Center Road, Bow, New Hampshire. Built in 1978 with a recent addition erected in 1991, the existing school spans around 57,000 square feet. </a:t>
            </a:r>
          </a:p>
          <a:p>
            <a:pPr marL="457200" indent="-457200" algn="just" defTabSz="3709346">
              <a:spcBef>
                <a:spcPts val="0"/>
              </a:spcBef>
              <a:buFont typeface="Arial" panose="020B0604020202020204" pitchFamily="34" charset="0"/>
              <a:buChar char="•"/>
            </a:pPr>
            <a:r>
              <a:rPr lang="en-US" sz="2800">
                <a:effectLst/>
                <a:ea typeface="Arial" panose="020B0604020202020204" pitchFamily="34" charset="0"/>
              </a:rPr>
              <a:t>With the population of Bow increasing by around 9.4% from 2010 to 2021, the current school can no longer house all the incoming students</a:t>
            </a:r>
            <a:r>
              <a:rPr lang="en-US" sz="2800">
                <a:ea typeface="Arial" panose="020B0604020202020204" pitchFamily="34" charset="0"/>
              </a:rPr>
              <a:t>. </a:t>
            </a:r>
          </a:p>
          <a:p>
            <a:pPr marL="457200" indent="-457200" algn="just" defTabSz="3709346">
              <a:spcBef>
                <a:spcPts val="0"/>
              </a:spcBef>
              <a:buFont typeface="Arial" panose="020B0604020202020204" pitchFamily="34" charset="0"/>
              <a:buChar char="•"/>
            </a:pPr>
            <a:r>
              <a:rPr lang="en-US" sz="2800">
                <a:ea typeface="Arial" panose="020B0604020202020204" pitchFamily="34" charset="0"/>
              </a:rPr>
              <a:t>For a solution, the H.L. Turner Group proposed a 12,200 square foot addition including two stories (4 classrooms on each floor) and a partial basement.</a:t>
            </a:r>
          </a:p>
          <a:p>
            <a:pPr marL="457200" indent="-457200" algn="just" defTabSz="3709346">
              <a:spcBef>
                <a:spcPts val="0"/>
              </a:spcBef>
              <a:buFont typeface="Arial" panose="020B0604020202020204" pitchFamily="34" charset="0"/>
              <a:buChar char="•"/>
            </a:pPr>
            <a:r>
              <a:rPr lang="en-US" sz="2800">
                <a:ea typeface="Arial" panose="020B0604020202020204" pitchFamily="34" charset="0"/>
              </a:rPr>
              <a:t>With this information, the team has decided to provide an alternative building design for the H.L. Turner Group.</a:t>
            </a:r>
            <a:endParaRPr lang="en-US" sz="2800"/>
          </a:p>
          <a:p>
            <a:endParaRPr lang="en-US" sz="2800"/>
          </a:p>
          <a:p>
            <a:endParaRPr lang="en-US" sz="2800"/>
          </a:p>
          <a:p>
            <a:endParaRPr lang="en-US" sz="2800"/>
          </a:p>
          <a:p>
            <a:endParaRPr lang="en-US" sz="2800"/>
          </a:p>
          <a:p>
            <a:endParaRPr lang="en-US" sz="2800"/>
          </a:p>
        </p:txBody>
      </p:sp>
      <p:sp>
        <p:nvSpPr>
          <p:cNvPr id="7" name="Subtitle 2"/>
          <p:cNvSpPr txBox="1">
            <a:spLocks/>
          </p:cNvSpPr>
          <p:nvPr/>
        </p:nvSpPr>
        <p:spPr>
          <a:xfrm>
            <a:off x="333927" y="15804089"/>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panose="02040503050406030204" pitchFamily="18" charset="0"/>
              </a:rPr>
              <a:t> </a:t>
            </a:r>
            <a:r>
              <a:rPr lang="en-US" sz="5800">
                <a:solidFill>
                  <a:schemeClr val="bg1"/>
                </a:solidFill>
                <a:latin typeface="Cambria" panose="02040503050406030204" pitchFamily="18" charset="0"/>
              </a:rPr>
              <a:t>Project Deliverables</a:t>
            </a:r>
          </a:p>
        </p:txBody>
      </p:sp>
      <p:sp>
        <p:nvSpPr>
          <p:cNvPr id="8" name="Subtitle 2"/>
          <p:cNvSpPr txBox="1">
            <a:spLocks/>
          </p:cNvSpPr>
          <p:nvPr/>
        </p:nvSpPr>
        <p:spPr>
          <a:xfrm>
            <a:off x="369597" y="21012027"/>
            <a:ext cx="10914743" cy="10777707"/>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2900">
              <a:latin typeface="Cambria" panose="02040503050406030204" pitchFamily="18" charset="0"/>
            </a:endParaRPr>
          </a:p>
        </p:txBody>
      </p:sp>
      <p:sp>
        <p:nvSpPr>
          <p:cNvPr id="9" name="Subtitle 2"/>
          <p:cNvSpPr txBox="1">
            <a:spLocks/>
          </p:cNvSpPr>
          <p:nvPr/>
        </p:nvSpPr>
        <p:spPr>
          <a:xfrm>
            <a:off x="12020540" y="4937912"/>
            <a:ext cx="19935334" cy="829596"/>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Steel Framing Design</a:t>
            </a:r>
          </a:p>
        </p:txBody>
      </p:sp>
      <p:sp>
        <p:nvSpPr>
          <p:cNvPr id="12" name="Subtitle 2"/>
          <p:cNvSpPr txBox="1">
            <a:spLocks/>
          </p:cNvSpPr>
          <p:nvPr/>
        </p:nvSpPr>
        <p:spPr>
          <a:xfrm>
            <a:off x="32572096" y="14610195"/>
            <a:ext cx="10914743" cy="7777539"/>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u="sng">
              <a:latin typeface="Cambria" panose="02040503050406030204" pitchFamily="18" charset="0"/>
            </a:endParaRPr>
          </a:p>
          <a:p>
            <a:pPr algn="l">
              <a:spcBef>
                <a:spcPts val="0"/>
              </a:spcBef>
            </a:pPr>
            <a:endParaRPr lang="en-US" sz="3700" u="sng">
              <a:latin typeface="Cambria" panose="02040503050406030204" pitchFamily="18" charset="0"/>
            </a:endParaRPr>
          </a:p>
          <a:p>
            <a:pPr algn="l">
              <a:spcBef>
                <a:spcPts val="0"/>
              </a:spcBef>
            </a:pPr>
            <a:endParaRPr lang="en-US" sz="3700" u="sng">
              <a:latin typeface="Cambria" panose="02040503050406030204" pitchFamily="18" charset="0"/>
            </a:endParaRPr>
          </a:p>
          <a:p>
            <a:pPr algn="l">
              <a:spcBef>
                <a:spcPts val="0"/>
              </a:spcBef>
            </a:pPr>
            <a:endParaRPr lang="en-US" sz="3700" u="sng">
              <a:latin typeface="Cambria" panose="02040503050406030204" pitchFamily="18" charset="0"/>
            </a:endParaRPr>
          </a:p>
          <a:p>
            <a:pPr algn="l">
              <a:spcBef>
                <a:spcPts val="0"/>
              </a:spcBef>
            </a:pPr>
            <a:endParaRPr lang="en-US" sz="3700" u="sng">
              <a:latin typeface="Cambria" panose="02040503050406030204" pitchFamily="18" charset="0"/>
            </a:endParaRPr>
          </a:p>
          <a:p>
            <a:pPr algn="l">
              <a:spcBef>
                <a:spcPts val="0"/>
              </a:spcBef>
            </a:pPr>
            <a:endParaRPr lang="en-US" sz="3700" u="sng">
              <a:latin typeface="Cambria" panose="02040503050406030204" pitchFamily="18" charset="0"/>
            </a:endParaRPr>
          </a:p>
          <a:p>
            <a:pPr algn="l">
              <a:spcBef>
                <a:spcPts val="0"/>
              </a:spcBef>
            </a:pPr>
            <a:endParaRPr lang="en-US" sz="3700" u="sng">
              <a:latin typeface="Cambria" panose="02040503050406030204" pitchFamily="18" charset="0"/>
            </a:endParaRPr>
          </a:p>
          <a:p>
            <a:pPr algn="l">
              <a:spcBef>
                <a:spcPts val="0"/>
              </a:spcBef>
            </a:pPr>
            <a:endParaRPr lang="en-US" sz="3700" u="sng">
              <a:latin typeface="Cambria" panose="02040503050406030204" pitchFamily="18" charset="0"/>
            </a:endParaRPr>
          </a:p>
          <a:p>
            <a:pPr algn="l">
              <a:spcBef>
                <a:spcPts val="0"/>
              </a:spcBef>
            </a:pPr>
            <a:endParaRPr lang="en-US" sz="3700" u="sng">
              <a:latin typeface="Cambria" panose="02040503050406030204" pitchFamily="18" charset="0"/>
            </a:endParaRPr>
          </a:p>
          <a:p>
            <a:pPr algn="l">
              <a:spcBef>
                <a:spcPts val="0"/>
              </a:spcBef>
            </a:pPr>
            <a:endParaRPr lang="en-US" sz="3700" u="sng">
              <a:latin typeface="Cambria" panose="02040503050406030204" pitchFamily="18" charset="0"/>
            </a:endParaRPr>
          </a:p>
          <a:p>
            <a:pPr algn="l">
              <a:spcBef>
                <a:spcPts val="0"/>
              </a:spcBef>
            </a:pPr>
            <a:endParaRPr lang="en-US" sz="3700" u="sng">
              <a:latin typeface="Cambria" panose="02040503050406030204" pitchFamily="18" charset="0"/>
            </a:endParaRPr>
          </a:p>
          <a:p>
            <a:pPr algn="l">
              <a:spcBef>
                <a:spcPts val="0"/>
              </a:spcBef>
            </a:pPr>
            <a:endParaRPr lang="en-US" sz="3700">
              <a:latin typeface="Cambria" panose="02040503050406030204" pitchFamily="18" charset="0"/>
            </a:endParaRPr>
          </a:p>
          <a:p>
            <a:pPr algn="l">
              <a:spcBef>
                <a:spcPts val="0"/>
              </a:spcBef>
            </a:pPr>
            <a:endParaRPr lang="en-US" sz="3700" u="sng">
              <a:latin typeface="Cambria" panose="02040503050406030204" pitchFamily="18" charset="0"/>
            </a:endParaRPr>
          </a:p>
          <a:p>
            <a:pPr algn="l">
              <a:spcBef>
                <a:spcPts val="0"/>
              </a:spcBef>
            </a:pPr>
            <a:endParaRPr lang="en-US" sz="3700" u="sng">
              <a:latin typeface="Cambria" panose="02040503050406030204" pitchFamily="18" charset="0"/>
            </a:endParaRPr>
          </a:p>
          <a:p>
            <a:pPr marL="571500" indent="-571500" algn="l">
              <a:spcBef>
                <a:spcPts val="0"/>
              </a:spcBef>
              <a:buFont typeface="Arial" panose="020B0604020202020204" pitchFamily="34" charset="0"/>
              <a:buChar char="•"/>
            </a:pPr>
            <a:endParaRPr lang="en-US" sz="3700" u="sng">
              <a:latin typeface="Cambria" panose="02040503050406030204" pitchFamily="18" charset="0"/>
            </a:endParaRPr>
          </a:p>
        </p:txBody>
      </p:sp>
      <p:sp>
        <p:nvSpPr>
          <p:cNvPr id="13" name="Subtitle 2"/>
          <p:cNvSpPr txBox="1">
            <a:spLocks/>
          </p:cNvSpPr>
          <p:nvPr/>
        </p:nvSpPr>
        <p:spPr>
          <a:xfrm>
            <a:off x="369597"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Introduction</a:t>
            </a:r>
          </a:p>
        </p:txBody>
      </p:sp>
      <p:sp>
        <p:nvSpPr>
          <p:cNvPr id="15" name="Subtitle 2"/>
          <p:cNvSpPr txBox="1">
            <a:spLocks/>
          </p:cNvSpPr>
          <p:nvPr/>
        </p:nvSpPr>
        <p:spPr>
          <a:xfrm>
            <a:off x="32591449"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Sustainability Options</a:t>
            </a:r>
          </a:p>
        </p:txBody>
      </p:sp>
      <p:sp>
        <p:nvSpPr>
          <p:cNvPr id="16" name="Subtitle 2"/>
          <p:cNvSpPr txBox="1">
            <a:spLocks/>
          </p:cNvSpPr>
          <p:nvPr/>
        </p:nvSpPr>
        <p:spPr>
          <a:xfrm>
            <a:off x="12020540" y="5878991"/>
            <a:ext cx="19935333" cy="7682219"/>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p>
        </p:txBody>
      </p:sp>
      <p:sp>
        <p:nvSpPr>
          <p:cNvPr id="17" name="Subtitle 2"/>
          <p:cNvSpPr txBox="1">
            <a:spLocks/>
          </p:cNvSpPr>
          <p:nvPr/>
        </p:nvSpPr>
        <p:spPr>
          <a:xfrm>
            <a:off x="32532311" y="13589340"/>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Cost Estimation</a:t>
            </a:r>
          </a:p>
        </p:txBody>
      </p:sp>
      <p:sp>
        <p:nvSpPr>
          <p:cNvPr id="18" name="Subtitle 2"/>
          <p:cNvSpPr txBox="1">
            <a:spLocks/>
          </p:cNvSpPr>
          <p:nvPr/>
        </p:nvSpPr>
        <p:spPr>
          <a:xfrm>
            <a:off x="32492931" y="22553038"/>
            <a:ext cx="11013262" cy="81150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panose="02040503050406030204" pitchFamily="18" charset="0"/>
              </a:rPr>
              <a:t>Acknowledgements</a:t>
            </a:r>
          </a:p>
        </p:txBody>
      </p:sp>
      <p:sp>
        <p:nvSpPr>
          <p:cNvPr id="19" name="Subtitle 2"/>
          <p:cNvSpPr txBox="1">
            <a:spLocks/>
          </p:cNvSpPr>
          <p:nvPr/>
        </p:nvSpPr>
        <p:spPr>
          <a:xfrm>
            <a:off x="32572096" y="5960042"/>
            <a:ext cx="10914743" cy="7478498"/>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spcBef>
                <a:spcPts val="0"/>
              </a:spcBef>
              <a:buFont typeface="Arial" panose="020B0604020202020204" pitchFamily="34" charset="0"/>
              <a:buChar char="•"/>
            </a:pPr>
            <a:r>
              <a:rPr lang="en-US" sz="2800">
                <a:ea typeface="Cambria"/>
              </a:rPr>
              <a:t>Energy Efficient Windows</a:t>
            </a:r>
          </a:p>
          <a:p>
            <a:pPr algn="l">
              <a:spcBef>
                <a:spcPts val="0"/>
              </a:spcBef>
            </a:pPr>
            <a:endParaRPr lang="en-US" sz="2800">
              <a:ea typeface="Cambria"/>
            </a:endParaRPr>
          </a:p>
          <a:p>
            <a:pPr algn="l">
              <a:spcBef>
                <a:spcPts val="0"/>
              </a:spcBef>
            </a:pPr>
            <a:endParaRPr lang="en-US" sz="2800">
              <a:ea typeface="Cambria"/>
            </a:endParaRPr>
          </a:p>
          <a:p>
            <a:pPr marL="571500" indent="-571500" algn="l">
              <a:spcBef>
                <a:spcPts val="0"/>
              </a:spcBef>
              <a:buFont typeface="Arial" panose="020B0604020202020204" pitchFamily="34" charset="0"/>
              <a:buChar char="•"/>
            </a:pPr>
            <a:endParaRPr lang="en-US" sz="2800">
              <a:ea typeface="Cambria"/>
            </a:endParaRPr>
          </a:p>
          <a:p>
            <a:pPr marL="571500" indent="-571500" algn="l">
              <a:spcBef>
                <a:spcPts val="0"/>
              </a:spcBef>
              <a:buFont typeface="Arial" panose="020B0604020202020204" pitchFamily="34" charset="0"/>
              <a:buChar char="•"/>
            </a:pPr>
            <a:r>
              <a:rPr lang="en-US" sz="2800">
                <a:ea typeface="Cambria"/>
              </a:rPr>
              <a:t>LED Lighting</a:t>
            </a:r>
          </a:p>
          <a:p>
            <a:pPr marL="571500" indent="-571500" algn="l">
              <a:spcBef>
                <a:spcPts val="0"/>
              </a:spcBef>
              <a:buFont typeface="Arial" panose="020B0604020202020204" pitchFamily="34" charset="0"/>
              <a:buChar char="•"/>
            </a:pPr>
            <a:endParaRPr lang="en-US" sz="2800">
              <a:cs typeface="Calibri"/>
            </a:endParaRPr>
          </a:p>
          <a:p>
            <a:pPr algn="l">
              <a:spcBef>
                <a:spcPts val="0"/>
              </a:spcBef>
            </a:pPr>
            <a:endParaRPr lang="en-US" sz="2800">
              <a:ea typeface="Cambria"/>
            </a:endParaRPr>
          </a:p>
          <a:p>
            <a:pPr marL="457200" indent="-457200" algn="l">
              <a:spcBef>
                <a:spcPts val="0"/>
              </a:spcBef>
              <a:buFont typeface="Arial" panose="020B0604020202020204" pitchFamily="34" charset="0"/>
              <a:buChar char="•"/>
            </a:pPr>
            <a:endParaRPr lang="en-US" sz="2800">
              <a:ea typeface="Cambria"/>
            </a:endParaRPr>
          </a:p>
          <a:p>
            <a:pPr marL="571500" indent="-571500" algn="l">
              <a:spcBef>
                <a:spcPts val="0"/>
              </a:spcBef>
              <a:buFont typeface="Arial" panose="020B0604020202020204" pitchFamily="34" charset="0"/>
              <a:buChar char="•"/>
            </a:pPr>
            <a:endParaRPr lang="en-US" sz="2800">
              <a:ea typeface="Cambria"/>
            </a:endParaRPr>
          </a:p>
          <a:p>
            <a:pPr marL="571500" indent="-571500" algn="l">
              <a:spcBef>
                <a:spcPts val="0"/>
              </a:spcBef>
              <a:buFont typeface="Arial" panose="020B0604020202020204" pitchFamily="34" charset="0"/>
              <a:buChar char="•"/>
            </a:pPr>
            <a:r>
              <a:rPr lang="en-US" sz="2800">
                <a:ea typeface="Cambria"/>
              </a:rPr>
              <a:t>Solar Panel Array</a:t>
            </a:r>
            <a:endParaRPr lang="en-US" sz="2800">
              <a:ea typeface="Cambria"/>
              <a:cs typeface="Calibri"/>
            </a:endParaRPr>
          </a:p>
          <a:p>
            <a:pPr algn="l">
              <a:spcBef>
                <a:spcPts val="0"/>
              </a:spcBef>
            </a:pPr>
            <a:endParaRPr lang="en-US" sz="2800">
              <a:ea typeface="Cambria"/>
              <a:cs typeface="Calibri"/>
            </a:endParaRPr>
          </a:p>
          <a:p>
            <a:pPr marL="571500" indent="-571500" algn="l">
              <a:spcBef>
                <a:spcPts val="0"/>
              </a:spcBef>
              <a:buFont typeface="Arial" panose="020B0604020202020204" pitchFamily="34" charset="0"/>
              <a:buChar char="•"/>
            </a:pPr>
            <a:endParaRPr lang="en-US" sz="2800">
              <a:ea typeface="Cambria"/>
              <a:cs typeface="Calibri"/>
            </a:endParaRPr>
          </a:p>
          <a:p>
            <a:pPr marL="571500" indent="-571500" algn="l">
              <a:spcBef>
                <a:spcPts val="0"/>
              </a:spcBef>
              <a:buFont typeface="Arial" panose="020B0604020202020204" pitchFamily="34" charset="0"/>
              <a:buChar char="•"/>
            </a:pPr>
            <a:endParaRPr lang="en-US" sz="2800">
              <a:ea typeface="Cambria"/>
            </a:endParaRPr>
          </a:p>
          <a:p>
            <a:pPr algn="l">
              <a:spcBef>
                <a:spcPts val="0"/>
              </a:spcBef>
            </a:pPr>
            <a:endParaRPr lang="en-US" sz="2800">
              <a:ea typeface="Cambria"/>
            </a:endParaRPr>
          </a:p>
          <a:p>
            <a:pPr marL="571500" indent="-571500" algn="l">
              <a:spcBef>
                <a:spcPts val="0"/>
              </a:spcBef>
              <a:buFont typeface="Arial" panose="020B0604020202020204" pitchFamily="34" charset="0"/>
              <a:buChar char="•"/>
            </a:pPr>
            <a:r>
              <a:rPr lang="en-US" sz="2800">
                <a:ea typeface="Cambria"/>
              </a:rPr>
              <a:t>Roof-Top Garden</a:t>
            </a:r>
            <a:endParaRPr lang="en-US" sz="2800">
              <a:ea typeface="Calibri" panose="020F0502020204030204"/>
              <a:cs typeface="Calibri" panose="020F0502020204030204"/>
            </a:endParaRPr>
          </a:p>
          <a:p>
            <a:pPr algn="l">
              <a:spcBef>
                <a:spcPts val="0"/>
              </a:spcBef>
            </a:pPr>
            <a:endParaRPr lang="en-US" sz="2800">
              <a:ea typeface="Cambria"/>
            </a:endParaRPr>
          </a:p>
        </p:txBody>
      </p:sp>
      <p:sp>
        <p:nvSpPr>
          <p:cNvPr id="30" name="Subtitle 2"/>
          <p:cNvSpPr txBox="1">
            <a:spLocks/>
          </p:cNvSpPr>
          <p:nvPr/>
        </p:nvSpPr>
        <p:spPr>
          <a:xfrm>
            <a:off x="12030375" y="13628293"/>
            <a:ext cx="19908538" cy="86832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 CMU Wall Design</a:t>
            </a:r>
          </a:p>
        </p:txBody>
      </p:sp>
      <p:sp>
        <p:nvSpPr>
          <p:cNvPr id="33" name="Subtitle 2"/>
          <p:cNvSpPr txBox="1">
            <a:spLocks/>
          </p:cNvSpPr>
          <p:nvPr/>
        </p:nvSpPr>
        <p:spPr>
          <a:xfrm>
            <a:off x="12093543" y="23489303"/>
            <a:ext cx="19862331" cy="8300431"/>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cxnSp>
        <p:nvCxnSpPr>
          <p:cNvPr id="50" name="Straight Connector 49"/>
          <p:cNvCxnSpPr>
            <a:cxnSpLocks/>
          </p:cNvCxnSpPr>
          <p:nvPr/>
        </p:nvCxnSpPr>
        <p:spPr>
          <a:xfrm>
            <a:off x="21350872" y="6641167"/>
            <a:ext cx="46201" cy="5601460"/>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a:xfrm>
            <a:off x="21946330" y="24594277"/>
            <a:ext cx="0" cy="661626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12066747" y="22519405"/>
            <a:ext cx="19862331"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Foundation Design</a:t>
            </a:r>
          </a:p>
        </p:txBody>
      </p:sp>
      <p:sp>
        <p:nvSpPr>
          <p:cNvPr id="31" name="Subtitle 2"/>
          <p:cNvSpPr txBox="1">
            <a:spLocks/>
          </p:cNvSpPr>
          <p:nvPr/>
        </p:nvSpPr>
        <p:spPr>
          <a:xfrm>
            <a:off x="12066748" y="14563704"/>
            <a:ext cx="19862330" cy="7844218"/>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85" name="Subtitle 2"/>
          <p:cNvSpPr txBox="1">
            <a:spLocks/>
          </p:cNvSpPr>
          <p:nvPr/>
        </p:nvSpPr>
        <p:spPr>
          <a:xfrm>
            <a:off x="32492931" y="25884186"/>
            <a:ext cx="11028672" cy="4177337"/>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685800" indent="-685800" algn="l" defTabSz="4461691">
              <a:spcBef>
                <a:spcPts val="0"/>
              </a:spcBef>
              <a:buFont typeface="Arial" panose="020B0604020202020204" pitchFamily="34" charset="0"/>
              <a:buChar char="•"/>
            </a:pPr>
            <a:r>
              <a:rPr lang="en-US" sz="2800">
                <a:effectLst/>
              </a:rPr>
              <a:t>ACI Committee 318-19, &amp; American Concrete Institute. (2019). </a:t>
            </a:r>
            <a:r>
              <a:rPr lang="en-US" sz="2800" i="1">
                <a:effectLst/>
              </a:rPr>
              <a:t>Building code requirements for structural concrete (ACI 318-19)</a:t>
            </a:r>
            <a:r>
              <a:rPr lang="en-US" sz="2800">
                <a:effectLst/>
              </a:rPr>
              <a:t>. American Concrete Institute.</a:t>
            </a:r>
          </a:p>
          <a:p>
            <a:pPr marL="685800" indent="-685800" algn="l" defTabSz="4461691">
              <a:spcBef>
                <a:spcPts val="0"/>
              </a:spcBef>
              <a:buFont typeface="Arial" panose="020B0604020202020204" pitchFamily="34" charset="0"/>
              <a:buChar char="•"/>
            </a:pPr>
            <a:r>
              <a:rPr lang="en-US" sz="2800">
                <a:effectLst/>
              </a:rPr>
              <a:t>American Institute Of Steel Construction. (2015). </a:t>
            </a:r>
            <a:r>
              <a:rPr lang="en-US" sz="2800" i="1">
                <a:effectLst/>
              </a:rPr>
              <a:t>Steel construction manual.</a:t>
            </a:r>
            <a:r>
              <a:rPr lang="en-US" sz="2800">
                <a:effectLst/>
              </a:rPr>
              <a:t> American Institute Of Steel Construction.</a:t>
            </a:r>
          </a:p>
          <a:p>
            <a:pPr marL="685800" indent="-685800" algn="l" defTabSz="4461691">
              <a:spcBef>
                <a:spcPts val="0"/>
              </a:spcBef>
              <a:buFont typeface="Arial" panose="020B0604020202020204" pitchFamily="34" charset="0"/>
              <a:buChar char="•"/>
            </a:pPr>
            <a:r>
              <a:rPr lang="en-US" sz="2800">
                <a:effectLst/>
              </a:rPr>
              <a:t>Masonry Society (U.S, &amp; Masonry Society (U.S.). TMS 402/602 Committee. (2016). </a:t>
            </a:r>
            <a:r>
              <a:rPr lang="en-US" sz="2800" i="1">
                <a:effectLst/>
              </a:rPr>
              <a:t>Building Code Requirements and Specification for Masonry Structures</a:t>
            </a:r>
            <a:r>
              <a:rPr lang="en-US" sz="2800">
                <a:effectLst/>
              </a:rPr>
              <a:t>. The Masonry Society.</a:t>
            </a:r>
            <a:endParaRPr lang="en-US" sz="2800">
              <a:effectLst/>
              <a:ea typeface="Times New Roman" panose="02020603050405020304" pitchFamily="18" charset="0"/>
              <a:cs typeface="Arial" panose="020B0604020202020204" pitchFamily="34" charset="0"/>
            </a:endParaRPr>
          </a:p>
          <a:p>
            <a:pPr marL="685800" indent="-685800" algn="l" defTabSz="4461691">
              <a:spcBef>
                <a:spcPts val="0"/>
              </a:spcBef>
              <a:buFont typeface="Arial" panose="020B0604020202020204" pitchFamily="34" charset="0"/>
              <a:buChar char="•"/>
            </a:pPr>
            <a:r>
              <a:rPr lang="en-US" sz="2800">
                <a:effectLst/>
                <a:ea typeface="Times New Roman" panose="02020603050405020304" pitchFamily="18" charset="0"/>
                <a:cs typeface="Arial" panose="020B0604020202020204" pitchFamily="34" charset="0"/>
              </a:rPr>
              <a:t>Structural Engineering Institute (2010). </a:t>
            </a:r>
            <a:r>
              <a:rPr lang="en-US" sz="2800" i="1">
                <a:effectLst/>
                <a:ea typeface="Times New Roman" panose="02020603050405020304" pitchFamily="18" charset="0"/>
                <a:cs typeface="Arial" panose="020B0604020202020204" pitchFamily="34" charset="0"/>
              </a:rPr>
              <a:t>Minimum Design Loads for Buildings and Other Structures. </a:t>
            </a:r>
            <a:r>
              <a:rPr lang="en-US" sz="2800">
                <a:effectLst/>
                <a:ea typeface="Times New Roman" panose="02020603050405020304" pitchFamily="18" charset="0"/>
                <a:cs typeface="Arial" panose="020B0604020202020204" pitchFamily="34" charset="0"/>
              </a:rPr>
              <a:t>American Society of Civil Engineers.</a:t>
            </a:r>
          </a:p>
          <a:p>
            <a:pPr algn="l">
              <a:spcBef>
                <a:spcPts val="0"/>
              </a:spcBef>
            </a:pPr>
            <a:endParaRPr lang="en-US" sz="2800"/>
          </a:p>
          <a:p>
            <a:pPr algn="l"/>
            <a:endParaRPr lang="en-US" sz="2800"/>
          </a:p>
        </p:txBody>
      </p:sp>
      <p:sp>
        <p:nvSpPr>
          <p:cNvPr id="93" name="Subtitle 2"/>
          <p:cNvSpPr txBox="1">
            <a:spLocks/>
          </p:cNvSpPr>
          <p:nvPr/>
        </p:nvSpPr>
        <p:spPr>
          <a:xfrm>
            <a:off x="32492931" y="24912434"/>
            <a:ext cx="11028672" cy="81150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panose="02040503050406030204" pitchFamily="18" charset="0"/>
              </a:rPr>
              <a:t>References</a:t>
            </a:r>
          </a:p>
        </p:txBody>
      </p:sp>
      <p:sp>
        <p:nvSpPr>
          <p:cNvPr id="99" name="Subtitle 2"/>
          <p:cNvSpPr txBox="1">
            <a:spLocks/>
          </p:cNvSpPr>
          <p:nvPr/>
        </p:nvSpPr>
        <p:spPr>
          <a:xfrm>
            <a:off x="333926" y="16843673"/>
            <a:ext cx="10914743" cy="2977454"/>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9203" algn="just" defTabSz="3709346">
              <a:spcBef>
                <a:spcPts val="0"/>
              </a:spcBef>
            </a:pPr>
            <a:r>
              <a:rPr lang="en-US" sz="2800"/>
              <a:t>For this project, the team had their sights set on providing the following deliverables:</a:t>
            </a:r>
          </a:p>
          <a:p>
            <a:pPr marL="506403" indent="-457200" algn="just" defTabSz="3709346">
              <a:spcBef>
                <a:spcPts val="0"/>
              </a:spcBef>
              <a:buFont typeface="Arial" panose="020B0604020202020204" pitchFamily="34" charset="0"/>
              <a:buChar char="•"/>
            </a:pPr>
            <a:r>
              <a:rPr lang="en-US" sz="2800"/>
              <a:t>Site Planning and Design</a:t>
            </a:r>
          </a:p>
          <a:p>
            <a:pPr marL="506403" indent="-457200" algn="just" defTabSz="3709346">
              <a:spcBef>
                <a:spcPts val="0"/>
              </a:spcBef>
              <a:buFont typeface="Arial" panose="020B0604020202020204" pitchFamily="34" charset="0"/>
              <a:buChar char="•"/>
            </a:pPr>
            <a:r>
              <a:rPr lang="en-US" sz="2800"/>
              <a:t>Steel Framing Plan</a:t>
            </a:r>
          </a:p>
          <a:p>
            <a:pPr marL="506403" indent="-457200" algn="just" defTabSz="3709346">
              <a:spcBef>
                <a:spcPts val="0"/>
              </a:spcBef>
              <a:buFont typeface="Arial" panose="020B0604020202020204" pitchFamily="34" charset="0"/>
              <a:buChar char="•"/>
            </a:pPr>
            <a:r>
              <a:rPr lang="en-US" sz="2800"/>
              <a:t>CMU Wall Design</a:t>
            </a:r>
          </a:p>
          <a:p>
            <a:pPr marL="498388" indent="-449185" algn="just" defTabSz="3709346">
              <a:spcBef>
                <a:spcPts val="0"/>
              </a:spcBef>
              <a:buFontTx/>
              <a:buChar char="•"/>
            </a:pPr>
            <a:r>
              <a:rPr lang="en-US" sz="2800"/>
              <a:t>Foundation Design</a:t>
            </a:r>
          </a:p>
          <a:p>
            <a:pPr marL="498388" indent="-449185" algn="just" defTabSz="3709346">
              <a:spcBef>
                <a:spcPts val="0"/>
              </a:spcBef>
              <a:buFontTx/>
              <a:buChar char="•"/>
            </a:pPr>
            <a:r>
              <a:rPr lang="en-US" sz="2800"/>
              <a:t>Sustainability Options</a:t>
            </a:r>
          </a:p>
        </p:txBody>
      </p:sp>
      <p:sp>
        <p:nvSpPr>
          <p:cNvPr id="104" name="TextBox 103"/>
          <p:cNvSpPr txBox="1"/>
          <p:nvPr/>
        </p:nvSpPr>
        <p:spPr>
          <a:xfrm>
            <a:off x="24091366" y="23640570"/>
            <a:ext cx="5933453" cy="723269"/>
          </a:xfrm>
          <a:prstGeom prst="rect">
            <a:avLst/>
          </a:prstGeom>
          <a:noFill/>
        </p:spPr>
        <p:txBody>
          <a:bodyPr wrap="square" lIns="106674" tIns="53337" rIns="106674" bIns="53337" rtlCol="0" anchor="t">
            <a:spAutoFit/>
          </a:bodyPr>
          <a:lstStyle/>
          <a:p>
            <a:pPr algn="ctr"/>
            <a:r>
              <a:rPr lang="en-US" sz="4000">
                <a:ea typeface="Cambria"/>
              </a:rPr>
              <a:t>Foundation Design</a:t>
            </a:r>
            <a:endParaRPr lang="en-US" sz="4000"/>
          </a:p>
        </p:txBody>
      </p:sp>
      <mc:AlternateContent xmlns:mc="http://schemas.openxmlformats.org/markup-compatibility/2006">
        <mc:Choice xmlns:a14="http://schemas.microsoft.com/office/drawing/2010/main" Requires="a14">
          <p:sp>
            <p:nvSpPr>
              <p:cNvPr id="105" name="TextBox 104"/>
              <p:cNvSpPr txBox="1"/>
              <p:nvPr/>
            </p:nvSpPr>
            <p:spPr>
              <a:xfrm>
                <a:off x="12774426" y="28117879"/>
                <a:ext cx="8491022" cy="1831264"/>
              </a:xfrm>
              <a:prstGeom prst="rect">
                <a:avLst/>
              </a:prstGeom>
              <a:noFill/>
            </p:spPr>
            <p:txBody>
              <a:bodyPr wrap="square" lIns="106674" tIns="53337" rIns="106674" bIns="53337" rtlCol="0">
                <a:spAutoFit/>
              </a:bodyPr>
              <a:lstStyle/>
              <a:p>
                <a:pPr marL="342900" indent="-342900">
                  <a:buFont typeface="Arial" panose="020B0604020202020204" pitchFamily="34" charset="0"/>
                  <a:buChar char="•"/>
                </a:pPr>
                <a:r>
                  <a:rPr lang="en-US" sz="2800"/>
                  <a:t>Soil unit weight of 127.32 </a:t>
                </a:r>
                <a:r>
                  <a:rPr lang="en-US" sz="2800" err="1"/>
                  <a:t>pcf</a:t>
                </a:r>
                <a:r>
                  <a:rPr lang="en-US" sz="2800"/>
                  <a:t> 20</a:t>
                </a:r>
                <a14:m>
                  <m:oMath xmlns:m="http://schemas.openxmlformats.org/officeDocument/2006/math">
                    <m:f>
                      <m:fPr>
                        <m:type m:val="lin"/>
                        <m:ctrlPr>
                          <a:rPr lang="en-US" sz="2800" i="1" smtClean="0">
                            <a:latin typeface="Cambria Math" panose="02040503050406030204" pitchFamily="18" charset="0"/>
                          </a:rPr>
                        </m:ctrlPr>
                      </m:fPr>
                      <m:num>
                        <m:r>
                          <a:rPr lang="en-US" sz="2800" b="0" i="1" smtClean="0">
                            <a:latin typeface="Cambria Math" panose="02040503050406030204" pitchFamily="18" charset="0"/>
                          </a:rPr>
                          <m:t>𝑘𝑁</m:t>
                        </m:r>
                      </m:num>
                      <m:den>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3</m:t>
                            </m:r>
                          </m:sup>
                        </m:sSup>
                      </m:den>
                    </m:f>
                  </m:oMath>
                </a14:m>
                <a:r>
                  <a:rPr lang="en-US" sz="2800"/>
                  <a:t> (20</a:t>
                </a:r>
                <a14:m>
                  <m:oMath xmlns:m="http://schemas.openxmlformats.org/officeDocument/2006/math">
                    <m:f>
                      <m:fPr>
                        <m:type m:val="lin"/>
                        <m:ctrlPr>
                          <a:rPr lang="en-US" sz="2800" i="1">
                            <a:latin typeface="Cambria Math" panose="02040503050406030204" pitchFamily="18" charset="0"/>
                          </a:rPr>
                        </m:ctrlPr>
                      </m:fPr>
                      <m:num>
                        <m:r>
                          <a:rPr lang="en-US" sz="2800" i="1">
                            <a:latin typeface="Cambria Math" panose="02040503050406030204" pitchFamily="18" charset="0"/>
                          </a:rPr>
                          <m:t>𝑘𝑁</m:t>
                        </m:r>
                      </m:num>
                      <m:den>
                        <m:sSup>
                          <m:sSupPr>
                            <m:ctrlPr>
                              <a:rPr lang="en-US" sz="2800" i="1">
                                <a:latin typeface="Cambria Math" panose="02040503050406030204" pitchFamily="18" charset="0"/>
                              </a:rPr>
                            </m:ctrlPr>
                          </m:sSupPr>
                          <m:e>
                            <m:r>
                              <a:rPr lang="en-US" sz="2800" i="1">
                                <a:latin typeface="Cambria Math" panose="02040503050406030204" pitchFamily="18" charset="0"/>
                              </a:rPr>
                              <m:t>𝑚</m:t>
                            </m:r>
                          </m:e>
                          <m:sup>
                            <m:r>
                              <a:rPr lang="en-US" sz="2800" i="1">
                                <a:latin typeface="Cambria Math" panose="02040503050406030204" pitchFamily="18" charset="0"/>
                              </a:rPr>
                              <m:t>3</m:t>
                            </m:r>
                          </m:sup>
                        </m:sSup>
                      </m:den>
                    </m:f>
                  </m:oMath>
                </a14:m>
                <a:r>
                  <a:rPr lang="en-US" sz="2800"/>
                  <a:t>)</a:t>
                </a:r>
              </a:p>
              <a:p>
                <a:pPr marL="342900" indent="-342900">
                  <a:buFont typeface="Arial" panose="020B0604020202020204" pitchFamily="34" charset="0"/>
                  <a:buChar char="•"/>
                </a:pPr>
                <a:r>
                  <a:rPr lang="en-US" sz="2800"/>
                  <a:t>Peak friction angle = 40°</a:t>
                </a:r>
              </a:p>
              <a:p>
                <a:pPr marL="342900" indent="-342900">
                  <a:buFont typeface="Arial" panose="020B0604020202020204" pitchFamily="34" charset="0"/>
                  <a:buChar char="•"/>
                </a:pPr>
                <a:r>
                  <a:rPr lang="en-US" sz="2800"/>
                  <a:t>Zone of influence = 8’ below proposed foundation</a:t>
                </a:r>
              </a:p>
              <a:p>
                <a:pPr marL="342900" indent="-342900">
                  <a:buFont typeface="Arial" panose="020B0604020202020204" pitchFamily="34" charset="0"/>
                  <a:buChar char="•"/>
                </a:pPr>
                <a:r>
                  <a:rPr lang="en-US" sz="2800"/>
                  <a:t>Bearing Capacity:</a:t>
                </a:r>
              </a:p>
            </p:txBody>
          </p:sp>
        </mc:Choice>
        <mc:Fallback>
          <p:sp>
            <p:nvSpPr>
              <p:cNvPr id="105" name="TextBox 104"/>
              <p:cNvSpPr txBox="1">
                <a:spLocks noRot="1" noChangeAspect="1" noMove="1" noResize="1" noEditPoints="1" noAdjustHandles="1" noChangeArrowheads="1" noChangeShapeType="1" noTextEdit="1"/>
              </p:cNvSpPr>
              <p:nvPr/>
            </p:nvSpPr>
            <p:spPr>
              <a:xfrm>
                <a:off x="12774426" y="28117879"/>
                <a:ext cx="8491022" cy="1831264"/>
              </a:xfrm>
              <a:prstGeom prst="rect">
                <a:avLst/>
              </a:prstGeom>
              <a:blipFill>
                <a:blip r:embed="rId4"/>
                <a:stretch>
                  <a:fillRect l="-1149" t="-3000"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6" name="TextBox 105"/>
              <p:cNvSpPr txBox="1"/>
              <p:nvPr/>
            </p:nvSpPr>
            <p:spPr>
              <a:xfrm>
                <a:off x="23050796" y="28869605"/>
                <a:ext cx="8491021" cy="3554813"/>
              </a:xfrm>
              <a:prstGeom prst="rect">
                <a:avLst/>
              </a:prstGeom>
              <a:noFill/>
            </p:spPr>
            <p:txBody>
              <a:bodyPr wrap="square" lIns="106674" tIns="53337" rIns="106674" bIns="53337" rtlCol="0">
                <a:spAutoFit/>
              </a:bodyPr>
              <a:lstStyle/>
              <a:p>
                <a:pPr marL="457200" indent="-457200">
                  <a:buFont typeface="Arial" panose="020B0604020202020204" pitchFamily="34" charset="0"/>
                  <a:buChar char="•"/>
                </a:pPr>
                <a:r>
                  <a:rPr lang="en-US" sz="2800"/>
                  <a:t>2’ strip footing below all load bearing  CMU walls</a:t>
                </a:r>
              </a:p>
              <a:p>
                <a:pPr marL="457200" indent="-457200">
                  <a:buFont typeface="Arial" panose="020B0604020202020204" pitchFamily="34" charset="0"/>
                  <a:buChar char="•"/>
                </a:pPr>
                <a:r>
                  <a:rPr lang="en-US" sz="2800"/>
                  <a:t>Set at elevation of 455’ MSL NGVD (7’ depth)</a:t>
                </a:r>
              </a:p>
              <a:p>
                <a:pPr marL="457200" indent="-457200">
                  <a:buFont typeface="Arial" panose="020B0604020202020204" pitchFamily="34" charset="0"/>
                  <a:buChar char="•"/>
                </a:pPr>
                <a:r>
                  <a:rPr lang="en-US" sz="2800"/>
                  <a:t>Reinforced with #8 rebar at 1” horizontal spacing</a:t>
                </a:r>
              </a:p>
              <a:p>
                <a:pPr marL="457200" indent="-457200">
                  <a:buFont typeface="Arial" panose="020B0604020202020204" pitchFamily="34" charset="0"/>
                  <a:buChar char="•"/>
                </a:pPr>
                <a:r>
                  <a:rPr lang="en-US" sz="2800"/>
                  <a:t>Four vertical rebar rows, spaced 2.5 inches apart, with the lowest at 81.75 inches</a:t>
                </a:r>
                <a:endParaRPr lang="en-US" sz="2800" i="1"/>
              </a:p>
              <a:p>
                <a:pPr marL="457200" indent="-457200">
                  <a:buFont typeface="Arial" panose="020B0604020202020204" pitchFamily="34" charset="0"/>
                  <a:buChar char="•"/>
                </a:pP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𝑓</m:t>
                        </m:r>
                        <m:r>
                          <a:rPr lang="en-US" sz="2800" b="0" i="1" smtClean="0">
                            <a:latin typeface="Cambria Math" panose="02040503050406030204" pitchFamily="18" charset="0"/>
                          </a:rPr>
                          <m:t>′</m:t>
                        </m:r>
                      </m:e>
                      <m:sub>
                        <m:r>
                          <a:rPr lang="en-US" sz="2800" b="0" i="1" smtClean="0">
                            <a:latin typeface="Cambria Math" panose="02040503050406030204" pitchFamily="18" charset="0"/>
                          </a:rPr>
                          <m:t>𝑐</m:t>
                        </m:r>
                      </m:sub>
                    </m:sSub>
                    <m:r>
                      <a:rPr lang="en-US" sz="2800" b="0" i="1" smtClean="0">
                        <a:latin typeface="Cambria Math" panose="02040503050406030204" pitchFamily="18" charset="0"/>
                      </a:rPr>
                      <m:t>=4000 </m:t>
                    </m:r>
                    <m:r>
                      <a:rPr lang="en-US" sz="2800" b="0" i="1" smtClean="0">
                        <a:latin typeface="Cambria Math" panose="02040503050406030204" pitchFamily="18" charset="0"/>
                      </a:rPr>
                      <m:t>𝑝𝑠𝑖</m:t>
                    </m:r>
                  </m:oMath>
                </a14:m>
                <a:r>
                  <a:rPr lang="en-US" sz="2800"/>
                  <a:t>, normal weight concrete</a:t>
                </a:r>
              </a:p>
              <a:p>
                <a:endParaRPr lang="en-US" sz="2800"/>
              </a:p>
              <a:p>
                <a:endParaRPr lang="en-US" sz="2800"/>
              </a:p>
            </p:txBody>
          </p:sp>
        </mc:Choice>
        <mc:Fallback>
          <p:sp>
            <p:nvSpPr>
              <p:cNvPr id="106" name="TextBox 105"/>
              <p:cNvSpPr txBox="1">
                <a:spLocks noRot="1" noChangeAspect="1" noMove="1" noResize="1" noEditPoints="1" noAdjustHandles="1" noChangeArrowheads="1" noChangeShapeType="1" noTextEdit="1"/>
              </p:cNvSpPr>
              <p:nvPr/>
            </p:nvSpPr>
            <p:spPr>
              <a:xfrm>
                <a:off x="23050796" y="28869605"/>
                <a:ext cx="8491021" cy="3554813"/>
              </a:xfrm>
              <a:prstGeom prst="rect">
                <a:avLst/>
              </a:prstGeom>
              <a:blipFill>
                <a:blip r:embed="rId5"/>
                <a:stretch>
                  <a:fillRect l="-1077" t="-1372" r="-2082"/>
                </a:stretch>
              </a:blipFill>
            </p:spPr>
            <p:txBody>
              <a:bodyPr/>
              <a:lstStyle/>
              <a:p>
                <a:r>
                  <a:rPr lang="en-US">
                    <a:noFill/>
                  </a:rPr>
                  <a:t> </a:t>
                </a:r>
              </a:p>
            </p:txBody>
          </p:sp>
        </mc:Fallback>
      </mc:AlternateContent>
      <p:sp>
        <p:nvSpPr>
          <p:cNvPr id="107" name="TextBox 106"/>
          <p:cNvSpPr txBox="1"/>
          <p:nvPr/>
        </p:nvSpPr>
        <p:spPr>
          <a:xfrm>
            <a:off x="14116231" y="23578406"/>
            <a:ext cx="6294307" cy="723269"/>
          </a:xfrm>
          <a:prstGeom prst="rect">
            <a:avLst/>
          </a:prstGeom>
          <a:noFill/>
        </p:spPr>
        <p:txBody>
          <a:bodyPr wrap="square" lIns="106674" tIns="53337" rIns="106674" bIns="53337" rtlCol="0">
            <a:spAutoFit/>
          </a:bodyPr>
          <a:lstStyle/>
          <a:p>
            <a:pPr algn="ctr"/>
            <a:r>
              <a:rPr lang="en-US" sz="4000"/>
              <a:t>Soil Investigation</a:t>
            </a:r>
          </a:p>
        </p:txBody>
      </p:sp>
      <p:sp>
        <p:nvSpPr>
          <p:cNvPr id="108" name="Subtitle 2"/>
          <p:cNvSpPr txBox="1">
            <a:spLocks/>
          </p:cNvSpPr>
          <p:nvPr/>
        </p:nvSpPr>
        <p:spPr>
          <a:xfrm>
            <a:off x="32492931" y="23578405"/>
            <a:ext cx="11013260" cy="1244672"/>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defTabSz="4461691">
              <a:spcBef>
                <a:spcPts val="0"/>
              </a:spcBef>
            </a:pPr>
            <a:r>
              <a:rPr lang="en-US" sz="2800"/>
              <a:t>We would like to thank our sponsors, Bill Hickey and Paige Wilber, from the H.L Turner group. We also appreciate all the help and guidance from our project advisors Dr. Bell and Dr. Kalmogo.</a:t>
            </a:r>
          </a:p>
          <a:p>
            <a:pPr algn="l"/>
            <a:endParaRPr lang="en-US" sz="2800"/>
          </a:p>
        </p:txBody>
      </p:sp>
      <p:pic>
        <p:nvPicPr>
          <p:cNvPr id="22" name="Picture 21" descr="A building with a white roof&#10;&#10;Description automatically generated">
            <a:extLst>
              <a:ext uri="{FF2B5EF4-FFF2-40B4-BE49-F238E27FC236}">
                <a16:creationId xmlns:a16="http://schemas.microsoft.com/office/drawing/2014/main" id="{154F13BE-FEC6-7FA6-CFFD-DF9723F24D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361" y="9975037"/>
            <a:ext cx="10850701" cy="5753394"/>
          </a:xfrm>
          <a:prstGeom prst="rect">
            <a:avLst/>
          </a:prstGeom>
        </p:spPr>
      </p:pic>
      <p:sp>
        <p:nvSpPr>
          <p:cNvPr id="23" name="Subtitle 2">
            <a:extLst>
              <a:ext uri="{FF2B5EF4-FFF2-40B4-BE49-F238E27FC236}">
                <a16:creationId xmlns:a16="http://schemas.microsoft.com/office/drawing/2014/main" id="{F80CD06B-94F6-4240-921C-A02447E343E4}"/>
              </a:ext>
            </a:extLst>
          </p:cNvPr>
          <p:cNvSpPr txBox="1">
            <a:spLocks/>
          </p:cNvSpPr>
          <p:nvPr/>
        </p:nvSpPr>
        <p:spPr>
          <a:xfrm>
            <a:off x="369597" y="19947553"/>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panose="02040503050406030204" pitchFamily="18" charset="0"/>
              </a:rPr>
              <a:t>Site Design</a:t>
            </a:r>
            <a:endParaRPr lang="en-US" sz="5800">
              <a:solidFill>
                <a:schemeClr val="bg1"/>
              </a:solidFill>
              <a:latin typeface="Cambria" panose="02040503050406030204" pitchFamily="18" charset="0"/>
            </a:endParaRPr>
          </a:p>
        </p:txBody>
      </p:sp>
      <p:pic>
        <p:nvPicPr>
          <p:cNvPr id="35" name="Picture 34" descr="A drawing of a building with measurements&#10;&#10;Description automatically generated">
            <a:extLst>
              <a:ext uri="{FF2B5EF4-FFF2-40B4-BE49-F238E27FC236}">
                <a16:creationId xmlns:a16="http://schemas.microsoft.com/office/drawing/2014/main" id="{EDB1793E-E884-977E-01EB-74362B965C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82015" y="14653297"/>
            <a:ext cx="7223724" cy="7488255"/>
          </a:xfrm>
          <a:prstGeom prst="rect">
            <a:avLst/>
          </a:prstGeom>
        </p:spPr>
      </p:pic>
      <p:cxnSp>
        <p:nvCxnSpPr>
          <p:cNvPr id="41" name="Straight Connector 40">
            <a:extLst>
              <a:ext uri="{FF2B5EF4-FFF2-40B4-BE49-F238E27FC236}">
                <a16:creationId xmlns:a16="http://schemas.microsoft.com/office/drawing/2014/main" id="{5C6B55C6-1EF0-36C6-7D84-597D287DA915}"/>
              </a:ext>
            </a:extLst>
          </p:cNvPr>
          <p:cNvCxnSpPr/>
          <p:nvPr/>
        </p:nvCxnSpPr>
        <p:spPr>
          <a:xfrm>
            <a:off x="22884806" y="16065545"/>
            <a:ext cx="40081" cy="4489211"/>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48" name="Subtitle 2">
            <a:extLst>
              <a:ext uri="{FF2B5EF4-FFF2-40B4-BE49-F238E27FC236}">
                <a16:creationId xmlns:a16="http://schemas.microsoft.com/office/drawing/2014/main" id="{658373BB-B55D-423C-F6DA-5076EEB5DDF2}"/>
              </a:ext>
            </a:extLst>
          </p:cNvPr>
          <p:cNvSpPr txBox="1">
            <a:spLocks/>
          </p:cNvSpPr>
          <p:nvPr/>
        </p:nvSpPr>
        <p:spPr>
          <a:xfrm>
            <a:off x="13571461" y="21837562"/>
            <a:ext cx="5535873" cy="550173"/>
          </a:xfrm>
          <a:prstGeom prst="rect">
            <a:avLst/>
          </a:prstGeom>
          <a:no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defTabSz="3709346">
              <a:spcBef>
                <a:spcPts val="0"/>
              </a:spcBef>
            </a:pPr>
            <a:r>
              <a:rPr lang="en-US" sz="2400"/>
              <a:t>Critical Wall: North Wall Elevation</a:t>
            </a:r>
          </a:p>
        </p:txBody>
      </p:sp>
      <p:sp>
        <p:nvSpPr>
          <p:cNvPr id="27" name="Subtitle 2">
            <a:extLst>
              <a:ext uri="{FF2B5EF4-FFF2-40B4-BE49-F238E27FC236}">
                <a16:creationId xmlns:a16="http://schemas.microsoft.com/office/drawing/2014/main" id="{FE764158-A24B-4372-AF87-CBDF5D502608}"/>
              </a:ext>
            </a:extLst>
          </p:cNvPr>
          <p:cNvSpPr txBox="1">
            <a:spLocks/>
          </p:cNvSpPr>
          <p:nvPr/>
        </p:nvSpPr>
        <p:spPr>
          <a:xfrm>
            <a:off x="21768177" y="5825298"/>
            <a:ext cx="5777251" cy="856022"/>
          </a:xfrm>
          <a:prstGeom prst="rect">
            <a:avLst/>
          </a:prstGeom>
          <a:noFill/>
          <a:ln>
            <a:no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defTabSz="3709346">
              <a:spcBef>
                <a:spcPts val="0"/>
              </a:spcBef>
            </a:pPr>
            <a:r>
              <a:rPr lang="en-US" sz="2800" b="1" u="sng"/>
              <a:t>Demands</a:t>
            </a:r>
          </a:p>
          <a:p>
            <a:pPr marL="457200" indent="-457200" algn="l" defTabSz="3709346">
              <a:spcBef>
                <a:spcPts val="0"/>
              </a:spcBef>
              <a:buFont typeface="Arial" panose="020B0604020202020204" pitchFamily="34" charset="0"/>
              <a:buChar char="•"/>
            </a:pPr>
            <a:r>
              <a:rPr lang="en-US" sz="2800"/>
              <a:t>Roof total dead weight of 24psf includes:</a:t>
            </a:r>
          </a:p>
          <a:p>
            <a:pPr algn="l" defTabSz="3709346">
              <a:spcBef>
                <a:spcPts val="0"/>
              </a:spcBef>
            </a:pPr>
            <a:endParaRPr lang="en-US" sz="2800"/>
          </a:p>
        </p:txBody>
      </p:sp>
      <p:cxnSp>
        <p:nvCxnSpPr>
          <p:cNvPr id="28" name="Straight Connector 27">
            <a:extLst>
              <a:ext uri="{FF2B5EF4-FFF2-40B4-BE49-F238E27FC236}">
                <a16:creationId xmlns:a16="http://schemas.microsoft.com/office/drawing/2014/main" id="{FC699CB3-2EF9-FF37-AA04-9A1119CAC627}"/>
              </a:ext>
            </a:extLst>
          </p:cNvPr>
          <p:cNvCxnSpPr>
            <a:cxnSpLocks/>
          </p:cNvCxnSpPr>
          <p:nvPr/>
        </p:nvCxnSpPr>
        <p:spPr>
          <a:xfrm>
            <a:off x="27254405" y="6681320"/>
            <a:ext cx="90759" cy="569728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32" name="Subtitle 2">
            <a:extLst>
              <a:ext uri="{FF2B5EF4-FFF2-40B4-BE49-F238E27FC236}">
                <a16:creationId xmlns:a16="http://schemas.microsoft.com/office/drawing/2014/main" id="{58BD56BF-137F-859F-18C4-092EC895F0BC}"/>
              </a:ext>
            </a:extLst>
          </p:cNvPr>
          <p:cNvSpPr txBox="1">
            <a:spLocks/>
          </p:cNvSpPr>
          <p:nvPr/>
        </p:nvSpPr>
        <p:spPr>
          <a:xfrm>
            <a:off x="27313580" y="5884720"/>
            <a:ext cx="4515473" cy="2483735"/>
          </a:xfrm>
          <a:prstGeom prst="rect">
            <a:avLst/>
          </a:prstGeom>
          <a:no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defTabSz="3709346">
              <a:spcBef>
                <a:spcPts val="0"/>
              </a:spcBef>
            </a:pPr>
            <a:r>
              <a:rPr lang="en-US" sz="2800" b="1" u="sng"/>
              <a:t>Steel Member Selection</a:t>
            </a:r>
          </a:p>
          <a:p>
            <a:pPr marL="457200" indent="-457200" algn="l" defTabSz="3709346">
              <a:spcBef>
                <a:spcPts val="0"/>
              </a:spcBef>
              <a:buFont typeface="Arial" panose="020B0604020202020204" pitchFamily="34" charset="0"/>
              <a:buChar char="•"/>
            </a:pPr>
            <a:r>
              <a:rPr lang="en-US" sz="2800"/>
              <a:t>Classroom Joist: 16K2</a:t>
            </a:r>
          </a:p>
          <a:p>
            <a:pPr marL="457200" indent="-457200" algn="l" defTabSz="3709346">
              <a:spcBef>
                <a:spcPts val="0"/>
              </a:spcBef>
              <a:buFont typeface="Arial" panose="020B0604020202020204" pitchFamily="34" charset="0"/>
              <a:buChar char="•"/>
            </a:pPr>
            <a:r>
              <a:rPr lang="en-US" sz="2800"/>
              <a:t>Corridor Joist: 10K1</a:t>
            </a:r>
          </a:p>
          <a:p>
            <a:pPr marL="457200" indent="-457200" algn="l" defTabSz="3709346">
              <a:spcBef>
                <a:spcPts val="0"/>
              </a:spcBef>
              <a:buFont typeface="Arial" panose="020B0604020202020204" pitchFamily="34" charset="0"/>
              <a:buChar char="•"/>
            </a:pPr>
            <a:r>
              <a:rPr lang="en-US" sz="2800"/>
              <a:t>Joist Girders: 24G7N10.2K</a:t>
            </a:r>
          </a:p>
          <a:p>
            <a:pPr marL="457200" indent="-457200" algn="l" defTabSz="3709346">
              <a:spcBef>
                <a:spcPts val="0"/>
              </a:spcBef>
              <a:buFont typeface="Arial" panose="020B0604020202020204" pitchFamily="34" charset="0"/>
              <a:buChar char="•"/>
            </a:pPr>
            <a:r>
              <a:rPr lang="en-US" sz="2800"/>
              <a:t>Floor Deck: 1.5VL20</a:t>
            </a:r>
          </a:p>
          <a:p>
            <a:pPr marL="457200" indent="-457200" algn="l" defTabSz="3709346">
              <a:spcBef>
                <a:spcPts val="0"/>
              </a:spcBef>
              <a:buFont typeface="Arial" panose="020B0604020202020204" pitchFamily="34" charset="0"/>
              <a:buChar char="•"/>
            </a:pPr>
            <a:r>
              <a:rPr lang="en-US" sz="2800"/>
              <a:t>Roof Deck: 1.5B20</a:t>
            </a:r>
          </a:p>
        </p:txBody>
      </p:sp>
      <p:graphicFrame>
        <p:nvGraphicFramePr>
          <p:cNvPr id="5" name="Chart 4">
            <a:extLst>
              <a:ext uri="{FF2B5EF4-FFF2-40B4-BE49-F238E27FC236}">
                <a16:creationId xmlns:a16="http://schemas.microsoft.com/office/drawing/2014/main" id="{4335A0CD-C513-C4C0-ADF0-7040E8A4FC32}"/>
              </a:ext>
            </a:extLst>
          </p:cNvPr>
          <p:cNvGraphicFramePr>
            <a:graphicFrameLocks/>
          </p:cNvGraphicFramePr>
          <p:nvPr>
            <p:extLst>
              <p:ext uri="{D42A27DB-BD31-4B8C-83A1-F6EECF244321}">
                <p14:modId xmlns:p14="http://schemas.microsoft.com/office/powerpoint/2010/main" val="3962206875"/>
              </p:ext>
            </p:extLst>
          </p:nvPr>
        </p:nvGraphicFramePr>
        <p:xfrm>
          <a:off x="13948861" y="24452148"/>
          <a:ext cx="6138626" cy="3665731"/>
        </p:xfrm>
        <a:graphic>
          <a:graphicData uri="http://schemas.openxmlformats.org/drawingml/2006/chart">
            <c:chart xmlns:c="http://schemas.openxmlformats.org/drawingml/2006/chart" xmlns:r="http://schemas.openxmlformats.org/officeDocument/2006/relationships" r:id="rId8"/>
          </a:graphicData>
        </a:graphic>
      </p:graphicFrame>
      <p:pic>
        <p:nvPicPr>
          <p:cNvPr id="40" name="Picture 39">
            <a:extLst>
              <a:ext uri="{FF2B5EF4-FFF2-40B4-BE49-F238E27FC236}">
                <a16:creationId xmlns:a16="http://schemas.microsoft.com/office/drawing/2014/main" id="{D48115C2-411F-734A-6483-923A6B5D6D6B}"/>
              </a:ext>
            </a:extLst>
          </p:cNvPr>
          <p:cNvPicPr>
            <a:picLocks noChangeAspect="1"/>
          </p:cNvPicPr>
          <p:nvPr/>
        </p:nvPicPr>
        <p:blipFill>
          <a:blip r:embed="rId9"/>
          <a:stretch>
            <a:fillRect/>
          </a:stretch>
        </p:blipFill>
        <p:spPr>
          <a:xfrm>
            <a:off x="584917" y="21812107"/>
            <a:ext cx="4971758" cy="4840540"/>
          </a:xfrm>
          <a:prstGeom prst="rect">
            <a:avLst/>
          </a:prstGeom>
        </p:spPr>
      </p:pic>
      <p:pic>
        <p:nvPicPr>
          <p:cNvPr id="42" name="Picture 41" descr="A drawing of a green square&#10;&#10;Description automatically generated">
            <a:extLst>
              <a:ext uri="{FF2B5EF4-FFF2-40B4-BE49-F238E27FC236}">
                <a16:creationId xmlns:a16="http://schemas.microsoft.com/office/drawing/2014/main" id="{F843CC25-5AB1-B2E6-F32C-12A195CD6DF7}"/>
              </a:ext>
            </a:extLst>
          </p:cNvPr>
          <p:cNvPicPr>
            <a:picLocks noChangeAspect="1"/>
          </p:cNvPicPr>
          <p:nvPr/>
        </p:nvPicPr>
        <p:blipFill>
          <a:blip r:embed="rId10"/>
          <a:stretch>
            <a:fillRect/>
          </a:stretch>
        </p:blipFill>
        <p:spPr>
          <a:xfrm>
            <a:off x="5955187" y="21863354"/>
            <a:ext cx="5083820" cy="4840540"/>
          </a:xfrm>
          <a:prstGeom prst="rect">
            <a:avLst/>
          </a:prstGeom>
        </p:spPr>
      </p:pic>
      <p:sp>
        <p:nvSpPr>
          <p:cNvPr id="44" name="TextBox 43">
            <a:extLst>
              <a:ext uri="{FF2B5EF4-FFF2-40B4-BE49-F238E27FC236}">
                <a16:creationId xmlns:a16="http://schemas.microsoft.com/office/drawing/2014/main" id="{6D5E2512-A6B9-1129-4633-4AE145110878}"/>
              </a:ext>
            </a:extLst>
          </p:cNvPr>
          <p:cNvSpPr txBox="1"/>
          <p:nvPr/>
        </p:nvSpPr>
        <p:spPr>
          <a:xfrm>
            <a:off x="1199769" y="21249092"/>
            <a:ext cx="3890266" cy="538603"/>
          </a:xfrm>
          <a:prstGeom prst="rect">
            <a:avLst/>
          </a:prstGeom>
          <a:noFill/>
        </p:spPr>
        <p:txBody>
          <a:bodyPr wrap="square" lIns="106674" tIns="53337" rIns="106674" bIns="53337" rtlCol="0">
            <a:spAutoFit/>
          </a:bodyPr>
          <a:lstStyle/>
          <a:p>
            <a:pPr algn="ctr"/>
            <a:r>
              <a:rPr lang="en-US" sz="2800"/>
              <a:t>Existing Conditions</a:t>
            </a:r>
          </a:p>
        </p:txBody>
      </p:sp>
      <p:sp>
        <p:nvSpPr>
          <p:cNvPr id="49" name="TextBox 48">
            <a:extLst>
              <a:ext uri="{FF2B5EF4-FFF2-40B4-BE49-F238E27FC236}">
                <a16:creationId xmlns:a16="http://schemas.microsoft.com/office/drawing/2014/main" id="{91F3672D-8796-CE3F-54FF-A7D6FFC91D1D}"/>
              </a:ext>
            </a:extLst>
          </p:cNvPr>
          <p:cNvSpPr txBox="1"/>
          <p:nvPr/>
        </p:nvSpPr>
        <p:spPr>
          <a:xfrm>
            <a:off x="6427191" y="21249093"/>
            <a:ext cx="3890266" cy="538603"/>
          </a:xfrm>
          <a:prstGeom prst="rect">
            <a:avLst/>
          </a:prstGeom>
          <a:noFill/>
        </p:spPr>
        <p:txBody>
          <a:bodyPr wrap="square" lIns="106674" tIns="53337" rIns="106674" bIns="53337" rtlCol="0">
            <a:spAutoFit/>
          </a:bodyPr>
          <a:lstStyle/>
          <a:p>
            <a:pPr algn="ctr"/>
            <a:r>
              <a:rPr lang="en-US" sz="2800"/>
              <a:t>Proposed Development</a:t>
            </a:r>
          </a:p>
        </p:txBody>
      </p:sp>
      <p:sp>
        <p:nvSpPr>
          <p:cNvPr id="53" name="Subtitle 2">
            <a:extLst>
              <a:ext uri="{FF2B5EF4-FFF2-40B4-BE49-F238E27FC236}">
                <a16:creationId xmlns:a16="http://schemas.microsoft.com/office/drawing/2014/main" id="{6B710049-FFFC-5DFE-D3AA-B6E3EAB15545}"/>
              </a:ext>
            </a:extLst>
          </p:cNvPr>
          <p:cNvSpPr txBox="1">
            <a:spLocks/>
          </p:cNvSpPr>
          <p:nvPr/>
        </p:nvSpPr>
        <p:spPr>
          <a:xfrm>
            <a:off x="896911" y="27123017"/>
            <a:ext cx="4800292" cy="2975370"/>
          </a:xfrm>
          <a:prstGeom prst="rect">
            <a:avLst/>
          </a:prstGeom>
          <a:no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defTabSz="3709346">
              <a:spcBef>
                <a:spcPts val="0"/>
              </a:spcBef>
            </a:pPr>
            <a:r>
              <a:rPr lang="en-US" sz="2800" u="sng"/>
              <a:t>Grading</a:t>
            </a:r>
            <a:endParaRPr lang="en-US" sz="2800" u="sng">
              <a:ea typeface="Calibri"/>
              <a:cs typeface="Calibri"/>
            </a:endParaRPr>
          </a:p>
          <a:p>
            <a:pPr marL="457200" indent="-457200" algn="l" defTabSz="3709346">
              <a:spcBef>
                <a:spcPts val="0"/>
              </a:spcBef>
              <a:buChar char="•"/>
            </a:pPr>
            <a:r>
              <a:rPr lang="en-US" sz="2800">
                <a:ea typeface="Calibri"/>
                <a:cs typeface="Calibri"/>
              </a:rPr>
              <a:t>Regraded proposed roadway and surrounding landscape </a:t>
            </a:r>
          </a:p>
          <a:p>
            <a:pPr marL="457200" indent="-457200" algn="l" defTabSz="3709346">
              <a:spcBef>
                <a:spcPts val="0"/>
              </a:spcBef>
              <a:buFont typeface="Arial" panose="020B0604020202020204" pitchFamily="34" charset="0"/>
              <a:buChar char="•"/>
            </a:pPr>
            <a:endParaRPr lang="en-US" sz="2800">
              <a:ea typeface="Calibri"/>
              <a:cs typeface="Calibri"/>
            </a:endParaRPr>
          </a:p>
          <a:p>
            <a:pPr marL="457200" indent="-457200" algn="l" defTabSz="3709346">
              <a:spcBef>
                <a:spcPts val="0"/>
              </a:spcBef>
              <a:buFont typeface="Arial" panose="020B0604020202020204" pitchFamily="34" charset="0"/>
              <a:buChar char="•"/>
            </a:pPr>
            <a:r>
              <a:rPr lang="en-US" sz="2800">
                <a:ea typeface="Calibri"/>
                <a:cs typeface="Calibri"/>
              </a:rPr>
              <a:t>Directs water away from building to reduce flood risk </a:t>
            </a:r>
          </a:p>
        </p:txBody>
      </p:sp>
      <p:pic>
        <p:nvPicPr>
          <p:cNvPr id="10" name="Picture 9" descr="A white square with black text&#10;&#10;Description automatically generated">
            <a:extLst>
              <a:ext uri="{FF2B5EF4-FFF2-40B4-BE49-F238E27FC236}">
                <a16:creationId xmlns:a16="http://schemas.microsoft.com/office/drawing/2014/main" id="{5ECDB9C6-D132-002C-591D-92128D3165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26814" y="732323"/>
            <a:ext cx="3339145" cy="3339145"/>
          </a:xfrm>
          <a:prstGeom prst="rect">
            <a:avLst/>
          </a:prstGeom>
        </p:spPr>
      </p:pic>
      <p:sp>
        <p:nvSpPr>
          <p:cNvPr id="25" name="Subtitle 2">
            <a:extLst>
              <a:ext uri="{FF2B5EF4-FFF2-40B4-BE49-F238E27FC236}">
                <a16:creationId xmlns:a16="http://schemas.microsoft.com/office/drawing/2014/main" id="{0CA73F74-2489-2204-C88F-3E6567117B76}"/>
              </a:ext>
            </a:extLst>
          </p:cNvPr>
          <p:cNvSpPr txBox="1">
            <a:spLocks/>
          </p:cNvSpPr>
          <p:nvPr/>
        </p:nvSpPr>
        <p:spPr>
          <a:xfrm>
            <a:off x="22214089" y="6891458"/>
            <a:ext cx="3631216" cy="2464930"/>
          </a:xfrm>
          <a:prstGeom prst="rect">
            <a:avLst/>
          </a:prstGeom>
          <a:noFill/>
          <a:ln>
            <a:no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defTabSz="3709346">
              <a:spcBef>
                <a:spcPts val="0"/>
              </a:spcBef>
              <a:buFont typeface="Arial" panose="020B0604020202020204" pitchFamily="34" charset="0"/>
              <a:buChar char="•"/>
            </a:pPr>
            <a:r>
              <a:rPr lang="en-US" sz="2800"/>
              <a:t>EPDM</a:t>
            </a:r>
          </a:p>
          <a:p>
            <a:pPr marL="457200" indent="-457200" algn="l" defTabSz="3709346">
              <a:spcBef>
                <a:spcPts val="0"/>
              </a:spcBef>
              <a:buFont typeface="Arial" panose="020B0604020202020204" pitchFamily="34" charset="0"/>
              <a:buChar char="•"/>
            </a:pPr>
            <a:r>
              <a:rPr lang="en-US" sz="2800"/>
              <a:t>Insulation </a:t>
            </a:r>
          </a:p>
          <a:p>
            <a:pPr marL="457200" indent="-457200" algn="l" defTabSz="3709346">
              <a:spcBef>
                <a:spcPts val="0"/>
              </a:spcBef>
              <a:buFont typeface="Arial" panose="020B0604020202020204" pitchFamily="34" charset="0"/>
              <a:buChar char="•"/>
            </a:pPr>
            <a:r>
              <a:rPr lang="en-US" sz="2800"/>
              <a:t>Lighting</a:t>
            </a:r>
          </a:p>
          <a:p>
            <a:pPr marL="457200" indent="-457200" algn="l" defTabSz="3709346">
              <a:spcBef>
                <a:spcPts val="0"/>
              </a:spcBef>
              <a:buFont typeface="Arial" panose="020B0604020202020204" pitchFamily="34" charset="0"/>
              <a:buChar char="•"/>
            </a:pPr>
            <a:r>
              <a:rPr lang="en-US" sz="2800"/>
              <a:t>MEP/FP/AV</a:t>
            </a:r>
          </a:p>
          <a:p>
            <a:pPr marL="457200" indent="-457200" algn="l" defTabSz="3709346">
              <a:spcBef>
                <a:spcPts val="0"/>
              </a:spcBef>
              <a:buFont typeface="Arial" panose="020B0604020202020204" pitchFamily="34" charset="0"/>
              <a:buChar char="•"/>
            </a:pPr>
            <a:r>
              <a:rPr lang="en-US" sz="2800"/>
              <a:t>Solar panels </a:t>
            </a:r>
          </a:p>
          <a:p>
            <a:pPr marL="457200" indent="-457200" algn="l" defTabSz="3709346">
              <a:spcBef>
                <a:spcPts val="0"/>
              </a:spcBef>
              <a:buFont typeface="Arial" panose="020B0604020202020204" pitchFamily="34" charset="0"/>
              <a:buChar char="•"/>
            </a:pPr>
            <a:r>
              <a:rPr lang="en-US" sz="2800"/>
              <a:t>Steel deck</a:t>
            </a:r>
          </a:p>
        </p:txBody>
      </p:sp>
      <p:sp>
        <p:nvSpPr>
          <p:cNvPr id="39" name="TextBox 38">
            <a:extLst>
              <a:ext uri="{FF2B5EF4-FFF2-40B4-BE49-F238E27FC236}">
                <a16:creationId xmlns:a16="http://schemas.microsoft.com/office/drawing/2014/main" id="{90164A51-A13C-4433-900E-ECF602C2FA6F}"/>
              </a:ext>
            </a:extLst>
          </p:cNvPr>
          <p:cNvSpPr txBox="1"/>
          <p:nvPr/>
        </p:nvSpPr>
        <p:spPr>
          <a:xfrm>
            <a:off x="21654011" y="9132738"/>
            <a:ext cx="5903931" cy="954107"/>
          </a:xfrm>
          <a:prstGeom prst="rect">
            <a:avLst/>
          </a:prstGeom>
          <a:noFill/>
        </p:spPr>
        <p:txBody>
          <a:bodyPr wrap="square">
            <a:spAutoFit/>
          </a:bodyPr>
          <a:lstStyle/>
          <a:p>
            <a:pPr marL="457200" indent="-457200" algn="l" defTabSz="3709346">
              <a:spcBef>
                <a:spcPts val="0"/>
              </a:spcBef>
              <a:buFont typeface="Arial" panose="020B0604020202020204" pitchFamily="34" charset="0"/>
              <a:buChar char="•"/>
            </a:pPr>
            <a:r>
              <a:rPr lang="en-US" sz="2800"/>
              <a:t>Floor total dead weight of 63.1psf includes:</a:t>
            </a:r>
          </a:p>
        </p:txBody>
      </p:sp>
      <p:sp>
        <p:nvSpPr>
          <p:cNvPr id="51" name="Subtitle 2">
            <a:extLst>
              <a:ext uri="{FF2B5EF4-FFF2-40B4-BE49-F238E27FC236}">
                <a16:creationId xmlns:a16="http://schemas.microsoft.com/office/drawing/2014/main" id="{FBDAA81F-C1A9-1F35-F14B-154814AE73DB}"/>
              </a:ext>
            </a:extLst>
          </p:cNvPr>
          <p:cNvSpPr txBox="1">
            <a:spLocks/>
          </p:cNvSpPr>
          <p:nvPr/>
        </p:nvSpPr>
        <p:spPr>
          <a:xfrm>
            <a:off x="22050725" y="9960954"/>
            <a:ext cx="5622460" cy="2104949"/>
          </a:xfrm>
          <a:prstGeom prst="rect">
            <a:avLst/>
          </a:prstGeom>
          <a:no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defTabSz="3709346">
              <a:spcBef>
                <a:spcPts val="0"/>
              </a:spcBef>
              <a:buFont typeface="Arial" panose="020B0604020202020204" pitchFamily="34" charset="0"/>
              <a:buChar char="•"/>
            </a:pPr>
            <a:r>
              <a:rPr lang="en-US" sz="2800"/>
              <a:t>Linoleum</a:t>
            </a:r>
          </a:p>
          <a:p>
            <a:pPr marL="457200" indent="-457200" algn="l" defTabSz="3709346">
              <a:spcBef>
                <a:spcPts val="0"/>
              </a:spcBef>
              <a:buFont typeface="Arial" panose="020B0604020202020204" pitchFamily="34" charset="0"/>
              <a:buChar char="•"/>
            </a:pPr>
            <a:r>
              <a:rPr lang="en-US" sz="2800"/>
              <a:t>Lighting</a:t>
            </a:r>
          </a:p>
          <a:p>
            <a:pPr marL="457200" indent="-457200" algn="l" defTabSz="3709346">
              <a:spcBef>
                <a:spcPts val="0"/>
              </a:spcBef>
              <a:buFont typeface="Arial" panose="020B0604020202020204" pitchFamily="34" charset="0"/>
              <a:buChar char="•"/>
            </a:pPr>
            <a:r>
              <a:rPr lang="en-US" sz="2800"/>
              <a:t>MEP/FP/AV</a:t>
            </a:r>
          </a:p>
          <a:p>
            <a:pPr marL="457200" indent="-457200" algn="l" defTabSz="3709346">
              <a:spcBef>
                <a:spcPts val="0"/>
              </a:spcBef>
              <a:buFont typeface="Arial" panose="020B0604020202020204" pitchFamily="34" charset="0"/>
              <a:buChar char="•"/>
            </a:pPr>
            <a:r>
              <a:rPr lang="en-US" sz="2800"/>
              <a:t>Deck</a:t>
            </a:r>
          </a:p>
          <a:p>
            <a:pPr marL="457200" indent="-457200" algn="l" defTabSz="3709346">
              <a:spcBef>
                <a:spcPts val="0"/>
              </a:spcBef>
              <a:buFont typeface="Arial" panose="020B0604020202020204" pitchFamily="34" charset="0"/>
              <a:buChar char="•"/>
            </a:pPr>
            <a:r>
              <a:rPr lang="en-US" sz="2800"/>
              <a:t>Concrete Slab</a:t>
            </a:r>
          </a:p>
          <a:p>
            <a:pPr marL="457200" indent="-457200" algn="l" defTabSz="3709346">
              <a:spcBef>
                <a:spcPts val="0"/>
              </a:spcBef>
              <a:buFont typeface="Arial" panose="020B0604020202020204" pitchFamily="34" charset="0"/>
              <a:buChar char="•"/>
            </a:pPr>
            <a:endParaRPr lang="en-US" sz="2800"/>
          </a:p>
          <a:p>
            <a:pPr marL="457200" indent="-457200" algn="l" defTabSz="3709346">
              <a:spcBef>
                <a:spcPts val="0"/>
              </a:spcBef>
              <a:buFont typeface="Arial" panose="020B0604020202020204" pitchFamily="34" charset="0"/>
              <a:buChar char="•"/>
            </a:pPr>
            <a:endParaRPr lang="en-US" sz="2800"/>
          </a:p>
          <a:p>
            <a:pPr marL="457200" indent="-457200" algn="l" defTabSz="3709346">
              <a:spcBef>
                <a:spcPts val="0"/>
              </a:spcBef>
              <a:buFont typeface="Arial" panose="020B0604020202020204" pitchFamily="34" charset="0"/>
              <a:buChar char="•"/>
            </a:pPr>
            <a:endParaRPr lang="en-US" sz="2800"/>
          </a:p>
        </p:txBody>
      </p:sp>
      <p:sp>
        <p:nvSpPr>
          <p:cNvPr id="52" name="TextBox 51">
            <a:extLst>
              <a:ext uri="{FF2B5EF4-FFF2-40B4-BE49-F238E27FC236}">
                <a16:creationId xmlns:a16="http://schemas.microsoft.com/office/drawing/2014/main" id="{E2F38E1D-B031-9FDB-ACE0-0A5F640A773E}"/>
              </a:ext>
            </a:extLst>
          </p:cNvPr>
          <p:cNvSpPr txBox="1"/>
          <p:nvPr/>
        </p:nvSpPr>
        <p:spPr>
          <a:xfrm>
            <a:off x="21748485" y="11854104"/>
            <a:ext cx="5718990" cy="1815882"/>
          </a:xfrm>
          <a:prstGeom prst="rect">
            <a:avLst/>
          </a:prstGeom>
          <a:noFill/>
        </p:spPr>
        <p:txBody>
          <a:bodyPr wrap="square">
            <a:spAutoFit/>
          </a:bodyPr>
          <a:lstStyle/>
          <a:p>
            <a:pPr marL="457200" indent="-457200" algn="l" defTabSz="3709346">
              <a:spcBef>
                <a:spcPts val="0"/>
              </a:spcBef>
              <a:buFont typeface="Arial" panose="020B0604020202020204" pitchFamily="34" charset="0"/>
              <a:buChar char="•"/>
            </a:pPr>
            <a:r>
              <a:rPr lang="en-US" sz="2800"/>
              <a:t>Floor Live Load:40psf</a:t>
            </a:r>
          </a:p>
          <a:p>
            <a:pPr marL="457200" indent="-457200" algn="l" defTabSz="3709346">
              <a:spcBef>
                <a:spcPts val="0"/>
              </a:spcBef>
              <a:buFont typeface="Arial" panose="020B0604020202020204" pitchFamily="34" charset="0"/>
              <a:buChar char="•"/>
            </a:pPr>
            <a:r>
              <a:rPr lang="en-US" sz="2800"/>
              <a:t>Snow Load: 50psf</a:t>
            </a:r>
          </a:p>
          <a:p>
            <a:pPr marL="457200" indent="-457200" algn="l" defTabSz="3709346">
              <a:spcBef>
                <a:spcPts val="0"/>
              </a:spcBef>
              <a:buFont typeface="Arial" panose="020B0604020202020204" pitchFamily="34" charset="0"/>
              <a:buChar char="•"/>
            </a:pPr>
            <a:r>
              <a:rPr lang="en-US" sz="2800"/>
              <a:t>Wind Load: 16.4psf</a:t>
            </a:r>
          </a:p>
          <a:p>
            <a:pPr marL="457200" indent="-457200" algn="l" defTabSz="3709346">
              <a:spcBef>
                <a:spcPts val="0"/>
              </a:spcBef>
              <a:buFont typeface="Arial" panose="020B0604020202020204" pitchFamily="34" charset="0"/>
              <a:buChar char="•"/>
            </a:pPr>
            <a:r>
              <a:rPr lang="en-US" sz="2800"/>
              <a:t>Seismic Load: Not Considered</a:t>
            </a:r>
          </a:p>
        </p:txBody>
      </p:sp>
      <p:pic>
        <p:nvPicPr>
          <p:cNvPr id="55" name="Picture 54">
            <a:extLst>
              <a:ext uri="{FF2B5EF4-FFF2-40B4-BE49-F238E27FC236}">
                <a16:creationId xmlns:a16="http://schemas.microsoft.com/office/drawing/2014/main" id="{C0D9FB5A-296B-3ED7-BC9E-3CFD0D44898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519884" y="8256417"/>
            <a:ext cx="4134448" cy="2327694"/>
          </a:xfrm>
          <a:prstGeom prst="rect">
            <a:avLst/>
          </a:prstGeom>
        </p:spPr>
      </p:pic>
      <p:sp>
        <p:nvSpPr>
          <p:cNvPr id="56" name="TextBox 55">
            <a:extLst>
              <a:ext uri="{FF2B5EF4-FFF2-40B4-BE49-F238E27FC236}">
                <a16:creationId xmlns:a16="http://schemas.microsoft.com/office/drawing/2014/main" id="{AC63B2B9-815E-E65B-57B5-81F73C45E943}"/>
              </a:ext>
            </a:extLst>
          </p:cNvPr>
          <p:cNvSpPr txBox="1"/>
          <p:nvPr/>
        </p:nvSpPr>
        <p:spPr>
          <a:xfrm>
            <a:off x="27421482" y="13169911"/>
            <a:ext cx="4298004" cy="477048"/>
          </a:xfrm>
          <a:prstGeom prst="rect">
            <a:avLst/>
          </a:prstGeom>
          <a:noFill/>
        </p:spPr>
        <p:txBody>
          <a:bodyPr wrap="square" lIns="106674" tIns="53337" rIns="106674" bIns="53337" rtlCol="0">
            <a:spAutoFit/>
          </a:bodyPr>
          <a:lstStyle/>
          <a:p>
            <a:pPr algn="ctr"/>
            <a:r>
              <a:rPr lang="en-US" sz="2400">
                <a:latin typeface="Cambria" panose="02040503050406030204" pitchFamily="18" charset="0"/>
              </a:rPr>
              <a:t>South Wall Construction View</a:t>
            </a:r>
          </a:p>
        </p:txBody>
      </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9A36F607-6289-16A7-16D4-FFA852967D8D}"/>
                  </a:ext>
                </a:extLst>
              </p:cNvPr>
              <p:cNvSpPr txBox="1"/>
              <p:nvPr/>
            </p:nvSpPr>
            <p:spPr>
              <a:xfrm>
                <a:off x="13738905" y="29949143"/>
                <a:ext cx="6053818" cy="2274982"/>
              </a:xfrm>
              <a:prstGeom prst="rect">
                <a:avLst/>
              </a:prstGeom>
              <a:noFill/>
            </p:spPr>
            <p:txBody>
              <a:bodyPr wrap="square" rtlCol="0">
                <a:spAutoFit/>
              </a:bodyPr>
              <a:lstStyle/>
              <a:p>
                <a:pPr marL="342900" indent="-342900">
                  <a:buFont typeface="Arial" panose="020B0604020202020204" pitchFamily="34" charset="0"/>
                  <a:buChar char="•"/>
                </a:pPr>
                <a:r>
                  <a:rPr lang="en-US" sz="2800"/>
                  <a:t>Largest Embedment Depth (7’)  - </a:t>
                </a:r>
                <a14:m>
                  <m:oMath xmlns:m="http://schemas.openxmlformats.org/officeDocument/2006/math">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𝑞</m:t>
                        </m:r>
                      </m:e>
                      <m:sub>
                        <m:r>
                          <a:rPr lang="en-US" sz="2800" b="0" i="1" smtClean="0">
                            <a:latin typeface="Cambria Math" panose="02040503050406030204" pitchFamily="18" charset="0"/>
                          </a:rPr>
                          <m:t>𝑏𝑙</m:t>
                        </m:r>
                      </m:sub>
                      <m:sup>
                        <m:r>
                          <a:rPr lang="en-US" sz="2800" b="0" i="1" smtClean="0">
                            <a:latin typeface="Cambria Math" panose="02040503050406030204" pitchFamily="18" charset="0"/>
                          </a:rPr>
                          <m:t>𝑛𝑒𝑡</m:t>
                        </m:r>
                      </m:sup>
                    </m:sSubSup>
                    <m:r>
                      <a:rPr lang="en-US" sz="2800" b="0" i="1" smtClean="0">
                        <a:latin typeface="Cambria Math" panose="02040503050406030204" pitchFamily="18" charset="0"/>
                      </a:rPr>
                      <m:t>=57.5</m:t>
                    </m:r>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𝑘𝑖𝑝𝑠</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𝑓𝑡</m:t>
                            </m:r>
                          </m:e>
                          <m:sup>
                            <m:r>
                              <a:rPr lang="en-US" sz="2800" b="0" i="1" smtClean="0">
                                <a:latin typeface="Cambria Math" panose="02040503050406030204" pitchFamily="18" charset="0"/>
                              </a:rPr>
                              <m:t>2</m:t>
                            </m:r>
                          </m:sup>
                        </m:sSup>
                      </m:den>
                    </m:f>
                  </m:oMath>
                </a14:m>
                <a:endParaRPr lang="en-US" sz="2800"/>
              </a:p>
              <a:p>
                <a:pPr marL="342900" indent="-342900">
                  <a:buFont typeface="Arial" panose="020B0604020202020204" pitchFamily="34" charset="0"/>
                  <a:buChar char="•"/>
                </a:pPr>
                <a:r>
                  <a:rPr lang="en-US" sz="2800"/>
                  <a:t>Smallest Embedment Depth (2’) - </a:t>
                </a:r>
                <a14:m>
                  <m:oMath xmlns:m="http://schemas.openxmlformats.org/officeDocument/2006/math">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𝑞</m:t>
                        </m:r>
                      </m:e>
                      <m:sub>
                        <m:r>
                          <a:rPr lang="en-US" sz="2800" b="0" i="1" smtClean="0">
                            <a:latin typeface="Cambria Math" panose="02040503050406030204" pitchFamily="18" charset="0"/>
                          </a:rPr>
                          <m:t>𝑏𝑙</m:t>
                        </m:r>
                      </m:sub>
                      <m:sup>
                        <m:r>
                          <a:rPr lang="en-US" sz="2800" b="0" i="1" smtClean="0">
                            <a:latin typeface="Cambria Math" panose="02040503050406030204" pitchFamily="18" charset="0"/>
                          </a:rPr>
                          <m:t>𝑛𝑒𝑡</m:t>
                        </m:r>
                      </m:sup>
                    </m:sSubSup>
                    <m:r>
                      <a:rPr lang="en-US" sz="2800" b="0" i="1" smtClean="0">
                        <a:latin typeface="Cambria Math" panose="02040503050406030204" pitchFamily="18" charset="0"/>
                      </a:rPr>
                      <m:t>=21.85</m:t>
                    </m:r>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𝑘𝑖𝑝𝑠</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𝑓𝑡</m:t>
                            </m:r>
                          </m:e>
                          <m:sup>
                            <m:r>
                              <a:rPr lang="en-US" sz="2800" b="0" i="1" smtClean="0">
                                <a:latin typeface="Cambria Math" panose="02040503050406030204" pitchFamily="18" charset="0"/>
                              </a:rPr>
                              <m:t>2</m:t>
                            </m:r>
                          </m:sup>
                        </m:sSup>
                      </m:den>
                    </m:f>
                  </m:oMath>
                </a14:m>
                <a:endParaRPr lang="en-US" sz="2800"/>
              </a:p>
              <a:p>
                <a:endParaRPr lang="en-US" sz="2800"/>
              </a:p>
            </p:txBody>
          </p:sp>
        </mc:Choice>
        <mc:Fallback>
          <p:sp>
            <p:nvSpPr>
              <p:cNvPr id="36" name="TextBox 35">
                <a:extLst>
                  <a:ext uri="{FF2B5EF4-FFF2-40B4-BE49-F238E27FC236}">
                    <a16:creationId xmlns:a16="http://schemas.microsoft.com/office/drawing/2014/main" id="{9A36F607-6289-16A7-16D4-FFA852967D8D}"/>
                  </a:ext>
                </a:extLst>
              </p:cNvPr>
              <p:cNvSpPr txBox="1">
                <a:spLocks noRot="1" noChangeAspect="1" noMove="1" noResize="1" noEditPoints="1" noAdjustHandles="1" noChangeArrowheads="1" noChangeShapeType="1" noTextEdit="1"/>
              </p:cNvSpPr>
              <p:nvPr/>
            </p:nvSpPr>
            <p:spPr>
              <a:xfrm>
                <a:off x="13738905" y="29949143"/>
                <a:ext cx="6053818" cy="2274982"/>
              </a:xfrm>
              <a:prstGeom prst="rect">
                <a:avLst/>
              </a:prstGeom>
              <a:blipFill>
                <a:blip r:embed="rId13"/>
                <a:stretch>
                  <a:fillRect l="-1813" t="-2681"/>
                </a:stretch>
              </a:blipFill>
            </p:spPr>
            <p:txBody>
              <a:bodyPr/>
              <a:lstStyle/>
              <a:p>
                <a:r>
                  <a:rPr lang="en-US">
                    <a:noFill/>
                  </a:rPr>
                  <a:t> </a:t>
                </a:r>
              </a:p>
            </p:txBody>
          </p:sp>
        </mc:Fallback>
      </mc:AlternateContent>
      <p:pic>
        <p:nvPicPr>
          <p:cNvPr id="4" name="Picture 3" descr="A floor plan of a building&#10;&#10;Description automatically generated">
            <a:extLst>
              <a:ext uri="{FF2B5EF4-FFF2-40B4-BE49-F238E27FC236}">
                <a16:creationId xmlns:a16="http://schemas.microsoft.com/office/drawing/2014/main" id="{6572EE64-E6BF-01A6-4520-73117C4ADD1B}"/>
              </a:ext>
            </a:extLst>
          </p:cNvPr>
          <p:cNvPicPr>
            <a:picLocks noChangeAspect="1"/>
          </p:cNvPicPr>
          <p:nvPr/>
        </p:nvPicPr>
        <p:blipFill>
          <a:blip r:embed="rId14"/>
          <a:stretch>
            <a:fillRect/>
          </a:stretch>
        </p:blipFill>
        <p:spPr>
          <a:xfrm rot="5400000">
            <a:off x="37652419" y="7322399"/>
            <a:ext cx="6834689" cy="4658936"/>
          </a:xfrm>
          <a:prstGeom prst="rect">
            <a:avLst/>
          </a:prstGeom>
        </p:spPr>
      </p:pic>
      <p:pic>
        <p:nvPicPr>
          <p:cNvPr id="63" name="Picture 62" descr="A diagram of a building&#10;&#10;Description automatically generated">
            <a:extLst>
              <a:ext uri="{FF2B5EF4-FFF2-40B4-BE49-F238E27FC236}">
                <a16:creationId xmlns:a16="http://schemas.microsoft.com/office/drawing/2014/main" id="{497F0EBE-97DD-EE09-556E-D06B84BBF9C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728963" y="14632831"/>
            <a:ext cx="4844256" cy="7204731"/>
          </a:xfrm>
          <a:prstGeom prst="rect">
            <a:avLst/>
          </a:prstGeom>
        </p:spPr>
      </p:pic>
      <p:sp>
        <p:nvSpPr>
          <p:cNvPr id="37" name="TextBox 36">
            <a:extLst>
              <a:ext uri="{FF2B5EF4-FFF2-40B4-BE49-F238E27FC236}">
                <a16:creationId xmlns:a16="http://schemas.microsoft.com/office/drawing/2014/main" id="{D31B58BA-E095-0885-D186-14D66F048BF5}"/>
              </a:ext>
            </a:extLst>
          </p:cNvPr>
          <p:cNvSpPr txBox="1"/>
          <p:nvPr/>
        </p:nvSpPr>
        <p:spPr>
          <a:xfrm>
            <a:off x="19374734" y="21805787"/>
            <a:ext cx="3998475" cy="477048"/>
          </a:xfrm>
          <a:prstGeom prst="rect">
            <a:avLst/>
          </a:prstGeom>
          <a:noFill/>
        </p:spPr>
        <p:txBody>
          <a:bodyPr wrap="square" lIns="106674" tIns="53337" rIns="106674" bIns="53337" rtlCol="0">
            <a:spAutoFit/>
          </a:bodyPr>
          <a:lstStyle/>
          <a:p>
            <a:pPr algn="ctr"/>
            <a:r>
              <a:rPr lang="en-US" sz="2400"/>
              <a:t>Section View of North Wall</a:t>
            </a:r>
          </a:p>
        </p:txBody>
      </p:sp>
      <p:sp>
        <p:nvSpPr>
          <p:cNvPr id="3" name="TextBox 2">
            <a:extLst>
              <a:ext uri="{FF2B5EF4-FFF2-40B4-BE49-F238E27FC236}">
                <a16:creationId xmlns:a16="http://schemas.microsoft.com/office/drawing/2014/main" id="{EB5A864A-174F-0E3D-4E75-404724DA64D2}"/>
              </a:ext>
            </a:extLst>
          </p:cNvPr>
          <p:cNvSpPr txBox="1"/>
          <p:nvPr/>
        </p:nvSpPr>
        <p:spPr>
          <a:xfrm>
            <a:off x="32893390" y="6281581"/>
            <a:ext cx="511039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buFont typeface="Arial"/>
              <a:buChar char="•"/>
            </a:pPr>
            <a:r>
              <a:rPr lang="en-US" sz="2800">
                <a:ea typeface="Cambria"/>
                <a:cs typeface="Calibri" panose="020F0502020204030204"/>
              </a:rPr>
              <a:t>$145,000</a:t>
            </a:r>
          </a:p>
          <a:p>
            <a:pPr marL="457200" indent="-457200">
              <a:buFont typeface="Arial"/>
              <a:buChar char="•"/>
            </a:pPr>
            <a:r>
              <a:rPr lang="en-US" sz="2800">
                <a:ea typeface="Cambria"/>
                <a:cs typeface="Calibri" panose="020F0502020204030204"/>
              </a:rPr>
              <a:t>Reduces amount of energy required for heating by 12%.</a:t>
            </a:r>
          </a:p>
        </p:txBody>
      </p:sp>
      <p:sp>
        <p:nvSpPr>
          <p:cNvPr id="26" name="TextBox 25">
            <a:extLst>
              <a:ext uri="{FF2B5EF4-FFF2-40B4-BE49-F238E27FC236}">
                <a16:creationId xmlns:a16="http://schemas.microsoft.com/office/drawing/2014/main" id="{6F903732-0F21-170D-FF06-C303F4AD019F}"/>
              </a:ext>
            </a:extLst>
          </p:cNvPr>
          <p:cNvSpPr txBox="1"/>
          <p:nvPr/>
        </p:nvSpPr>
        <p:spPr>
          <a:xfrm>
            <a:off x="32890567" y="7960069"/>
            <a:ext cx="551209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buFont typeface="Arial"/>
              <a:buChar char="•"/>
            </a:pPr>
            <a:r>
              <a:rPr lang="en-US" sz="2800">
                <a:ea typeface="Calibri" panose="020F0502020204030204"/>
                <a:cs typeface="Calibri" panose="020F0502020204030204"/>
              </a:rPr>
              <a:t>$167,800</a:t>
            </a:r>
          </a:p>
          <a:p>
            <a:pPr marL="457200" indent="-457200">
              <a:buFont typeface="Arial"/>
              <a:buChar char="•"/>
            </a:pPr>
            <a:r>
              <a:rPr lang="en-US" sz="2800">
                <a:ea typeface="Calibri" panose="020F0502020204030204"/>
                <a:cs typeface="Calibri" panose="020F0502020204030204"/>
              </a:rPr>
              <a:t>Saves up to 25% on total electricity bill.</a:t>
            </a:r>
          </a:p>
        </p:txBody>
      </p:sp>
      <p:sp>
        <p:nvSpPr>
          <p:cNvPr id="29" name="TextBox 28">
            <a:extLst>
              <a:ext uri="{FF2B5EF4-FFF2-40B4-BE49-F238E27FC236}">
                <a16:creationId xmlns:a16="http://schemas.microsoft.com/office/drawing/2014/main" id="{F97A4D85-0564-CFB9-D15C-C5DA0F96E261}"/>
              </a:ext>
            </a:extLst>
          </p:cNvPr>
          <p:cNvSpPr txBox="1"/>
          <p:nvPr/>
        </p:nvSpPr>
        <p:spPr>
          <a:xfrm>
            <a:off x="32834892" y="9915661"/>
            <a:ext cx="522738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buFont typeface="Arial"/>
              <a:buChar char="•"/>
            </a:pPr>
            <a:r>
              <a:rPr lang="en-US" sz="2800">
                <a:ea typeface="Calibri" panose="020F0502020204030204"/>
                <a:cs typeface="Calibri" panose="020F0502020204030204"/>
              </a:rPr>
              <a:t>$822,000</a:t>
            </a:r>
          </a:p>
          <a:p>
            <a:pPr marL="457200" indent="-457200">
              <a:buFont typeface="Arial"/>
              <a:buChar char="•"/>
            </a:pPr>
            <a:r>
              <a:rPr lang="en-US" sz="2800">
                <a:ea typeface="Calibri" panose="020F0502020204030204"/>
                <a:cs typeface="Calibri" panose="020F0502020204030204"/>
              </a:rPr>
              <a:t>Potentially generates an additional 7900 kWh/year.</a:t>
            </a:r>
          </a:p>
        </p:txBody>
      </p:sp>
      <p:sp>
        <p:nvSpPr>
          <p:cNvPr id="34" name="TextBox 33">
            <a:extLst>
              <a:ext uri="{FF2B5EF4-FFF2-40B4-BE49-F238E27FC236}">
                <a16:creationId xmlns:a16="http://schemas.microsoft.com/office/drawing/2014/main" id="{C3DEBED3-1162-6213-2C80-FF21A7B9865E}"/>
              </a:ext>
            </a:extLst>
          </p:cNvPr>
          <p:cNvSpPr txBox="1"/>
          <p:nvPr/>
        </p:nvSpPr>
        <p:spPr>
          <a:xfrm>
            <a:off x="32890567" y="11665761"/>
            <a:ext cx="560413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buFont typeface="Arial"/>
              <a:buChar char="•"/>
            </a:pPr>
            <a:r>
              <a:rPr lang="en-US" sz="2800">
                <a:ea typeface="Calibri" panose="020F0502020204030204"/>
                <a:cs typeface="Calibri" panose="020F0502020204030204"/>
              </a:rPr>
              <a:t>$694,500</a:t>
            </a:r>
          </a:p>
          <a:p>
            <a:pPr marL="457200" indent="-457200">
              <a:buFont typeface="Arial"/>
              <a:buChar char="•"/>
            </a:pPr>
            <a:r>
              <a:rPr lang="en-US" sz="2800">
                <a:ea typeface="Calibri" panose="020F0502020204030204"/>
                <a:cs typeface="Calibri" panose="020F0502020204030204"/>
              </a:rPr>
              <a:t>Creates additional insulation for roof and promotes sustainable thinking. </a:t>
            </a:r>
          </a:p>
        </p:txBody>
      </p:sp>
      <p:sp>
        <p:nvSpPr>
          <p:cNvPr id="47" name="Subtitle 2">
            <a:extLst>
              <a:ext uri="{FF2B5EF4-FFF2-40B4-BE49-F238E27FC236}">
                <a16:creationId xmlns:a16="http://schemas.microsoft.com/office/drawing/2014/main" id="{764B8A37-2944-17CA-1463-820F840D464B}"/>
              </a:ext>
            </a:extLst>
          </p:cNvPr>
          <p:cNvSpPr txBox="1">
            <a:spLocks/>
          </p:cNvSpPr>
          <p:nvPr/>
        </p:nvSpPr>
        <p:spPr>
          <a:xfrm>
            <a:off x="6111260" y="27123017"/>
            <a:ext cx="4800292" cy="4025964"/>
          </a:xfrm>
          <a:prstGeom prst="rect">
            <a:avLst/>
          </a:prstGeom>
          <a:no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defTabSz="3709346">
              <a:spcBef>
                <a:spcPts val="0"/>
              </a:spcBef>
            </a:pPr>
            <a:r>
              <a:rPr lang="en-US" sz="2800"/>
              <a:t>                  </a:t>
            </a:r>
            <a:r>
              <a:rPr lang="en-US" sz="2800" u="sng"/>
              <a:t>Drainage</a:t>
            </a:r>
            <a:endParaRPr lang="en-US" sz="2800" u="sng">
              <a:ea typeface="Calibri"/>
              <a:cs typeface="Calibri"/>
            </a:endParaRPr>
          </a:p>
          <a:p>
            <a:pPr marL="457200" indent="-457200" algn="l" defTabSz="3709346">
              <a:spcBef>
                <a:spcPts val="0"/>
              </a:spcBef>
              <a:buChar char="•"/>
            </a:pPr>
            <a:r>
              <a:rPr lang="en-US" sz="2800">
                <a:ea typeface="Calibri"/>
                <a:cs typeface="Calibri"/>
              </a:rPr>
              <a:t>Existing building not included in design</a:t>
            </a:r>
          </a:p>
          <a:p>
            <a:pPr marL="457200" indent="-457200" algn="l" defTabSz="3709346">
              <a:spcBef>
                <a:spcPts val="0"/>
              </a:spcBef>
              <a:buChar char="•"/>
            </a:pPr>
            <a:r>
              <a:rPr lang="en-US" sz="2800">
                <a:ea typeface="Calibri"/>
                <a:cs typeface="Calibri"/>
              </a:rPr>
              <a:t>Drainpipe and water storage dynamically sized based on 24 hour, 50-year precipitation </a:t>
            </a:r>
          </a:p>
          <a:p>
            <a:pPr marL="457200" indent="-457200" algn="l" defTabSz="3709346">
              <a:spcBef>
                <a:spcPts val="0"/>
              </a:spcBef>
              <a:buChar char="•"/>
            </a:pPr>
            <a:r>
              <a:rPr lang="en-US" sz="2800">
                <a:ea typeface="Calibri"/>
                <a:cs typeface="Calibri"/>
              </a:rPr>
              <a:t>Prevents overtopping of water storage onto athletic field</a:t>
            </a:r>
          </a:p>
          <a:p>
            <a:pPr algn="l" defTabSz="3709346">
              <a:spcBef>
                <a:spcPts val="0"/>
              </a:spcBef>
            </a:pPr>
            <a:endParaRPr lang="en-US" sz="2800">
              <a:ea typeface="Calibri"/>
              <a:cs typeface="Calibri"/>
            </a:endParaRPr>
          </a:p>
          <a:p>
            <a:pPr marL="457200" indent="-457200" algn="l" defTabSz="3709346">
              <a:spcBef>
                <a:spcPts val="0"/>
              </a:spcBef>
              <a:buChar char="•"/>
            </a:pPr>
            <a:endParaRPr lang="en-US" sz="2800">
              <a:ea typeface="Calibri"/>
              <a:cs typeface="Calibri"/>
            </a:endParaRPr>
          </a:p>
          <a:p>
            <a:pPr marL="457200" indent="-457200" algn="l" defTabSz="3709346">
              <a:spcBef>
                <a:spcPts val="0"/>
              </a:spcBef>
              <a:buChar char="•"/>
            </a:pPr>
            <a:endParaRPr lang="en-US" sz="2800">
              <a:ea typeface="Calibri"/>
              <a:cs typeface="Calibri"/>
            </a:endParaRPr>
          </a:p>
        </p:txBody>
      </p:sp>
      <p:pic>
        <p:nvPicPr>
          <p:cNvPr id="46" name="Picture 45">
            <a:extLst>
              <a:ext uri="{FF2B5EF4-FFF2-40B4-BE49-F238E27FC236}">
                <a16:creationId xmlns:a16="http://schemas.microsoft.com/office/drawing/2014/main" id="{52D22846-DF7B-9DC7-BB3B-93D8AA4740A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707295" y="14585421"/>
            <a:ext cx="7725004" cy="5235706"/>
          </a:xfrm>
          <a:prstGeom prst="rect">
            <a:avLst/>
          </a:prstGeom>
        </p:spPr>
      </p:pic>
      <p:sp>
        <p:nvSpPr>
          <p:cNvPr id="45" name="Subtitle 2">
            <a:extLst>
              <a:ext uri="{FF2B5EF4-FFF2-40B4-BE49-F238E27FC236}">
                <a16:creationId xmlns:a16="http://schemas.microsoft.com/office/drawing/2014/main" id="{C4B81642-08F0-0481-F2AB-F50A55535708}"/>
              </a:ext>
            </a:extLst>
          </p:cNvPr>
          <p:cNvSpPr txBox="1">
            <a:spLocks/>
          </p:cNvSpPr>
          <p:nvPr/>
        </p:nvSpPr>
        <p:spPr>
          <a:xfrm>
            <a:off x="24868100" y="19921279"/>
            <a:ext cx="6194532" cy="3108786"/>
          </a:xfrm>
          <a:prstGeom prst="rect">
            <a:avLst/>
          </a:prstGeom>
          <a:no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defTabSz="3709346">
              <a:spcBef>
                <a:spcPts val="0"/>
              </a:spcBef>
            </a:pPr>
            <a:r>
              <a:rPr lang="en-US" sz="2800" b="1" u="sng"/>
              <a:t>Specifications</a:t>
            </a:r>
          </a:p>
          <a:p>
            <a:pPr marL="457200" indent="-457200" algn="l" defTabSz="3709346">
              <a:spcBef>
                <a:spcPts val="0"/>
              </a:spcBef>
              <a:buFont typeface="Arial" panose="020B0604020202020204" pitchFamily="34" charset="0"/>
              <a:buChar char="•"/>
            </a:pPr>
            <a:r>
              <a:rPr lang="en-US" sz="2800"/>
              <a:t>8” x 8” x 16” Fully Grouted CMU Block</a:t>
            </a:r>
          </a:p>
          <a:p>
            <a:pPr marL="457200" indent="-457200" algn="l" defTabSz="3709346">
              <a:spcBef>
                <a:spcPts val="0"/>
              </a:spcBef>
              <a:buFont typeface="Arial" panose="020B0604020202020204" pitchFamily="34" charset="0"/>
              <a:buChar char="•"/>
            </a:pPr>
            <a:r>
              <a:rPr lang="en-US" sz="2800"/>
              <a:t>Mortar Type S</a:t>
            </a:r>
          </a:p>
          <a:p>
            <a:pPr marL="457200" indent="-457200" algn="l" defTabSz="3709346">
              <a:spcBef>
                <a:spcPts val="0"/>
              </a:spcBef>
              <a:buFont typeface="Arial" panose="020B0604020202020204" pitchFamily="34" charset="0"/>
              <a:buChar char="•"/>
            </a:pPr>
            <a:r>
              <a:rPr lang="en-US" sz="2800"/>
              <a:t>Normal Weight = 125pcf</a:t>
            </a:r>
          </a:p>
          <a:p>
            <a:pPr marL="457200" indent="-457200" algn="l" defTabSz="3709346">
              <a:spcBef>
                <a:spcPts val="0"/>
              </a:spcBef>
              <a:buFont typeface="Arial" panose="020B0604020202020204" pitchFamily="34" charset="0"/>
              <a:buChar char="•"/>
            </a:pPr>
            <a:r>
              <a:rPr lang="en-US" sz="2800"/>
              <a:t>Grade 60 #5 rebars @ 48” O.C.</a:t>
            </a:r>
          </a:p>
          <a:p>
            <a:pPr algn="l" defTabSz="3709346">
              <a:spcBef>
                <a:spcPts val="0"/>
              </a:spcBef>
            </a:pPr>
            <a:endParaRPr lang="en-US" sz="2800"/>
          </a:p>
          <a:p>
            <a:pPr marL="457200" indent="-457200" algn="l" defTabSz="3709346">
              <a:spcBef>
                <a:spcPts val="0"/>
              </a:spcBef>
              <a:buFont typeface="Arial" panose="020B0604020202020204" pitchFamily="34" charset="0"/>
              <a:buChar char="•"/>
            </a:pPr>
            <a:endParaRPr lang="en-US" sz="2800"/>
          </a:p>
          <a:p>
            <a:pPr marL="457200" indent="-457200" algn="l" defTabSz="3709346">
              <a:spcBef>
                <a:spcPts val="0"/>
              </a:spcBef>
              <a:buFont typeface="Arial" panose="020B0604020202020204" pitchFamily="34" charset="0"/>
              <a:buChar char="•"/>
            </a:pPr>
            <a:endParaRPr lang="en-US" sz="2800"/>
          </a:p>
        </p:txBody>
      </p:sp>
      <p:pic>
        <p:nvPicPr>
          <p:cNvPr id="66" name="Picture 65" descr="A blueprint of a building&#10;&#10;Description automatically generated">
            <a:extLst>
              <a:ext uri="{FF2B5EF4-FFF2-40B4-BE49-F238E27FC236}">
                <a16:creationId xmlns:a16="http://schemas.microsoft.com/office/drawing/2014/main" id="{A2C490FE-F5ED-58A2-C698-42C2058254E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722827" y="6063005"/>
            <a:ext cx="7999624" cy="7206460"/>
          </a:xfrm>
          <a:prstGeom prst="rect">
            <a:avLst/>
          </a:prstGeom>
        </p:spPr>
      </p:pic>
      <p:sp>
        <p:nvSpPr>
          <p:cNvPr id="60" name="Subtitle 2">
            <a:extLst>
              <a:ext uri="{FF2B5EF4-FFF2-40B4-BE49-F238E27FC236}">
                <a16:creationId xmlns:a16="http://schemas.microsoft.com/office/drawing/2014/main" id="{AB2DB75C-5711-8623-6FFC-CA6704ED5A3B}"/>
              </a:ext>
            </a:extLst>
          </p:cNvPr>
          <p:cNvSpPr txBox="1">
            <a:spLocks/>
          </p:cNvSpPr>
          <p:nvPr/>
        </p:nvSpPr>
        <p:spPr>
          <a:xfrm>
            <a:off x="13915712" y="13133349"/>
            <a:ext cx="5535873" cy="550173"/>
          </a:xfrm>
          <a:prstGeom prst="rect">
            <a:avLst/>
          </a:prstGeom>
          <a:no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defTabSz="3709346">
              <a:spcBef>
                <a:spcPts val="0"/>
              </a:spcBef>
            </a:pPr>
            <a:r>
              <a:rPr lang="en-US" sz="2400"/>
              <a:t>Second Floor Framing Plan</a:t>
            </a:r>
          </a:p>
        </p:txBody>
      </p:sp>
      <p:pic>
        <p:nvPicPr>
          <p:cNvPr id="68" name="Picture 67">
            <a:extLst>
              <a:ext uri="{FF2B5EF4-FFF2-40B4-BE49-F238E27FC236}">
                <a16:creationId xmlns:a16="http://schemas.microsoft.com/office/drawing/2014/main" id="{891DABAA-7084-F1CF-DC2F-CFEBCE91FF9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545428" y="10940277"/>
            <a:ext cx="4134448" cy="2327695"/>
          </a:xfrm>
          <a:prstGeom prst="rect">
            <a:avLst/>
          </a:prstGeom>
        </p:spPr>
      </p:pic>
      <p:pic>
        <p:nvPicPr>
          <p:cNvPr id="14" name="Picture 13" descr="A black and white speckled background&#10;&#10;Description automatically generated">
            <a:extLst>
              <a:ext uri="{FF2B5EF4-FFF2-40B4-BE49-F238E27FC236}">
                <a16:creationId xmlns:a16="http://schemas.microsoft.com/office/drawing/2014/main" id="{3B75DF91-7938-F749-113F-AC6BE8AC9BA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844174" y="25329106"/>
            <a:ext cx="3919921" cy="2749576"/>
          </a:xfrm>
          <a:prstGeom prst="rect">
            <a:avLst/>
          </a:prstGeom>
        </p:spPr>
      </p:pic>
      <p:sp>
        <p:nvSpPr>
          <p:cNvPr id="69" name="TextBox 68">
            <a:extLst>
              <a:ext uri="{FF2B5EF4-FFF2-40B4-BE49-F238E27FC236}">
                <a16:creationId xmlns:a16="http://schemas.microsoft.com/office/drawing/2014/main" id="{A9D0C797-D6C1-A2CF-155D-FEAD8AC79BFA}"/>
              </a:ext>
            </a:extLst>
          </p:cNvPr>
          <p:cNvSpPr txBox="1"/>
          <p:nvPr/>
        </p:nvSpPr>
        <p:spPr>
          <a:xfrm>
            <a:off x="27386744" y="10530911"/>
            <a:ext cx="4298004" cy="477048"/>
          </a:xfrm>
          <a:prstGeom prst="rect">
            <a:avLst/>
          </a:prstGeom>
          <a:noFill/>
        </p:spPr>
        <p:txBody>
          <a:bodyPr wrap="square" lIns="106674" tIns="53337" rIns="106674" bIns="53337" rtlCol="0">
            <a:spAutoFit/>
          </a:bodyPr>
          <a:lstStyle/>
          <a:p>
            <a:pPr algn="ctr"/>
            <a:r>
              <a:rPr lang="en-US" sz="2400">
                <a:latin typeface="Cambria" panose="02040503050406030204" pitchFamily="18" charset="0"/>
              </a:rPr>
              <a:t>North Wall Construction View</a:t>
            </a:r>
          </a:p>
        </p:txBody>
      </p:sp>
      <p:pic>
        <p:nvPicPr>
          <p:cNvPr id="24" name="Picture 23" descr="A drawing of a window&#10;&#10;Description automatically generated">
            <a:extLst>
              <a:ext uri="{FF2B5EF4-FFF2-40B4-BE49-F238E27FC236}">
                <a16:creationId xmlns:a16="http://schemas.microsoft.com/office/drawing/2014/main" id="{938AE665-E148-AA70-3B0A-EFAA86BE32F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2969867" y="24823077"/>
            <a:ext cx="4703318" cy="3912023"/>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716</Words>
  <Application>Microsoft Office PowerPoint</Application>
  <PresentationFormat>Custom</PresentationFormat>
  <Paragraphs>128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Arial</vt:lpstr>
      <vt:lpstr>Calibri</vt:lpstr>
      <vt:lpstr>Calibri Light</vt:lpstr>
      <vt:lpstr>Cambria</vt:lpstr>
      <vt:lpstr>Cambria Math</vt:lpstr>
      <vt:lpstr>Times New Roman</vt:lpstr>
      <vt:lpstr>Office Theme</vt:lpstr>
      <vt:lpstr>Bow Elementary School Expansion Ian Sargent, Joe Payson, Christian Sommers, Ben Towler Department of Civil &amp; Environmental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Joe Payson</cp:lastModifiedBy>
  <cp:revision>1</cp:revision>
  <cp:lastPrinted>2024-04-21T18:14:53Z</cp:lastPrinted>
  <dcterms:created xsi:type="dcterms:W3CDTF">2016-03-05T16:55:12Z</dcterms:created>
  <dcterms:modified xsi:type="dcterms:W3CDTF">2024-04-21T18:55:35Z</dcterms:modified>
</cp:coreProperties>
</file>