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59"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44BB"/>
    <a:srgbClr val="2B77A5"/>
    <a:srgbClr val="59A6D4"/>
    <a:srgbClr val="29729F"/>
    <a:srgbClr val="003591"/>
    <a:srgbClr val="2E0957"/>
    <a:srgbClr val="002060"/>
    <a:srgbClr val="FFC9C9"/>
    <a:srgbClr val="DEC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79" autoAdjust="0"/>
    <p:restoredTop sz="94423" autoAdjust="0"/>
  </p:normalViewPr>
  <p:slideViewPr>
    <p:cSldViewPr snapToGrid="0">
      <p:cViewPr>
        <p:scale>
          <a:sx n="40" d="100"/>
          <a:sy n="40" d="100"/>
        </p:scale>
        <p:origin x="-2816" y="-4244"/>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4/16/2024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270308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2704"/>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4" y="21363557"/>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5" y="22840219"/>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694290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766383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6942908"/>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Table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5694476"/>
            <a:ext cx="13076464" cy="5002331"/>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4884590"/>
            <a:ext cx="13076464" cy="379354"/>
          </a:xfrm>
        </p:spPr>
        <p:txBody>
          <a:bodyPr>
            <a:noAutofit/>
          </a:bodyPr>
          <a:lstStyle>
            <a:lvl1pPr marL="0" indent="0" algn="ctr">
              <a:buNone/>
              <a:defRPr sz="3771" b="0" cap="small" baseline="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3860173"/>
            <a:ext cx="13076464" cy="5977063"/>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460839"/>
            <a:ext cx="13076464" cy="7376398"/>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813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508087"/>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More Data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8709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5" y="12722205"/>
            <a:ext cx="13076465" cy="9308101"/>
          </a:xfrm>
        </p:spPr>
        <p:txBody>
          <a:bodyPr>
            <a:normAutofit/>
          </a:bodyPr>
          <a:lstStyle>
            <a:lvl1pPr marL="0" indent="0">
              <a:buNone/>
              <a:defRPr sz="3771" b="0">
                <a:solidFill>
                  <a:srgbClr val="000000"/>
                </a:solidFill>
              </a:defRPr>
            </a:lvl1pPr>
          </a:lstStyle>
          <a:p>
            <a:r>
              <a:rPr lang="en-US" dirty="0"/>
              <a:t>Table Graphic</a:t>
            </a:r>
          </a:p>
        </p:txBody>
      </p:sp>
      <p:sp>
        <p:nvSpPr>
          <p:cNvPr id="5" name="Picture Placeholder 49">
            <a:extLst>
              <a:ext uri="{FF2B5EF4-FFF2-40B4-BE49-F238E27FC236}">
                <a16:creationId xmlns:a16="http://schemas.microsoft.com/office/drawing/2014/main" id="{6438E515-BCF2-9D01-9C62-0199C62E197E}"/>
              </a:ext>
            </a:extLst>
          </p:cNvPr>
          <p:cNvSpPr>
            <a:spLocks noGrp="1"/>
          </p:cNvSpPr>
          <p:nvPr>
            <p:ph type="pic" sz="quarter" idx="35"/>
          </p:nvPr>
        </p:nvSpPr>
        <p:spPr>
          <a:xfrm>
            <a:off x="979715" y="25244748"/>
            <a:ext cx="13076464" cy="4592489"/>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468880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66107" y="1275665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56362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1693861"/>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79714" y="6833423"/>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23702"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2891066"/>
            <a:ext cx="13076464" cy="713232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2891066"/>
            <a:ext cx="13076464" cy="7129051"/>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3998414"/>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19673302"/>
            <a:ext cx="7328263" cy="666750"/>
          </a:xfrm>
        </p:spPr>
        <p:txBody>
          <a:bodyPr>
            <a:noAutofit/>
          </a:bodyPr>
          <a:lstStyle>
            <a:lvl1pPr marL="0" indent="0">
              <a:buNone/>
              <a:defRPr sz="3771" b="0" cap="small" baseline="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0569427"/>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66107" y="25420320"/>
            <a:ext cx="13158216" cy="4752749"/>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16678" y="6833423"/>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solidFill>
            <a:srgbClr val="2B77A5"/>
          </a:solidFill>
          <a:ln w="101600" cap="flat" cmpd="sng" algn="ctr">
            <a:no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978409" y="30942858"/>
            <a:ext cx="17294352" cy="1674882"/>
          </a:xfrm>
          <a:prstGeom prst="rect">
            <a:avLst/>
          </a:prstGeom>
          <a:noFill/>
        </p:spPr>
        <p:txBody>
          <a:bodyPr wrap="square">
            <a:spAutoFit/>
          </a:bodyPr>
          <a:lstStyle/>
          <a:p>
            <a:r>
              <a:rPr lang="en-US" sz="3428" b="0" i="1" dirty="0">
                <a:solidFill>
                  <a:srgbClr val="333333"/>
                </a:solidFill>
                <a:effectLst/>
                <a:latin typeface="Source Sans Pro" panose="020B0503030403020204" pitchFamily="34" charset="0"/>
              </a:rPr>
              <a:t>NH-ME LEND is supported by a grant (#</a:t>
            </a:r>
            <a:r>
              <a:rPr lang="en-US" sz="3428" b="0" i="0" dirty="0">
                <a:solidFill>
                  <a:srgbClr val="333333"/>
                </a:solidFill>
                <a:effectLst/>
                <a:latin typeface="Source Sans Pro" panose="020B0503030403020204" pitchFamily="34" charset="0"/>
              </a:rPr>
              <a:t>T73MC33246</a:t>
            </a:r>
            <a:r>
              <a:rPr lang="en-US" sz="3428"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a:t>
            </a:r>
            <a:endParaRPr lang="en-US" sz="3428" dirty="0"/>
          </a:p>
        </p:txBody>
      </p:sp>
      <p:pic>
        <p:nvPicPr>
          <p:cNvPr id="11" name="Picture 10">
            <a:extLst>
              <a:ext uri="{FF2B5EF4-FFF2-40B4-BE49-F238E27FC236}">
                <a16:creationId xmlns:a16="http://schemas.microsoft.com/office/drawing/2014/main" id="{DEE4B523-5B8F-0320-FBDA-C609F679AF8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8869297" y="31047253"/>
            <a:ext cx="15617984" cy="1466091"/>
          </a:xfrm>
          <a:prstGeom prst="rect">
            <a:avLst/>
          </a:prstGeom>
        </p:spPr>
      </p:pic>
      <p:grpSp>
        <p:nvGrpSpPr>
          <p:cNvPr id="17" name="Group 16">
            <a:extLst>
              <a:ext uri="{FF2B5EF4-FFF2-40B4-BE49-F238E27FC236}">
                <a16:creationId xmlns:a16="http://schemas.microsoft.com/office/drawing/2014/main" id="{1CC44EA8-07D9-9D7F-CD4A-529AD611780A}"/>
              </a:ext>
            </a:extLst>
          </p:cNvPr>
          <p:cNvGrpSpPr/>
          <p:nvPr userDrawn="1"/>
        </p:nvGrpSpPr>
        <p:grpSpPr>
          <a:xfrm>
            <a:off x="35083818" y="31222077"/>
            <a:ext cx="7172659" cy="1097280"/>
            <a:chOff x="18994422" y="31231659"/>
            <a:chExt cx="7172659" cy="1097280"/>
          </a:xfrm>
        </p:grpSpPr>
        <p:sp>
          <p:nvSpPr>
            <p:cNvPr id="19" name="Text Placeholder 24">
              <a:extLst>
                <a:ext uri="{FF2B5EF4-FFF2-40B4-BE49-F238E27FC236}">
                  <a16:creationId xmlns:a16="http://schemas.microsoft.com/office/drawing/2014/main" id="{492FD484-5575-48BF-84BB-F07426EDE705}"/>
                </a:ext>
              </a:extLst>
            </p:cNvPr>
            <p:cNvSpPr txBox="1">
              <a:spLocks/>
            </p:cNvSpPr>
            <p:nvPr userDrawn="1"/>
          </p:nvSpPr>
          <p:spPr>
            <a:xfrm>
              <a:off x="18994422" y="31471281"/>
              <a:ext cx="5680477" cy="618036"/>
            </a:xfrm>
            <a:prstGeom prst="rect">
              <a:avLst/>
            </a:prstGeom>
          </p:spPr>
          <p:txBody>
            <a:bodyPr>
              <a:noAutofit/>
            </a:bodyPr>
            <a:lstStyle>
              <a:lvl1pPr marL="0" indent="0" algn="r" defTabSz="4480304" rtl="0" eaLnBrk="1" latinLnBrk="0" hangingPunct="1">
                <a:lnSpc>
                  <a:spcPct val="90000"/>
                </a:lnSpc>
                <a:spcBef>
                  <a:spcPts val="4900"/>
                </a:spcBef>
                <a:buFont typeface="Arial" panose="020B0604020202020204" pitchFamily="34" charset="0"/>
                <a:buNone/>
                <a:defRPr sz="4800" b="0" kern="1200">
                  <a:solidFill>
                    <a:srgbClr val="000000"/>
                  </a:solidFill>
                  <a:latin typeface="+mn-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r>
                <a:rPr lang="en-US" sz="4114" dirty="0"/>
                <a:t>iod.unh.edu/nh-me-lend</a:t>
              </a:r>
            </a:p>
          </p:txBody>
        </p:sp>
        <p:pic>
          <p:nvPicPr>
            <p:cNvPr id="16" name="Picture 15" descr="A qr code on a white background&#10;&#10;Description automatically generated">
              <a:extLst>
                <a:ext uri="{FF2B5EF4-FFF2-40B4-BE49-F238E27FC236}">
                  <a16:creationId xmlns:a16="http://schemas.microsoft.com/office/drawing/2014/main" id="{AB296DB4-444E-BD47-75CE-DFBC9CF0994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5069801" y="31231659"/>
              <a:ext cx="1097280" cy="1097280"/>
            </a:xfrm>
            <a:prstGeom prst="rect">
              <a:avLst/>
            </a:prstGeom>
          </p:spPr>
        </p:pic>
      </p:gr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hyperlink" Target="https://doi-org.unh.idm.oclc.org/10.1080/2372966X.2021.2010502" TargetMode="External"/><Relationship Id="rId7" Type="http://schemas.openxmlformats.org/officeDocument/2006/relationships/image" Target="../media/image4.png"/><Relationship Id="rId12" Type="http://schemas.openxmlformats.org/officeDocument/2006/relationships/image" Target="../media/image9.jpg"/><Relationship Id="rId2" Type="http://schemas.openxmlformats.org/officeDocument/2006/relationships/hyperlink" Target="https://doi.org/10.1097/dbp.0b013e3182599295" TargetMode="External"/><Relationship Id="rId1" Type="http://schemas.openxmlformats.org/officeDocument/2006/relationships/slideLayout" Target="../slideLayouts/slideLayout1.xml"/><Relationship Id="rId6" Type="http://schemas.openxmlformats.org/officeDocument/2006/relationships/hyperlink" Target="https://www.dshs.wa.gov/sites/default/files/DDA/dda/documents/Suicide%20Among%20People%20with%20Disabilities.pdf" TargetMode="External"/><Relationship Id="rId11" Type="http://schemas.openxmlformats.org/officeDocument/2006/relationships/image" Target="../media/image8.png"/><Relationship Id="rId5" Type="http://schemas.openxmlformats.org/officeDocument/2006/relationships/hyperlink" Target="https://theconnectprogram.org/wp-content/uploads/2024/03/2022-Annual-Suicide-Report-3-11-2024-Web.pdf" TargetMode="External"/><Relationship Id="rId15" Type="http://schemas.openxmlformats.org/officeDocument/2006/relationships/image" Target="../media/image12.jpg"/><Relationship Id="rId10" Type="http://schemas.openxmlformats.org/officeDocument/2006/relationships/image" Target="../media/image7.png"/><Relationship Id="rId4" Type="http://schemas.openxmlformats.org/officeDocument/2006/relationships/hyperlink" Target="https://doi.org/10.1016/j.jpsychires.2022.07.014" TargetMode="External"/><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itle 198">
            <a:extLst>
              <a:ext uri="{FF2B5EF4-FFF2-40B4-BE49-F238E27FC236}">
                <a16:creationId xmlns:a16="http://schemas.microsoft.com/office/drawing/2014/main" id="{63382D41-649E-49B9-B327-E3F3E16B9688}"/>
              </a:ext>
            </a:extLst>
          </p:cNvPr>
          <p:cNvSpPr>
            <a:spLocks noGrp="1"/>
          </p:cNvSpPr>
          <p:nvPr>
            <p:ph type="title"/>
          </p:nvPr>
        </p:nvSpPr>
        <p:spPr/>
        <p:txBody>
          <a:bodyPr/>
          <a:lstStyle/>
          <a:p>
            <a:r>
              <a:rPr lang="en-US" sz="8000" dirty="0">
                <a:latin typeface="Georgia" panose="02040502050405020303" pitchFamily="18" charset="0"/>
              </a:rPr>
              <a:t>Suicide Prevention for Individuals with Intellectual and Developmental Disabilities (IDD)</a:t>
            </a:r>
          </a:p>
        </p:txBody>
      </p:sp>
      <p:sp>
        <p:nvSpPr>
          <p:cNvPr id="200" name="Text Placeholder 199">
            <a:extLst>
              <a:ext uri="{FF2B5EF4-FFF2-40B4-BE49-F238E27FC236}">
                <a16:creationId xmlns:a16="http://schemas.microsoft.com/office/drawing/2014/main" id="{8CB46A4B-C555-492F-8E38-37BE37156160}"/>
              </a:ext>
            </a:extLst>
          </p:cNvPr>
          <p:cNvSpPr>
            <a:spLocks noGrp="1"/>
          </p:cNvSpPr>
          <p:nvPr>
            <p:ph type="body" sz="quarter" idx="13"/>
          </p:nvPr>
        </p:nvSpPr>
        <p:spPr>
          <a:xfrm>
            <a:off x="966106" y="2547330"/>
            <a:ext cx="20103193" cy="666477"/>
          </a:xfrm>
        </p:spPr>
        <p:txBody>
          <a:bodyPr/>
          <a:lstStyle/>
          <a:p>
            <a:r>
              <a:rPr lang="en-US" dirty="0">
                <a:latin typeface="Georgia" panose="02040502050405020303" pitchFamily="18" charset="0"/>
              </a:rPr>
              <a:t>Klarissa Wankel, BA Psychology </a:t>
            </a:r>
          </a:p>
        </p:txBody>
      </p:sp>
      <p:sp>
        <p:nvSpPr>
          <p:cNvPr id="43" name="Text Placeholder 42">
            <a:extLst>
              <a:ext uri="{FF2B5EF4-FFF2-40B4-BE49-F238E27FC236}">
                <a16:creationId xmlns:a16="http://schemas.microsoft.com/office/drawing/2014/main" id="{DD7C38A2-0240-4278-AED7-12FBA24D1799}"/>
              </a:ext>
            </a:extLst>
          </p:cNvPr>
          <p:cNvSpPr>
            <a:spLocks noGrp="1"/>
          </p:cNvSpPr>
          <p:nvPr>
            <p:ph type="body" sz="quarter" idx="14"/>
          </p:nvPr>
        </p:nvSpPr>
        <p:spPr>
          <a:xfrm>
            <a:off x="966107" y="3492216"/>
            <a:ext cx="20103193" cy="666750"/>
          </a:xfrm>
        </p:spPr>
        <p:txBody>
          <a:bodyPr/>
          <a:lstStyle/>
          <a:p>
            <a:r>
              <a:rPr lang="en-US" dirty="0">
                <a:latin typeface="Georgia" panose="02040502050405020303" pitchFamily="18" charset="0"/>
              </a:rPr>
              <a:t>MSW Student, University of New Hampshire</a:t>
            </a:r>
          </a:p>
        </p:txBody>
      </p:sp>
      <p:sp>
        <p:nvSpPr>
          <p:cNvPr id="202" name="Text Placeholder 201">
            <a:extLst>
              <a:ext uri="{FF2B5EF4-FFF2-40B4-BE49-F238E27FC236}">
                <a16:creationId xmlns:a16="http://schemas.microsoft.com/office/drawing/2014/main" id="{6DBB4AFC-CCB5-417A-9B8C-3AFCD76E9326}"/>
              </a:ext>
            </a:extLst>
          </p:cNvPr>
          <p:cNvSpPr>
            <a:spLocks noGrp="1"/>
          </p:cNvSpPr>
          <p:nvPr>
            <p:ph type="body" sz="quarter" idx="17"/>
          </p:nvPr>
        </p:nvSpPr>
        <p:spPr>
          <a:xfrm>
            <a:off x="2842381" y="15968133"/>
            <a:ext cx="8909353" cy="982134"/>
          </a:xfrm>
        </p:spPr>
        <p:txBody>
          <a:bodyPr/>
          <a:lstStyle/>
          <a:p>
            <a:pPr algn="ctr"/>
            <a:r>
              <a:rPr lang="en-US" dirty="0">
                <a:solidFill>
                  <a:schemeClr val="tx2">
                    <a:lumMod val="75000"/>
                  </a:schemeClr>
                </a:solidFill>
                <a:latin typeface="Georgia" panose="02040502050405020303" pitchFamily="18" charset="0"/>
              </a:rPr>
              <a:t>Background Information</a:t>
            </a:r>
          </a:p>
        </p:txBody>
      </p:sp>
      <p:sp>
        <p:nvSpPr>
          <p:cNvPr id="203" name="Text Placeholder 202">
            <a:extLst>
              <a:ext uri="{FF2B5EF4-FFF2-40B4-BE49-F238E27FC236}">
                <a16:creationId xmlns:a16="http://schemas.microsoft.com/office/drawing/2014/main" id="{348DB9DB-7B73-442D-867A-F55839C2C799}"/>
              </a:ext>
            </a:extLst>
          </p:cNvPr>
          <p:cNvSpPr>
            <a:spLocks noGrp="1"/>
          </p:cNvSpPr>
          <p:nvPr>
            <p:ph type="body" sz="quarter" idx="18"/>
          </p:nvPr>
        </p:nvSpPr>
        <p:spPr>
          <a:xfrm>
            <a:off x="17236983" y="5566474"/>
            <a:ext cx="9417233" cy="666750"/>
          </a:xfrm>
        </p:spPr>
        <p:txBody>
          <a:bodyPr/>
          <a:lstStyle/>
          <a:p>
            <a:pPr algn="ctr"/>
            <a:r>
              <a:rPr lang="en-US" dirty="0">
                <a:solidFill>
                  <a:schemeClr val="tx2">
                    <a:lumMod val="75000"/>
                  </a:schemeClr>
                </a:solidFill>
                <a:latin typeface="Georgia" panose="02040502050405020303" pitchFamily="18" charset="0"/>
              </a:rPr>
              <a:t>Relevant NH Legislation</a:t>
            </a:r>
          </a:p>
        </p:txBody>
      </p:sp>
      <p:sp>
        <p:nvSpPr>
          <p:cNvPr id="204" name="Text Placeholder 203">
            <a:extLst>
              <a:ext uri="{FF2B5EF4-FFF2-40B4-BE49-F238E27FC236}">
                <a16:creationId xmlns:a16="http://schemas.microsoft.com/office/drawing/2014/main" id="{77602B09-C864-471A-A076-98EAF6966590}"/>
              </a:ext>
            </a:extLst>
          </p:cNvPr>
          <p:cNvSpPr>
            <a:spLocks noGrp="1"/>
          </p:cNvSpPr>
          <p:nvPr>
            <p:ph type="body" sz="quarter" idx="19"/>
          </p:nvPr>
        </p:nvSpPr>
        <p:spPr>
          <a:xfrm>
            <a:off x="30412266" y="5603842"/>
            <a:ext cx="11514667" cy="566521"/>
          </a:xfrm>
        </p:spPr>
        <p:txBody>
          <a:bodyPr/>
          <a:lstStyle/>
          <a:p>
            <a:pPr algn="ctr"/>
            <a:r>
              <a:rPr lang="en-US" dirty="0">
                <a:solidFill>
                  <a:schemeClr val="tx2">
                    <a:lumMod val="75000"/>
                  </a:schemeClr>
                </a:solidFill>
                <a:latin typeface="Georgia" panose="02040502050405020303" pitchFamily="18" charset="0"/>
              </a:rPr>
              <a:t>The Future of Suicide Prevention</a:t>
            </a:r>
          </a:p>
        </p:txBody>
      </p:sp>
      <p:sp>
        <p:nvSpPr>
          <p:cNvPr id="205" name="Text Placeholder 204">
            <a:extLst>
              <a:ext uri="{FF2B5EF4-FFF2-40B4-BE49-F238E27FC236}">
                <a16:creationId xmlns:a16="http://schemas.microsoft.com/office/drawing/2014/main" id="{10E00671-500E-4545-8224-2269D6739B78}"/>
              </a:ext>
            </a:extLst>
          </p:cNvPr>
          <p:cNvSpPr>
            <a:spLocks noGrp="1"/>
          </p:cNvSpPr>
          <p:nvPr>
            <p:ph type="body" sz="quarter" idx="20"/>
          </p:nvPr>
        </p:nvSpPr>
        <p:spPr>
          <a:xfrm>
            <a:off x="17781238" y="18818651"/>
            <a:ext cx="7717690" cy="333375"/>
          </a:xfrm>
        </p:spPr>
        <p:txBody>
          <a:bodyPr/>
          <a:lstStyle/>
          <a:p>
            <a:pPr algn="ctr"/>
            <a:r>
              <a:rPr lang="en-US" dirty="0">
                <a:solidFill>
                  <a:schemeClr val="tx2">
                    <a:lumMod val="75000"/>
                  </a:schemeClr>
                </a:solidFill>
                <a:latin typeface="Georgia" panose="02040502050405020303" pitchFamily="18" charset="0"/>
              </a:rPr>
              <a:t>Suicide Risk and IDD</a:t>
            </a:r>
          </a:p>
        </p:txBody>
      </p:sp>
      <p:sp>
        <p:nvSpPr>
          <p:cNvPr id="206" name="Text Placeholder 205">
            <a:extLst>
              <a:ext uri="{FF2B5EF4-FFF2-40B4-BE49-F238E27FC236}">
                <a16:creationId xmlns:a16="http://schemas.microsoft.com/office/drawing/2014/main" id="{A83C474C-2CD4-43CA-AC86-BE0CD6EF835C}"/>
              </a:ext>
            </a:extLst>
          </p:cNvPr>
          <p:cNvSpPr>
            <a:spLocks noGrp="1"/>
          </p:cNvSpPr>
          <p:nvPr>
            <p:ph type="body" sz="quarter" idx="21"/>
          </p:nvPr>
        </p:nvSpPr>
        <p:spPr>
          <a:xfrm>
            <a:off x="29600435" y="24787601"/>
            <a:ext cx="7328263" cy="666750"/>
          </a:xfrm>
        </p:spPr>
        <p:txBody>
          <a:bodyPr/>
          <a:lstStyle/>
          <a:p>
            <a:r>
              <a:rPr lang="en-US" dirty="0">
                <a:solidFill>
                  <a:schemeClr val="tx2">
                    <a:lumMod val="75000"/>
                  </a:schemeClr>
                </a:solidFill>
                <a:latin typeface="Georgia" panose="02040502050405020303" pitchFamily="18" charset="0"/>
              </a:rPr>
              <a:t>References</a:t>
            </a:r>
          </a:p>
        </p:txBody>
      </p:sp>
      <p:sp>
        <p:nvSpPr>
          <p:cNvPr id="207" name="Text Placeholder 206">
            <a:extLst>
              <a:ext uri="{FF2B5EF4-FFF2-40B4-BE49-F238E27FC236}">
                <a16:creationId xmlns:a16="http://schemas.microsoft.com/office/drawing/2014/main" id="{0146B0C7-CD2D-42B8-9F22-ABF3F16EDA98}"/>
              </a:ext>
            </a:extLst>
          </p:cNvPr>
          <p:cNvSpPr>
            <a:spLocks noGrp="1"/>
          </p:cNvSpPr>
          <p:nvPr>
            <p:ph type="body" sz="quarter" idx="22"/>
          </p:nvPr>
        </p:nvSpPr>
        <p:spPr/>
        <p:txBody>
          <a:bodyPr>
            <a:noAutofit/>
          </a:bodyPr>
          <a:lstStyle/>
          <a:p>
            <a:r>
              <a:rPr lang="en-US" sz="3200" b="0" i="0" dirty="0">
                <a:effectLst/>
                <a:latin typeface="Georgia" panose="02040502050405020303" pitchFamily="18" charset="0"/>
              </a:rPr>
              <a:t>The New Hampshire Council on Developmental Disabilities is a federally-funded state agency that supports public policies and initiatives that remove barriers and promote opportunities in all areas of life for people with developmental disabilities. My LEND placement focused on policy and research in suicide prevention.</a:t>
            </a:r>
          </a:p>
          <a:p>
            <a:r>
              <a:rPr lang="en-US" sz="3200" b="1" i="1" dirty="0">
                <a:solidFill>
                  <a:schemeClr val="tx2"/>
                </a:solidFill>
                <a:effectLst/>
                <a:latin typeface="Georgia" panose="02040502050405020303" pitchFamily="18" charset="0"/>
              </a:rPr>
              <a:t>“Dedicated to the pursuit of dignity and justice, authentic community inclusion, cultural competency, and self-determination for all New Hampshire residents with developmental disabilities.” </a:t>
            </a:r>
            <a:r>
              <a:rPr lang="en-US" sz="3200" dirty="0">
                <a:solidFill>
                  <a:srgbClr val="222222"/>
                </a:solidFill>
                <a:effectLst/>
                <a:latin typeface="Georgia" panose="02040502050405020303" pitchFamily="18" charset="0"/>
              </a:rPr>
              <a:t>(NHCDD, 2024). </a:t>
            </a:r>
            <a:endParaRPr lang="en-US" sz="3200" b="1" i="0" dirty="0">
              <a:solidFill>
                <a:srgbClr val="222222"/>
              </a:solidFill>
              <a:effectLst/>
              <a:latin typeface="Georgia" panose="02040502050405020303" pitchFamily="18" charset="0"/>
            </a:endParaRPr>
          </a:p>
          <a:p>
            <a:pPr>
              <a:lnSpc>
                <a:spcPct val="100000"/>
              </a:lnSpc>
            </a:pPr>
            <a:endParaRPr lang="en-US" dirty="0"/>
          </a:p>
        </p:txBody>
      </p:sp>
      <p:sp>
        <p:nvSpPr>
          <p:cNvPr id="208" name="Text Placeholder 207">
            <a:extLst>
              <a:ext uri="{FF2B5EF4-FFF2-40B4-BE49-F238E27FC236}">
                <a16:creationId xmlns:a16="http://schemas.microsoft.com/office/drawing/2014/main" id="{BB082622-33C8-45AA-AD6B-2FABFEA9FF03}"/>
              </a:ext>
            </a:extLst>
          </p:cNvPr>
          <p:cNvSpPr>
            <a:spLocks noGrp="1"/>
          </p:cNvSpPr>
          <p:nvPr>
            <p:ph type="body" sz="quarter" idx="23"/>
          </p:nvPr>
        </p:nvSpPr>
        <p:spPr>
          <a:xfrm>
            <a:off x="29600435" y="6996753"/>
            <a:ext cx="6603275" cy="2709092"/>
          </a:xfrm>
        </p:spPr>
        <p:txBody>
          <a:bodyPr>
            <a:normAutofit/>
          </a:bodyPr>
          <a:lstStyle/>
          <a:p>
            <a:pPr algn="ctr"/>
            <a:r>
              <a:rPr lang="en-US" sz="3200" dirty="0">
                <a:latin typeface="Georgia" panose="02040502050405020303" pitchFamily="18" charset="0"/>
              </a:rPr>
              <a:t>We must train professionals and caregivers who support those with IDD in recognizing the signs of suicidal ideations in this population.</a:t>
            </a:r>
          </a:p>
          <a:p>
            <a:pPr algn="ctr"/>
            <a:endParaRPr lang="en-US" dirty="0"/>
          </a:p>
        </p:txBody>
      </p:sp>
      <p:sp>
        <p:nvSpPr>
          <p:cNvPr id="211" name="Text Placeholder 210">
            <a:extLst>
              <a:ext uri="{FF2B5EF4-FFF2-40B4-BE49-F238E27FC236}">
                <a16:creationId xmlns:a16="http://schemas.microsoft.com/office/drawing/2014/main" id="{365CFDFC-5E78-4284-8515-B3D65DE73001}"/>
              </a:ext>
            </a:extLst>
          </p:cNvPr>
          <p:cNvSpPr>
            <a:spLocks noGrp="1"/>
          </p:cNvSpPr>
          <p:nvPr>
            <p:ph type="body" sz="quarter" idx="29"/>
          </p:nvPr>
        </p:nvSpPr>
        <p:spPr>
          <a:xfrm>
            <a:off x="29600435" y="25979314"/>
            <a:ext cx="13076464" cy="4800759"/>
          </a:xfrm>
        </p:spPr>
        <p:txBody>
          <a:bodyPr>
            <a:normAutofit fontScale="55000" lnSpcReduction="20000"/>
          </a:bodyPr>
          <a:lstStyle/>
          <a:p>
            <a:pPr marL="0" indent="0">
              <a:spcBef>
                <a:spcPts val="0"/>
              </a:spcBef>
              <a:buNone/>
            </a:pPr>
            <a:r>
              <a:rPr lang="en-US" sz="3600" b="0" i="0" u="none" strike="noStrike" dirty="0">
                <a:solidFill>
                  <a:srgbClr val="000000"/>
                </a:solidFill>
                <a:effectLst/>
                <a:latin typeface="Times New Roman" panose="02020603050405020304" pitchFamily="18" charset="0"/>
              </a:rPr>
              <a:t>Ludi, E., Ballard, E. D., Greenbaum, R., Pao, M., Bridge, J., Reynolds, W., &amp; Horowitz, L. (2012). Suicide risk in youth with intellectual disabilities. </a:t>
            </a:r>
            <a:r>
              <a:rPr lang="en-US" sz="3600" b="0" i="1" u="none" strike="noStrike" dirty="0">
                <a:solidFill>
                  <a:srgbClr val="000000"/>
                </a:solidFill>
                <a:effectLst/>
                <a:latin typeface="Times New Roman" panose="02020603050405020304" pitchFamily="18" charset="0"/>
              </a:rPr>
              <a:t>Journal of Developmental &amp; Behavioral Pediatrics</a:t>
            </a:r>
            <a:r>
              <a:rPr lang="en-US" sz="3600" b="0" i="0" u="none" strike="noStrike" dirty="0">
                <a:solidFill>
                  <a:srgbClr val="000000"/>
                </a:solidFill>
                <a:effectLst/>
                <a:latin typeface="Times New Roman" panose="02020603050405020304" pitchFamily="18" charset="0"/>
              </a:rPr>
              <a:t>, </a:t>
            </a:r>
            <a:r>
              <a:rPr lang="en-US" sz="3600" b="0" i="1" u="none" strike="noStrike" dirty="0">
                <a:solidFill>
                  <a:srgbClr val="000000"/>
                </a:solidFill>
                <a:effectLst/>
                <a:latin typeface="Times New Roman" panose="02020603050405020304" pitchFamily="18" charset="0"/>
              </a:rPr>
              <a:t>33</a:t>
            </a:r>
            <a:r>
              <a:rPr lang="en-US" sz="3600" b="0" i="0" u="none" strike="noStrike" dirty="0">
                <a:solidFill>
                  <a:srgbClr val="000000"/>
                </a:solidFill>
                <a:effectLst/>
                <a:latin typeface="Times New Roman" panose="02020603050405020304" pitchFamily="18" charset="0"/>
              </a:rPr>
              <a:t>(5), 431–440. </a:t>
            </a:r>
            <a:r>
              <a:rPr lang="en-US" sz="3600" b="0" i="0" u="sng" strike="noStrike" dirty="0">
                <a:solidFill>
                  <a:srgbClr val="1155CC"/>
                </a:solidFill>
                <a:effectLst/>
                <a:latin typeface="Times New Roman" panose="02020603050405020304" pitchFamily="18" charset="0"/>
                <a:hlinkClick r:id="rId2"/>
              </a:rPr>
              <a:t>https://doi.org/10.1097/dbp.0b013e3182599295</a:t>
            </a:r>
            <a:endParaRPr lang="en-US" sz="3600" b="0" i="0" u="sng" strike="noStrike" dirty="0">
              <a:solidFill>
                <a:srgbClr val="1155CC"/>
              </a:solidFill>
              <a:effectLst/>
              <a:latin typeface="Times New Roman" panose="02020603050405020304" pitchFamily="18" charset="0"/>
            </a:endParaRPr>
          </a:p>
          <a:p>
            <a:pPr marL="0" indent="0">
              <a:spcBef>
                <a:spcPts val="0"/>
              </a:spcBef>
              <a:buNone/>
            </a:pPr>
            <a:endParaRPr lang="en-US" sz="3600" u="sng" dirty="0">
              <a:solidFill>
                <a:srgbClr val="1155CC"/>
              </a:solidFill>
              <a:latin typeface="Times New Roman" panose="02020603050405020304" pitchFamily="18" charset="0"/>
            </a:endParaRPr>
          </a:p>
          <a:p>
            <a:pPr marL="0" indent="0">
              <a:spcBef>
                <a:spcPts val="0"/>
              </a:spcBef>
              <a:buNone/>
            </a:pPr>
            <a:r>
              <a:rPr lang="en-US" sz="3600" b="0" i="0" u="none" strike="noStrike" dirty="0">
                <a:solidFill>
                  <a:srgbClr val="000000"/>
                </a:solidFill>
                <a:effectLst/>
                <a:latin typeface="Times New Roman" panose="02020603050405020304" pitchFamily="18" charset="0"/>
              </a:rPr>
              <a:t>Marraccini, M. E., Lindsay, C. A., Griffin, D., Greene, M. J., Simmons, K. T., &amp; Ingram, K. M. (2023). A trauma- and justice, equity, diversity, and inclusion (JEDI)-informed approach to suicide prevention in school: Black boys’ lives matter. </a:t>
            </a:r>
            <a:r>
              <a:rPr lang="en-US" sz="3600" b="0" i="1" u="none" strike="noStrike" dirty="0">
                <a:solidFill>
                  <a:srgbClr val="000000"/>
                </a:solidFill>
                <a:effectLst/>
                <a:latin typeface="Times New Roman" panose="02020603050405020304" pitchFamily="18" charset="0"/>
              </a:rPr>
              <a:t>School Psychology Review</a:t>
            </a:r>
            <a:r>
              <a:rPr lang="en-US" sz="3600" b="0" i="0" u="none" strike="noStrike" dirty="0">
                <a:solidFill>
                  <a:srgbClr val="000000"/>
                </a:solidFill>
                <a:effectLst/>
                <a:latin typeface="Times New Roman" panose="02020603050405020304" pitchFamily="18" charset="0"/>
              </a:rPr>
              <a:t>, </a:t>
            </a:r>
            <a:r>
              <a:rPr lang="en-US" sz="3600" b="0" i="1" u="none" strike="noStrike" dirty="0">
                <a:solidFill>
                  <a:srgbClr val="000000"/>
                </a:solidFill>
                <a:effectLst/>
                <a:latin typeface="Times New Roman" panose="02020603050405020304" pitchFamily="18" charset="0"/>
              </a:rPr>
              <a:t>52</a:t>
            </a:r>
            <a:r>
              <a:rPr lang="en-US" sz="3600" b="0" i="0" u="none" strike="noStrike" dirty="0">
                <a:solidFill>
                  <a:srgbClr val="000000"/>
                </a:solidFill>
                <a:effectLst/>
                <a:latin typeface="Times New Roman" panose="02020603050405020304" pitchFamily="18" charset="0"/>
              </a:rPr>
              <a:t>(3), 292–315. </a:t>
            </a:r>
            <a:r>
              <a:rPr lang="en-US" sz="3600" b="0" i="0" u="sng" strike="noStrike" dirty="0">
                <a:solidFill>
                  <a:srgbClr val="1155CC"/>
                </a:solidFill>
                <a:effectLst/>
                <a:latin typeface="Times New Roman" panose="02020603050405020304" pitchFamily="18" charset="0"/>
                <a:hlinkClick r:id="rId3"/>
              </a:rPr>
              <a:t>https://doi-org.unh.idm.oclc.org/10.1080/2372966X.2021.2010502</a:t>
            </a:r>
            <a:endParaRPr lang="en-US" sz="3600" b="0" i="0" u="none" strike="noStrike" dirty="0">
              <a:solidFill>
                <a:srgbClr val="000000"/>
              </a:solidFill>
              <a:effectLst/>
              <a:latin typeface="Times New Roman" panose="02020603050405020304" pitchFamily="18" charset="0"/>
            </a:endParaRPr>
          </a:p>
          <a:p>
            <a:pPr marL="0" indent="0">
              <a:spcBef>
                <a:spcPts val="0"/>
              </a:spcBef>
              <a:buNone/>
            </a:pPr>
            <a:endParaRPr lang="en-US" sz="3600" dirty="0">
              <a:latin typeface="Times New Roman" panose="02020603050405020304" pitchFamily="18" charset="0"/>
            </a:endParaRPr>
          </a:p>
          <a:p>
            <a:pPr marL="0" indent="0">
              <a:spcBef>
                <a:spcPts val="0"/>
              </a:spcBef>
              <a:buNone/>
            </a:pPr>
            <a:r>
              <a:rPr lang="en-US" sz="3600" b="0" i="0" u="none" strike="noStrike" dirty="0">
                <a:solidFill>
                  <a:srgbClr val="000000"/>
                </a:solidFill>
                <a:effectLst/>
                <a:latin typeface="Times New Roman" panose="02020603050405020304" pitchFamily="18" charset="0"/>
              </a:rPr>
              <a:t>Marlow, N. M., Xie, Z., Tanner, R., Jacobs, M., Hogan, M. K., Joiner, T. E., &amp; Kirby, A. V. (2022). Association between functional disability type and suicide-related outcomes among U.S. adults with disabilities in the National Survey on Drug Use and Health, 2015–2019. </a:t>
            </a:r>
            <a:r>
              <a:rPr lang="en-US" sz="3600" b="0" i="1" u="none" strike="noStrike" dirty="0">
                <a:solidFill>
                  <a:srgbClr val="000000"/>
                </a:solidFill>
                <a:effectLst/>
                <a:latin typeface="Times New Roman" panose="02020603050405020304" pitchFamily="18" charset="0"/>
              </a:rPr>
              <a:t>Journal of Psychiatric Research</a:t>
            </a:r>
            <a:r>
              <a:rPr lang="en-US" sz="3600" b="0" i="0" u="none" strike="noStrike" dirty="0">
                <a:solidFill>
                  <a:srgbClr val="000000"/>
                </a:solidFill>
                <a:effectLst/>
                <a:latin typeface="Times New Roman" panose="02020603050405020304" pitchFamily="18" charset="0"/>
              </a:rPr>
              <a:t>, </a:t>
            </a:r>
            <a:r>
              <a:rPr lang="en-US" sz="3600" b="0" i="1" u="none" strike="noStrike" dirty="0">
                <a:solidFill>
                  <a:srgbClr val="000000"/>
                </a:solidFill>
                <a:effectLst/>
                <a:latin typeface="Times New Roman" panose="02020603050405020304" pitchFamily="18" charset="0"/>
              </a:rPr>
              <a:t>153</a:t>
            </a:r>
            <a:r>
              <a:rPr lang="en-US" sz="3600" b="0" i="0" u="none" strike="noStrike" dirty="0">
                <a:solidFill>
                  <a:srgbClr val="000000"/>
                </a:solidFill>
                <a:effectLst/>
                <a:latin typeface="Times New Roman" panose="02020603050405020304" pitchFamily="18" charset="0"/>
              </a:rPr>
              <a:t>, 213–222. </a:t>
            </a:r>
            <a:r>
              <a:rPr lang="en-US" sz="3600" b="0" i="0" u="sng" strike="noStrike" dirty="0">
                <a:solidFill>
                  <a:srgbClr val="1155CC"/>
                </a:solidFill>
                <a:effectLst/>
                <a:latin typeface="Times New Roman" panose="02020603050405020304" pitchFamily="18" charset="0"/>
                <a:hlinkClick r:id="rId4"/>
              </a:rPr>
              <a:t>https://doi.org/10.1016/j.jpsychires.2022.07.014</a:t>
            </a:r>
            <a:r>
              <a:rPr lang="en-US" sz="3600" b="0" i="0" u="none" strike="noStrike" dirty="0">
                <a:solidFill>
                  <a:srgbClr val="000000"/>
                </a:solidFill>
                <a:effectLst/>
                <a:latin typeface="Times New Roman" panose="02020603050405020304" pitchFamily="18" charset="0"/>
              </a:rPr>
              <a:t> </a:t>
            </a:r>
            <a:endParaRPr lang="en-US" sz="3600" b="0" i="0" u="sng" strike="noStrike" dirty="0">
              <a:solidFill>
                <a:srgbClr val="1155CC"/>
              </a:solidFill>
              <a:effectLst/>
              <a:latin typeface="Times New Roman" panose="02020603050405020304" pitchFamily="18" charset="0"/>
            </a:endParaRPr>
          </a:p>
          <a:p>
            <a:pPr marL="0" indent="0">
              <a:spcBef>
                <a:spcPts val="0"/>
              </a:spcBef>
              <a:buNone/>
            </a:pPr>
            <a:endParaRPr lang="en-US" sz="3600" u="sng" dirty="0">
              <a:solidFill>
                <a:srgbClr val="1155CC"/>
              </a:solidFill>
              <a:latin typeface="Times New Roman" panose="02020603050405020304" pitchFamily="18" charset="0"/>
            </a:endParaRPr>
          </a:p>
          <a:p>
            <a:pPr marL="0" indent="0">
              <a:spcBef>
                <a:spcPts val="0"/>
              </a:spcBef>
              <a:buNone/>
            </a:pPr>
            <a:r>
              <a:rPr lang="en-US" sz="3600" b="0" i="0" u="none" strike="noStrike" dirty="0">
                <a:solidFill>
                  <a:srgbClr val="000000"/>
                </a:solidFill>
                <a:effectLst/>
                <a:latin typeface="Times New Roman" panose="02020603050405020304" pitchFamily="18" charset="0"/>
              </a:rPr>
              <a:t>NH Suicide Prevention Council. (2022). </a:t>
            </a:r>
            <a:r>
              <a:rPr lang="en-US" sz="3600" b="0" i="1" u="none" strike="noStrike" dirty="0">
                <a:solidFill>
                  <a:srgbClr val="000000"/>
                </a:solidFill>
                <a:effectLst/>
                <a:latin typeface="Times New Roman" panose="02020603050405020304" pitchFamily="18" charset="0"/>
              </a:rPr>
              <a:t>The 2022 Annual Suicide Prevention Report</a:t>
            </a:r>
            <a:r>
              <a:rPr lang="en-US" sz="3600" b="0" i="0" u="none" strike="noStrike" dirty="0">
                <a:solidFill>
                  <a:srgbClr val="000000"/>
                </a:solidFill>
                <a:effectLst/>
                <a:latin typeface="Times New Roman" panose="02020603050405020304" pitchFamily="18" charset="0"/>
              </a:rPr>
              <a:t>. The Connect Program. </a:t>
            </a:r>
            <a:r>
              <a:rPr lang="en-US" sz="3600" b="0" i="0" u="sng" strike="noStrike" dirty="0">
                <a:solidFill>
                  <a:srgbClr val="1155CC"/>
                </a:solidFill>
                <a:effectLst/>
                <a:latin typeface="Times New Roman" panose="02020603050405020304" pitchFamily="18" charset="0"/>
                <a:hlinkClick r:id="rId5"/>
              </a:rPr>
              <a:t>https://theconnectprogram.org/wp-content/uploads/2024/03/2022-Annual-Suicide-Report-3-11-2024-Web.pdf</a:t>
            </a:r>
            <a:endParaRPr lang="en-US" sz="3600" b="0" i="0" u="sng" strike="noStrike" dirty="0">
              <a:solidFill>
                <a:srgbClr val="1155CC"/>
              </a:solidFill>
              <a:effectLst/>
              <a:latin typeface="Times New Roman" panose="02020603050405020304" pitchFamily="18" charset="0"/>
            </a:endParaRPr>
          </a:p>
          <a:p>
            <a:pPr marL="0" indent="0">
              <a:spcBef>
                <a:spcPts val="0"/>
              </a:spcBef>
              <a:buNone/>
            </a:pPr>
            <a:endParaRPr lang="en-US" sz="3600" u="sng" dirty="0">
              <a:solidFill>
                <a:schemeClr val="tx1"/>
              </a:solidFill>
              <a:latin typeface="Georgia" panose="02040502050405020303" pitchFamily="18" charset="0"/>
            </a:endParaRPr>
          </a:p>
          <a:p>
            <a:pPr marL="0" indent="0">
              <a:spcBef>
                <a:spcPts val="0"/>
              </a:spcBef>
              <a:buNone/>
            </a:pPr>
            <a:r>
              <a:rPr lang="en-US" sz="3600" b="0" i="0" u="none" strike="noStrike" dirty="0">
                <a:solidFill>
                  <a:srgbClr val="000000"/>
                </a:solidFill>
                <a:effectLst/>
                <a:latin typeface="Times New Roman" panose="02020603050405020304" pitchFamily="18" charset="0"/>
              </a:rPr>
              <a:t>Washington State Department of Social and Health Services. (2023, February). </a:t>
            </a:r>
            <a:r>
              <a:rPr lang="en-US" sz="3600" b="0" i="1" u="none" strike="noStrike" dirty="0">
                <a:solidFill>
                  <a:srgbClr val="000000"/>
                </a:solidFill>
                <a:effectLst/>
                <a:latin typeface="Times New Roman" panose="02020603050405020304" pitchFamily="18" charset="0"/>
              </a:rPr>
              <a:t>Suicide among people with disabilities</a:t>
            </a:r>
            <a:r>
              <a:rPr lang="en-US" sz="3600" b="0" i="0" u="none" strike="noStrike" dirty="0">
                <a:solidFill>
                  <a:srgbClr val="000000"/>
                </a:solidFill>
                <a:effectLst/>
                <a:latin typeface="Times New Roman" panose="02020603050405020304" pitchFamily="18" charset="0"/>
              </a:rPr>
              <a:t>. Developmental Disabilities Administration: Caregiver Bulletin. </a:t>
            </a:r>
            <a:r>
              <a:rPr lang="en-US" sz="3600" b="0" i="0" u="sng" strike="noStrike" dirty="0">
                <a:solidFill>
                  <a:srgbClr val="1155CC"/>
                </a:solidFill>
                <a:effectLst/>
                <a:latin typeface="Times New Roman" panose="02020603050405020304" pitchFamily="18" charset="0"/>
                <a:hlinkClick r:id="rId6"/>
              </a:rPr>
              <a:t>https://www.dshs.wa.gov/sites/default/files/DDA/dda/documents/Suicide%20Among%20People%20with%20Disabilities.pdf</a:t>
            </a:r>
            <a:r>
              <a:rPr lang="en-US" sz="3600" b="0" i="0" u="none" strike="noStrike" dirty="0">
                <a:solidFill>
                  <a:srgbClr val="000000"/>
                </a:solidFill>
                <a:effectLst/>
                <a:latin typeface="Times New Roman" panose="02020603050405020304" pitchFamily="18" charset="0"/>
              </a:rPr>
              <a:t> </a:t>
            </a:r>
            <a:endParaRPr lang="en-US" sz="3600" u="sng" dirty="0">
              <a:solidFill>
                <a:srgbClr val="1155CC"/>
              </a:solidFill>
              <a:latin typeface="Times New Roman" panose="02020603050405020304" pitchFamily="18" charset="0"/>
            </a:endParaRPr>
          </a:p>
          <a:p>
            <a:pPr marL="0" indent="0">
              <a:buNone/>
            </a:pPr>
            <a:endParaRPr lang="en-US" dirty="0"/>
          </a:p>
        </p:txBody>
      </p:sp>
      <p:sp>
        <p:nvSpPr>
          <p:cNvPr id="212" name="Text Placeholder 211">
            <a:extLst>
              <a:ext uri="{FF2B5EF4-FFF2-40B4-BE49-F238E27FC236}">
                <a16:creationId xmlns:a16="http://schemas.microsoft.com/office/drawing/2014/main" id="{5D17F8EC-3BC7-49D0-83A8-B5F02B98DB11}"/>
              </a:ext>
            </a:extLst>
          </p:cNvPr>
          <p:cNvSpPr>
            <a:spLocks noGrp="1"/>
          </p:cNvSpPr>
          <p:nvPr>
            <p:ph type="body" sz="quarter" idx="30"/>
          </p:nvPr>
        </p:nvSpPr>
        <p:spPr>
          <a:xfrm>
            <a:off x="16690793" y="20551456"/>
            <a:ext cx="9963601" cy="7848154"/>
          </a:xfrm>
        </p:spPr>
        <p:txBody>
          <a:bodyPr>
            <a:normAutofit fontScale="25000" lnSpcReduction="20000"/>
          </a:bodyPr>
          <a:lstStyle/>
          <a:p>
            <a:pPr marL="457200" indent="-457200">
              <a:buFont typeface="Arial" panose="020B0604020202020204" pitchFamily="34" charset="0"/>
              <a:buChar char="•"/>
            </a:pPr>
            <a:r>
              <a:rPr lang="en-US" sz="12800" dirty="0">
                <a:solidFill>
                  <a:srgbClr val="000000"/>
                </a:solidFill>
                <a:latin typeface="Georgia" panose="02040502050405020303" pitchFamily="18" charset="0"/>
              </a:rPr>
              <a:t>People with IDD are </a:t>
            </a:r>
            <a:r>
              <a:rPr lang="en-US" sz="12800" b="1" dirty="0">
                <a:solidFill>
                  <a:schemeClr val="tx2"/>
                </a:solidFill>
                <a:latin typeface="Georgia" panose="02040502050405020303" pitchFamily="18" charset="0"/>
              </a:rPr>
              <a:t>no less likely </a:t>
            </a:r>
            <a:r>
              <a:rPr lang="en-US" sz="12800" dirty="0">
                <a:solidFill>
                  <a:srgbClr val="000000"/>
                </a:solidFill>
                <a:latin typeface="Georgia" panose="02040502050405020303" pitchFamily="18" charset="0"/>
              </a:rPr>
              <a:t>to experience suicidal ideations than those without this diagnosis – though this is a common misconception in the healthcare field (Ludi et al., 2012). </a:t>
            </a:r>
          </a:p>
          <a:p>
            <a:pPr marL="457200" indent="-457200">
              <a:buFont typeface="Arial" panose="020B0604020202020204" pitchFamily="34" charset="0"/>
              <a:buChar char="•"/>
            </a:pPr>
            <a:r>
              <a:rPr lang="en-US" sz="12800" dirty="0">
                <a:solidFill>
                  <a:schemeClr val="tx1"/>
                </a:solidFill>
                <a:latin typeface="Georgia" panose="02040502050405020303" pitchFamily="18" charset="0"/>
              </a:rPr>
              <a:t>Under-identification</a:t>
            </a:r>
            <a:r>
              <a:rPr lang="en-US" sz="12800" dirty="0">
                <a:solidFill>
                  <a:srgbClr val="000000"/>
                </a:solidFill>
                <a:latin typeface="Georgia" panose="02040502050405020303" pitchFamily="18" charset="0"/>
              </a:rPr>
              <a:t> of mental health disorders due to </a:t>
            </a:r>
            <a:r>
              <a:rPr lang="en-US" sz="12800" b="1" dirty="0">
                <a:solidFill>
                  <a:schemeClr val="tx2"/>
                </a:solidFill>
                <a:latin typeface="Georgia" panose="02040502050405020303" pitchFamily="18" charset="0"/>
              </a:rPr>
              <a:t>diagnostic overshadowing </a:t>
            </a:r>
            <a:r>
              <a:rPr lang="en-US" sz="12800" dirty="0">
                <a:solidFill>
                  <a:srgbClr val="000000"/>
                </a:solidFill>
                <a:latin typeface="Georgia" panose="02040502050405020303" pitchFamily="18" charset="0"/>
              </a:rPr>
              <a:t>in people with IDD (Ludi et al., 2012). </a:t>
            </a:r>
          </a:p>
          <a:p>
            <a:pPr marL="457200" indent="-457200">
              <a:buFont typeface="Arial" panose="020B0604020202020204" pitchFamily="34" charset="0"/>
              <a:buChar char="•"/>
            </a:pPr>
            <a:r>
              <a:rPr lang="en-US" sz="12800" dirty="0">
                <a:solidFill>
                  <a:srgbClr val="000000"/>
                </a:solidFill>
                <a:latin typeface="Georgia" panose="02040502050405020303" pitchFamily="18" charset="0"/>
              </a:rPr>
              <a:t>A lack of appropriate suicide screening instruments for those with IDD (Ludi et al., 2012).</a:t>
            </a:r>
          </a:p>
          <a:p>
            <a:pPr marL="457200" indent="-457200">
              <a:buFont typeface="Arial" panose="020B0604020202020204" pitchFamily="34" charset="0"/>
              <a:buChar char="•"/>
            </a:pPr>
            <a:r>
              <a:rPr lang="en-US" sz="12800" dirty="0">
                <a:latin typeface="Georgia" panose="02040502050405020303" pitchFamily="18" charset="0"/>
              </a:rPr>
              <a:t>Feelings of</a:t>
            </a:r>
            <a:r>
              <a:rPr lang="en-US" sz="12800" b="1" dirty="0">
                <a:solidFill>
                  <a:schemeClr val="tx2"/>
                </a:solidFill>
                <a:latin typeface="Georgia" panose="02040502050405020303" pitchFamily="18" charset="0"/>
              </a:rPr>
              <a:t> isolation</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burdensomeness</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difficulty communicating needs</a:t>
            </a:r>
            <a:r>
              <a:rPr lang="en-US" sz="12800" dirty="0">
                <a:latin typeface="Georgia" panose="02040502050405020303" pitchFamily="18" charset="0"/>
              </a:rPr>
              <a:t>, and </a:t>
            </a:r>
            <a:r>
              <a:rPr lang="en-US" sz="12800" b="1" dirty="0">
                <a:solidFill>
                  <a:schemeClr val="tx2"/>
                </a:solidFill>
                <a:latin typeface="Georgia" panose="02040502050405020303" pitchFamily="18" charset="0"/>
              </a:rPr>
              <a:t>limited access to a broader community</a:t>
            </a:r>
            <a:r>
              <a:rPr lang="en-US" sz="12800" dirty="0">
                <a:latin typeface="Georgia" panose="02040502050405020303" pitchFamily="18" charset="0"/>
              </a:rPr>
              <a:t>, especially in rural areas (Washington State DSHS, 2023). </a:t>
            </a:r>
          </a:p>
          <a:p>
            <a:pPr marL="457200" indent="-457200">
              <a:buFont typeface="Arial" panose="020B0604020202020204" pitchFamily="34" charset="0"/>
              <a:buChar char="•"/>
            </a:pPr>
            <a:r>
              <a:rPr lang="en-US" sz="12800" dirty="0">
                <a:latin typeface="Georgia" panose="02040502050405020303" pitchFamily="18" charset="0"/>
              </a:rPr>
              <a:t>Experiencing </a:t>
            </a:r>
            <a:r>
              <a:rPr lang="en-US" sz="12800" b="1" dirty="0">
                <a:solidFill>
                  <a:schemeClr val="tx2"/>
                </a:solidFill>
                <a:latin typeface="Georgia" panose="02040502050405020303" pitchFamily="18" charset="0"/>
              </a:rPr>
              <a:t>abuse</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neglect</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challenging family circumstances</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social disadvantage</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peer neglect</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peer exclusion</a:t>
            </a:r>
            <a:r>
              <a:rPr lang="en-US" sz="12800" dirty="0">
                <a:latin typeface="Georgia" panose="02040502050405020303" pitchFamily="18" charset="0"/>
              </a:rPr>
              <a:t>, </a:t>
            </a:r>
            <a:r>
              <a:rPr lang="en-US" sz="12800" b="1" dirty="0">
                <a:solidFill>
                  <a:schemeClr val="tx2"/>
                </a:solidFill>
                <a:latin typeface="Georgia" panose="02040502050405020303" pitchFamily="18" charset="0"/>
              </a:rPr>
              <a:t>stigma</a:t>
            </a:r>
            <a:r>
              <a:rPr lang="en-US" sz="12800" dirty="0">
                <a:latin typeface="Georgia" panose="02040502050405020303" pitchFamily="18" charset="0"/>
              </a:rPr>
              <a:t>, and </a:t>
            </a:r>
            <a:r>
              <a:rPr lang="en-US" sz="12800" b="1" dirty="0">
                <a:solidFill>
                  <a:schemeClr val="tx2"/>
                </a:solidFill>
                <a:latin typeface="Georgia" panose="02040502050405020303" pitchFamily="18" charset="0"/>
              </a:rPr>
              <a:t>politica</a:t>
            </a:r>
            <a:r>
              <a:rPr lang="en-US" sz="12800" dirty="0">
                <a:latin typeface="Georgia" panose="02040502050405020303" pitchFamily="18" charset="0"/>
              </a:rPr>
              <a:t>l and </a:t>
            </a:r>
            <a:r>
              <a:rPr lang="en-US" sz="12800" b="1" dirty="0">
                <a:solidFill>
                  <a:schemeClr val="tx2"/>
                </a:solidFill>
                <a:latin typeface="Georgia" panose="02040502050405020303" pitchFamily="18" charset="0"/>
              </a:rPr>
              <a:t>institutional oppression</a:t>
            </a:r>
            <a:r>
              <a:rPr lang="en-US" sz="12800" dirty="0">
                <a:latin typeface="Georgia" panose="02040502050405020303" pitchFamily="18" charset="0"/>
              </a:rPr>
              <a:t> or </a:t>
            </a:r>
            <a:r>
              <a:rPr lang="en-US" sz="12800" b="1" dirty="0">
                <a:solidFill>
                  <a:schemeClr val="tx2"/>
                </a:solidFill>
                <a:latin typeface="Georgia" panose="02040502050405020303" pitchFamily="18" charset="0"/>
              </a:rPr>
              <a:t>ableism </a:t>
            </a:r>
            <a:r>
              <a:rPr lang="en-US" sz="12800" dirty="0">
                <a:latin typeface="Georgia" panose="02040502050405020303" pitchFamily="18" charset="0"/>
              </a:rPr>
              <a:t>(Marraccini et al., 2023).</a:t>
            </a:r>
          </a:p>
          <a:p>
            <a:endParaRPr lang="en-US" dirty="0"/>
          </a:p>
        </p:txBody>
      </p:sp>
      <p:sp>
        <p:nvSpPr>
          <p:cNvPr id="213" name="Text Placeholder 212">
            <a:extLst>
              <a:ext uri="{FF2B5EF4-FFF2-40B4-BE49-F238E27FC236}">
                <a16:creationId xmlns:a16="http://schemas.microsoft.com/office/drawing/2014/main" id="{A5BA54DA-B70A-44E8-AF46-6E12DCB6D401}"/>
              </a:ext>
            </a:extLst>
          </p:cNvPr>
          <p:cNvSpPr>
            <a:spLocks noGrp="1"/>
          </p:cNvSpPr>
          <p:nvPr>
            <p:ph type="body" sz="quarter" idx="31"/>
          </p:nvPr>
        </p:nvSpPr>
        <p:spPr>
          <a:xfrm>
            <a:off x="979714" y="17817089"/>
            <a:ext cx="8623234" cy="2069941"/>
          </a:xfrm>
        </p:spPr>
        <p:txBody>
          <a:bodyPr>
            <a:normAutofit/>
          </a:bodyPr>
          <a:lstStyle/>
          <a:p>
            <a:pPr algn="ctr"/>
            <a:r>
              <a:rPr lang="en-US" sz="3200" dirty="0">
                <a:solidFill>
                  <a:srgbClr val="000000"/>
                </a:solidFill>
                <a:latin typeface="Georgia" panose="02040502050405020303" pitchFamily="18" charset="0"/>
              </a:rPr>
              <a:t>NH has a suicide rate higher than the national average (14.43) with </a:t>
            </a:r>
            <a:r>
              <a:rPr lang="en-US" sz="3200" b="1" dirty="0">
                <a:solidFill>
                  <a:schemeClr val="tx2"/>
                </a:solidFill>
                <a:latin typeface="Georgia" panose="02040502050405020303" pitchFamily="18" charset="0"/>
              </a:rPr>
              <a:t>18.38 suicide deaths per 100,000</a:t>
            </a:r>
            <a:r>
              <a:rPr lang="en-US" sz="3200" b="1" dirty="0">
                <a:solidFill>
                  <a:srgbClr val="000000"/>
                </a:solidFill>
                <a:latin typeface="Georgia" panose="02040502050405020303" pitchFamily="18" charset="0"/>
              </a:rPr>
              <a:t> </a:t>
            </a:r>
            <a:r>
              <a:rPr lang="en-US" sz="3200" dirty="0">
                <a:solidFill>
                  <a:srgbClr val="000000"/>
                </a:solidFill>
                <a:latin typeface="Georgia" panose="02040502050405020303" pitchFamily="18" charset="0"/>
              </a:rPr>
              <a:t>in the state (NH Suicide Prevention Council, 2022).</a:t>
            </a:r>
            <a:endParaRPr lang="en-US" sz="3200" dirty="0">
              <a:latin typeface="Georgia" panose="02040502050405020303" pitchFamily="18" charset="0"/>
            </a:endParaRPr>
          </a:p>
          <a:p>
            <a:pPr marL="489833" indent="-489833" algn="ctr">
              <a:buFont typeface="Arial" panose="020B0604020202020204" pitchFamily="34" charset="0"/>
              <a:buChar char="•"/>
            </a:pPr>
            <a:endParaRPr lang="en-US" dirty="0"/>
          </a:p>
          <a:p>
            <a:pPr marL="489833" indent="-489833">
              <a:buFont typeface="Arial" panose="020B0604020202020204" pitchFamily="34" charset="0"/>
              <a:buChar char="•"/>
            </a:pPr>
            <a:endParaRPr lang="en-US" dirty="0"/>
          </a:p>
        </p:txBody>
      </p:sp>
      <p:sp>
        <p:nvSpPr>
          <p:cNvPr id="215" name="Text Placeholder 214">
            <a:extLst>
              <a:ext uri="{FF2B5EF4-FFF2-40B4-BE49-F238E27FC236}">
                <a16:creationId xmlns:a16="http://schemas.microsoft.com/office/drawing/2014/main" id="{B38AB5EB-AF03-4AAB-BACA-3583F66E806C}"/>
              </a:ext>
            </a:extLst>
          </p:cNvPr>
          <p:cNvSpPr>
            <a:spLocks noGrp="1"/>
          </p:cNvSpPr>
          <p:nvPr>
            <p:ph type="body" sz="quarter" idx="33"/>
          </p:nvPr>
        </p:nvSpPr>
        <p:spPr>
          <a:xfrm>
            <a:off x="6714309" y="21425868"/>
            <a:ext cx="7328263" cy="2069941"/>
          </a:xfrm>
        </p:spPr>
        <p:txBody>
          <a:bodyPr>
            <a:normAutofit/>
          </a:bodyPr>
          <a:lstStyle/>
          <a:p>
            <a:pPr marL="0" indent="0" algn="ctr">
              <a:buNone/>
            </a:pPr>
            <a:r>
              <a:rPr lang="en-US" sz="3200" b="1" dirty="0">
                <a:solidFill>
                  <a:schemeClr val="tx2"/>
                </a:solidFill>
                <a:latin typeface="Georgia" panose="02040502050405020303" pitchFamily="18" charset="0"/>
              </a:rPr>
              <a:t>People with disabilities are 2.5x more likely to make a suicide attempt (Marlow et al., 2022).</a:t>
            </a:r>
            <a:endParaRPr lang="en-US" sz="3200" dirty="0">
              <a:solidFill>
                <a:schemeClr val="tx2"/>
              </a:solidFill>
              <a:latin typeface="Georgia" panose="02040502050405020303" pitchFamily="18" charset="0"/>
            </a:endParaRPr>
          </a:p>
          <a:p>
            <a:pPr marL="0" indent="0" algn="ctr">
              <a:buNone/>
            </a:pPr>
            <a:endParaRPr lang="en-US" dirty="0"/>
          </a:p>
        </p:txBody>
      </p:sp>
      <p:sp>
        <p:nvSpPr>
          <p:cNvPr id="48" name="Text Placeholder 207">
            <a:extLst>
              <a:ext uri="{FF2B5EF4-FFF2-40B4-BE49-F238E27FC236}">
                <a16:creationId xmlns:a16="http://schemas.microsoft.com/office/drawing/2014/main" id="{5F56177F-5C62-472F-8339-1C24A8CA2BF8}"/>
              </a:ext>
            </a:extLst>
          </p:cNvPr>
          <p:cNvSpPr txBox="1">
            <a:spLocks/>
          </p:cNvSpPr>
          <p:nvPr/>
        </p:nvSpPr>
        <p:spPr>
          <a:xfrm>
            <a:off x="16090475" y="7139028"/>
            <a:ext cx="11926933" cy="6668350"/>
          </a:xfrm>
          <a:prstGeom prst="rect">
            <a:avLst/>
          </a:prstGeom>
        </p:spPr>
        <p:txBody>
          <a:bodyPr vert="horz" lIns="91435" tIns="45717" rIns="91435" bIns="45717" rtlCol="0">
            <a:normAutofit/>
          </a:bodyPr>
          <a:lstStyle>
            <a:lvl1pPr marL="0" indent="0" algn="l" defTabSz="4480304" rtl="0" eaLnBrk="1" latinLnBrk="0" hangingPunct="1">
              <a:lnSpc>
                <a:spcPct val="90000"/>
              </a:lnSpc>
              <a:spcBef>
                <a:spcPts val="4900"/>
              </a:spcBef>
              <a:buFont typeface="Arial" panose="020B0604020202020204" pitchFamily="34" charset="0"/>
              <a:buNone/>
              <a:defRPr sz="4000" kern="1200">
                <a:solidFill>
                  <a:srgbClr val="000000"/>
                </a:solidFill>
                <a:latin typeface="+mj-lt"/>
                <a:ea typeface="+mn-ea"/>
                <a:cs typeface="+mn-cs"/>
              </a:defRPr>
            </a:lvl1pPr>
            <a:lvl2pPr marL="2925952" indent="-685800" algn="l" defTabSz="4480304" rtl="0" eaLnBrk="1" latinLnBrk="0" hangingPunct="1">
              <a:lnSpc>
                <a:spcPct val="90000"/>
              </a:lnSpc>
              <a:spcBef>
                <a:spcPts val="2450"/>
              </a:spcBef>
              <a:buFont typeface="Arial" panose="020B0604020202020204" pitchFamily="34" charset="0"/>
              <a:buChar char="•"/>
              <a:defRPr sz="4000" kern="1200">
                <a:solidFill>
                  <a:srgbClr val="000000"/>
                </a:solidFill>
                <a:latin typeface="+mj-lt"/>
                <a:ea typeface="+mn-ea"/>
                <a:cs typeface="+mn-cs"/>
              </a:defRPr>
            </a:lvl2pPr>
            <a:lvl3pPr marL="5166104" indent="-685800" algn="l" defTabSz="4480304" rtl="0" eaLnBrk="1" latinLnBrk="0" hangingPunct="1">
              <a:lnSpc>
                <a:spcPct val="90000"/>
              </a:lnSpc>
              <a:spcBef>
                <a:spcPts val="2450"/>
              </a:spcBef>
              <a:buFont typeface="Arial" panose="020B0604020202020204" pitchFamily="34" charset="0"/>
              <a:buChar char="•"/>
              <a:defRPr sz="4000" kern="1200">
                <a:solidFill>
                  <a:srgbClr val="000000"/>
                </a:solidFill>
                <a:latin typeface="+mj-lt"/>
                <a:ea typeface="+mn-ea"/>
                <a:cs typeface="+mn-cs"/>
              </a:defRPr>
            </a:lvl3pPr>
            <a:lvl4pPr marL="7291956" indent="-571500" algn="l" defTabSz="4480304" rtl="0" eaLnBrk="1" latinLnBrk="0" hangingPunct="1">
              <a:lnSpc>
                <a:spcPct val="90000"/>
              </a:lnSpc>
              <a:spcBef>
                <a:spcPts val="2450"/>
              </a:spcBef>
              <a:buFont typeface="Arial" panose="020B0604020202020204" pitchFamily="34" charset="0"/>
              <a:buChar char="•"/>
              <a:defRPr sz="4000" kern="1200">
                <a:solidFill>
                  <a:srgbClr val="000000"/>
                </a:solidFill>
                <a:latin typeface="+mj-lt"/>
                <a:ea typeface="+mn-ea"/>
                <a:cs typeface="+mn-cs"/>
              </a:defRPr>
            </a:lvl4pPr>
            <a:lvl5pPr marL="9532108" indent="-571500" algn="l" defTabSz="4480304" rtl="0" eaLnBrk="1" latinLnBrk="0" hangingPunct="1">
              <a:lnSpc>
                <a:spcPct val="90000"/>
              </a:lnSpc>
              <a:spcBef>
                <a:spcPts val="2450"/>
              </a:spcBef>
              <a:buFont typeface="Arial" panose="020B0604020202020204" pitchFamily="34" charset="0"/>
              <a:buChar char="•"/>
              <a:defRPr sz="40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pPr>
              <a:lnSpc>
                <a:spcPct val="100000"/>
              </a:lnSpc>
            </a:pPr>
            <a:endParaRPr lang="en-US" sz="3200" b="0" dirty="0">
              <a:solidFill>
                <a:srgbClr val="000000"/>
              </a:solidFill>
              <a:effectLst/>
              <a:latin typeface="Georgia" panose="02040502050405020303" pitchFamily="18" charset="0"/>
            </a:endParaRPr>
          </a:p>
        </p:txBody>
      </p:sp>
      <p:pic>
        <p:nvPicPr>
          <p:cNvPr id="8" name="Picture 7" descr="NH Council on Developmental Disabilities logo&#10;">
            <a:extLst>
              <a:ext uri="{FF2B5EF4-FFF2-40B4-BE49-F238E27FC236}">
                <a16:creationId xmlns:a16="http://schemas.microsoft.com/office/drawing/2014/main" id="{CCDBF479-3FC3-0FFF-8A89-807100EF13FF}"/>
              </a:ext>
              <a:ext uri="{C183D7F6-B498-43B3-948B-1728B52AA6E4}">
                <adec:decorative xmlns:adec="http://schemas.microsoft.com/office/drawing/2017/decorative" val="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42401" y="12619899"/>
            <a:ext cx="11570525" cy="2384720"/>
          </a:xfrm>
          <a:prstGeom prst="rect">
            <a:avLst/>
          </a:prstGeom>
        </p:spPr>
      </p:pic>
      <p:pic>
        <p:nvPicPr>
          <p:cNvPr id="9" name="Picture 8">
            <a:extLst>
              <a:ext uri="{FF2B5EF4-FFF2-40B4-BE49-F238E27FC236}">
                <a16:creationId xmlns:a16="http://schemas.microsoft.com/office/drawing/2014/main" id="{F5680199-DB15-0731-8E1F-9FB4A2E80D32}"/>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45819" y="16646704"/>
            <a:ext cx="3067107" cy="3587035"/>
          </a:xfrm>
          <a:prstGeom prst="rect">
            <a:avLst/>
          </a:prstGeom>
        </p:spPr>
      </p:pic>
      <p:pic>
        <p:nvPicPr>
          <p:cNvPr id="10" name="Picture 9">
            <a:extLst>
              <a:ext uri="{FF2B5EF4-FFF2-40B4-BE49-F238E27FC236}">
                <a16:creationId xmlns:a16="http://schemas.microsoft.com/office/drawing/2014/main" id="{186F049F-643A-6614-A29F-314707DD732E}"/>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125846" y="20753852"/>
            <a:ext cx="3334969" cy="2571750"/>
          </a:xfrm>
          <a:prstGeom prst="rect">
            <a:avLst/>
          </a:prstGeom>
        </p:spPr>
      </p:pic>
      <p:sp>
        <p:nvSpPr>
          <p:cNvPr id="11" name="TextBox 10">
            <a:extLst>
              <a:ext uri="{FF2B5EF4-FFF2-40B4-BE49-F238E27FC236}">
                <a16:creationId xmlns:a16="http://schemas.microsoft.com/office/drawing/2014/main" id="{CC85AD56-6A94-9BC0-D130-79B3C2D8AFCB}"/>
              </a:ext>
            </a:extLst>
          </p:cNvPr>
          <p:cNvSpPr txBox="1"/>
          <p:nvPr/>
        </p:nvSpPr>
        <p:spPr>
          <a:xfrm>
            <a:off x="1029329" y="24574777"/>
            <a:ext cx="7692632" cy="2062103"/>
          </a:xfrm>
          <a:prstGeom prst="rect">
            <a:avLst/>
          </a:prstGeom>
          <a:noFill/>
        </p:spPr>
        <p:txBody>
          <a:bodyPr wrap="square" rtlCol="0">
            <a:spAutoFit/>
          </a:bodyPr>
          <a:lstStyle/>
          <a:p>
            <a:pPr algn="ctr"/>
            <a:r>
              <a:rPr lang="en-US" sz="3200" dirty="0">
                <a:latin typeface="Georgia" panose="02040502050405020303" pitchFamily="18" charset="0"/>
              </a:rPr>
              <a:t>42% of children and adolescents with IDD are at risk for suicidal thoughts, behaviors, and death by suicide (Ludi et al., 2012).  </a:t>
            </a:r>
          </a:p>
        </p:txBody>
      </p:sp>
      <p:pic>
        <p:nvPicPr>
          <p:cNvPr id="12" name="Picture 11" descr="4 people shaded in blue out of a group of 10 people">
            <a:extLst>
              <a:ext uri="{FF2B5EF4-FFF2-40B4-BE49-F238E27FC236}">
                <a16:creationId xmlns:a16="http://schemas.microsoft.com/office/drawing/2014/main" id="{E7489466-F4DE-CAE6-4BDA-93253795DAD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211817" y="24129042"/>
            <a:ext cx="4539076" cy="2719662"/>
          </a:xfrm>
          <a:prstGeom prst="rect">
            <a:avLst/>
          </a:prstGeom>
        </p:spPr>
      </p:pic>
      <p:sp>
        <p:nvSpPr>
          <p:cNvPr id="13" name="TextBox 12">
            <a:extLst>
              <a:ext uri="{FF2B5EF4-FFF2-40B4-BE49-F238E27FC236}">
                <a16:creationId xmlns:a16="http://schemas.microsoft.com/office/drawing/2014/main" id="{08692F15-0C46-16E8-6801-E3837A02FAC2}"/>
              </a:ext>
            </a:extLst>
          </p:cNvPr>
          <p:cNvSpPr txBox="1"/>
          <p:nvPr/>
        </p:nvSpPr>
        <p:spPr>
          <a:xfrm>
            <a:off x="7498080" y="27768881"/>
            <a:ext cx="6544492" cy="2554545"/>
          </a:xfrm>
          <a:prstGeom prst="rect">
            <a:avLst/>
          </a:prstGeom>
          <a:noFill/>
        </p:spPr>
        <p:txBody>
          <a:bodyPr wrap="square" rtlCol="0">
            <a:spAutoFit/>
          </a:bodyPr>
          <a:lstStyle/>
          <a:p>
            <a:pPr algn="ctr"/>
            <a:r>
              <a:rPr lang="en-US" sz="3200" dirty="0">
                <a:latin typeface="Georgia" panose="02040502050405020303" pitchFamily="18" charset="0"/>
              </a:rPr>
              <a:t>In a study of adults with IDD, 70% of clients who experienced suicidal ideations were not identified by caregivers or professionals (Ludi et al., 2012).</a:t>
            </a:r>
          </a:p>
        </p:txBody>
      </p:sp>
      <p:pic>
        <p:nvPicPr>
          <p:cNvPr id="14" name="Picture 13">
            <a:extLst>
              <a:ext uri="{FF2B5EF4-FFF2-40B4-BE49-F238E27FC236}">
                <a16:creationId xmlns:a16="http://schemas.microsoft.com/office/drawing/2014/main" id="{F16C3B47-7AAB-9E1D-3D78-B16097E158C4}"/>
              </a:ext>
              <a:ext uri="{C183D7F6-B498-43B3-948B-1728B52AA6E4}">
                <adec:decorative xmlns:adec="http://schemas.microsoft.com/office/drawing/2017/decorative" val="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681580" y="27524191"/>
            <a:ext cx="4223500" cy="3043923"/>
          </a:xfrm>
          <a:prstGeom prst="rect">
            <a:avLst/>
          </a:prstGeom>
        </p:spPr>
      </p:pic>
      <p:sp>
        <p:nvSpPr>
          <p:cNvPr id="15" name="Text Placeholder 201">
            <a:extLst>
              <a:ext uri="{FF2B5EF4-FFF2-40B4-BE49-F238E27FC236}">
                <a16:creationId xmlns:a16="http://schemas.microsoft.com/office/drawing/2014/main" id="{7120B2C0-6A1E-67FC-7581-EBA98C2099AC}"/>
              </a:ext>
            </a:extLst>
          </p:cNvPr>
          <p:cNvSpPr txBox="1">
            <a:spLocks/>
          </p:cNvSpPr>
          <p:nvPr/>
        </p:nvSpPr>
        <p:spPr>
          <a:xfrm>
            <a:off x="2259632" y="5603842"/>
            <a:ext cx="8909353" cy="982134"/>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dirty="0">
                <a:solidFill>
                  <a:schemeClr val="tx2">
                    <a:lumMod val="75000"/>
                  </a:schemeClr>
                </a:solidFill>
                <a:latin typeface="Georgia" panose="02040502050405020303" pitchFamily="18" charset="0"/>
              </a:rPr>
              <a:t>Introduction</a:t>
            </a:r>
          </a:p>
        </p:txBody>
      </p:sp>
      <p:sp>
        <p:nvSpPr>
          <p:cNvPr id="24" name="TextBox 23">
            <a:extLst>
              <a:ext uri="{FF2B5EF4-FFF2-40B4-BE49-F238E27FC236}">
                <a16:creationId xmlns:a16="http://schemas.microsoft.com/office/drawing/2014/main" id="{0F747FB3-4750-D90A-CAE4-0877DEA02756}"/>
              </a:ext>
            </a:extLst>
          </p:cNvPr>
          <p:cNvSpPr txBox="1"/>
          <p:nvPr/>
        </p:nvSpPr>
        <p:spPr>
          <a:xfrm rot="10800000" flipH="1" flipV="1">
            <a:off x="16090475" y="6958444"/>
            <a:ext cx="12008274" cy="6001643"/>
          </a:xfrm>
          <a:prstGeom prst="rect">
            <a:avLst/>
          </a:prstGeom>
          <a:noFill/>
        </p:spPr>
        <p:txBody>
          <a:bodyPr wrap="square" rtlCol="0">
            <a:spAutoFit/>
          </a:bodyPr>
          <a:lstStyle/>
          <a:p>
            <a:r>
              <a:rPr lang="en-US" sz="3200" dirty="0">
                <a:latin typeface="Georgia" panose="02040502050405020303" pitchFamily="18" charset="0"/>
              </a:rPr>
              <a:t>Two relevant bills introduced in the 2024 session:</a:t>
            </a:r>
          </a:p>
          <a:p>
            <a:pPr marL="457200" indent="-457200">
              <a:buFont typeface="Arial" panose="020B0604020202020204" pitchFamily="34" charset="0"/>
              <a:buChar char="•"/>
            </a:pPr>
            <a:r>
              <a:rPr lang="en-US" sz="3200" dirty="0">
                <a:latin typeface="Georgia" panose="02040502050405020303" pitchFamily="18" charset="0"/>
              </a:rPr>
              <a:t>HB 1473: </a:t>
            </a:r>
            <a:r>
              <a:rPr lang="en-US" sz="3200" u="none" strike="noStrike" dirty="0">
                <a:solidFill>
                  <a:srgbClr val="000000"/>
                </a:solidFill>
                <a:effectLst/>
                <a:latin typeface="Georgia" panose="02040502050405020303" pitchFamily="18" charset="0"/>
              </a:rPr>
              <a:t>Relative to </a:t>
            </a:r>
            <a:r>
              <a:rPr lang="en-US" sz="3200" dirty="0">
                <a:solidFill>
                  <a:srgbClr val="000000"/>
                </a:solidFill>
                <a:latin typeface="Georgia" panose="02040502050405020303" pitchFamily="18" charset="0"/>
              </a:rPr>
              <a:t>social-emotional learning in public schools.</a:t>
            </a:r>
            <a:endParaRPr lang="en-US" sz="3200" u="none" strike="noStrike" dirty="0">
              <a:solidFill>
                <a:srgbClr val="000000"/>
              </a:solidFill>
              <a:effectLst/>
              <a:latin typeface="Georgia" panose="02040502050405020303" pitchFamily="18" charset="0"/>
            </a:endParaRPr>
          </a:p>
          <a:p>
            <a:pPr marL="457200" indent="-457200">
              <a:buFont typeface="Arial" panose="020B0604020202020204" pitchFamily="34" charset="0"/>
              <a:buChar char="•"/>
            </a:pPr>
            <a:r>
              <a:rPr lang="en-US" sz="3200" dirty="0">
                <a:solidFill>
                  <a:srgbClr val="000000"/>
                </a:solidFill>
                <a:latin typeface="Georgia" panose="02040502050405020303" pitchFamily="18" charset="0"/>
              </a:rPr>
              <a:t>HB 1283: Relative to end of life options.</a:t>
            </a:r>
          </a:p>
          <a:p>
            <a:pPr marL="457200" indent="-457200">
              <a:buFont typeface="Arial" panose="020B0604020202020204" pitchFamily="34" charset="0"/>
              <a:buChar char="•"/>
            </a:pPr>
            <a:endParaRPr lang="en-US" sz="3200" b="0" dirty="0">
              <a:solidFill>
                <a:srgbClr val="000000"/>
              </a:solidFill>
              <a:effectLst/>
              <a:latin typeface="Georgia" panose="02040502050405020303" pitchFamily="18" charset="0"/>
            </a:endParaRPr>
          </a:p>
          <a:p>
            <a:r>
              <a:rPr lang="en-US" sz="3200" dirty="0">
                <a:latin typeface="Georgia" panose="02040502050405020303" pitchFamily="18" charset="0"/>
              </a:rPr>
              <a:t>Both bills attempt to target issues in public health and social justice without actually addressing these issues. Neither bill addresses the root causes of suicide for the disability community. Rather, these bills are an easy out for not targeting systemic issues that directly affect those with disabilities in the state of NH. </a:t>
            </a:r>
          </a:p>
          <a:p>
            <a:pPr marL="457200" indent="-457200">
              <a:buFont typeface="Arial" panose="020B0604020202020204" pitchFamily="34" charset="0"/>
              <a:buChar char="•"/>
            </a:pPr>
            <a:endParaRPr lang="en-US" sz="3200" b="0" dirty="0">
              <a:solidFill>
                <a:srgbClr val="000000"/>
              </a:solidFill>
              <a:effectLst/>
              <a:latin typeface="Georgia" panose="02040502050405020303" pitchFamily="18" charset="0"/>
            </a:endParaRPr>
          </a:p>
        </p:txBody>
      </p:sp>
      <p:pic>
        <p:nvPicPr>
          <p:cNvPr id="30" name="Picture 29" descr="A group of people holding a sign with the quote &quot;nothing about us without us&quot;">
            <a:extLst>
              <a:ext uri="{FF2B5EF4-FFF2-40B4-BE49-F238E27FC236}">
                <a16:creationId xmlns:a16="http://schemas.microsoft.com/office/drawing/2014/main" id="{394C57B1-B8E0-9C36-2CA2-FA98CC849A6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7166101" y="12366944"/>
            <a:ext cx="8947964" cy="5259816"/>
          </a:xfrm>
          <a:prstGeom prst="rect">
            <a:avLst/>
          </a:prstGeom>
        </p:spPr>
      </p:pic>
      <p:sp>
        <p:nvSpPr>
          <p:cNvPr id="31" name="TextBox 30">
            <a:extLst>
              <a:ext uri="{FF2B5EF4-FFF2-40B4-BE49-F238E27FC236}">
                <a16:creationId xmlns:a16="http://schemas.microsoft.com/office/drawing/2014/main" id="{7F40FF36-B358-468E-BE6F-C5D01EF1E185}"/>
              </a:ext>
            </a:extLst>
          </p:cNvPr>
          <p:cNvSpPr txBox="1"/>
          <p:nvPr/>
        </p:nvSpPr>
        <p:spPr>
          <a:xfrm>
            <a:off x="36321817" y="9572911"/>
            <a:ext cx="6603275" cy="3046988"/>
          </a:xfrm>
          <a:prstGeom prst="rect">
            <a:avLst/>
          </a:prstGeom>
          <a:noFill/>
        </p:spPr>
        <p:txBody>
          <a:bodyPr wrap="square" rtlCol="0">
            <a:spAutoFit/>
          </a:bodyPr>
          <a:lstStyle/>
          <a:p>
            <a:pPr algn="ctr"/>
            <a:r>
              <a:rPr lang="en-US" sz="3200" dirty="0">
                <a:latin typeface="Georgia" panose="02040502050405020303" pitchFamily="18" charset="0"/>
              </a:rPr>
              <a:t>We must incorporate a </a:t>
            </a:r>
            <a:r>
              <a:rPr lang="en-US" sz="3200" b="1" dirty="0">
                <a:solidFill>
                  <a:schemeClr val="tx2"/>
                </a:solidFill>
                <a:latin typeface="Georgia" panose="02040502050405020303" pitchFamily="18" charset="0"/>
              </a:rPr>
              <a:t>trauma-</a:t>
            </a:r>
            <a:r>
              <a:rPr lang="en-US" sz="3200" dirty="0">
                <a:latin typeface="Georgia" panose="02040502050405020303" pitchFamily="18" charset="0"/>
              </a:rPr>
              <a:t> and</a:t>
            </a:r>
            <a:r>
              <a:rPr lang="en-US" sz="3200" dirty="0">
                <a:solidFill>
                  <a:schemeClr val="tx2"/>
                </a:solidFill>
                <a:latin typeface="Georgia" panose="02040502050405020303" pitchFamily="18" charset="0"/>
              </a:rPr>
              <a:t> </a:t>
            </a:r>
            <a:r>
              <a:rPr lang="en-US" sz="3200" b="1" dirty="0">
                <a:solidFill>
                  <a:schemeClr val="tx2"/>
                </a:solidFill>
                <a:latin typeface="Georgia" panose="02040502050405020303" pitchFamily="18" charset="0"/>
              </a:rPr>
              <a:t>justice</a:t>
            </a:r>
            <a:r>
              <a:rPr lang="en-US" sz="3200" dirty="0">
                <a:latin typeface="Georgia" panose="02040502050405020303" pitchFamily="18" charset="0"/>
              </a:rPr>
              <a:t>, </a:t>
            </a:r>
            <a:r>
              <a:rPr lang="en-US" sz="3200" b="1" dirty="0">
                <a:solidFill>
                  <a:schemeClr val="tx2"/>
                </a:solidFill>
                <a:latin typeface="Georgia" panose="02040502050405020303" pitchFamily="18" charset="0"/>
              </a:rPr>
              <a:t>equity</a:t>
            </a:r>
            <a:r>
              <a:rPr lang="en-US" sz="3200" dirty="0">
                <a:latin typeface="Georgia" panose="02040502050405020303" pitchFamily="18" charset="0"/>
              </a:rPr>
              <a:t>, </a:t>
            </a:r>
            <a:r>
              <a:rPr lang="en-US" sz="3200" b="1" dirty="0">
                <a:solidFill>
                  <a:schemeClr val="tx2"/>
                </a:solidFill>
                <a:latin typeface="Georgia" panose="02040502050405020303" pitchFamily="18" charset="0"/>
              </a:rPr>
              <a:t>diversity</a:t>
            </a:r>
            <a:r>
              <a:rPr lang="en-US" sz="3200" dirty="0">
                <a:latin typeface="Georgia" panose="02040502050405020303" pitchFamily="18" charset="0"/>
              </a:rPr>
              <a:t>, and </a:t>
            </a:r>
            <a:r>
              <a:rPr lang="en-US" sz="3200" b="1" dirty="0">
                <a:solidFill>
                  <a:schemeClr val="tx2"/>
                </a:solidFill>
                <a:latin typeface="Georgia" panose="02040502050405020303" pitchFamily="18" charset="0"/>
              </a:rPr>
              <a:t>inclusion</a:t>
            </a:r>
            <a:r>
              <a:rPr lang="en-US" sz="3200" b="1" dirty="0">
                <a:solidFill>
                  <a:schemeClr val="accent2">
                    <a:lumMod val="50000"/>
                  </a:schemeClr>
                </a:solidFill>
                <a:latin typeface="Georgia" panose="02040502050405020303" pitchFamily="18" charset="0"/>
              </a:rPr>
              <a:t> </a:t>
            </a:r>
            <a:r>
              <a:rPr lang="en-US" sz="3200" dirty="0">
                <a:solidFill>
                  <a:srgbClr val="000000"/>
                </a:solidFill>
                <a:latin typeface="Georgia" panose="02040502050405020303" pitchFamily="18" charset="0"/>
              </a:rPr>
              <a:t>(</a:t>
            </a:r>
            <a:r>
              <a:rPr lang="en-US" sz="3200" dirty="0">
                <a:latin typeface="Georgia" panose="02040502050405020303" pitchFamily="18" charset="0"/>
              </a:rPr>
              <a:t>JEDI)- framework into suicide prevention practice for the IDD community.</a:t>
            </a:r>
          </a:p>
          <a:p>
            <a:pPr algn="ctr"/>
            <a:endParaRPr lang="en-US" sz="3200" dirty="0"/>
          </a:p>
        </p:txBody>
      </p:sp>
      <p:pic>
        <p:nvPicPr>
          <p:cNvPr id="32" name="Picture 31" descr="A spectrum representing diversity of people and perspectives, equity in policy, practice and position, inclusion via power, voice, and organizational culture, and justice with equal rights and equitable opportunities.&#10;&#10;">
            <a:extLst>
              <a:ext uri="{FF2B5EF4-FFF2-40B4-BE49-F238E27FC236}">
                <a16:creationId xmlns:a16="http://schemas.microsoft.com/office/drawing/2014/main" id="{3AB9F63F-FD1C-6349-3B83-42FC0382731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0247740" y="12931889"/>
            <a:ext cx="12677352" cy="3511098"/>
          </a:xfrm>
          <a:prstGeom prst="rect">
            <a:avLst/>
          </a:prstGeom>
        </p:spPr>
      </p:pic>
      <p:sp>
        <p:nvSpPr>
          <p:cNvPr id="33" name="TextBox 32">
            <a:extLst>
              <a:ext uri="{FF2B5EF4-FFF2-40B4-BE49-F238E27FC236}">
                <a16:creationId xmlns:a16="http://schemas.microsoft.com/office/drawing/2014/main" id="{8249B4E0-4072-ACEA-60C0-7EC82975C7B3}"/>
              </a:ext>
            </a:extLst>
          </p:cNvPr>
          <p:cNvSpPr txBox="1"/>
          <p:nvPr/>
        </p:nvSpPr>
        <p:spPr>
          <a:xfrm flipH="1">
            <a:off x="29832261" y="17631596"/>
            <a:ext cx="6489556" cy="3046988"/>
          </a:xfrm>
          <a:prstGeom prst="rect">
            <a:avLst/>
          </a:prstGeom>
          <a:noFill/>
        </p:spPr>
        <p:txBody>
          <a:bodyPr wrap="square" rtlCol="0">
            <a:spAutoFit/>
          </a:bodyPr>
          <a:lstStyle/>
          <a:p>
            <a:pPr algn="ctr"/>
            <a:r>
              <a:rPr lang="en-US" sz="3200" dirty="0">
                <a:latin typeface="Georgia" panose="02040502050405020303" pitchFamily="18" charset="0"/>
              </a:rPr>
              <a:t>A JEDI-framework targets</a:t>
            </a:r>
            <a:r>
              <a:rPr lang="en-US" sz="3200" b="1" dirty="0">
                <a:solidFill>
                  <a:schemeClr val="tx2"/>
                </a:solidFill>
                <a:latin typeface="Georgia" panose="02040502050405020303" pitchFamily="18" charset="0"/>
              </a:rPr>
              <a:t> biases </a:t>
            </a:r>
            <a:r>
              <a:rPr lang="en-US" sz="3200" dirty="0">
                <a:latin typeface="Georgia" panose="02040502050405020303" pitchFamily="18" charset="0"/>
              </a:rPr>
              <a:t>and </a:t>
            </a:r>
            <a:r>
              <a:rPr lang="en-US" sz="3200" b="1" dirty="0">
                <a:solidFill>
                  <a:schemeClr val="tx2"/>
                </a:solidFill>
                <a:latin typeface="Georgia" panose="02040502050405020303" pitchFamily="18" charset="0"/>
              </a:rPr>
              <a:t>misconceptions</a:t>
            </a:r>
            <a:r>
              <a:rPr lang="en-US" sz="3200" dirty="0">
                <a:latin typeface="Georgia" panose="02040502050405020303" pitchFamily="18" charset="0"/>
              </a:rPr>
              <a:t> that negatively impact the health and well-being of those with IDD (Marraccini et al., 2023). </a:t>
            </a:r>
          </a:p>
          <a:p>
            <a:pPr algn="ctr"/>
            <a:endParaRPr lang="en-US" sz="3200" dirty="0"/>
          </a:p>
        </p:txBody>
      </p:sp>
      <p:pic>
        <p:nvPicPr>
          <p:cNvPr id="35" name="Picture 34">
            <a:extLst>
              <a:ext uri="{FF2B5EF4-FFF2-40B4-BE49-F238E27FC236}">
                <a16:creationId xmlns:a16="http://schemas.microsoft.com/office/drawing/2014/main" id="{B693C163-8CEF-4E22-A775-4618AA34AEE0}"/>
              </a:ext>
              <a:ext uri="{C183D7F6-B498-43B3-948B-1728B52AA6E4}">
                <adec:decorative xmlns:adec="http://schemas.microsoft.com/office/drawing/2017/decorative" val="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8162049" y="17026551"/>
            <a:ext cx="4514850" cy="3449116"/>
          </a:xfrm>
          <a:prstGeom prst="rect">
            <a:avLst/>
          </a:prstGeom>
        </p:spPr>
      </p:pic>
      <p:sp>
        <p:nvSpPr>
          <p:cNvPr id="36" name="TextBox 35">
            <a:extLst>
              <a:ext uri="{FF2B5EF4-FFF2-40B4-BE49-F238E27FC236}">
                <a16:creationId xmlns:a16="http://schemas.microsoft.com/office/drawing/2014/main" id="{28D32E0B-95AE-BD1D-6044-B75F92F982C8}"/>
              </a:ext>
            </a:extLst>
          </p:cNvPr>
          <p:cNvSpPr txBox="1"/>
          <p:nvPr/>
        </p:nvSpPr>
        <p:spPr>
          <a:xfrm>
            <a:off x="36321818" y="21265684"/>
            <a:ext cx="6603274" cy="3539430"/>
          </a:xfrm>
          <a:prstGeom prst="rect">
            <a:avLst/>
          </a:prstGeom>
          <a:noFill/>
        </p:spPr>
        <p:txBody>
          <a:bodyPr wrap="square" rtlCol="0">
            <a:spAutoFit/>
          </a:bodyPr>
          <a:lstStyle/>
          <a:p>
            <a:pPr algn="ctr"/>
            <a:r>
              <a:rPr lang="en-US" sz="3200" dirty="0">
                <a:solidFill>
                  <a:srgbClr val="000000"/>
                </a:solidFill>
                <a:latin typeface="Georgia" panose="02040502050405020303" pitchFamily="18" charset="0"/>
              </a:rPr>
              <a:t>The DD Council advocates for policy, research, and community initiatives that seek to improve the lives of those with IDD. All of these things can help lower the rates of suicide in NH.</a:t>
            </a:r>
            <a:endParaRPr lang="en-US" sz="3200" dirty="0">
              <a:latin typeface="Georgia" panose="02040502050405020303" pitchFamily="18" charset="0"/>
            </a:endParaRPr>
          </a:p>
          <a:p>
            <a:endParaRPr lang="en-US" sz="3200" dirty="0"/>
          </a:p>
        </p:txBody>
      </p:sp>
      <p:pic>
        <p:nvPicPr>
          <p:cNvPr id="37" name="Picture 36">
            <a:extLst>
              <a:ext uri="{FF2B5EF4-FFF2-40B4-BE49-F238E27FC236}">
                <a16:creationId xmlns:a16="http://schemas.microsoft.com/office/drawing/2014/main" id="{B7B9A7CD-E87D-8A5E-5BD7-00E460A6A6A3}"/>
              </a:ext>
              <a:ext uri="{C183D7F6-B498-43B3-948B-1728B52AA6E4}">
                <adec:decorative xmlns:adec="http://schemas.microsoft.com/office/drawing/2017/decorative" val="1"/>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0793309" y="21079730"/>
            <a:ext cx="4453740" cy="2952750"/>
          </a:xfrm>
          <a:prstGeom prst="rect">
            <a:avLst/>
          </a:prstGeom>
        </p:spPr>
      </p:pic>
    </p:spTree>
    <p:extLst>
      <p:ext uri="{BB962C8B-B14F-4D97-AF65-F5344CB8AC3E}">
        <p14:creationId xmlns:p14="http://schemas.microsoft.com/office/powerpoint/2010/main" val="246240937"/>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4.xml><?xml version="1.0" encoding="utf-8"?>
<EsriMapsInfo xmlns="ESRI.ArcGIS.Mapping.OfficeIntegration.PowerPointInfo">
  <Version>Version1</Version>
  <RequiresSignIn>False</RequiresSignIn>
</EsriMapsInfo>
</file>

<file path=customXml/item5.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3.xml><?xml version="1.0" encoding="utf-8"?>
<ds:datastoreItem xmlns:ds="http://schemas.openxmlformats.org/officeDocument/2006/customXml" ds:itemID="{F79DF2F8-3439-4E47-8B4D-9D6FCF655A54}">
  <ds:schemaRefs>
    <ds:schemaRef ds:uri="http://schemas.microsoft.com/office/2006/documentManagement/types"/>
    <ds:schemaRef ds:uri="http://www.w3.org/XML/1998/namespace"/>
    <ds:schemaRef ds:uri="3cc88b3a-ca0e-4e78-a720-143fa73d263c"/>
    <ds:schemaRef ds:uri="http://purl.org/dc/elements/1.1/"/>
    <ds:schemaRef ds:uri="http://purl.org/dc/dcmitype/"/>
    <ds:schemaRef ds:uri="e933eb58-6e6e-4f22-992c-461111efef8f"/>
    <ds:schemaRef ds:uri="http://purl.org/dc/terms/"/>
    <ds:schemaRef ds:uri="http://schemas.microsoft.com/office/infopath/2007/PartnerControls"/>
    <ds:schemaRef ds:uri="http://schemas.openxmlformats.org/package/2006/metadata/core-properties"/>
    <ds:schemaRef ds:uri="http://schemas.microsoft.com/office/2006/metadata/properties"/>
    <ds:schemaRef ds:uri="2a64891b-fa03-4fb1-a092-31ef8f540ecb"/>
    <ds:schemaRef ds:uri="5550a5bc-a596-4b67-9c99-647c66ecfdd3"/>
  </ds:schemaRefs>
</ds:datastoreItem>
</file>

<file path=customXml/itemProps4.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5.xml><?xml version="1.0" encoding="utf-8"?>
<ds:datastoreItem xmlns:ds="http://schemas.openxmlformats.org/officeDocument/2006/customXml" ds:itemID="{F80171DF-98E5-45E0-98FE-129B86FA68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6830</TotalTime>
  <Words>893</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Georgia</vt:lpstr>
      <vt:lpstr>Minion Pro</vt:lpstr>
      <vt:lpstr>Myriad Pro</vt:lpstr>
      <vt:lpstr>Source Sans Pro</vt:lpstr>
      <vt:lpstr>Times New Roman</vt:lpstr>
      <vt:lpstr>Office Theme</vt:lpstr>
      <vt:lpstr>Suicide Prevention for Individuals with Intellectual and Developmental Disabilities (IDD)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Klarissa wankel</cp:lastModifiedBy>
  <cp:revision>223</cp:revision>
  <dcterms:created xsi:type="dcterms:W3CDTF">2016-03-05T16:55:12Z</dcterms:created>
  <dcterms:modified xsi:type="dcterms:W3CDTF">2024-04-19T15:58:22Z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