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BF052-49CF-4878-9BDD-57CD8891FD99}" v="274" dt="2024-04-19T13:34:1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Stiles" userId="51eaac9b4396f424" providerId="LiveId" clId="{5BDBF052-49CF-4878-9BDD-57CD8891FD99}"/>
    <pc:docChg chg="undo custSel addSld delSld modSld">
      <pc:chgData name="Dylan Stiles" userId="51eaac9b4396f424" providerId="LiveId" clId="{5BDBF052-49CF-4878-9BDD-57CD8891FD99}" dt="2024-04-19T14:19:49.755" v="4701" actId="20577"/>
      <pc:docMkLst>
        <pc:docMk/>
      </pc:docMkLst>
      <pc:sldChg chg="delSp del mod">
        <pc:chgData name="Dylan Stiles" userId="51eaac9b4396f424" providerId="LiveId" clId="{5BDBF052-49CF-4878-9BDD-57CD8891FD99}" dt="2024-04-17T03:37:07.050" v="3" actId="47"/>
        <pc:sldMkLst>
          <pc:docMk/>
          <pc:sldMk cId="2603774975" sldId="256"/>
        </pc:sldMkLst>
        <pc:spChg chg="del">
          <ac:chgData name="Dylan Stiles" userId="51eaac9b4396f424" providerId="LiveId" clId="{5BDBF052-49CF-4878-9BDD-57CD8891FD99}" dt="2024-04-17T03:36:52.723" v="0" actId="478"/>
          <ac:spMkLst>
            <pc:docMk/>
            <pc:sldMk cId="2603774975" sldId="256"/>
            <ac:spMk id="2" creationId="{A27D195C-1577-21B2-3807-D1898FD8F20D}"/>
          </ac:spMkLst>
        </pc:spChg>
        <pc:spChg chg="del">
          <ac:chgData name="Dylan Stiles" userId="51eaac9b4396f424" providerId="LiveId" clId="{5BDBF052-49CF-4878-9BDD-57CD8891FD99}" dt="2024-04-17T03:36:54.395" v="1" actId="478"/>
          <ac:spMkLst>
            <pc:docMk/>
            <pc:sldMk cId="2603774975" sldId="256"/>
            <ac:spMk id="3" creationId="{DBB814CE-1538-C577-4C03-B554F4FDE15A}"/>
          </ac:spMkLst>
        </pc:spChg>
      </pc:sldChg>
      <pc:sldChg chg="addSp delSp modSp new mod setBg">
        <pc:chgData name="Dylan Stiles" userId="51eaac9b4396f424" providerId="LiveId" clId="{5BDBF052-49CF-4878-9BDD-57CD8891FD99}" dt="2024-04-19T14:19:49.755" v="4701" actId="20577"/>
        <pc:sldMkLst>
          <pc:docMk/>
          <pc:sldMk cId="610035592" sldId="257"/>
        </pc:sldMkLst>
        <pc:spChg chg="mod">
          <ac:chgData name="Dylan Stiles" userId="51eaac9b4396f424" providerId="LiveId" clId="{5BDBF052-49CF-4878-9BDD-57CD8891FD99}" dt="2024-04-19T14:19:49.755" v="4701" actId="20577"/>
          <ac:spMkLst>
            <pc:docMk/>
            <pc:sldMk cId="610035592" sldId="257"/>
            <ac:spMk id="2" creationId="{B268A309-D3DE-3D99-F780-CC4C6770AFF3}"/>
          </ac:spMkLst>
        </pc:spChg>
        <pc:spChg chg="mod">
          <ac:chgData name="Dylan Stiles" userId="51eaac9b4396f424" providerId="LiveId" clId="{5BDBF052-49CF-4878-9BDD-57CD8891FD99}" dt="2024-04-19T14:13:35.617" v="4681" actId="207"/>
          <ac:spMkLst>
            <pc:docMk/>
            <pc:sldMk cId="610035592" sldId="257"/>
            <ac:spMk id="3" creationId="{ACAB32D4-BEC1-73D1-5F8E-22CA45DC6567}"/>
          </ac:spMkLst>
        </pc:spChg>
        <pc:spChg chg="del mod">
          <ac:chgData name="Dylan Stiles" userId="51eaac9b4396f424" providerId="LiveId" clId="{5BDBF052-49CF-4878-9BDD-57CD8891FD99}" dt="2024-04-17T03:49:58.015" v="1225" actId="478"/>
          <ac:spMkLst>
            <pc:docMk/>
            <pc:sldMk cId="610035592" sldId="257"/>
            <ac:spMk id="4" creationId="{2D2FAE81-65B9-A6F0-4712-CC8BB6D8B908}"/>
          </ac:spMkLst>
        </pc:spChg>
        <pc:spChg chg="add del mod">
          <ac:chgData name="Dylan Stiles" userId="51eaac9b4396f424" providerId="LiveId" clId="{5BDBF052-49CF-4878-9BDD-57CD8891FD99}" dt="2024-04-19T13:30:32.704" v="4431" actId="478"/>
          <ac:spMkLst>
            <pc:docMk/>
            <pc:sldMk cId="610035592" sldId="257"/>
            <ac:spMk id="4" creationId="{A6662945-55CE-9212-9461-85797CA8612F}"/>
          </ac:spMkLst>
        </pc:spChg>
        <pc:spChg chg="add mod">
          <ac:chgData name="Dylan Stiles" userId="51eaac9b4396f424" providerId="LiveId" clId="{5BDBF052-49CF-4878-9BDD-57CD8891FD99}" dt="2024-04-19T14:14:11.439" v="4688" actId="207"/>
          <ac:spMkLst>
            <pc:docMk/>
            <pc:sldMk cId="610035592" sldId="257"/>
            <ac:spMk id="5" creationId="{83AAF847-3C02-B8ED-9999-028F1F434E97}"/>
          </ac:spMkLst>
        </pc:spChg>
        <pc:spChg chg="add del mod">
          <ac:chgData name="Dylan Stiles" userId="51eaac9b4396f424" providerId="LiveId" clId="{5BDBF052-49CF-4878-9BDD-57CD8891FD99}" dt="2024-04-19T14:13:48.560" v="4683" actId="207"/>
          <ac:spMkLst>
            <pc:docMk/>
            <pc:sldMk cId="610035592" sldId="257"/>
            <ac:spMk id="6" creationId="{C3613E17-9A2F-11A6-018F-D7DE1D654A00}"/>
          </ac:spMkLst>
        </pc:spChg>
        <pc:spChg chg="add mod">
          <ac:chgData name="Dylan Stiles" userId="51eaac9b4396f424" providerId="LiveId" clId="{5BDBF052-49CF-4878-9BDD-57CD8891FD99}" dt="2024-04-19T14:13:41.607" v="4682" actId="207"/>
          <ac:spMkLst>
            <pc:docMk/>
            <pc:sldMk cId="610035592" sldId="257"/>
            <ac:spMk id="8" creationId="{B2C7E98D-DF6A-709F-6F84-6C4FEB6AA5AC}"/>
          </ac:spMkLst>
        </pc:spChg>
        <pc:spChg chg="add mod">
          <ac:chgData name="Dylan Stiles" userId="51eaac9b4396f424" providerId="LiveId" clId="{5BDBF052-49CF-4878-9BDD-57CD8891FD99}" dt="2024-04-19T14:14:14.206" v="4689" actId="207"/>
          <ac:spMkLst>
            <pc:docMk/>
            <pc:sldMk cId="610035592" sldId="257"/>
            <ac:spMk id="9" creationId="{AA11FE98-1825-6AC0-260E-0871E44DFC25}"/>
          </ac:spMkLst>
        </pc:spChg>
        <pc:spChg chg="add mod">
          <ac:chgData name="Dylan Stiles" userId="51eaac9b4396f424" providerId="LiveId" clId="{5BDBF052-49CF-4878-9BDD-57CD8891FD99}" dt="2024-04-19T14:14:16.228" v="4690" actId="207"/>
          <ac:spMkLst>
            <pc:docMk/>
            <pc:sldMk cId="610035592" sldId="257"/>
            <ac:spMk id="10" creationId="{38373208-F06D-7116-D71A-5195793B44DE}"/>
          </ac:spMkLst>
        </pc:spChg>
        <pc:spChg chg="add mod">
          <ac:chgData name="Dylan Stiles" userId="51eaac9b4396f424" providerId="LiveId" clId="{5BDBF052-49CF-4878-9BDD-57CD8891FD99}" dt="2024-04-19T14:13:59.587" v="4686" actId="207"/>
          <ac:spMkLst>
            <pc:docMk/>
            <pc:sldMk cId="610035592" sldId="257"/>
            <ac:spMk id="11" creationId="{FBA7BA5A-510E-7F66-EB4F-BF71D619B342}"/>
          </ac:spMkLst>
        </pc:spChg>
        <pc:spChg chg="add mod">
          <ac:chgData name="Dylan Stiles" userId="51eaac9b4396f424" providerId="LiveId" clId="{5BDBF052-49CF-4878-9BDD-57CD8891FD99}" dt="2024-04-19T14:13:56.695" v="4685" actId="207"/>
          <ac:spMkLst>
            <pc:docMk/>
            <pc:sldMk cId="610035592" sldId="257"/>
            <ac:spMk id="12" creationId="{052F92FA-69A8-EDD1-DE36-FFCB0B58950D}"/>
          </ac:spMkLst>
        </pc:spChg>
        <pc:spChg chg="add mod">
          <ac:chgData name="Dylan Stiles" userId="51eaac9b4396f424" providerId="LiveId" clId="{5BDBF052-49CF-4878-9BDD-57CD8891FD99}" dt="2024-04-19T14:13:54.537" v="4684" actId="207"/>
          <ac:spMkLst>
            <pc:docMk/>
            <pc:sldMk cId="610035592" sldId="257"/>
            <ac:spMk id="13" creationId="{E453C144-7B83-1DEC-2095-88A3CBAADAE7}"/>
          </ac:spMkLst>
        </pc:spChg>
        <pc:spChg chg="add del">
          <ac:chgData name="Dylan Stiles" userId="51eaac9b4396f424" providerId="LiveId" clId="{5BDBF052-49CF-4878-9BDD-57CD8891FD99}" dt="2024-04-19T04:08:20.524" v="4082" actId="22"/>
          <ac:spMkLst>
            <pc:docMk/>
            <pc:sldMk cId="610035592" sldId="257"/>
            <ac:spMk id="16" creationId="{581C588F-4685-D08D-9DB1-5A4B94A80695}"/>
          </ac:spMkLst>
        </pc:spChg>
        <pc:picChg chg="add mod">
          <ac:chgData name="Dylan Stiles" userId="51eaac9b4396f424" providerId="LiveId" clId="{5BDBF052-49CF-4878-9BDD-57CD8891FD99}" dt="2024-04-19T13:39:42.884" v="4672" actId="208"/>
          <ac:picMkLst>
            <pc:docMk/>
            <pc:sldMk cId="610035592" sldId="257"/>
            <ac:picMk id="7" creationId="{94CCB597-0D53-4388-A913-B0563F45D11B}"/>
          </ac:picMkLst>
        </pc:picChg>
        <pc:picChg chg="add del mod">
          <ac:chgData name="Dylan Stiles" userId="51eaac9b4396f424" providerId="LiveId" clId="{5BDBF052-49CF-4878-9BDD-57CD8891FD99}" dt="2024-04-19T03:11:37.036" v="2380" actId="478"/>
          <ac:picMkLst>
            <pc:docMk/>
            <pc:sldMk cId="610035592" sldId="257"/>
            <ac:picMk id="8" creationId="{DAFB9E27-E8E2-B5A7-D4A3-AEA5C6C55DCA}"/>
          </ac:picMkLst>
        </pc:picChg>
        <pc:picChg chg="add del mod ord">
          <ac:chgData name="Dylan Stiles" userId="51eaac9b4396f424" providerId="LiveId" clId="{5BDBF052-49CF-4878-9BDD-57CD8891FD99}" dt="2024-04-19T04:02:50.969" v="4061" actId="478"/>
          <ac:picMkLst>
            <pc:docMk/>
            <pc:sldMk cId="610035592" sldId="257"/>
            <ac:picMk id="12" creationId="{2D9F798C-C75D-99F2-AEB4-02F0F1BCFD68}"/>
          </ac:picMkLst>
        </pc:picChg>
        <pc:picChg chg="add del mod">
          <ac:chgData name="Dylan Stiles" userId="51eaac9b4396f424" providerId="LiveId" clId="{5BDBF052-49CF-4878-9BDD-57CD8891FD99}" dt="2024-04-19T04:04:55.153" v="4072" actId="478"/>
          <ac:picMkLst>
            <pc:docMk/>
            <pc:sldMk cId="610035592" sldId="257"/>
            <ac:picMk id="14" creationId="{B61F3313-8060-C117-EC25-8FAF0A009C4F}"/>
          </ac:picMkLst>
        </pc:picChg>
        <pc:picChg chg="add mod">
          <ac:chgData name="Dylan Stiles" userId="51eaac9b4396f424" providerId="LiveId" clId="{5BDBF052-49CF-4878-9BDD-57CD8891FD99}" dt="2024-04-19T04:11:58.969" v="4174" actId="1076"/>
          <ac:picMkLst>
            <pc:docMk/>
            <pc:sldMk cId="610035592" sldId="257"/>
            <ac:picMk id="18" creationId="{AD19922A-3FB4-EDC5-021E-FA08D145DE0F}"/>
          </ac:picMkLst>
        </pc:picChg>
        <pc:picChg chg="add del mod">
          <ac:chgData name="Dylan Stiles" userId="51eaac9b4396f424" providerId="LiveId" clId="{5BDBF052-49CF-4878-9BDD-57CD8891FD99}" dt="2024-04-19T04:07:30.232" v="4080" actId="478"/>
          <ac:picMkLst>
            <pc:docMk/>
            <pc:sldMk cId="610035592" sldId="257"/>
            <ac:picMk id="1026" creationId="{09EE273B-9E5C-3889-C28A-6934C4C9D018}"/>
          </ac:picMkLst>
        </pc:picChg>
        <pc:picChg chg="add mod">
          <ac:chgData name="Dylan Stiles" userId="51eaac9b4396f424" providerId="LiveId" clId="{5BDBF052-49CF-4878-9BDD-57CD8891FD99}" dt="2024-04-19T04:09:56.906" v="4167" actId="1076"/>
          <ac:picMkLst>
            <pc:docMk/>
            <pc:sldMk cId="610035592" sldId="257"/>
            <ac:picMk id="1028" creationId="{706452A1-2F36-1982-1F5D-17C29A474D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AEDB-DE1A-666C-F035-5D385BC74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FC5E2C-99F3-45CF-865D-F46BCDA4C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AA40F5-7F41-BD9E-6C8B-16D11484776C}"/>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58280421-F413-F659-70AF-4CF15E62C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EB67E-82CB-C786-DE65-F51E35A920BA}"/>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284299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5B71-7554-412B-F1A3-D629FDE01E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5D774-6339-D75C-7B73-DC22102CA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19635-95AA-01D4-3A6D-D423FE4FE114}"/>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0BD8F9D0-4B38-ACCC-3839-EEF31BF05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6EE10-293F-9D86-F240-210B980B9BA0}"/>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218899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1CEA2-723F-6EE8-9D8F-FDB1AF9A8E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16682-C840-64C0-FEAC-CE0C8F9455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F6D11-6896-74BC-7E48-6E260B8A84BA}"/>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F91D7321-D512-9177-735F-246006068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819AA-7626-31B4-2E9B-5446508335C1}"/>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423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CF50-F509-7FEF-2002-05CD8AAD2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8E15D-5490-6D96-9258-7DC4454C6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EE07-5C5F-200D-4ED1-6B9A5CCC4F8B}"/>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88387454-DA41-0ACF-D273-40897C05F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9A1A9-5BFC-EF53-336B-A5168CC95894}"/>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358382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C347-5B92-112F-D321-27F4E03E1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29AF25-F5DC-4F06-A36A-0D18A718A2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222DA-FEB6-6D91-435A-F1CFE4C75EC4}"/>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D027980B-42F4-FA7F-C540-10B5C0BE3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443D-6A30-DAEA-8515-6FA454A610FF}"/>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368067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C157-5A12-2A49-A48B-DC8DE1E3A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018E4-7769-7201-7761-F15E3E2EE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016786-DD21-674C-46DD-890421038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ED429-9991-935D-0787-B87DBB996DE2}"/>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6" name="Footer Placeholder 5">
            <a:extLst>
              <a:ext uri="{FF2B5EF4-FFF2-40B4-BE49-F238E27FC236}">
                <a16:creationId xmlns:a16="http://schemas.microsoft.com/office/drawing/2014/main" id="{F88289A7-C2BB-F6A1-CCD7-55025A822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77514-885B-751A-438D-045AA5B888E2}"/>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376608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FEBB-466F-5279-8C38-91E7D4578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B7ECFE-7E01-6493-B172-2DB7638D87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45355-7B6A-1460-A9D3-043802077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9C445-FF84-62A7-3581-CC1F2E415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7BF78-C771-6334-72B9-0F9C38D54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1C71A-36AE-1D43-182B-DCC7419C2B37}"/>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8" name="Footer Placeholder 7">
            <a:extLst>
              <a:ext uri="{FF2B5EF4-FFF2-40B4-BE49-F238E27FC236}">
                <a16:creationId xmlns:a16="http://schemas.microsoft.com/office/drawing/2014/main" id="{C07D66D1-3280-D4EB-A895-BF1FC333D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54092E-A928-0798-68F6-06F542228F52}"/>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18913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FD8D-55A7-5E51-D541-30B878939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B8D688-214A-0107-3949-677FB0D78BE0}"/>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4" name="Footer Placeholder 3">
            <a:extLst>
              <a:ext uri="{FF2B5EF4-FFF2-40B4-BE49-F238E27FC236}">
                <a16:creationId xmlns:a16="http://schemas.microsoft.com/office/drawing/2014/main" id="{BC146F7E-AA24-8252-01F8-4B2EBCF6C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D78E1-5EBB-9E01-FD93-AD9461734A03}"/>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345235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86355-B52C-8C7B-F8C8-E53F34C05879}"/>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3" name="Footer Placeholder 2">
            <a:extLst>
              <a:ext uri="{FF2B5EF4-FFF2-40B4-BE49-F238E27FC236}">
                <a16:creationId xmlns:a16="http://schemas.microsoft.com/office/drawing/2014/main" id="{DFD28BF6-C8BC-78A5-134E-57E863F81D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43421-7A49-6E68-5302-882A44374470}"/>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390865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23FF-6212-A3DA-E66A-09B33CD33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7A07C1-C576-7EDB-4CE6-73380553B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47BDA-6917-553A-9792-A73AF746F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90F71-0937-FC0C-2D0A-67FA010E271B}"/>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6" name="Footer Placeholder 5">
            <a:extLst>
              <a:ext uri="{FF2B5EF4-FFF2-40B4-BE49-F238E27FC236}">
                <a16:creationId xmlns:a16="http://schemas.microsoft.com/office/drawing/2014/main" id="{D506EF6F-BFF3-35F0-2F40-38D793674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C4390-169C-C2BE-03E1-A23E4CDF842D}"/>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7320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09A9-1343-0DE7-982B-7636EA07F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677D6-4C9D-5CC6-4361-3B7392FC6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62D328-4C37-04CE-D803-E643E8203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B2079-1139-F31C-731F-EEFEE55E9584}"/>
              </a:ext>
            </a:extLst>
          </p:cNvPr>
          <p:cNvSpPr>
            <a:spLocks noGrp="1"/>
          </p:cNvSpPr>
          <p:nvPr>
            <p:ph type="dt" sz="half" idx="10"/>
          </p:nvPr>
        </p:nvSpPr>
        <p:spPr/>
        <p:txBody>
          <a:bodyPr/>
          <a:lstStyle/>
          <a:p>
            <a:fld id="{9CE6185E-25AA-4711-98D5-893355BE4D59}" type="datetimeFigureOut">
              <a:rPr lang="en-US" smtClean="0"/>
              <a:t>4/19/2024</a:t>
            </a:fld>
            <a:endParaRPr lang="en-US"/>
          </a:p>
        </p:txBody>
      </p:sp>
      <p:sp>
        <p:nvSpPr>
          <p:cNvPr id="6" name="Footer Placeholder 5">
            <a:extLst>
              <a:ext uri="{FF2B5EF4-FFF2-40B4-BE49-F238E27FC236}">
                <a16:creationId xmlns:a16="http://schemas.microsoft.com/office/drawing/2014/main" id="{148785AE-14E7-9277-488C-62B4432E4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6EBDC-B73F-18A8-1EAE-6F2D330B6B5B}"/>
              </a:ext>
            </a:extLst>
          </p:cNvPr>
          <p:cNvSpPr>
            <a:spLocks noGrp="1"/>
          </p:cNvSpPr>
          <p:nvPr>
            <p:ph type="sldNum" sz="quarter" idx="12"/>
          </p:nvPr>
        </p:nvSpPr>
        <p:spPr/>
        <p:txBody>
          <a:bodyPr/>
          <a:lstStyle/>
          <a:p>
            <a:fld id="{6A50E1B8-39A5-41B5-893A-A45ACED65397}" type="slidenum">
              <a:rPr lang="en-US" smtClean="0"/>
              <a:t>‹#›</a:t>
            </a:fld>
            <a:endParaRPr lang="en-US"/>
          </a:p>
        </p:txBody>
      </p:sp>
    </p:spTree>
    <p:extLst>
      <p:ext uri="{BB962C8B-B14F-4D97-AF65-F5344CB8AC3E}">
        <p14:creationId xmlns:p14="http://schemas.microsoft.com/office/powerpoint/2010/main" val="133444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15222-75DB-F25D-4803-7DA7CAD73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01F7D-D9D8-5CBF-D0F1-3E3E40430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46270-CABD-7D52-4CCB-88829DDFB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E6185E-25AA-4711-98D5-893355BE4D59}" type="datetimeFigureOut">
              <a:rPr lang="en-US" smtClean="0"/>
              <a:t>4/19/2024</a:t>
            </a:fld>
            <a:endParaRPr lang="en-US"/>
          </a:p>
        </p:txBody>
      </p:sp>
      <p:sp>
        <p:nvSpPr>
          <p:cNvPr id="5" name="Footer Placeholder 4">
            <a:extLst>
              <a:ext uri="{FF2B5EF4-FFF2-40B4-BE49-F238E27FC236}">
                <a16:creationId xmlns:a16="http://schemas.microsoft.com/office/drawing/2014/main" id="{2815103B-BA5A-A237-9202-A646D5AB1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99ADDC-24E8-D910-6C0B-82F41C225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50E1B8-39A5-41B5-893A-A45ACED65397}" type="slidenum">
              <a:rPr lang="en-US" smtClean="0"/>
              <a:t>‹#›</a:t>
            </a:fld>
            <a:endParaRPr lang="en-US"/>
          </a:p>
        </p:txBody>
      </p:sp>
    </p:spTree>
    <p:extLst>
      <p:ext uri="{BB962C8B-B14F-4D97-AF65-F5344CB8AC3E}">
        <p14:creationId xmlns:p14="http://schemas.microsoft.com/office/powerpoint/2010/main" val="363761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A309-D3DE-3D99-F780-CC4C6770AFF3}"/>
              </a:ext>
            </a:extLst>
          </p:cNvPr>
          <p:cNvSpPr>
            <a:spLocks noGrp="1"/>
          </p:cNvSpPr>
          <p:nvPr>
            <p:ph type="title"/>
          </p:nvPr>
        </p:nvSpPr>
        <p:spPr>
          <a:xfrm>
            <a:off x="0" y="-3637"/>
            <a:ext cx="12192000" cy="815017"/>
          </a:xfrm>
          <a:solidFill>
            <a:schemeClr val="tx1">
              <a:lumMod val="50000"/>
              <a:lumOff val="5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000" dirty="0"/>
              <a:t>Defensive Impact Wins</a:t>
            </a:r>
            <a:r>
              <a:rPr lang="en-US" sz="2000"/>
              <a:t>:  Re-Evaluating Individual Player </a:t>
            </a:r>
            <a:r>
              <a:rPr lang="en-US" sz="2000" dirty="0"/>
              <a:t>D</a:t>
            </a:r>
            <a:r>
              <a:rPr lang="en-US" sz="2000"/>
              <a:t>efense </a:t>
            </a:r>
            <a:r>
              <a:rPr lang="en-US" sz="2000" dirty="0"/>
              <a:t>in </a:t>
            </a:r>
            <a:r>
              <a:rPr lang="en-US" sz="2000"/>
              <a:t>NBA Basketball</a:t>
            </a:r>
            <a:br>
              <a:rPr lang="en-US" sz="2000" dirty="0"/>
            </a:br>
            <a:r>
              <a:rPr lang="en-US" sz="2000" dirty="0"/>
              <a:t>By Dylan Stiles</a:t>
            </a:r>
            <a:br>
              <a:rPr lang="en-US" sz="2000" dirty="0"/>
            </a:br>
            <a:r>
              <a:rPr lang="en-US" sz="2000" dirty="0"/>
              <a:t>UNH College of Engineering and Physical Sciences</a:t>
            </a:r>
          </a:p>
        </p:txBody>
      </p:sp>
      <p:sp>
        <p:nvSpPr>
          <p:cNvPr id="3" name="Content Placeholder 2">
            <a:extLst>
              <a:ext uri="{FF2B5EF4-FFF2-40B4-BE49-F238E27FC236}">
                <a16:creationId xmlns:a16="http://schemas.microsoft.com/office/drawing/2014/main" id="{ACAB32D4-BEC1-73D1-5F8E-22CA45DC6567}"/>
              </a:ext>
            </a:extLst>
          </p:cNvPr>
          <p:cNvSpPr>
            <a:spLocks noGrp="1"/>
          </p:cNvSpPr>
          <p:nvPr>
            <p:ph sz="half" idx="1"/>
          </p:nvPr>
        </p:nvSpPr>
        <p:spPr>
          <a:xfrm>
            <a:off x="117988" y="1515864"/>
            <a:ext cx="2300748" cy="2605548"/>
          </a:xfrm>
          <a:solidFill>
            <a:schemeClr val="bg2">
              <a:lumMod val="75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sz="900" dirty="0"/>
              <a:t>The Wages of Wins  - Berri, Schmidt, Brock - </a:t>
            </a:r>
            <a:r>
              <a:rPr lang="en-US" sz="800" dirty="0"/>
              <a:t>Book that introduced the Wins Produced and Win Score stats off of which this model is loosely based.  In a chapter of this book, Berri produces the Win Score metric by regressing points, rebounds, assists, and other box score statistics against wins.  Then, these slopes were rounded to either 1 or 0.5 and added to player stats.</a:t>
            </a:r>
          </a:p>
          <a:p>
            <a:r>
              <a:rPr lang="en-US" sz="900" dirty="0"/>
              <a:t>Characterizing the Spatial Structure of Defensive Skill in Professional Basketball - Franks et al – The authors modeled defense as a hidden Markov model.  The position of the defender is taken as relative to the hoop and the offensive player.  This model has transitive properties to allow it to include switches.  Among other checks, this model shows that defenders get closer to their man when he has the ball.</a:t>
            </a:r>
          </a:p>
          <a:p>
            <a:r>
              <a:rPr lang="en-US" sz="900" dirty="0"/>
              <a:t>Counterpoints:  Advanced Defensive Metrics for NBA Basketball – Franks et al – At the 2015 MIT Sloan Sports Analytics Conference, the authors of the previous work showed how they had used their model for defense to create Counterpoints, assigning credit and blame to every defensive possession of the 2013-14 season.</a:t>
            </a:r>
          </a:p>
          <a:p>
            <a:pPr lvl="1"/>
            <a:endParaRPr lang="en-US" sz="800" dirty="0"/>
          </a:p>
        </p:txBody>
      </p:sp>
      <p:sp>
        <p:nvSpPr>
          <p:cNvPr id="5" name="Content Placeholder 2">
            <a:extLst>
              <a:ext uri="{FF2B5EF4-FFF2-40B4-BE49-F238E27FC236}">
                <a16:creationId xmlns:a16="http://schemas.microsoft.com/office/drawing/2014/main" id="{83AAF847-3C02-B8ED-9999-028F1F434E97}"/>
              </a:ext>
            </a:extLst>
          </p:cNvPr>
          <p:cNvSpPr txBox="1">
            <a:spLocks/>
          </p:cNvSpPr>
          <p:nvPr/>
        </p:nvSpPr>
        <p:spPr>
          <a:xfrm>
            <a:off x="108158" y="4493342"/>
            <a:ext cx="2300748" cy="2262709"/>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Font typeface="Arial" panose="020B0604020202020204" pitchFamily="34" charset="0"/>
              <a:buNone/>
            </a:pPr>
            <a:endParaRPr lang="en-US" sz="900" dirty="0"/>
          </a:p>
          <a:p>
            <a:pPr>
              <a:spcBef>
                <a:spcPts val="0"/>
              </a:spcBef>
            </a:pPr>
            <a:r>
              <a:rPr lang="en-US" sz="800" dirty="0"/>
              <a:t>Collect team defensive </a:t>
            </a:r>
            <a:r>
              <a:rPr lang="en-US" sz="800" dirty="0" err="1"/>
              <a:t>playtype</a:t>
            </a:r>
            <a:r>
              <a:rPr lang="en-US" sz="800" dirty="0"/>
              <a:t> data for the 2022-23 season</a:t>
            </a:r>
          </a:p>
          <a:p>
            <a:pPr>
              <a:spcBef>
                <a:spcPts val="0"/>
              </a:spcBef>
            </a:pPr>
            <a:r>
              <a:rPr lang="en-US" sz="800" dirty="0"/>
              <a:t>Fit binomial GLMs with stop, shooting foul, and turnover rates.  </a:t>
            </a:r>
          </a:p>
          <a:p>
            <a:pPr>
              <a:spcBef>
                <a:spcPts val="0"/>
              </a:spcBef>
            </a:pPr>
            <a:r>
              <a:rPr lang="en-US" sz="800" dirty="0"/>
              <a:t>Disallow obviously-biased models (example: models that negatively associate forced TOVs and wins)</a:t>
            </a:r>
          </a:p>
          <a:p>
            <a:pPr>
              <a:spcBef>
                <a:spcPts val="0"/>
              </a:spcBef>
            </a:pPr>
            <a:r>
              <a:rPr lang="en-US" sz="800" dirty="0"/>
              <a:t>Find relative stop, foul, and turnover rates for players</a:t>
            </a:r>
          </a:p>
          <a:p>
            <a:pPr>
              <a:spcBef>
                <a:spcPts val="0"/>
              </a:spcBef>
            </a:pPr>
            <a:r>
              <a:rPr lang="en-US" sz="800" dirty="0"/>
              <a:t>Sum the slopes from the binomial models multiplied by relative player stats (difference from league average)</a:t>
            </a:r>
          </a:p>
          <a:p>
            <a:pPr>
              <a:spcBef>
                <a:spcPts val="0"/>
              </a:spcBef>
            </a:pPr>
            <a:r>
              <a:rPr lang="en-US" sz="800" dirty="0"/>
              <a:t>Multiply by proportion of minutes played</a:t>
            </a:r>
          </a:p>
          <a:p>
            <a:pPr>
              <a:spcBef>
                <a:spcPts val="0"/>
              </a:spcBef>
            </a:pPr>
            <a:r>
              <a:rPr lang="en-US" sz="800" dirty="0"/>
              <a:t>The goal is to create a metric that has real units (points or wins) that removes some of the team-bias I felt was present in existing defense metrics</a:t>
            </a:r>
          </a:p>
          <a:p>
            <a:pPr>
              <a:spcBef>
                <a:spcPts val="0"/>
              </a:spcBef>
            </a:pPr>
            <a:r>
              <a:rPr lang="en-US" sz="800" dirty="0"/>
              <a:t>By centering, we change the interpretation to “defensive wins added above average”</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3613E17-9A2F-11A6-018F-D7DE1D654A00}"/>
                  </a:ext>
                </a:extLst>
              </p:cNvPr>
              <p:cNvSpPr txBox="1">
                <a:spLocks/>
              </p:cNvSpPr>
              <p:nvPr/>
            </p:nvSpPr>
            <p:spPr>
              <a:xfrm>
                <a:off x="2975921" y="950978"/>
                <a:ext cx="5905852" cy="1809135"/>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lvl="1" indent="0">
                  <a:buNone/>
                </a:pPr>
                <a:endParaRPr lang="en-US" sz="900" dirty="0"/>
              </a:p>
              <a:p>
                <a:pPr marL="457200" lvl="1" indent="0">
                  <a:buNone/>
                </a:pPr>
                <a:endParaRPr lang="en-US" sz="900" i="1" dirty="0">
                  <a:latin typeface="Cambria Math" panose="02040503050406030204" pitchFamily="18" charset="0"/>
                </a:endParaRPr>
              </a:p>
              <a:p>
                <a:pPr marL="457200" lvl="1" indent="0" algn="ctr">
                  <a:buNone/>
                </a:pPr>
                <a:r>
                  <a:rPr lang="en-US" sz="1100" dirty="0"/>
                  <a:t>r</a:t>
                </a:r>
                <a14:m>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1</m:t>
                        </m:r>
                      </m:sub>
                    </m:sSub>
                    <m:r>
                      <a:rPr lang="en-US" sz="1100" b="0" i="1" smtClean="0">
                        <a:latin typeface="Cambria Math" panose="02040503050406030204" pitchFamily="18" charset="0"/>
                      </a:rPr>
                      <m:t>=</m:t>
                    </m:r>
                    <m:nary>
                      <m:naryPr>
                        <m:chr m:val="∑"/>
                        <m:subHide m:val="on"/>
                        <m:supHide m:val="on"/>
                        <m:ctrlPr>
                          <a:rPr lang="en-US" sz="1100" b="0" i="1" smtClean="0">
                            <a:latin typeface="Cambria Math" panose="02040503050406030204" pitchFamily="18" charset="0"/>
                          </a:rPr>
                        </m:ctrlPr>
                      </m:naryPr>
                      <m:sub/>
                      <m:sup/>
                      <m:e>
                        <m:r>
                          <a:rPr lang="en-US" sz="1100" b="0" i="1" smtClean="0">
                            <a:latin typeface="Cambria Math" panose="02040503050406030204" pitchFamily="18" charset="0"/>
                          </a:rPr>
                          <m:t>𝑠𝑖𝑔𝑛𝑖𝑓𝑖𝑐𝑎𝑛𝑡</m:t>
                        </m:r>
                        <m:r>
                          <a:rPr lang="en-US" sz="1100" b="0" i="1" smtClean="0">
                            <a:latin typeface="Cambria Math" panose="02040503050406030204" pitchFamily="18" charset="0"/>
                          </a:rPr>
                          <m:t>, </m:t>
                        </m:r>
                        <m:r>
                          <a:rPr lang="en-US" sz="1100" b="0" i="1" smtClean="0">
                            <a:latin typeface="Cambria Math" panose="02040503050406030204" pitchFamily="18" charset="0"/>
                          </a:rPr>
                          <m:t>𝑎𝑙𝑙𝑜𝑤𝑒𝑑</m:t>
                        </m:r>
                        <m:r>
                          <a:rPr lang="en-US" sz="1100" b="0" i="1" smtClean="0">
                            <a:latin typeface="Cambria Math" panose="02040503050406030204" pitchFamily="18" charset="0"/>
                          </a:rPr>
                          <m:t> </m:t>
                        </m:r>
                        <m:r>
                          <a:rPr lang="en-US" sz="1100" b="0" i="1" smtClean="0">
                            <a:latin typeface="Cambria Math" panose="02040503050406030204" pitchFamily="18" charset="0"/>
                          </a:rPr>
                          <m:t>𝐺𝐿𝑀</m:t>
                        </m:r>
                        <m:r>
                          <a:rPr lang="en-US" sz="1100" b="0" i="1" smtClean="0">
                            <a:latin typeface="Cambria Math" panose="02040503050406030204" pitchFamily="18" charset="0"/>
                          </a:rPr>
                          <m:t> </m:t>
                        </m:r>
                        <m:r>
                          <a:rPr lang="en-US" sz="1100" b="0" i="1" smtClean="0">
                            <a:latin typeface="Cambria Math" panose="02040503050406030204" pitchFamily="18" charset="0"/>
                          </a:rPr>
                          <m:t>𝑠𝑙𝑜𝑝𝑒𝑠</m:t>
                        </m:r>
                        <m:r>
                          <a:rPr lang="en-US" sz="1100" b="0" i="1" smtClean="0">
                            <a:latin typeface="Cambria Math" panose="02040503050406030204" pitchFamily="18" charset="0"/>
                          </a:rPr>
                          <m:t> ∗(</m:t>
                        </m:r>
                        <m:r>
                          <a:rPr lang="en-US" sz="1100" b="0" i="1" smtClean="0">
                            <a:latin typeface="Cambria Math" panose="02040503050406030204" pitchFamily="18" charset="0"/>
                          </a:rPr>
                          <m:t>𝑝𝑙𝑎𝑦𝑒𝑟</m:t>
                        </m:r>
                        <m:r>
                          <a:rPr lang="en-US" sz="1100" b="0" i="1" smtClean="0">
                            <a:latin typeface="Cambria Math" panose="02040503050406030204" pitchFamily="18" charset="0"/>
                          </a:rPr>
                          <m:t> </m:t>
                        </m:r>
                        <m:r>
                          <a:rPr lang="en-US" sz="1100" b="0" i="1" smtClean="0">
                            <a:latin typeface="Cambria Math" panose="02040503050406030204" pitchFamily="18" charset="0"/>
                          </a:rPr>
                          <m:t>𝑟𝑎𝑡𝑒</m:t>
                        </m:r>
                        <m:r>
                          <a:rPr lang="en-US" sz="1100" b="0" i="1" smtClean="0">
                            <a:latin typeface="Cambria Math" panose="02040503050406030204" pitchFamily="18" charset="0"/>
                          </a:rPr>
                          <m:t>−</m:t>
                        </m:r>
                        <m:r>
                          <a:rPr lang="en-US" sz="1100" b="0" i="1" smtClean="0">
                            <a:latin typeface="Cambria Math" panose="02040503050406030204" pitchFamily="18" charset="0"/>
                          </a:rPr>
                          <m:t>𝑙𝑒𝑎𝑔𝑢𝑒</m:t>
                        </m:r>
                        <m:r>
                          <a:rPr lang="en-US" sz="1100" b="0" i="1" smtClean="0">
                            <a:latin typeface="Cambria Math" panose="02040503050406030204" pitchFamily="18" charset="0"/>
                          </a:rPr>
                          <m:t> </m:t>
                        </m:r>
                        <m:r>
                          <a:rPr lang="en-US" sz="1100" b="0" i="1" smtClean="0">
                            <a:latin typeface="Cambria Math" panose="02040503050406030204" pitchFamily="18" charset="0"/>
                          </a:rPr>
                          <m:t>𝑎𝑣𝑒𝑟𝑎𝑔𝑒</m:t>
                        </m:r>
                        <m:r>
                          <a:rPr lang="en-US" sz="1100" b="0" i="1" smtClean="0">
                            <a:latin typeface="Cambria Math" panose="02040503050406030204" pitchFamily="18" charset="0"/>
                          </a:rPr>
                          <m:t> </m:t>
                        </m:r>
                        <m:r>
                          <a:rPr lang="en-US" sz="1100" b="0" i="1" smtClean="0">
                            <a:latin typeface="Cambria Math" panose="02040503050406030204" pitchFamily="18" charset="0"/>
                          </a:rPr>
                          <m:t>𝑟𝑎𝑡𝑒</m:t>
                        </m:r>
                        <m:r>
                          <a:rPr lang="en-US" sz="1100" b="0" i="1" smtClean="0">
                            <a:latin typeface="Cambria Math" panose="02040503050406030204" pitchFamily="18" charset="0"/>
                          </a:rPr>
                          <m:t>)</m:t>
                        </m:r>
                      </m:e>
                    </m:nary>
                  </m:oMath>
                </a14:m>
                <a:endParaRPr lang="en-US" sz="1100" b="0" i="1" dirty="0">
                  <a:latin typeface="Cambria Math" panose="02040503050406030204" pitchFamily="18" charset="0"/>
                </a:endParaRPr>
              </a:p>
              <a:p>
                <a:pPr marL="457200" lvl="1" indent="0">
                  <a:buNone/>
                </a:pPr>
                <a:endParaRPr lang="en-US" sz="1100" dirty="0"/>
              </a:p>
              <a:p>
                <a:pPr marL="457200" lvl="1" indent="0" algn="ctr">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𝐷𝑊𝐴</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𝑟𝐷𝐼𝑊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1</m:t>
                          </m:r>
                        </m:sub>
                      </m:sSub>
                      <m:r>
                        <a:rPr lang="en-US" sz="1100" b="0" i="1" smtClean="0">
                          <a:latin typeface="Cambria Math" panose="02040503050406030204" pitchFamily="18" charset="0"/>
                        </a:rPr>
                        <m:t>−</m:t>
                      </m:r>
                      <m:r>
                        <a:rPr lang="en-US" sz="1100" b="0" i="1" smtClean="0">
                          <a:latin typeface="Cambria Math" panose="02040503050406030204" pitchFamily="18" charset="0"/>
                        </a:rPr>
                        <m:t>𝑚𝑒𝑎𝑛</m:t>
                      </m:r>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𝑟𝐷𝐼𝑊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1</m:t>
                          </m:r>
                        </m:sub>
                      </m:sSub>
                      <m:r>
                        <a:rPr lang="en-US" sz="1100" b="0" i="1" smtClean="0">
                          <a:latin typeface="Cambria Math" panose="02040503050406030204" pitchFamily="18" charset="0"/>
                        </a:rPr>
                        <m:t>)</m:t>
                      </m:r>
                    </m:oMath>
                  </m:oMathPara>
                </a14:m>
                <a:endParaRPr lang="en-US" sz="1100" i="1" dirty="0">
                  <a:latin typeface="Cambria Math" panose="02040503050406030204" pitchFamily="18" charset="0"/>
                </a:endParaRPr>
              </a:p>
              <a:p>
                <a:pPr marL="457200" lvl="1" indent="0" algn="ctr">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𝑟𝐷𝐼𝑊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2</m:t>
                          </m:r>
                        </m:sub>
                      </m:sSub>
                      <m:r>
                        <a:rPr lang="en-US" sz="1100" b="0" i="1" smtClean="0">
                          <a:latin typeface="Cambria Math" panose="02040503050406030204" pitchFamily="18" charset="0"/>
                        </a:rPr>
                        <m:t>=</m:t>
                      </m:r>
                      <m:nary>
                        <m:naryPr>
                          <m:chr m:val="∑"/>
                          <m:subHide m:val="on"/>
                          <m:supHide m:val="on"/>
                          <m:ctrlPr>
                            <a:rPr lang="en-US" sz="1100" b="0" i="1" smtClean="0">
                              <a:latin typeface="Cambria Math" panose="02040503050406030204" pitchFamily="18" charset="0"/>
                            </a:rPr>
                          </m:ctrlPr>
                        </m:naryPr>
                        <m:sub/>
                        <m:sup/>
                        <m:e>
                          <m:r>
                            <a:rPr lang="en-US" sz="1100" b="0" i="1" smtClean="0">
                              <a:latin typeface="Cambria Math" panose="02040503050406030204" pitchFamily="18" charset="0"/>
                            </a:rPr>
                            <m:t> </m:t>
                          </m:r>
                          <m:r>
                            <a:rPr lang="en-US" sz="1100" b="0" i="1" smtClean="0">
                              <a:latin typeface="Cambria Math" panose="02040503050406030204" pitchFamily="18" charset="0"/>
                            </a:rPr>
                            <m:t>𝑎𝑙𝑙𝑜𝑤𝑒𝑑</m:t>
                          </m:r>
                          <m:r>
                            <a:rPr lang="en-US" sz="1100" b="0" i="1" smtClean="0">
                              <a:latin typeface="Cambria Math" panose="02040503050406030204" pitchFamily="18" charset="0"/>
                            </a:rPr>
                            <m:t> </m:t>
                          </m:r>
                          <m:r>
                            <a:rPr lang="en-US" sz="1100" b="0" i="1" smtClean="0">
                              <a:latin typeface="Cambria Math" panose="02040503050406030204" pitchFamily="18" charset="0"/>
                            </a:rPr>
                            <m:t>𝐺𝐿𝑀</m:t>
                          </m:r>
                          <m:r>
                            <a:rPr lang="en-US" sz="1100" b="0" i="1" smtClean="0">
                              <a:latin typeface="Cambria Math" panose="02040503050406030204" pitchFamily="18" charset="0"/>
                            </a:rPr>
                            <m:t> </m:t>
                          </m:r>
                          <m:r>
                            <a:rPr lang="en-US" sz="1100" b="0" i="1" smtClean="0">
                              <a:latin typeface="Cambria Math" panose="02040503050406030204" pitchFamily="18" charset="0"/>
                            </a:rPr>
                            <m:t>𝑠𝑙𝑜𝑝𝑒𝑠</m:t>
                          </m:r>
                          <m:r>
                            <a:rPr lang="en-US" sz="1100" b="0" i="1" smtClean="0">
                              <a:latin typeface="Cambria Math" panose="02040503050406030204" pitchFamily="18" charset="0"/>
                            </a:rPr>
                            <m:t> ∗(</m:t>
                          </m:r>
                          <m:r>
                            <a:rPr lang="en-US" sz="1100" b="0" i="1" smtClean="0">
                              <a:latin typeface="Cambria Math" panose="02040503050406030204" pitchFamily="18" charset="0"/>
                            </a:rPr>
                            <m:t>𝑝𝑙𝑎𝑦𝑒𝑟</m:t>
                          </m:r>
                          <m:r>
                            <a:rPr lang="en-US" sz="1100" b="0" i="1" smtClean="0">
                              <a:latin typeface="Cambria Math" panose="02040503050406030204" pitchFamily="18" charset="0"/>
                            </a:rPr>
                            <m:t> </m:t>
                          </m:r>
                          <m:r>
                            <a:rPr lang="en-US" sz="1100" b="0" i="1" smtClean="0">
                              <a:latin typeface="Cambria Math" panose="02040503050406030204" pitchFamily="18" charset="0"/>
                            </a:rPr>
                            <m:t>𝑟𝑎𝑡𝑒</m:t>
                          </m:r>
                          <m:r>
                            <a:rPr lang="en-US" sz="1100" b="0" i="1" smtClean="0">
                              <a:latin typeface="Cambria Math" panose="02040503050406030204" pitchFamily="18" charset="0"/>
                            </a:rPr>
                            <m:t>−</m:t>
                          </m:r>
                          <m:r>
                            <a:rPr lang="en-US" sz="1100" b="0" i="1" smtClean="0">
                              <a:latin typeface="Cambria Math" panose="02040503050406030204" pitchFamily="18" charset="0"/>
                            </a:rPr>
                            <m:t>𝑙𝑒𝑎𝑔𝑢𝑒</m:t>
                          </m:r>
                          <m:r>
                            <a:rPr lang="en-US" sz="1100" b="0" i="1" smtClean="0">
                              <a:latin typeface="Cambria Math" panose="02040503050406030204" pitchFamily="18" charset="0"/>
                            </a:rPr>
                            <m:t> </m:t>
                          </m:r>
                          <m:r>
                            <a:rPr lang="en-US" sz="1100" b="0" i="1" smtClean="0">
                              <a:latin typeface="Cambria Math" panose="02040503050406030204" pitchFamily="18" charset="0"/>
                            </a:rPr>
                            <m:t>𝑎𝑣𝑒𝑟𝑎𝑔𝑒</m:t>
                          </m:r>
                          <m:r>
                            <a:rPr lang="en-US" sz="1100" b="0" i="1" smtClean="0">
                              <a:latin typeface="Cambria Math" panose="02040503050406030204" pitchFamily="18" charset="0"/>
                            </a:rPr>
                            <m:t> </m:t>
                          </m:r>
                          <m:r>
                            <a:rPr lang="en-US" sz="1100" b="0" i="1" smtClean="0">
                              <a:latin typeface="Cambria Math" panose="02040503050406030204" pitchFamily="18" charset="0"/>
                            </a:rPr>
                            <m:t>𝑟𝑎𝑡𝑒</m:t>
                          </m:r>
                          <m:r>
                            <a:rPr lang="en-US" sz="1100" b="0" i="1" smtClean="0">
                              <a:latin typeface="Cambria Math" panose="02040503050406030204" pitchFamily="18" charset="0"/>
                            </a:rPr>
                            <m:t>)</m:t>
                          </m:r>
                        </m:e>
                      </m:nary>
                    </m:oMath>
                  </m:oMathPara>
                </a14:m>
                <a:endParaRPr lang="en-US" sz="1100" b="0" i="1" dirty="0">
                  <a:latin typeface="Cambria Math" panose="02040503050406030204" pitchFamily="18" charset="0"/>
                </a:endParaRPr>
              </a:p>
              <a:p>
                <a:pPr marL="457200" lvl="1" indent="0" algn="ctr">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𝐷𝑊𝐴</m:t>
                          </m:r>
                        </m:e>
                        <m:sub>
                          <m:r>
                            <a:rPr lang="en-US" sz="1100" b="0" i="1" smtClean="0">
                              <a:latin typeface="Cambria Math" panose="02040503050406030204" pitchFamily="18" charset="0"/>
                            </a:rPr>
                            <m:t>2</m:t>
                          </m:r>
                        </m:sub>
                      </m:sSub>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𝑟𝐷𝐼𝑊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2</m:t>
                          </m:r>
                        </m:sub>
                      </m:sSub>
                      <m:r>
                        <a:rPr lang="en-US" sz="1100" b="0" i="1" smtClean="0">
                          <a:latin typeface="Cambria Math" panose="02040503050406030204" pitchFamily="18" charset="0"/>
                        </a:rPr>
                        <m:t>−</m:t>
                      </m:r>
                      <m:r>
                        <a:rPr lang="en-US" sz="1100" b="0" i="1" smtClean="0">
                          <a:latin typeface="Cambria Math" panose="02040503050406030204" pitchFamily="18" charset="0"/>
                        </a:rPr>
                        <m:t>𝑚𝑒𝑎𝑛</m:t>
                      </m:r>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𝑟𝐷𝐼𝑊</m:t>
                          </m:r>
                        </m:e>
                        <m:sub>
                          <m:r>
                            <a:rPr lang="en-US" sz="1100" b="0" i="1" smtClean="0">
                              <a:latin typeface="Cambria Math" panose="02040503050406030204" pitchFamily="18" charset="0"/>
                            </a:rPr>
                            <m:t>𝑣</m:t>
                          </m:r>
                          <m:r>
                            <a:rPr lang="en-US" sz="1100" b="0" i="1" smtClean="0">
                              <a:latin typeface="Cambria Math" panose="02040503050406030204" pitchFamily="18" charset="0"/>
                            </a:rPr>
                            <m:t>2</m:t>
                          </m:r>
                        </m:sub>
                      </m:sSub>
                      <m:r>
                        <a:rPr lang="en-US" sz="1100" b="0" i="1" smtClean="0">
                          <a:latin typeface="Cambria Math" panose="02040503050406030204" pitchFamily="18" charset="0"/>
                        </a:rPr>
                        <m:t>)</m:t>
                      </m:r>
                    </m:oMath>
                  </m:oMathPara>
                </a14:m>
                <a:endParaRPr lang="en-US" sz="1100" i="1" dirty="0">
                  <a:latin typeface="Cambria Math" panose="02040503050406030204" pitchFamily="18" charset="0"/>
                </a:endParaRPr>
              </a:p>
              <a:p>
                <a:pPr marL="457200" lvl="1" indent="0" algn="ctr">
                  <a:buNone/>
                </a:pPr>
                <a:endParaRPr lang="en-US" sz="1100" b="0" i="1" dirty="0">
                  <a:latin typeface="Cambria Math" panose="02040503050406030204" pitchFamily="18" charset="0"/>
                </a:endParaRPr>
              </a:p>
              <a:p>
                <a:pPr marL="457200" lvl="1" indent="0" algn="ctr">
                  <a:buNone/>
                </a:pPr>
                <a:endParaRPr lang="en-US" sz="1100" b="0" i="1" dirty="0">
                  <a:latin typeface="Cambria Math" panose="02040503050406030204" pitchFamily="18" charset="0"/>
                </a:endParaRPr>
              </a:p>
            </p:txBody>
          </p:sp>
        </mc:Choice>
        <mc:Fallback xmlns="">
          <p:sp>
            <p:nvSpPr>
              <p:cNvPr id="6" name="Content Placeholder 2">
                <a:extLst>
                  <a:ext uri="{FF2B5EF4-FFF2-40B4-BE49-F238E27FC236}">
                    <a16:creationId xmlns:a16="http://schemas.microsoft.com/office/drawing/2014/main" id="{C3613E17-9A2F-11A6-018F-D7DE1D654A00}"/>
                  </a:ext>
                </a:extLst>
              </p:cNvPr>
              <p:cNvSpPr txBox="1">
                <a:spLocks noRot="1" noChangeAspect="1" noMove="1" noResize="1" noEditPoints="1" noAdjustHandles="1" noChangeArrowheads="1" noChangeShapeType="1" noTextEdit="1"/>
              </p:cNvSpPr>
              <p:nvPr/>
            </p:nvSpPr>
            <p:spPr>
              <a:xfrm>
                <a:off x="2975921" y="950978"/>
                <a:ext cx="5905852" cy="1809135"/>
              </a:xfrm>
              <a:prstGeom prst="rect">
                <a:avLst/>
              </a:prstGeom>
              <a:blipFill>
                <a:blip r:embed="rId3"/>
                <a:stretch>
                  <a:fillRect b="-18667"/>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AA11FE98-1825-6AC0-260E-0871E44DFC25}"/>
              </a:ext>
            </a:extLst>
          </p:cNvPr>
          <p:cNvSpPr txBox="1">
            <a:spLocks/>
          </p:cNvSpPr>
          <p:nvPr/>
        </p:nvSpPr>
        <p:spPr>
          <a:xfrm>
            <a:off x="9438964" y="1234616"/>
            <a:ext cx="2635045" cy="299884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1000" dirty="0"/>
              <a:t>Missing Data issues:  nba.com data does not include individual player defensive numbers for putback or transition plays.  Additionally, all plays listed as “offscreen” were removed for incorrect models.  This issue could possibly have been avoided collecting data on multiple seasons</a:t>
            </a:r>
          </a:p>
          <a:p>
            <a:r>
              <a:rPr lang="en-US" sz="1000" dirty="0"/>
              <a:t>Some good defenders on bad defensive teams were recognized – Kristaps Porzingis worth about 3 wins on a terrible defensive Wizards team.</a:t>
            </a:r>
          </a:p>
          <a:p>
            <a:r>
              <a:rPr lang="en-US" sz="1000" dirty="0"/>
              <a:t>Some rankings pass the “smell test,” some do not.</a:t>
            </a:r>
          </a:p>
          <a:p>
            <a:pPr lvl="1"/>
            <a:r>
              <a:rPr lang="en-US" sz="800" dirty="0"/>
              <a:t>Draymond Green listed as the best defender, but Tyler Herro is listed as the third best.  </a:t>
            </a:r>
          </a:p>
          <a:p>
            <a:r>
              <a:rPr lang="en-US" sz="900" dirty="0"/>
              <a:t>Seems to not be scalable to teams the way MLB’s WAR is</a:t>
            </a:r>
          </a:p>
        </p:txBody>
      </p:sp>
      <p:pic>
        <p:nvPicPr>
          <p:cNvPr id="7" name="Picture 6">
            <a:extLst>
              <a:ext uri="{FF2B5EF4-FFF2-40B4-BE49-F238E27FC236}">
                <a16:creationId xmlns:a16="http://schemas.microsoft.com/office/drawing/2014/main" id="{94CCB597-0D53-4388-A913-B0563F45D11B}"/>
              </a:ext>
            </a:extLst>
          </p:cNvPr>
          <p:cNvPicPr>
            <a:picLocks noChangeAspect="1"/>
          </p:cNvPicPr>
          <p:nvPr/>
        </p:nvPicPr>
        <p:blipFill>
          <a:blip r:embed="rId4"/>
          <a:stretch>
            <a:fillRect/>
          </a:stretch>
        </p:blipFill>
        <p:spPr>
          <a:xfrm>
            <a:off x="2975922" y="2801102"/>
            <a:ext cx="5905851" cy="1863951"/>
          </a:xfrm>
          <a:prstGeom prst="rect">
            <a:avLst/>
          </a:prstGeom>
          <a:ln>
            <a:solidFill>
              <a:schemeClr val="tx1"/>
            </a:solidFill>
          </a:ln>
        </p:spPr>
      </p:pic>
      <p:sp>
        <p:nvSpPr>
          <p:cNvPr id="10" name="Content Placeholder 2">
            <a:extLst>
              <a:ext uri="{FF2B5EF4-FFF2-40B4-BE49-F238E27FC236}">
                <a16:creationId xmlns:a16="http://schemas.microsoft.com/office/drawing/2014/main" id="{38373208-F06D-7116-D71A-5195793B44DE}"/>
              </a:ext>
            </a:extLst>
          </p:cNvPr>
          <p:cNvSpPr txBox="1">
            <a:spLocks/>
          </p:cNvSpPr>
          <p:nvPr/>
        </p:nvSpPr>
        <p:spPr>
          <a:xfrm>
            <a:off x="9438964" y="4602788"/>
            <a:ext cx="2635045" cy="2158185"/>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900" dirty="0"/>
              <a:t>Draymond Green’s defense was worth about three wins in 2022-23.  </a:t>
            </a:r>
          </a:p>
          <a:p>
            <a:r>
              <a:rPr lang="en-US" sz="900" dirty="0"/>
              <a:t>The Miami Heat’s defense was worth about 5.5 wins in 2022-23.</a:t>
            </a:r>
          </a:p>
          <a:p>
            <a:r>
              <a:rPr lang="en-US" sz="900" dirty="0"/>
              <a:t>Player ratings seem more correct than team ratings here.</a:t>
            </a:r>
          </a:p>
          <a:p>
            <a:pPr lvl="1"/>
            <a:r>
              <a:rPr lang="en-US" sz="800" dirty="0"/>
              <a:t>Teams might have a mix of good and bad defenders, but bad defenders will spend less time impacting the game.  This model probably overemphasizes their effects even after adjusting for minutes played.</a:t>
            </a:r>
          </a:p>
          <a:p>
            <a:pPr lvl="1"/>
            <a:r>
              <a:rPr lang="en-US" sz="800" dirty="0"/>
              <a:t>The Spurs very bad defense was only worth about -2 wins.  The Spurs lost 60 games in 2022-23.</a:t>
            </a:r>
          </a:p>
        </p:txBody>
      </p:sp>
      <p:pic>
        <p:nvPicPr>
          <p:cNvPr id="1028" name="Picture 4" descr="LeBron James' legendary block eerily recreated by his son, Bronny">
            <a:extLst>
              <a:ext uri="{FF2B5EF4-FFF2-40B4-BE49-F238E27FC236}">
                <a16:creationId xmlns:a16="http://schemas.microsoft.com/office/drawing/2014/main" id="{706452A1-2F36-1982-1F5D-17C29A474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726" y="4760864"/>
            <a:ext cx="3628105" cy="20408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blue and white logo with a black background&#10;&#10;Description automatically generated">
            <a:extLst>
              <a:ext uri="{FF2B5EF4-FFF2-40B4-BE49-F238E27FC236}">
                <a16:creationId xmlns:a16="http://schemas.microsoft.com/office/drawing/2014/main" id="{AD19922A-3FB4-EDC5-021E-FA08D145D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523" y="4997607"/>
            <a:ext cx="2487557" cy="1758445"/>
          </a:xfrm>
          <a:prstGeom prst="rect">
            <a:avLst/>
          </a:prstGeom>
        </p:spPr>
      </p:pic>
      <p:sp>
        <p:nvSpPr>
          <p:cNvPr id="8" name="TextBox 7">
            <a:extLst>
              <a:ext uri="{FF2B5EF4-FFF2-40B4-BE49-F238E27FC236}">
                <a16:creationId xmlns:a16="http://schemas.microsoft.com/office/drawing/2014/main" id="{B2C7E98D-DF6A-709F-6F84-6C4FEB6AA5AC}"/>
              </a:ext>
            </a:extLst>
          </p:cNvPr>
          <p:cNvSpPr txBox="1"/>
          <p:nvPr/>
        </p:nvSpPr>
        <p:spPr>
          <a:xfrm>
            <a:off x="117988" y="1143934"/>
            <a:ext cx="2300748" cy="369332"/>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Literature Review</a:t>
            </a:r>
          </a:p>
        </p:txBody>
      </p:sp>
      <p:sp>
        <p:nvSpPr>
          <p:cNvPr id="11" name="TextBox 10">
            <a:extLst>
              <a:ext uri="{FF2B5EF4-FFF2-40B4-BE49-F238E27FC236}">
                <a16:creationId xmlns:a16="http://schemas.microsoft.com/office/drawing/2014/main" id="{FBA7BA5A-510E-7F66-EB4F-BF71D619B342}"/>
              </a:ext>
            </a:extLst>
          </p:cNvPr>
          <p:cNvSpPr txBox="1"/>
          <p:nvPr/>
        </p:nvSpPr>
        <p:spPr>
          <a:xfrm>
            <a:off x="9438964" y="4233456"/>
            <a:ext cx="2635045" cy="369332"/>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Some Interpretations</a:t>
            </a:r>
          </a:p>
        </p:txBody>
      </p:sp>
      <p:sp>
        <p:nvSpPr>
          <p:cNvPr id="12" name="TextBox 11">
            <a:extLst>
              <a:ext uri="{FF2B5EF4-FFF2-40B4-BE49-F238E27FC236}">
                <a16:creationId xmlns:a16="http://schemas.microsoft.com/office/drawing/2014/main" id="{052F92FA-69A8-EDD1-DE36-FFCB0B58950D}"/>
              </a:ext>
            </a:extLst>
          </p:cNvPr>
          <p:cNvSpPr txBox="1"/>
          <p:nvPr/>
        </p:nvSpPr>
        <p:spPr>
          <a:xfrm>
            <a:off x="9438963" y="865284"/>
            <a:ext cx="2635045" cy="369332"/>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Analysis</a:t>
            </a:r>
          </a:p>
        </p:txBody>
      </p:sp>
      <p:sp>
        <p:nvSpPr>
          <p:cNvPr id="13" name="TextBox 12">
            <a:extLst>
              <a:ext uri="{FF2B5EF4-FFF2-40B4-BE49-F238E27FC236}">
                <a16:creationId xmlns:a16="http://schemas.microsoft.com/office/drawing/2014/main" id="{E453C144-7B83-1DEC-2095-88A3CBAADAE7}"/>
              </a:ext>
            </a:extLst>
          </p:cNvPr>
          <p:cNvSpPr txBox="1"/>
          <p:nvPr/>
        </p:nvSpPr>
        <p:spPr>
          <a:xfrm>
            <a:off x="108158" y="4122278"/>
            <a:ext cx="2300748" cy="369332"/>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Data And Methods</a:t>
            </a:r>
          </a:p>
        </p:txBody>
      </p:sp>
    </p:spTree>
    <p:extLst>
      <p:ext uri="{BB962C8B-B14F-4D97-AF65-F5344CB8AC3E}">
        <p14:creationId xmlns:p14="http://schemas.microsoft.com/office/powerpoint/2010/main" val="61003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577</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Cambria Math</vt:lpstr>
      <vt:lpstr>Office Theme</vt:lpstr>
      <vt:lpstr>Defensive Impact Wins:  Re-Evaluating Individual Player Defense in NBA Basketball By Dylan Stiles UNH College of Engineering and Physical Sciences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Stiles</dc:creator>
  <cp:lastModifiedBy>Dylan Stiles</cp:lastModifiedBy>
  <cp:revision>1</cp:revision>
  <dcterms:created xsi:type="dcterms:W3CDTF">2024-04-17T03:36:31Z</dcterms:created>
  <dcterms:modified xsi:type="dcterms:W3CDTF">2024-04-19T14:19:54Z</dcterms:modified>
</cp:coreProperties>
</file>