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59" r:id="rId7"/>
  </p:sldIdLst>
  <p:sldSz cx="43891200" cy="32918400"/>
  <p:notesSz cx="9144000" cy="6858000"/>
  <p:defaultTextStyle>
    <a:defPPr>
      <a:defRPr lang="en-US"/>
    </a:defPPr>
    <a:lvl1pPr marL="0" algn="l" defTabSz="3686466" rtl="0" eaLnBrk="1" latinLnBrk="0" hangingPunct="1">
      <a:defRPr sz="7285" kern="1200">
        <a:solidFill>
          <a:schemeClr val="tx1"/>
        </a:solidFill>
        <a:latin typeface="+mn-lt"/>
        <a:ea typeface="+mn-ea"/>
        <a:cs typeface="+mn-cs"/>
      </a:defRPr>
    </a:lvl1pPr>
    <a:lvl2pPr marL="1843232" algn="l" defTabSz="3686466" rtl="0" eaLnBrk="1" latinLnBrk="0" hangingPunct="1">
      <a:defRPr sz="7285" kern="1200">
        <a:solidFill>
          <a:schemeClr val="tx1"/>
        </a:solidFill>
        <a:latin typeface="+mn-lt"/>
        <a:ea typeface="+mn-ea"/>
        <a:cs typeface="+mn-cs"/>
      </a:defRPr>
    </a:lvl2pPr>
    <a:lvl3pPr marL="3686466" algn="l" defTabSz="3686466" rtl="0" eaLnBrk="1" latinLnBrk="0" hangingPunct="1">
      <a:defRPr sz="7285" kern="1200">
        <a:solidFill>
          <a:schemeClr val="tx1"/>
        </a:solidFill>
        <a:latin typeface="+mn-lt"/>
        <a:ea typeface="+mn-ea"/>
        <a:cs typeface="+mn-cs"/>
      </a:defRPr>
    </a:lvl3pPr>
    <a:lvl4pPr marL="5529698" algn="l" defTabSz="3686466" rtl="0" eaLnBrk="1" latinLnBrk="0" hangingPunct="1">
      <a:defRPr sz="7285" kern="1200">
        <a:solidFill>
          <a:schemeClr val="tx1"/>
        </a:solidFill>
        <a:latin typeface="+mn-lt"/>
        <a:ea typeface="+mn-ea"/>
        <a:cs typeface="+mn-cs"/>
      </a:defRPr>
    </a:lvl4pPr>
    <a:lvl5pPr marL="7372932" algn="l" defTabSz="3686466" rtl="0" eaLnBrk="1" latinLnBrk="0" hangingPunct="1">
      <a:defRPr sz="7285" kern="1200">
        <a:solidFill>
          <a:schemeClr val="tx1"/>
        </a:solidFill>
        <a:latin typeface="+mn-lt"/>
        <a:ea typeface="+mn-ea"/>
        <a:cs typeface="+mn-cs"/>
      </a:defRPr>
    </a:lvl5pPr>
    <a:lvl6pPr marL="9216165" algn="l" defTabSz="3686466" rtl="0" eaLnBrk="1" latinLnBrk="0" hangingPunct="1">
      <a:defRPr sz="7285" kern="1200">
        <a:solidFill>
          <a:schemeClr val="tx1"/>
        </a:solidFill>
        <a:latin typeface="+mn-lt"/>
        <a:ea typeface="+mn-ea"/>
        <a:cs typeface="+mn-cs"/>
      </a:defRPr>
    </a:lvl6pPr>
    <a:lvl7pPr marL="11059397" algn="l" defTabSz="3686466" rtl="0" eaLnBrk="1" latinLnBrk="0" hangingPunct="1">
      <a:defRPr sz="7285" kern="1200">
        <a:solidFill>
          <a:schemeClr val="tx1"/>
        </a:solidFill>
        <a:latin typeface="+mn-lt"/>
        <a:ea typeface="+mn-ea"/>
        <a:cs typeface="+mn-cs"/>
      </a:defRPr>
    </a:lvl7pPr>
    <a:lvl8pPr marL="12902631" algn="l" defTabSz="3686466" rtl="0" eaLnBrk="1" latinLnBrk="0" hangingPunct="1">
      <a:defRPr sz="7285" kern="1200">
        <a:solidFill>
          <a:schemeClr val="tx1"/>
        </a:solidFill>
        <a:latin typeface="+mn-lt"/>
        <a:ea typeface="+mn-ea"/>
        <a:cs typeface="+mn-cs"/>
      </a:defRPr>
    </a:lvl8pPr>
    <a:lvl9pPr marL="14745863" algn="l" defTabSz="3686466" rtl="0" eaLnBrk="1" latinLnBrk="0" hangingPunct="1">
      <a:defRPr sz="72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3591"/>
    <a:srgbClr val="2B77A5"/>
    <a:srgbClr val="59A6D4"/>
    <a:srgbClr val="29729F"/>
    <a:srgbClr val="0044BB"/>
    <a:srgbClr val="000000"/>
    <a:srgbClr val="2E0957"/>
    <a:srgbClr val="FFC9C9"/>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9" autoAdjust="0"/>
    <p:restoredTop sz="94434" autoAdjust="0"/>
  </p:normalViewPr>
  <p:slideViewPr>
    <p:cSldViewPr snapToGrid="0">
      <p:cViewPr varScale="1">
        <p:scale>
          <a:sx n="13" d="100"/>
          <a:sy n="13" d="100"/>
        </p:scale>
        <p:origin x="1758" y="8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77B1D42-A65D-49D4-BD83-F646B952BCF1}" type="datetimeFigureOut">
              <a:rPr lang="en-US" smtClean="0"/>
              <a:t>4/18/2024</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E3A5A33-B5AA-4810-9B13-C1F7DD047D19}" type="slidenum">
              <a:rPr lang="en-US" smtClean="0"/>
              <a:t>‹#›</a:t>
            </a:fld>
            <a:endParaRPr lang="en-US" dirty="0"/>
          </a:p>
        </p:txBody>
      </p:sp>
    </p:spTree>
    <p:extLst>
      <p:ext uri="{BB962C8B-B14F-4D97-AF65-F5344CB8AC3E}">
        <p14:creationId xmlns:p14="http://schemas.microsoft.com/office/powerpoint/2010/main" val="1658667553"/>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270308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4" y="21363557"/>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5" y="22840219"/>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694290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694290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85" y="7663830"/>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85" y="6942908"/>
            <a:ext cx="13076464" cy="379354"/>
          </a:xfrm>
        </p:spPr>
        <p:txBody>
          <a:bodyPr>
            <a:noAutofit/>
          </a:bodyPr>
          <a:lstStyle>
            <a:lvl1pPr marL="0" indent="0" algn="ctr">
              <a:buNone/>
              <a:defRPr sz="3771" b="0" cap="small" baseline="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Table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85" y="15694476"/>
            <a:ext cx="13076464" cy="5002331"/>
          </a:xfrm>
        </p:spPr>
        <p:txBody>
          <a:bodyPr>
            <a:normAutofit/>
          </a:bodyPr>
          <a:lstStyle>
            <a:lvl1pPr marL="0" indent="0">
              <a:buNone/>
              <a:defRPr sz="4114">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85" y="14884590"/>
            <a:ext cx="13076464" cy="379354"/>
          </a:xfrm>
        </p:spPr>
        <p:txBody>
          <a:bodyPr>
            <a:noAutofit/>
          </a:bodyPr>
          <a:lstStyle>
            <a:lvl1pPr marL="0" indent="0" algn="ctr">
              <a:buNone/>
              <a:defRPr sz="3771" b="0" cap="small" baseline="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3860173"/>
            <a:ext cx="13076464" cy="5977063"/>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2460839"/>
            <a:ext cx="13076464" cy="7376398"/>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3813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19508087"/>
            <a:ext cx="7328263" cy="666750"/>
          </a:xfrm>
        </p:spPr>
        <p:txBody>
          <a:bodyPr>
            <a:noAutofit/>
          </a:bodyPr>
          <a:lstStyle>
            <a:lvl1pPr marL="0" indent="0">
              <a:buNone/>
              <a:defRPr sz="3771" b="0" cap="small" baseline="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More Data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058709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85" y="12722205"/>
            <a:ext cx="13076465" cy="9308101"/>
          </a:xfrm>
        </p:spPr>
        <p:txBody>
          <a:bodyPr>
            <a:normAutofit/>
          </a:bodyPr>
          <a:lstStyle>
            <a:lvl1pPr marL="0" indent="0">
              <a:buNone/>
              <a:defRPr sz="3771" b="0">
                <a:solidFill>
                  <a:srgbClr val="000000"/>
                </a:solidFill>
              </a:defRPr>
            </a:lvl1pPr>
          </a:lstStyle>
          <a:p>
            <a:r>
              <a:rPr lang="en-US" dirty="0"/>
              <a:t>Table Graphic</a:t>
            </a:r>
          </a:p>
        </p:txBody>
      </p:sp>
      <p:sp>
        <p:nvSpPr>
          <p:cNvPr id="5" name="Picture Placeholder 49">
            <a:extLst>
              <a:ext uri="{FF2B5EF4-FFF2-40B4-BE49-F238E27FC236}">
                <a16:creationId xmlns:a16="http://schemas.microsoft.com/office/drawing/2014/main" id="{6438E515-BCF2-9D01-9C62-0199C62E197E}"/>
              </a:ext>
            </a:extLst>
          </p:cNvPr>
          <p:cNvSpPr>
            <a:spLocks noGrp="1"/>
          </p:cNvSpPr>
          <p:nvPr>
            <p:ph type="pic" sz="quarter" idx="35"/>
          </p:nvPr>
        </p:nvSpPr>
        <p:spPr>
          <a:xfrm>
            <a:off x="979715" y="25244748"/>
            <a:ext cx="13076464" cy="4592489"/>
          </a:xfrm>
        </p:spPr>
        <p:txBody>
          <a:bodyPr>
            <a:normAutofit/>
          </a:bodyPr>
          <a:lstStyle>
            <a:lvl1pPr marL="0" indent="0">
              <a:buNone/>
              <a:defRPr sz="4114"/>
            </a:lvl1pPr>
          </a:lstStyle>
          <a:p>
            <a:endParaRPr lang="en-US" dirty="0"/>
          </a:p>
        </p:txBody>
      </p:sp>
    </p:spTree>
    <p:extLst>
      <p:ext uri="{BB962C8B-B14F-4D97-AF65-F5344CB8AC3E}">
        <p14:creationId xmlns:p14="http://schemas.microsoft.com/office/powerpoint/2010/main" val="3955231662"/>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66107" y="1275665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1693861"/>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1693861"/>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79714" y="6833423"/>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23702" y="6833423"/>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2891066"/>
            <a:ext cx="13076464" cy="713232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2891066"/>
            <a:ext cx="13076464" cy="7129051"/>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3998414"/>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19673302"/>
            <a:ext cx="7328263" cy="666750"/>
          </a:xfrm>
        </p:spPr>
        <p:txBody>
          <a:bodyPr>
            <a:noAutofit/>
          </a:bodyPr>
          <a:lstStyle>
            <a:lvl1pPr marL="0" indent="0">
              <a:buNone/>
              <a:defRPr sz="3771" b="0" cap="small" baseline="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0569427"/>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66107" y="25420320"/>
            <a:ext cx="13158216" cy="4752749"/>
          </a:xfrm>
        </p:spPr>
        <p:txBody>
          <a:bodyPr>
            <a:normAutofit/>
          </a:bodyPr>
          <a:lstStyle>
            <a:lvl1pPr marL="0" indent="0">
              <a:buNone/>
              <a:defRPr sz="4114"/>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5016678" y="6833423"/>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3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2644297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3"/>
            <a:ext cx="37856160" cy="24067103"/>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2" y="0"/>
            <a:ext cx="43891201" cy="4663441"/>
          </a:xfrm>
          <a:prstGeom prst="rect">
            <a:avLst/>
          </a:prstGeom>
          <a:solidFill>
            <a:srgbClr val="2B77A5"/>
          </a:solidFill>
          <a:ln w="101600" cap="flat" cmpd="sng" algn="ctr">
            <a:no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971"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4" y="1573536"/>
            <a:ext cx="37856160" cy="1516366"/>
          </a:xfrm>
          <a:prstGeom prst="rect">
            <a:avLst/>
          </a:prstGeom>
        </p:spPr>
        <p:txBody>
          <a:bodyPr vert="horz" lIns="106674" tIns="53337" rIns="106674" bIns="53337" rtlCol="0" anchor="ctr">
            <a:normAutofit/>
          </a:body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27" y="1484840"/>
            <a:ext cx="8188350" cy="181011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CE23306-672C-4E04-8DD6-0CE8E019D76C}"/>
              </a:ext>
            </a:extLst>
          </p:cNvPr>
          <p:cNvSpPr txBox="1"/>
          <p:nvPr userDrawn="1"/>
        </p:nvSpPr>
        <p:spPr>
          <a:xfrm>
            <a:off x="978409" y="30942858"/>
            <a:ext cx="17294352" cy="1674882"/>
          </a:xfrm>
          <a:prstGeom prst="rect">
            <a:avLst/>
          </a:prstGeom>
          <a:noFill/>
        </p:spPr>
        <p:txBody>
          <a:bodyPr wrap="square">
            <a:spAutoFit/>
          </a:bodyPr>
          <a:lstStyle/>
          <a:p>
            <a:r>
              <a:rPr lang="en-US" sz="3428" b="0" i="1" dirty="0">
                <a:solidFill>
                  <a:srgbClr val="333333"/>
                </a:solidFill>
                <a:effectLst/>
                <a:latin typeface="Source Sans Pro" panose="020B0503030403020204" pitchFamily="34" charset="0"/>
              </a:rPr>
              <a:t>NH-ME LEND is supported by a grant (#</a:t>
            </a:r>
            <a:r>
              <a:rPr lang="en-US" sz="3428" b="0" i="0" dirty="0">
                <a:solidFill>
                  <a:srgbClr val="333333"/>
                </a:solidFill>
                <a:effectLst/>
                <a:latin typeface="Source Sans Pro" panose="020B0503030403020204" pitchFamily="34" charset="0"/>
              </a:rPr>
              <a:t>T73MC33246</a:t>
            </a:r>
            <a:r>
              <a:rPr lang="en-US" sz="3428"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a:t>
            </a:r>
            <a:endParaRPr lang="en-US" sz="3428" dirty="0"/>
          </a:p>
        </p:txBody>
      </p:sp>
      <p:pic>
        <p:nvPicPr>
          <p:cNvPr id="11" name="Picture 10">
            <a:extLst>
              <a:ext uri="{FF2B5EF4-FFF2-40B4-BE49-F238E27FC236}">
                <a16:creationId xmlns:a16="http://schemas.microsoft.com/office/drawing/2014/main" id="{DEE4B523-5B8F-0320-FBDA-C609F679AF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869297" y="31047253"/>
            <a:ext cx="15617984" cy="1466091"/>
          </a:xfrm>
          <a:prstGeom prst="rect">
            <a:avLst/>
          </a:prstGeom>
        </p:spPr>
      </p:pic>
      <p:grpSp>
        <p:nvGrpSpPr>
          <p:cNvPr id="17" name="Group 16">
            <a:extLst>
              <a:ext uri="{FF2B5EF4-FFF2-40B4-BE49-F238E27FC236}">
                <a16:creationId xmlns:a16="http://schemas.microsoft.com/office/drawing/2014/main" id="{1CC44EA8-07D9-9D7F-CD4A-529AD611780A}"/>
              </a:ext>
            </a:extLst>
          </p:cNvPr>
          <p:cNvGrpSpPr/>
          <p:nvPr userDrawn="1"/>
        </p:nvGrpSpPr>
        <p:grpSpPr>
          <a:xfrm>
            <a:off x="35083818" y="31222077"/>
            <a:ext cx="7172659" cy="1097280"/>
            <a:chOff x="18994422" y="31231659"/>
            <a:chExt cx="7172659" cy="1097280"/>
          </a:xfrm>
        </p:grpSpPr>
        <p:sp>
          <p:nvSpPr>
            <p:cNvPr id="19" name="Text Placeholder 24">
              <a:extLst>
                <a:ext uri="{FF2B5EF4-FFF2-40B4-BE49-F238E27FC236}">
                  <a16:creationId xmlns:a16="http://schemas.microsoft.com/office/drawing/2014/main" id="{492FD484-5575-48BF-84BB-F07426EDE705}"/>
                </a:ext>
              </a:extLst>
            </p:cNvPr>
            <p:cNvSpPr txBox="1">
              <a:spLocks/>
            </p:cNvSpPr>
            <p:nvPr userDrawn="1"/>
          </p:nvSpPr>
          <p:spPr>
            <a:xfrm>
              <a:off x="18994422" y="31471281"/>
              <a:ext cx="5680477" cy="618036"/>
            </a:xfrm>
            <a:prstGeom prst="rect">
              <a:avLst/>
            </a:prstGeom>
          </p:spPr>
          <p:txBody>
            <a:bodyPr>
              <a:noAutofit/>
            </a:bodyPr>
            <a:lstStyle>
              <a:lvl1pPr marL="0" indent="0" algn="r" defTabSz="4480304" rtl="0" eaLnBrk="1" latinLnBrk="0" hangingPunct="1">
                <a:lnSpc>
                  <a:spcPct val="90000"/>
                </a:lnSpc>
                <a:spcBef>
                  <a:spcPts val="4900"/>
                </a:spcBef>
                <a:buFont typeface="Arial" panose="020B0604020202020204" pitchFamily="34" charset="0"/>
                <a:buNone/>
                <a:defRPr sz="4800" b="0" kern="1200">
                  <a:solidFill>
                    <a:srgbClr val="000000"/>
                  </a:solidFill>
                  <a:latin typeface="+mn-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sz="4114" dirty="0"/>
                <a:t>iod.unh.edu/nh-me-lend</a:t>
              </a:r>
            </a:p>
          </p:txBody>
        </p:sp>
        <p:pic>
          <p:nvPicPr>
            <p:cNvPr id="16" name="Picture 15" descr="A qr code on a white background&#10;&#10;Description automatically generated">
              <a:extLst>
                <a:ext uri="{FF2B5EF4-FFF2-40B4-BE49-F238E27FC236}">
                  <a16:creationId xmlns:a16="http://schemas.microsoft.com/office/drawing/2014/main" id="{AB296DB4-444E-BD47-75CE-DFBC9CF0994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069801" y="31231659"/>
              <a:ext cx="1097280" cy="1097280"/>
            </a:xfrm>
            <a:prstGeom prst="rect">
              <a:avLst/>
            </a:prstGeom>
          </p:spPr>
        </p:pic>
      </p:gr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1" r:id="rId3"/>
  </p:sldLayoutIdLst>
  <p:txStyles>
    <p:titleStyle>
      <a:lvl1pPr algn="l" defTabSz="3840069" rtl="0" eaLnBrk="1" latinLnBrk="0" hangingPunct="1">
        <a:lnSpc>
          <a:spcPct val="90000"/>
        </a:lnSpc>
        <a:spcBef>
          <a:spcPct val="0"/>
        </a:spcBef>
        <a:buNone/>
        <a:defRPr sz="18513" kern="1200">
          <a:solidFill>
            <a:schemeClr val="bg1"/>
          </a:solidFill>
          <a:latin typeface="+mj-lt"/>
          <a:ea typeface="+mj-ea"/>
          <a:cs typeface="+mj-cs"/>
        </a:defRPr>
      </a:lvl1pPr>
    </p:titleStyle>
    <p:bodyStyle>
      <a:lvl1pPr marL="960017" indent="-960017" algn="l" defTabSz="3840069" rtl="0" eaLnBrk="1" latinLnBrk="0" hangingPunct="1">
        <a:lnSpc>
          <a:spcPct val="100000"/>
        </a:lnSpc>
        <a:spcBef>
          <a:spcPts val="4200"/>
        </a:spcBef>
        <a:buFont typeface="Arial" panose="020B0604020202020204" pitchFamily="34" charset="0"/>
        <a:buChar char="•"/>
        <a:defRPr sz="6171" kern="1200">
          <a:solidFill>
            <a:srgbClr val="000000"/>
          </a:solidFill>
          <a:latin typeface="+mj-lt"/>
          <a:ea typeface="+mn-ea"/>
          <a:cs typeface="+mn-cs"/>
        </a:defRPr>
      </a:lvl1pPr>
      <a:lvl2pPr marL="2880051" indent="-960017" algn="l" defTabSz="3840069" rtl="0" eaLnBrk="1" latinLnBrk="0" hangingPunct="1">
        <a:lnSpc>
          <a:spcPct val="100000"/>
        </a:lnSpc>
        <a:spcBef>
          <a:spcPts val="2100"/>
        </a:spcBef>
        <a:buFont typeface="Arial" panose="020B0604020202020204" pitchFamily="34" charset="0"/>
        <a:buChar char="•"/>
        <a:defRPr sz="6171" kern="1200">
          <a:solidFill>
            <a:srgbClr val="000000"/>
          </a:solidFill>
          <a:latin typeface="+mj-lt"/>
          <a:ea typeface="+mn-ea"/>
          <a:cs typeface="+mn-cs"/>
        </a:defRPr>
      </a:lvl2pPr>
      <a:lvl3pPr marL="4800086" indent="-960017" algn="l" defTabSz="3840069" rtl="0" eaLnBrk="1" latinLnBrk="0" hangingPunct="1">
        <a:lnSpc>
          <a:spcPct val="100000"/>
        </a:lnSpc>
        <a:spcBef>
          <a:spcPts val="2100"/>
        </a:spcBef>
        <a:buFont typeface="Arial" panose="020B0604020202020204" pitchFamily="34" charset="0"/>
        <a:buChar char="•"/>
        <a:defRPr sz="5657" kern="1200">
          <a:solidFill>
            <a:srgbClr val="000000"/>
          </a:solidFill>
          <a:latin typeface="+mj-lt"/>
          <a:ea typeface="+mn-ea"/>
          <a:cs typeface="+mn-cs"/>
        </a:defRPr>
      </a:lvl3pPr>
      <a:lvl4pPr marL="6720120"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4pPr>
      <a:lvl5pPr marL="8640154"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p:bodyStyle>
    <p:otherStyle>
      <a:defPPr>
        <a:defRPr lang="en-US"/>
      </a:defPPr>
      <a:lvl1pPr marL="0" algn="l" defTabSz="3840069" rtl="0" eaLnBrk="1" latinLnBrk="0" hangingPunct="1">
        <a:defRPr sz="7542" kern="1200">
          <a:solidFill>
            <a:schemeClr val="tx1"/>
          </a:solidFill>
          <a:latin typeface="+mn-lt"/>
          <a:ea typeface="+mn-ea"/>
          <a:cs typeface="+mn-cs"/>
        </a:defRPr>
      </a:lvl1pPr>
      <a:lvl2pPr marL="1920034" algn="l" defTabSz="3840069" rtl="0" eaLnBrk="1" latinLnBrk="0" hangingPunct="1">
        <a:defRPr sz="7542" kern="1200">
          <a:solidFill>
            <a:schemeClr val="tx1"/>
          </a:solidFill>
          <a:latin typeface="+mn-lt"/>
          <a:ea typeface="+mn-ea"/>
          <a:cs typeface="+mn-cs"/>
        </a:defRPr>
      </a:lvl2pPr>
      <a:lvl3pPr marL="3840069" algn="l" defTabSz="3840069" rtl="0" eaLnBrk="1" latinLnBrk="0" hangingPunct="1">
        <a:defRPr sz="7542" kern="1200">
          <a:solidFill>
            <a:schemeClr val="tx1"/>
          </a:solidFill>
          <a:latin typeface="+mn-lt"/>
          <a:ea typeface="+mn-ea"/>
          <a:cs typeface="+mn-cs"/>
        </a:defRPr>
      </a:lvl3pPr>
      <a:lvl4pPr marL="5760103" algn="l" defTabSz="3840069" rtl="0" eaLnBrk="1" latinLnBrk="0" hangingPunct="1">
        <a:defRPr sz="7542" kern="1200">
          <a:solidFill>
            <a:schemeClr val="tx1"/>
          </a:solidFill>
          <a:latin typeface="+mn-lt"/>
          <a:ea typeface="+mn-ea"/>
          <a:cs typeface="+mn-cs"/>
        </a:defRPr>
      </a:lvl4pPr>
      <a:lvl5pPr marL="7680137" algn="l" defTabSz="3840069" rtl="0" eaLnBrk="1" latinLnBrk="0" hangingPunct="1">
        <a:defRPr sz="7542" kern="1200">
          <a:solidFill>
            <a:schemeClr val="tx1"/>
          </a:solidFill>
          <a:latin typeface="+mn-lt"/>
          <a:ea typeface="+mn-ea"/>
          <a:cs typeface="+mn-cs"/>
        </a:defRPr>
      </a:lvl5pPr>
      <a:lvl6pPr marL="9600171" algn="l" defTabSz="3840069" rtl="0" eaLnBrk="1" latinLnBrk="0" hangingPunct="1">
        <a:defRPr sz="7542" kern="1200">
          <a:solidFill>
            <a:schemeClr val="tx1"/>
          </a:solidFill>
          <a:latin typeface="+mn-lt"/>
          <a:ea typeface="+mn-ea"/>
          <a:cs typeface="+mn-cs"/>
        </a:defRPr>
      </a:lvl6pPr>
      <a:lvl7pPr marL="11520206" algn="l" defTabSz="3840069" rtl="0" eaLnBrk="1" latinLnBrk="0" hangingPunct="1">
        <a:defRPr sz="7542" kern="1200">
          <a:solidFill>
            <a:schemeClr val="tx1"/>
          </a:solidFill>
          <a:latin typeface="+mn-lt"/>
          <a:ea typeface="+mn-ea"/>
          <a:cs typeface="+mn-cs"/>
        </a:defRPr>
      </a:lvl7pPr>
      <a:lvl8pPr marL="13440240" algn="l" defTabSz="3840069" rtl="0" eaLnBrk="1" latinLnBrk="0" hangingPunct="1">
        <a:defRPr sz="7542" kern="1200">
          <a:solidFill>
            <a:schemeClr val="tx1"/>
          </a:solidFill>
          <a:latin typeface="+mn-lt"/>
          <a:ea typeface="+mn-ea"/>
          <a:cs typeface="+mn-cs"/>
        </a:defRPr>
      </a:lvl8pPr>
      <a:lvl9pPr marL="15360274" algn="l" defTabSz="3840069" rtl="0" eaLnBrk="1" latinLnBrk="0" hangingPunct="1">
        <a:defRPr sz="75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cids.umaine.edu/2022/03/29/speaking-up-for-us-of-maine-sufu-produces-new-resources-for-adults-with-i-dd/"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hyperlink" Target="https://www.sufumaine.org/" TargetMode="External"/><Relationship Id="rId4" Type="http://schemas.openxmlformats.org/officeDocument/2006/relationships/image" Target="../media/image6.JPG"/><Relationship Id="rId9" Type="http://schemas.openxmlformats.org/officeDocument/2006/relationships/hyperlink" Target="https://legislature.main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le 198">
            <a:extLst>
              <a:ext uri="{FF2B5EF4-FFF2-40B4-BE49-F238E27FC236}">
                <a16:creationId xmlns:a16="http://schemas.microsoft.com/office/drawing/2014/main" id="{63382D41-649E-49B9-B327-E3F3E16B9688}"/>
              </a:ext>
            </a:extLst>
          </p:cNvPr>
          <p:cNvSpPr>
            <a:spLocks noGrp="1"/>
          </p:cNvSpPr>
          <p:nvPr>
            <p:ph type="title"/>
          </p:nvPr>
        </p:nvSpPr>
        <p:spPr/>
        <p:txBody>
          <a:bodyPr/>
          <a:lstStyle/>
          <a:p>
            <a:r>
              <a:rPr lang="en-US" dirty="0"/>
              <a:t>Speaking Up For Us Legislative Toolkit</a:t>
            </a:r>
          </a:p>
        </p:txBody>
      </p:sp>
      <p:pic>
        <p:nvPicPr>
          <p:cNvPr id="2" name="Picture 1" descr="Speaking Up for Us of Maine - 30 years strong.">
            <a:extLst>
              <a:ext uri="{FF2B5EF4-FFF2-40B4-BE49-F238E27FC236}">
                <a16:creationId xmlns:a16="http://schemas.microsoft.com/office/drawing/2014/main" id="{9EF67C5D-3309-D7BB-3BC6-D69B12B42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0435" y="799539"/>
            <a:ext cx="2927732" cy="2927732"/>
          </a:xfrm>
          <a:prstGeom prst="rect">
            <a:avLst/>
          </a:prstGeom>
        </p:spPr>
      </p:pic>
      <p:sp>
        <p:nvSpPr>
          <p:cNvPr id="200" name="Text Placeholder 199">
            <a:extLst>
              <a:ext uri="{FF2B5EF4-FFF2-40B4-BE49-F238E27FC236}">
                <a16:creationId xmlns:a16="http://schemas.microsoft.com/office/drawing/2014/main" id="{8CB46A4B-C555-492F-8E38-37BE37156160}"/>
              </a:ext>
            </a:extLst>
          </p:cNvPr>
          <p:cNvSpPr>
            <a:spLocks noGrp="1"/>
          </p:cNvSpPr>
          <p:nvPr>
            <p:ph type="body" sz="quarter" idx="13"/>
          </p:nvPr>
        </p:nvSpPr>
        <p:spPr/>
        <p:txBody>
          <a:bodyPr/>
          <a:lstStyle/>
          <a:p>
            <a:r>
              <a:rPr lang="en-US" dirty="0"/>
              <a:t>Cynthia Cushing, UMaine LEND Trainee</a:t>
            </a:r>
          </a:p>
        </p:txBody>
      </p:sp>
      <p:sp>
        <p:nvSpPr>
          <p:cNvPr id="43" name="Text Placeholder 42">
            <a:extLst>
              <a:ext uri="{FF2B5EF4-FFF2-40B4-BE49-F238E27FC236}">
                <a16:creationId xmlns:a16="http://schemas.microsoft.com/office/drawing/2014/main" id="{DD7C38A2-0240-4278-AED7-12FBA24D1799}"/>
              </a:ext>
            </a:extLst>
          </p:cNvPr>
          <p:cNvSpPr>
            <a:spLocks noGrp="1"/>
          </p:cNvSpPr>
          <p:nvPr>
            <p:ph type="body" sz="quarter" idx="14"/>
          </p:nvPr>
        </p:nvSpPr>
        <p:spPr/>
        <p:txBody>
          <a:bodyPr/>
          <a:lstStyle/>
          <a:p>
            <a:r>
              <a:rPr lang="en-US" dirty="0"/>
              <a:t>Institute on Disability at the University of New Hampshire</a:t>
            </a:r>
          </a:p>
        </p:txBody>
      </p:sp>
      <p:sp>
        <p:nvSpPr>
          <p:cNvPr id="201" name="Text Placeholder 200">
            <a:extLst>
              <a:ext uri="{FF2B5EF4-FFF2-40B4-BE49-F238E27FC236}">
                <a16:creationId xmlns:a16="http://schemas.microsoft.com/office/drawing/2014/main" id="{45822D45-C6CB-4893-B55E-0596B4FB9033}"/>
              </a:ext>
            </a:extLst>
          </p:cNvPr>
          <p:cNvSpPr>
            <a:spLocks noGrp="1"/>
          </p:cNvSpPr>
          <p:nvPr>
            <p:ph type="body" sz="quarter" idx="16"/>
          </p:nvPr>
        </p:nvSpPr>
        <p:spPr/>
        <p:txBody>
          <a:bodyPr/>
          <a:lstStyle/>
          <a:p>
            <a:r>
              <a:rPr lang="en-US" dirty="0"/>
              <a:t>Empowering Advocacy</a:t>
            </a:r>
          </a:p>
        </p:txBody>
      </p:sp>
      <p:sp>
        <p:nvSpPr>
          <p:cNvPr id="207" name="Text Placeholder 206">
            <a:extLst>
              <a:ext uri="{FF2B5EF4-FFF2-40B4-BE49-F238E27FC236}">
                <a16:creationId xmlns:a16="http://schemas.microsoft.com/office/drawing/2014/main" id="{0146B0C7-CD2D-42B8-9F22-ABF3F16EDA98}"/>
              </a:ext>
            </a:extLst>
          </p:cNvPr>
          <p:cNvSpPr>
            <a:spLocks noGrp="1"/>
          </p:cNvSpPr>
          <p:nvPr>
            <p:ph type="body" sz="quarter" idx="22"/>
          </p:nvPr>
        </p:nvSpPr>
        <p:spPr/>
        <p:txBody>
          <a:bodyPr>
            <a:noAutofit/>
          </a:bodyPr>
          <a:lstStyle/>
          <a:p>
            <a:pPr algn="l">
              <a:lnSpc>
                <a:spcPct val="120000"/>
              </a:lnSpc>
            </a:pPr>
            <a:r>
              <a:rPr lang="en-US" sz="32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Speaking Up For Us (SUFU) is an advocacy group for adults who live with developmental disabilities (IDD). Established in 1993, SUFU has been helping people with IDD provide a voice for their needs in Maine for over 30 years. </a:t>
            </a:r>
          </a:p>
          <a:p>
            <a:pPr algn="l">
              <a:lnSpc>
                <a:spcPct val="120000"/>
              </a:lnSpc>
            </a:pPr>
            <a:r>
              <a:rPr lang="en-US" sz="32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SUFU’s vision is to promote people living with IDD as valued. Inclusion in Maine’s legislative events is an important part of SUFU’s mission, which is to empower people with IDD to speak up and take action to improve their lives through education, advocacy, and leadership skills.</a:t>
            </a:r>
            <a:endParaRPr lang="en-US" dirty="0"/>
          </a:p>
        </p:txBody>
      </p:sp>
      <p:sp>
        <p:nvSpPr>
          <p:cNvPr id="202" name="Text Placeholder 201">
            <a:extLst>
              <a:ext uri="{FF2B5EF4-FFF2-40B4-BE49-F238E27FC236}">
                <a16:creationId xmlns:a16="http://schemas.microsoft.com/office/drawing/2014/main" id="{6DBB4AFC-CCB5-417A-9B8C-3AFCD76E9326}"/>
              </a:ext>
            </a:extLst>
          </p:cNvPr>
          <p:cNvSpPr>
            <a:spLocks noGrp="1"/>
          </p:cNvSpPr>
          <p:nvPr>
            <p:ph type="body" sz="quarter" idx="17"/>
          </p:nvPr>
        </p:nvSpPr>
        <p:spPr>
          <a:xfrm>
            <a:off x="979714" y="11981195"/>
            <a:ext cx="7328263" cy="666750"/>
          </a:xfrm>
        </p:spPr>
        <p:txBody>
          <a:bodyPr/>
          <a:lstStyle/>
          <a:p>
            <a:r>
              <a:rPr lang="en-US" dirty="0"/>
              <a:t>Table of Contents</a:t>
            </a:r>
          </a:p>
        </p:txBody>
      </p:sp>
      <p:sp>
        <p:nvSpPr>
          <p:cNvPr id="213" name="Text Placeholder 212">
            <a:extLst>
              <a:ext uri="{FF2B5EF4-FFF2-40B4-BE49-F238E27FC236}">
                <a16:creationId xmlns:a16="http://schemas.microsoft.com/office/drawing/2014/main" id="{A5BA54DA-B70A-44E8-AF46-6E12DCB6D401}"/>
              </a:ext>
            </a:extLst>
          </p:cNvPr>
          <p:cNvSpPr>
            <a:spLocks noGrp="1"/>
          </p:cNvSpPr>
          <p:nvPr>
            <p:ph type="body" sz="quarter" idx="31"/>
          </p:nvPr>
        </p:nvSpPr>
        <p:spPr>
          <a:xfrm>
            <a:off x="966107" y="13106580"/>
            <a:ext cx="13076464" cy="8449481"/>
          </a:xfrm>
        </p:spPr>
        <p:txBody>
          <a:bodyPr>
            <a:noAutofit/>
          </a:bodyPr>
          <a:lstStyle/>
          <a:p>
            <a:pPr algn="l">
              <a:lnSpc>
                <a:spcPct val="100000"/>
              </a:lnSpc>
              <a:spcBef>
                <a:spcPts val="0"/>
              </a:spcBef>
            </a:pPr>
            <a:r>
              <a:rPr lang="en-US" sz="3200" dirty="0">
                <a:latin typeface="Times New Roman" panose="02020603050405020304" pitchFamily="18" charset="0"/>
                <a:cs typeface="Times New Roman" panose="02020603050405020304" pitchFamily="18" charset="0"/>
              </a:rPr>
              <a:t>The Legislative Toolkit includes details for SUFU members to be able to engage with legislative issues and includes direct links to the Maine Legislature website: </a:t>
            </a:r>
          </a:p>
          <a:p>
            <a:pPr algn="l">
              <a:spcBef>
                <a:spcPts val="0"/>
              </a:spcBef>
            </a:pPr>
            <a:endParaRPr lang="en-US" sz="3200" dirty="0">
              <a:latin typeface="Times New Roman" panose="02020603050405020304" pitchFamily="18" charset="0"/>
              <a:cs typeface="Times New Roman" panose="02020603050405020304" pitchFamily="18" charset="0"/>
            </a:endParaRPr>
          </a:p>
          <a:p>
            <a:pPr algn="l">
              <a:spcBef>
                <a:spcPts val="0"/>
              </a:spcBef>
            </a:pPr>
            <a:r>
              <a:rPr lang="en-US" sz="3200" dirty="0">
                <a:latin typeface="Times New Roman" panose="02020603050405020304" pitchFamily="18" charset="0"/>
                <a:cs typeface="Times New Roman" panose="02020603050405020304" pitchFamily="18" charset="0"/>
              </a:rPr>
              <a:t>                       </a:t>
            </a:r>
            <a:r>
              <a:rPr lang="en-US" sz="5000" u="sng" dirty="0">
                <a:solidFill>
                  <a:srgbClr val="002060"/>
                </a:solidFill>
                <a:latin typeface="Times New Roman" panose="02020603050405020304" pitchFamily="18" charset="0"/>
                <a:cs typeface="Times New Roman" panose="02020603050405020304" pitchFamily="18" charset="0"/>
              </a:rPr>
              <a:t>Table of Contents</a:t>
            </a:r>
          </a:p>
          <a:p>
            <a:pPr algn="l">
              <a:spcBef>
                <a:spcPts val="0"/>
              </a:spcBef>
            </a:pPr>
            <a:endParaRPr lang="en-US" sz="5000" dirty="0">
              <a:latin typeface="Times New Roman" panose="02020603050405020304" pitchFamily="18" charset="0"/>
              <a:cs typeface="Times New Roman" panose="02020603050405020304" pitchFamily="18" charset="0"/>
            </a:endParaRPr>
          </a:p>
          <a:p>
            <a:pPr algn="l">
              <a:spcBef>
                <a:spcPts val="0"/>
              </a:spcBef>
            </a:pPr>
            <a:r>
              <a:rPr lang="en-US" sz="5000" dirty="0">
                <a:latin typeface="Times New Roman" panose="02020603050405020304" pitchFamily="18" charset="0"/>
                <a:cs typeface="Times New Roman" panose="02020603050405020304" pitchFamily="18" charset="0"/>
              </a:rPr>
              <a:t>     </a:t>
            </a:r>
            <a:r>
              <a:rPr lang="en-US" sz="5000" dirty="0">
                <a:solidFill>
                  <a:srgbClr val="0070C0"/>
                </a:solidFill>
                <a:latin typeface="Times New Roman" panose="02020603050405020304" pitchFamily="18" charset="0"/>
                <a:cs typeface="Times New Roman" panose="02020603050405020304" pitchFamily="18" charset="0"/>
              </a:rPr>
              <a:t>Advocacy</a:t>
            </a:r>
            <a:r>
              <a:rPr lang="en-US" sz="5000" dirty="0">
                <a:latin typeface="Times New Roman" panose="02020603050405020304" pitchFamily="18" charset="0"/>
                <a:cs typeface="Times New Roman" panose="02020603050405020304" pitchFamily="18" charset="0"/>
              </a:rPr>
              <a:t>                       </a:t>
            </a:r>
            <a:r>
              <a:rPr lang="en-US" sz="5000" dirty="0">
                <a:solidFill>
                  <a:srgbClr val="0070C0"/>
                </a:solidFill>
                <a:latin typeface="Times New Roman" panose="02020603050405020304" pitchFamily="18" charset="0"/>
                <a:cs typeface="Times New Roman" panose="02020603050405020304" pitchFamily="18" charset="0"/>
              </a:rPr>
              <a:t>Law</a:t>
            </a:r>
          </a:p>
          <a:p>
            <a:pPr algn="l">
              <a:spcBef>
                <a:spcPts val="0"/>
              </a:spcBef>
            </a:pPr>
            <a:r>
              <a:rPr lang="en-US" sz="5000" dirty="0">
                <a:latin typeface="Times New Roman" panose="02020603050405020304" pitchFamily="18" charset="0"/>
                <a:cs typeface="Times New Roman" panose="02020603050405020304" pitchFamily="18" charset="0"/>
              </a:rPr>
              <a:t>     </a:t>
            </a:r>
            <a:r>
              <a:rPr lang="en-US" sz="5000" dirty="0">
                <a:solidFill>
                  <a:schemeClr val="accent6"/>
                </a:solidFill>
                <a:latin typeface="Times New Roman" panose="02020603050405020304" pitchFamily="18" charset="0"/>
                <a:cs typeface="Times New Roman" panose="02020603050405020304" pitchFamily="18" charset="0"/>
              </a:rPr>
              <a:t>Bills</a:t>
            </a:r>
            <a:r>
              <a:rPr lang="en-US" sz="5000" dirty="0">
                <a:latin typeface="Times New Roman" panose="02020603050405020304" pitchFamily="18" charset="0"/>
                <a:cs typeface="Times New Roman" panose="02020603050405020304" pitchFamily="18" charset="0"/>
              </a:rPr>
              <a:t>                               </a:t>
            </a:r>
            <a:r>
              <a:rPr lang="en-US" sz="5000" dirty="0">
                <a:solidFill>
                  <a:schemeClr val="accent6"/>
                </a:solidFill>
                <a:latin typeface="Times New Roman" panose="02020603050405020304" pitchFamily="18" charset="0"/>
                <a:cs typeface="Times New Roman" panose="02020603050405020304" pitchFamily="18" charset="0"/>
              </a:rPr>
              <a:t>Legislative Sessions</a:t>
            </a:r>
          </a:p>
          <a:p>
            <a:pPr algn="l">
              <a:spcBef>
                <a:spcPts val="0"/>
              </a:spcBef>
            </a:pPr>
            <a:r>
              <a:rPr lang="en-US" sz="5000" dirty="0">
                <a:latin typeface="Times New Roman" panose="02020603050405020304" pitchFamily="18" charset="0"/>
                <a:cs typeface="Times New Roman" panose="02020603050405020304" pitchFamily="18" charset="0"/>
              </a:rPr>
              <a:t>     </a:t>
            </a:r>
            <a:r>
              <a:rPr lang="en-US" sz="5000" dirty="0">
                <a:solidFill>
                  <a:srgbClr val="0070C0"/>
                </a:solidFill>
                <a:latin typeface="Times New Roman" panose="02020603050405020304" pitchFamily="18" charset="0"/>
                <a:cs typeface="Times New Roman" panose="02020603050405020304" pitchFamily="18" charset="0"/>
              </a:rPr>
              <a:t>Committees</a:t>
            </a:r>
            <a:r>
              <a:rPr lang="en-US" sz="5000" dirty="0">
                <a:latin typeface="Times New Roman" panose="02020603050405020304" pitchFamily="18" charset="0"/>
                <a:cs typeface="Times New Roman" panose="02020603050405020304" pitchFamily="18" charset="0"/>
              </a:rPr>
              <a:t>                   </a:t>
            </a:r>
            <a:r>
              <a:rPr lang="en-US" sz="5000" dirty="0">
                <a:solidFill>
                  <a:srgbClr val="0070C0"/>
                </a:solidFill>
                <a:latin typeface="Times New Roman" panose="02020603050405020304" pitchFamily="18" charset="0"/>
                <a:cs typeface="Times New Roman" panose="02020603050405020304" pitchFamily="18" charset="0"/>
              </a:rPr>
              <a:t>Public Policy</a:t>
            </a:r>
          </a:p>
          <a:p>
            <a:pPr algn="l">
              <a:spcBef>
                <a:spcPts val="0"/>
              </a:spcBef>
            </a:pPr>
            <a:r>
              <a:rPr lang="en-US" sz="5000" dirty="0">
                <a:latin typeface="Times New Roman" panose="02020603050405020304" pitchFamily="18" charset="0"/>
                <a:cs typeface="Times New Roman" panose="02020603050405020304" pitchFamily="18" charset="0"/>
              </a:rPr>
              <a:t>     </a:t>
            </a:r>
            <a:r>
              <a:rPr lang="en-US" sz="5000" dirty="0">
                <a:solidFill>
                  <a:schemeClr val="accent6"/>
                </a:solidFill>
                <a:latin typeface="Times New Roman" panose="02020603050405020304" pitchFamily="18" charset="0"/>
                <a:cs typeface="Times New Roman" panose="02020603050405020304" pitchFamily="18" charset="0"/>
              </a:rPr>
              <a:t>Governor</a:t>
            </a:r>
            <a:r>
              <a:rPr lang="en-US" sz="5000" dirty="0">
                <a:latin typeface="Times New Roman" panose="02020603050405020304" pitchFamily="18" charset="0"/>
                <a:cs typeface="Times New Roman" panose="02020603050405020304" pitchFamily="18" charset="0"/>
              </a:rPr>
              <a:t>                       </a:t>
            </a:r>
            <a:r>
              <a:rPr lang="en-US" sz="5000" dirty="0">
                <a:solidFill>
                  <a:schemeClr val="accent6"/>
                </a:solidFill>
                <a:latin typeface="Times New Roman" panose="02020603050405020304" pitchFamily="18" charset="0"/>
                <a:cs typeface="Times New Roman" panose="02020603050405020304" pitchFamily="18" charset="0"/>
              </a:rPr>
              <a:t>SUFU in Action </a:t>
            </a:r>
          </a:p>
          <a:p>
            <a:pPr algn="l">
              <a:spcBef>
                <a:spcPts val="0"/>
              </a:spcBef>
            </a:pPr>
            <a:r>
              <a:rPr lang="en-US" sz="5000" dirty="0">
                <a:latin typeface="Times New Roman" panose="02020603050405020304" pitchFamily="18" charset="0"/>
                <a:cs typeface="Times New Roman" panose="02020603050405020304" pitchFamily="18" charset="0"/>
              </a:rPr>
              <a:t>     </a:t>
            </a:r>
            <a:r>
              <a:rPr lang="en-US" sz="5000" dirty="0">
                <a:solidFill>
                  <a:srgbClr val="0070C0"/>
                </a:solidFill>
                <a:latin typeface="Times New Roman" panose="02020603050405020304" pitchFamily="18" charset="0"/>
                <a:cs typeface="Times New Roman" panose="02020603050405020304" pitchFamily="18" charset="0"/>
              </a:rPr>
              <a:t>Hearings</a:t>
            </a:r>
            <a:r>
              <a:rPr lang="en-US" sz="5000" dirty="0">
                <a:latin typeface="Times New Roman" panose="02020603050405020304" pitchFamily="18" charset="0"/>
                <a:cs typeface="Times New Roman" panose="02020603050405020304" pitchFamily="18" charset="0"/>
              </a:rPr>
              <a:t>                        </a:t>
            </a:r>
            <a:r>
              <a:rPr lang="en-US" sz="5000" dirty="0">
                <a:solidFill>
                  <a:srgbClr val="0070C0"/>
                </a:solidFill>
                <a:latin typeface="Times New Roman" panose="02020603050405020304" pitchFamily="18" charset="0"/>
                <a:cs typeface="Times New Roman" panose="02020603050405020304" pitchFamily="18" charset="0"/>
              </a:rPr>
              <a:t>Town/City Councils</a:t>
            </a:r>
          </a:p>
          <a:p>
            <a:pPr algn="l">
              <a:spcBef>
                <a:spcPts val="0"/>
              </a:spcBef>
            </a:pPr>
            <a:r>
              <a:rPr lang="en-US" sz="5000" dirty="0">
                <a:latin typeface="Times New Roman" panose="02020603050405020304" pitchFamily="18" charset="0"/>
                <a:cs typeface="Times New Roman" panose="02020603050405020304" pitchFamily="18" charset="0"/>
              </a:rPr>
              <a:t>     </a:t>
            </a:r>
            <a:r>
              <a:rPr lang="en-US" sz="5000" dirty="0">
                <a:solidFill>
                  <a:schemeClr val="accent6"/>
                </a:solidFill>
                <a:latin typeface="Times New Roman" panose="02020603050405020304" pitchFamily="18" charset="0"/>
                <a:cs typeface="Times New Roman" panose="02020603050405020304" pitchFamily="18" charset="0"/>
              </a:rPr>
              <a:t>Legislative Sessions      Voting</a:t>
            </a:r>
          </a:p>
        </p:txBody>
      </p:sp>
      <p:sp>
        <p:nvSpPr>
          <p:cNvPr id="214" name="Text Placeholder 213">
            <a:extLst>
              <a:ext uri="{FF2B5EF4-FFF2-40B4-BE49-F238E27FC236}">
                <a16:creationId xmlns:a16="http://schemas.microsoft.com/office/drawing/2014/main" id="{D55EC2FF-B183-45FD-8A36-5679FD41D800}"/>
              </a:ext>
            </a:extLst>
          </p:cNvPr>
          <p:cNvSpPr>
            <a:spLocks noGrp="1"/>
          </p:cNvSpPr>
          <p:nvPr>
            <p:ph type="body" sz="quarter" idx="32"/>
          </p:nvPr>
        </p:nvSpPr>
        <p:spPr>
          <a:xfrm>
            <a:off x="979714" y="21818152"/>
            <a:ext cx="7328263" cy="666750"/>
          </a:xfrm>
        </p:spPr>
        <p:txBody>
          <a:bodyPr/>
          <a:lstStyle/>
          <a:p>
            <a:r>
              <a:rPr lang="en-US" b="1" dirty="0">
                <a:solidFill>
                  <a:srgbClr val="002060"/>
                </a:solidFill>
              </a:rPr>
              <a:t>BOLSTERING MEMBERSHIP</a:t>
            </a:r>
          </a:p>
        </p:txBody>
      </p:sp>
      <p:sp>
        <p:nvSpPr>
          <p:cNvPr id="215" name="Text Placeholder 214">
            <a:extLst>
              <a:ext uri="{FF2B5EF4-FFF2-40B4-BE49-F238E27FC236}">
                <a16:creationId xmlns:a16="http://schemas.microsoft.com/office/drawing/2014/main" id="{B38AB5EB-AF03-4AAB-BACA-3583F66E806C}"/>
              </a:ext>
            </a:extLst>
          </p:cNvPr>
          <p:cNvSpPr>
            <a:spLocks noGrp="1"/>
          </p:cNvSpPr>
          <p:nvPr>
            <p:ph type="body" sz="quarter" idx="33"/>
          </p:nvPr>
        </p:nvSpPr>
        <p:spPr>
          <a:xfrm>
            <a:off x="966107" y="22725532"/>
            <a:ext cx="13161645" cy="5205290"/>
          </a:xfrm>
        </p:spPr>
        <p:txBody>
          <a:bodyPr>
            <a:noAutofit/>
          </a:bodyPr>
          <a:lstStyle/>
          <a:p>
            <a:pPr algn="l">
              <a:lnSpc>
                <a:spcPct val="120000"/>
              </a:lnSpc>
            </a:pPr>
            <a:r>
              <a:rPr lang="en-US" sz="32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Despite SUFUs long-standing existence in Maine, the drive to incorporate new members, and to empower current members with a voice in the legislature continues to be difficult. </a:t>
            </a:r>
          </a:p>
          <a:p>
            <a:pPr algn="l">
              <a:lnSpc>
                <a:spcPct val="120000"/>
              </a:lnSpc>
            </a:pPr>
            <a:r>
              <a:rPr lang="en-US" sz="32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This project provides SUFU members with a Legislative Toolkit that they can use as a “how to” for steps they can take to share with their legislators what is important to them, and what is needed for them to be able to live as independently as possible.</a:t>
            </a:r>
            <a:endParaRPr lang="en-US"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B52A1C8-0D36-B7C5-0693-C3D32DCC7A12}"/>
              </a:ext>
            </a:extLst>
          </p:cNvPr>
          <p:cNvSpPr txBox="1"/>
          <p:nvPr/>
        </p:nvSpPr>
        <p:spPr>
          <a:xfrm>
            <a:off x="1206738" y="27708323"/>
            <a:ext cx="13161644" cy="3046988"/>
          </a:xfrm>
          <a:prstGeom prst="rect">
            <a:avLst/>
          </a:prstGeom>
          <a:solidFill>
            <a:schemeClr val="accent3"/>
          </a:solidFill>
        </p:spPr>
        <p:txBody>
          <a:bodyPr wrap="square" rtlCol="0">
            <a:spAutoFit/>
          </a:bodyPr>
          <a:lstStyle/>
          <a:p>
            <a:r>
              <a:rPr lang="en-US" sz="3200" dirty="0">
                <a:solidFill>
                  <a:schemeClr val="bg1"/>
                </a:solidFill>
                <a:latin typeface="Times New Roman "/>
              </a:rPr>
              <a:t>As a group run by adults who live with developmental disabilities, we want to have more control of our lives, and use our voices to “Speak Up” for issues that are important to us, and to all people with disabilities.</a:t>
            </a:r>
          </a:p>
          <a:p>
            <a:r>
              <a:rPr lang="en-US" sz="3200" dirty="0">
                <a:solidFill>
                  <a:schemeClr val="bg1"/>
                </a:solidFill>
                <a:latin typeface="Times New Roman "/>
              </a:rPr>
              <a:t> </a:t>
            </a:r>
          </a:p>
          <a:p>
            <a:r>
              <a:rPr lang="en-US" sz="3200" dirty="0">
                <a:solidFill>
                  <a:schemeClr val="bg1"/>
                </a:solidFill>
                <a:latin typeface="Times New Roman "/>
              </a:rPr>
              <a:t>This is our toolkit – an instructional manual that you can use to “Speak Up,” and to make your voice heard by policymakers. </a:t>
            </a:r>
          </a:p>
        </p:txBody>
      </p:sp>
      <p:sp>
        <p:nvSpPr>
          <p:cNvPr id="203" name="Text Placeholder 202">
            <a:extLst>
              <a:ext uri="{FF2B5EF4-FFF2-40B4-BE49-F238E27FC236}">
                <a16:creationId xmlns:a16="http://schemas.microsoft.com/office/drawing/2014/main" id="{348DB9DB-7B73-442D-867A-F55839C2C799}"/>
              </a:ext>
            </a:extLst>
          </p:cNvPr>
          <p:cNvSpPr>
            <a:spLocks noGrp="1"/>
          </p:cNvSpPr>
          <p:nvPr>
            <p:ph type="body" sz="quarter" idx="18"/>
          </p:nvPr>
        </p:nvSpPr>
        <p:spPr/>
        <p:txBody>
          <a:bodyPr/>
          <a:lstStyle/>
          <a:p>
            <a:r>
              <a:rPr lang="en-US" dirty="0"/>
              <a:t>Sample Pages</a:t>
            </a:r>
          </a:p>
        </p:txBody>
      </p:sp>
      <p:pic>
        <p:nvPicPr>
          <p:cNvPr id="4" name="Picture 3" descr="A screen shot of the maine.gov website detailing how legislation works.">
            <a:extLst>
              <a:ext uri="{FF2B5EF4-FFF2-40B4-BE49-F238E27FC236}">
                <a16:creationId xmlns:a16="http://schemas.microsoft.com/office/drawing/2014/main" id="{C1E945AB-593D-69FB-E719-23F07D756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8955" y="7001696"/>
            <a:ext cx="6169752" cy="10237151"/>
          </a:xfrm>
          <a:prstGeom prst="rect">
            <a:avLst/>
          </a:prstGeom>
          <a:ln w="88900" cap="sq" cmpd="thickThin">
            <a:solidFill>
              <a:schemeClr val="accent5">
                <a:lumMod val="75000"/>
              </a:schemeClr>
            </a:solidFill>
            <a:prstDash val="solid"/>
            <a:miter lim="800000"/>
          </a:ln>
          <a:effectLst>
            <a:innerShdw blurRad="76200">
              <a:srgbClr val="000000"/>
            </a:innerShdw>
          </a:effectLst>
        </p:spPr>
      </p:pic>
      <p:pic>
        <p:nvPicPr>
          <p:cNvPr id="15" name="Picture 14" descr="A screenshot of what a bill looks like in writing Maine.gov.">
            <a:extLst>
              <a:ext uri="{FF2B5EF4-FFF2-40B4-BE49-F238E27FC236}">
                <a16:creationId xmlns:a16="http://schemas.microsoft.com/office/drawing/2014/main" id="{B2B4C4D4-B076-CB36-5DDF-E5ED9EC11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7291" y="6949038"/>
            <a:ext cx="6592726" cy="10237151"/>
          </a:xfrm>
          <a:prstGeom prst="rect">
            <a:avLst/>
          </a:prstGeom>
          <a:ln w="88900" cap="sq" cmpd="thickThin">
            <a:solidFill>
              <a:schemeClr val="accent5">
                <a:lumMod val="75000"/>
              </a:schemeClr>
            </a:solidFill>
            <a:prstDash val="solid"/>
            <a:miter lim="800000"/>
          </a:ln>
          <a:effectLst>
            <a:innerShdw blurRad="76200">
              <a:srgbClr val="000000"/>
            </a:innerShdw>
          </a:effectLst>
        </p:spPr>
      </p:pic>
      <p:pic>
        <p:nvPicPr>
          <p:cNvPr id="17" name="Picture 16" descr="A group of SUFU self-advocates standing in a hallway in the State House. Over the years, self-advocates have participated in policy making. Removing the &quot;R&quot; word from state laws. Ending sheltered workshops. Sub-minimum Wage Bill, Letter to governor at beginning of pandemic and OADS Listening Sessions.&#10;&#10;">
            <a:extLst>
              <a:ext uri="{FF2B5EF4-FFF2-40B4-BE49-F238E27FC236}">
                <a16:creationId xmlns:a16="http://schemas.microsoft.com/office/drawing/2014/main" id="{880F7462-56D3-8597-352F-1320F24D85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21668" y="18004430"/>
            <a:ext cx="6592724" cy="11720400"/>
          </a:xfrm>
          <a:prstGeom prst="rect">
            <a:avLst/>
          </a:prstGeom>
          <a:solidFill>
            <a:schemeClr val="accent3"/>
          </a:solidFill>
          <a:ln w="88900">
            <a:solidFill>
              <a:schemeClr val="accent5">
                <a:lumMod val="75000"/>
              </a:schemeClr>
            </a:solidFill>
          </a:ln>
        </p:spPr>
      </p:pic>
      <p:pic>
        <p:nvPicPr>
          <p:cNvPr id="24" name="Picture 23" descr="SUFU's agenda on how a meeting is run. 1. Call to Order. 2. Roll Call, 3. Approval of Minutes. 4. Public Comment. 5. Reports. 6. Old Business. 7. New Business. 8. Action Items. 9. Announcements. And 10. Adjournment.">
            <a:extLst>
              <a:ext uri="{FF2B5EF4-FFF2-40B4-BE49-F238E27FC236}">
                <a16:creationId xmlns:a16="http://schemas.microsoft.com/office/drawing/2014/main" id="{BA0ACF67-5BFF-8DF4-BE5A-3A3B3AC4A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95027" y="18004429"/>
            <a:ext cx="6505094" cy="11720400"/>
          </a:xfrm>
          <a:prstGeom prst="rect">
            <a:avLst/>
          </a:prstGeom>
          <a:solidFill>
            <a:srgbClr val="003591"/>
          </a:solidFill>
          <a:ln w="88900">
            <a:solidFill>
              <a:schemeClr val="accent5">
                <a:lumMod val="75000"/>
              </a:schemeClr>
            </a:solidFill>
          </a:ln>
        </p:spPr>
      </p:pic>
      <p:sp>
        <p:nvSpPr>
          <p:cNvPr id="204" name="Text Placeholder 203">
            <a:extLst>
              <a:ext uri="{FF2B5EF4-FFF2-40B4-BE49-F238E27FC236}">
                <a16:creationId xmlns:a16="http://schemas.microsoft.com/office/drawing/2014/main" id="{77602B09-C864-471A-A076-98EAF6966590}"/>
              </a:ext>
            </a:extLst>
          </p:cNvPr>
          <p:cNvSpPr>
            <a:spLocks noGrp="1"/>
          </p:cNvSpPr>
          <p:nvPr>
            <p:ph type="body" sz="quarter" idx="19"/>
          </p:nvPr>
        </p:nvSpPr>
        <p:spPr/>
        <p:txBody>
          <a:bodyPr/>
          <a:lstStyle/>
          <a:p>
            <a:r>
              <a:rPr lang="en-US" dirty="0"/>
              <a:t>Print and Web Formats</a:t>
            </a:r>
          </a:p>
        </p:txBody>
      </p:sp>
      <p:sp>
        <p:nvSpPr>
          <p:cNvPr id="208" name="Text Placeholder 207">
            <a:extLst>
              <a:ext uri="{FF2B5EF4-FFF2-40B4-BE49-F238E27FC236}">
                <a16:creationId xmlns:a16="http://schemas.microsoft.com/office/drawing/2014/main" id="{BB082622-33C8-45AA-AD6B-2FABFEA9FF03}"/>
              </a:ext>
            </a:extLst>
          </p:cNvPr>
          <p:cNvSpPr>
            <a:spLocks noGrp="1"/>
          </p:cNvSpPr>
          <p:nvPr>
            <p:ph type="body" sz="quarter" idx="23"/>
          </p:nvPr>
        </p:nvSpPr>
        <p:spPr>
          <a:xfrm>
            <a:off x="29652685" y="6750404"/>
            <a:ext cx="13076464" cy="3949430"/>
          </a:xfrm>
        </p:spPr>
        <p:txBody>
          <a:bodyPr>
            <a:normAutofit/>
          </a:bodyPr>
          <a:lstStyle/>
          <a:p>
            <a:pPr marL="0" marR="0" algn="l">
              <a:lnSpc>
                <a:spcPct val="115000"/>
              </a:lnSpc>
              <a:spcBef>
                <a:spcPts val="0"/>
              </a:spcBef>
              <a:spcAft>
                <a:spcPts val="800"/>
              </a:spcAft>
            </a:pPr>
            <a:r>
              <a:rPr lang="en-US" sz="32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Legislative Toolkit utilizes a format which can be printed as a book and promoted through the SUFU website via links and videos to provide all members of SUFU with information and guidance around: voting rights and importance; talking with one’s legislator; requesting a bill be created; responding to current issues with live and written testimony when appropriate; and many other important aspects of being an advocate for people with IDD.  </a:t>
            </a:r>
            <a:endParaRPr lang="en-US" sz="3200" dirty="0">
              <a:latin typeface="Cambria" panose="02040503050406030204" pitchFamily="18" charset="0"/>
            </a:endParaRPr>
          </a:p>
        </p:txBody>
      </p:sp>
      <p:sp>
        <p:nvSpPr>
          <p:cNvPr id="27" name="Text Placeholder 213">
            <a:extLst>
              <a:ext uri="{FF2B5EF4-FFF2-40B4-BE49-F238E27FC236}">
                <a16:creationId xmlns:a16="http://schemas.microsoft.com/office/drawing/2014/main" id="{17DB9DE3-4DDD-FA9C-3D35-9334DA860A07}"/>
              </a:ext>
            </a:extLst>
          </p:cNvPr>
          <p:cNvSpPr txBox="1">
            <a:spLocks/>
          </p:cNvSpPr>
          <p:nvPr/>
        </p:nvSpPr>
        <p:spPr>
          <a:xfrm>
            <a:off x="29759678" y="10364321"/>
            <a:ext cx="7328263" cy="1221820"/>
          </a:xfrm>
          <a:prstGeom prst="rect">
            <a:avLst/>
          </a:prstGeom>
        </p:spPr>
        <p:txBody>
          <a:bodyPr vert="horz" lIns="106674" tIns="53337" rIns="106674" bIns="53337" rtlCol="0">
            <a:noAutofit/>
          </a:bodyPr>
          <a:lstStyle>
            <a:lvl1pPr marL="0" indent="0" algn="l" defTabSz="3840069" rtl="0" eaLnBrk="1" latinLnBrk="0" hangingPunct="1">
              <a:lnSpc>
                <a:spcPct val="100000"/>
              </a:lnSpc>
              <a:spcBef>
                <a:spcPts val="4200"/>
              </a:spcBef>
              <a:buFont typeface="Arial" panose="020B0604020202020204" pitchFamily="34" charset="0"/>
              <a:buNone/>
              <a:defRPr sz="3771" b="0" kern="1200" cap="small" baseline="0">
                <a:solidFill>
                  <a:srgbClr val="000000"/>
                </a:solidFill>
                <a:latin typeface="+mj-lt"/>
                <a:ea typeface="+mn-ea"/>
                <a:cs typeface="+mn-cs"/>
              </a:defRPr>
            </a:lvl1pPr>
            <a:lvl2pPr marL="1920034" indent="0" algn="l" defTabSz="3840069" rtl="0" eaLnBrk="1" latinLnBrk="0" hangingPunct="1">
              <a:lnSpc>
                <a:spcPct val="100000"/>
              </a:lnSpc>
              <a:spcBef>
                <a:spcPts val="2100"/>
              </a:spcBef>
              <a:buFont typeface="Arial" panose="020B0604020202020204" pitchFamily="34" charset="0"/>
              <a:buNone/>
              <a:defRPr sz="6171" kern="1200">
                <a:solidFill>
                  <a:srgbClr val="000000"/>
                </a:solidFill>
                <a:latin typeface="+mj-lt"/>
                <a:ea typeface="+mn-ea"/>
                <a:cs typeface="+mn-cs"/>
              </a:defRPr>
            </a:lvl2pPr>
            <a:lvl3pPr marL="3840069" indent="0" algn="l" defTabSz="3840069" rtl="0" eaLnBrk="1" latinLnBrk="0" hangingPunct="1">
              <a:lnSpc>
                <a:spcPct val="100000"/>
              </a:lnSpc>
              <a:spcBef>
                <a:spcPts val="2100"/>
              </a:spcBef>
              <a:buFont typeface="Arial" panose="020B0604020202020204" pitchFamily="34" charset="0"/>
              <a:buNone/>
              <a:defRPr sz="5657" kern="1200">
                <a:solidFill>
                  <a:srgbClr val="000000"/>
                </a:solidFill>
                <a:latin typeface="+mj-lt"/>
                <a:ea typeface="+mn-ea"/>
                <a:cs typeface="+mn-cs"/>
              </a:defRPr>
            </a:lvl3pPr>
            <a:lvl4pPr marL="5760103"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4pPr>
            <a:lvl5pPr marL="7680137"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r>
              <a:rPr lang="en-US" sz="5140" b="1" dirty="0">
                <a:solidFill>
                  <a:schemeClr val="tx1"/>
                </a:solidFill>
              </a:rPr>
              <a:t> </a:t>
            </a:r>
            <a:r>
              <a:rPr lang="en-US" sz="5140" b="1" cap="none" dirty="0">
                <a:solidFill>
                  <a:schemeClr val="tx1"/>
                </a:solidFill>
              </a:rPr>
              <a:t>Acknowledgements</a:t>
            </a:r>
            <a:endParaRPr lang="en-US" sz="5140" b="1" dirty="0">
              <a:solidFill>
                <a:schemeClr val="tx1"/>
              </a:solidFill>
            </a:endParaRPr>
          </a:p>
        </p:txBody>
      </p:sp>
      <p:sp>
        <p:nvSpPr>
          <p:cNvPr id="28" name="Text Placeholder 207">
            <a:extLst>
              <a:ext uri="{FF2B5EF4-FFF2-40B4-BE49-F238E27FC236}">
                <a16:creationId xmlns:a16="http://schemas.microsoft.com/office/drawing/2014/main" id="{2E3A6814-FC2F-67A0-4CF7-517D520EB5C4}"/>
              </a:ext>
            </a:extLst>
          </p:cNvPr>
          <p:cNvSpPr txBox="1">
            <a:spLocks/>
          </p:cNvSpPr>
          <p:nvPr/>
        </p:nvSpPr>
        <p:spPr>
          <a:xfrm>
            <a:off x="29663426" y="11639678"/>
            <a:ext cx="13076464" cy="3607450"/>
          </a:xfrm>
          <a:prstGeom prst="rect">
            <a:avLst/>
          </a:prstGeom>
        </p:spPr>
        <p:txBody>
          <a:bodyPr vert="horz" lIns="106674" tIns="53337" rIns="106674" bIns="53337" rtlCol="0">
            <a:normAutofit/>
          </a:bodyPr>
          <a:lstStyle>
            <a:lvl1pPr marL="0" indent="0" algn="l" defTabSz="3840069" rtl="0" eaLnBrk="1" latinLnBrk="0" hangingPunct="1">
              <a:lnSpc>
                <a:spcPct val="100000"/>
              </a:lnSpc>
              <a:spcBef>
                <a:spcPts val="4200"/>
              </a:spcBef>
              <a:buFont typeface="Arial" panose="020B0604020202020204" pitchFamily="34" charset="0"/>
              <a:buNone/>
              <a:defRPr sz="3428" kern="120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pPr algn="l">
              <a:lnSpc>
                <a:spcPct val="110000"/>
              </a:lnSpc>
              <a:spcBef>
                <a:spcPts val="0"/>
              </a:spcBef>
            </a:pPr>
            <a:r>
              <a:rPr lang="en-US" sz="3200" dirty="0">
                <a:latin typeface="Times New Roman "/>
              </a:rPr>
              <a:t>Special thanks to Monique Stairs, Executive Director of Speaking Up For Us, and for other members of SUFU for helping me with this project. Thank you, also, to Susan Russell, NH-ME LEND Training Co-Director, University of Maine, and the rest of the LEND team for allowing me to participate in LEND this year – it is because of LEND that I have been able to work more closely with SUFU.</a:t>
            </a:r>
          </a:p>
          <a:p>
            <a:pPr algn="l"/>
            <a:endParaRPr lang="en-US" sz="3200" dirty="0">
              <a:latin typeface="Times New Roman "/>
            </a:endParaRPr>
          </a:p>
        </p:txBody>
      </p:sp>
      <p:pic>
        <p:nvPicPr>
          <p:cNvPr id="30" name="Picture 29" descr="From SUFU: Path of Legislation Detailed at https://Legislature.maine.gov/general/path-of-legislation-in-maine-detailed/9285. 2. Bill Drafted: At the legislator's direction, the Revisor's Office, Office of Policy and Legal Analysis, and Office of Fiscal and Program Review staff provides research and drafting assistance and prepare the bill in proper technical. Keep in touch with your legislator, let them know you can offer resources and ideas about your bill suggestion as needed.">
            <a:extLst>
              <a:ext uri="{FF2B5EF4-FFF2-40B4-BE49-F238E27FC236}">
                <a16:creationId xmlns:a16="http://schemas.microsoft.com/office/drawing/2014/main" id="{C14DDF4B-9EF4-6FBB-D547-686BFC685515}"/>
              </a:ext>
            </a:extLst>
          </p:cNvPr>
          <p:cNvPicPr>
            <a:picLocks noChangeAspect="1"/>
          </p:cNvPicPr>
          <p:nvPr/>
        </p:nvPicPr>
        <p:blipFill>
          <a:blip r:embed="rId7"/>
          <a:stretch>
            <a:fillRect/>
          </a:stretch>
        </p:blipFill>
        <p:spPr>
          <a:xfrm>
            <a:off x="29807803" y="15551620"/>
            <a:ext cx="12917221" cy="7265937"/>
          </a:xfrm>
          <a:prstGeom prst="rect">
            <a:avLst/>
          </a:prstGeom>
          <a:ln w="88900">
            <a:solidFill>
              <a:schemeClr val="accent3"/>
            </a:solidFill>
          </a:ln>
        </p:spPr>
      </p:pic>
      <p:sp>
        <p:nvSpPr>
          <p:cNvPr id="206" name="Text Placeholder 205">
            <a:extLst>
              <a:ext uri="{FF2B5EF4-FFF2-40B4-BE49-F238E27FC236}">
                <a16:creationId xmlns:a16="http://schemas.microsoft.com/office/drawing/2014/main" id="{A83C474C-2CD4-43CA-AC86-BE0CD6EF835C}"/>
              </a:ext>
            </a:extLst>
          </p:cNvPr>
          <p:cNvSpPr>
            <a:spLocks noGrp="1"/>
          </p:cNvSpPr>
          <p:nvPr>
            <p:ph type="body" sz="quarter" idx="21"/>
          </p:nvPr>
        </p:nvSpPr>
        <p:spPr>
          <a:xfrm>
            <a:off x="29889191" y="23321480"/>
            <a:ext cx="7328263" cy="666750"/>
          </a:xfrm>
        </p:spPr>
        <p:txBody>
          <a:bodyPr/>
          <a:lstStyle/>
          <a:p>
            <a:r>
              <a:rPr lang="en-US" dirty="0"/>
              <a:t>References</a:t>
            </a:r>
          </a:p>
        </p:txBody>
      </p:sp>
      <p:sp>
        <p:nvSpPr>
          <p:cNvPr id="211" name="Text Placeholder 210">
            <a:extLst>
              <a:ext uri="{FF2B5EF4-FFF2-40B4-BE49-F238E27FC236}">
                <a16:creationId xmlns:a16="http://schemas.microsoft.com/office/drawing/2014/main" id="{365CFDFC-5E78-4284-8515-B3D65DE73001}"/>
              </a:ext>
            </a:extLst>
          </p:cNvPr>
          <p:cNvSpPr>
            <a:spLocks noGrp="1"/>
          </p:cNvSpPr>
          <p:nvPr>
            <p:ph type="body" sz="quarter" idx="29"/>
          </p:nvPr>
        </p:nvSpPr>
        <p:spPr>
          <a:xfrm>
            <a:off x="29600435" y="24293307"/>
            <a:ext cx="13076464" cy="5977063"/>
          </a:xfrm>
        </p:spPr>
        <p:txBody>
          <a:bodyPr>
            <a:normAutofit/>
          </a:bodyPr>
          <a:lstStyle/>
          <a:p>
            <a:pPr algn="l">
              <a:lnSpc>
                <a:spcPct val="120000"/>
              </a:lnSpc>
            </a:pPr>
            <a:r>
              <a:rPr lang="en-US" sz="3200" dirty="0">
                <a:effectLst/>
                <a:latin typeface="Times New Roman "/>
                <a:ea typeface="Cambria" panose="02040503050406030204" pitchFamily="18" charset="0"/>
              </a:rPr>
              <a:t>Center for Community Inclusion and Disability Studies. (n.d.). </a:t>
            </a:r>
            <a:r>
              <a:rPr lang="en-US" sz="3200" i="1" dirty="0">
                <a:effectLst/>
                <a:latin typeface="Times New Roman "/>
                <a:ea typeface="Cambria" panose="02040503050406030204" pitchFamily="18" charset="0"/>
              </a:rPr>
              <a:t>Speaking up for us of Maine (SUFU) produces new resources for adults with I/DD - center for community inclusion and disability studies - university of Maine</a:t>
            </a:r>
            <a:r>
              <a:rPr lang="en-US" sz="3200" dirty="0">
                <a:effectLst/>
                <a:latin typeface="Times New Roman "/>
                <a:ea typeface="Cambria" panose="02040503050406030204" pitchFamily="18" charset="0"/>
              </a:rPr>
              <a:t>. </a:t>
            </a:r>
            <a:r>
              <a:rPr lang="en-US" sz="3200" dirty="0">
                <a:solidFill>
                  <a:schemeClr val="accent1">
                    <a:lumMod val="75000"/>
                  </a:schemeClr>
                </a:solidFill>
                <a:effectLst/>
                <a:latin typeface="Times New Roman "/>
                <a:ea typeface="Cambria" panose="02040503050406030204" pitchFamily="18" charset="0"/>
                <a:hlinkClick r:id="rId8"/>
              </a:rPr>
              <a:t>https://ccids.umaine.edu/2022/03/29/speaking-up-for-us-of-maine-sufu-produces-new-resources-for-adults-with-i-dd/</a:t>
            </a:r>
            <a:endParaRPr lang="en-US" sz="3200" dirty="0">
              <a:solidFill>
                <a:schemeClr val="accent1">
                  <a:lumMod val="75000"/>
                </a:schemeClr>
              </a:solidFill>
              <a:effectLst/>
              <a:latin typeface="Times New Roman "/>
              <a:ea typeface="Cambria" panose="02040503050406030204" pitchFamily="18" charset="0"/>
            </a:endParaRPr>
          </a:p>
          <a:p>
            <a:pPr algn="l"/>
            <a:r>
              <a:rPr lang="en-US" sz="3200" dirty="0">
                <a:effectLst/>
                <a:latin typeface="Times New Roman "/>
                <a:ea typeface="Cambria" panose="02040503050406030204" pitchFamily="18" charset="0"/>
              </a:rPr>
              <a:t>Maine State Legislature. (n.d.). </a:t>
            </a:r>
            <a:r>
              <a:rPr lang="en-US" sz="3200" i="1" dirty="0">
                <a:effectLst/>
                <a:latin typeface="Times New Roman "/>
                <a:ea typeface="Cambria" panose="02040503050406030204" pitchFamily="18" charset="0"/>
              </a:rPr>
              <a:t>Welcome to the Maine Legislature</a:t>
            </a:r>
            <a:r>
              <a:rPr lang="en-US" sz="3200" dirty="0">
                <a:effectLst/>
                <a:latin typeface="Times New Roman "/>
                <a:ea typeface="Cambria" panose="02040503050406030204" pitchFamily="18" charset="0"/>
              </a:rPr>
              <a:t>. Maine State Legislature. </a:t>
            </a:r>
            <a:r>
              <a:rPr lang="en-US" sz="3200" dirty="0">
                <a:effectLst/>
                <a:latin typeface="Times New Roman "/>
                <a:ea typeface="Cambria" panose="02040503050406030204" pitchFamily="18" charset="0"/>
                <a:hlinkClick r:id="rId9"/>
              </a:rPr>
              <a:t>https://legislature.maine.gov/</a:t>
            </a:r>
            <a:endParaRPr lang="en-US" sz="3200" dirty="0">
              <a:effectLst/>
              <a:latin typeface="Times New Roman "/>
              <a:ea typeface="Cambria" panose="02040503050406030204" pitchFamily="18" charset="0"/>
            </a:endParaRPr>
          </a:p>
          <a:p>
            <a:pPr algn="l"/>
            <a:r>
              <a:rPr lang="en-US" sz="3200" dirty="0">
                <a:effectLst/>
                <a:latin typeface="Times New Roman "/>
                <a:ea typeface="Cambria" panose="02040503050406030204" pitchFamily="18" charset="0"/>
              </a:rPr>
              <a:t> Speaking Up For Us. (n.d.). </a:t>
            </a:r>
            <a:r>
              <a:rPr lang="en-US" sz="3200" dirty="0">
                <a:effectLst/>
                <a:latin typeface="Times New Roman "/>
                <a:ea typeface="Cambria" panose="02040503050406030204" pitchFamily="18" charset="0"/>
                <a:hlinkClick r:id="rId10"/>
              </a:rPr>
              <a:t>https://www.sufumaine.org/</a:t>
            </a:r>
            <a:endParaRPr lang="en-US" sz="3200" dirty="0">
              <a:latin typeface="Times New Roman "/>
              <a:ea typeface="Cambria" panose="02040503050406030204" pitchFamily="18" charset="0"/>
            </a:endParaRPr>
          </a:p>
          <a:p>
            <a:pPr algn="l"/>
            <a:endParaRPr lang="en-US" sz="3200" dirty="0">
              <a:latin typeface="Times New Roman "/>
              <a:ea typeface="Cambria" panose="02040503050406030204" pitchFamily="18" charset="0"/>
            </a:endParaRPr>
          </a:p>
        </p:txBody>
      </p:sp>
    </p:spTree>
    <p:extLst>
      <p:ext uri="{BB962C8B-B14F-4D97-AF65-F5344CB8AC3E}">
        <p14:creationId xmlns:p14="http://schemas.microsoft.com/office/powerpoint/2010/main" val="246240937"/>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28501215-2B6E-4598-8CF6-AE42CB94BF9F}" vid="{547A93A2-4794-4327-B1F7-85B2EF97BC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7" ma:contentTypeDescription="Create a new document." ma:contentTypeScope="" ma:versionID="b7935ccfc802262aa04d0ff358ae4c13">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98095d0e0fe0cfd784260c44d5c15c3d"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a7f11fd-9c00-45d8-bb38-4a8cecd4f2c3}"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80171DF-98E5-45E0-98FE-129B86FA6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4891b-fa03-4fb1-a092-31ef8f540ecb"/>
    <ds:schemaRef ds:uri="5550a5bc-a596-4b67-9c99-647c66ecf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3.xml><?xml version="1.0" encoding="utf-8"?>
<ds:datastoreItem xmlns:ds="http://schemas.openxmlformats.org/officeDocument/2006/customXml" ds:itemID="{F79DF2F8-3439-4E47-8B4D-9D6FCF655A54}">
  <ds:schemaRefs>
    <ds:schemaRef ds:uri="http://schemas.microsoft.com/office/2006/documentManagement/types"/>
    <ds:schemaRef ds:uri="http://www.w3.org/XML/1998/namespace"/>
    <ds:schemaRef ds:uri="3cc88b3a-ca0e-4e78-a720-143fa73d263c"/>
    <ds:schemaRef ds:uri="http://purl.org/dc/elements/1.1/"/>
    <ds:schemaRef ds:uri="http://purl.org/dc/dcmitype/"/>
    <ds:schemaRef ds:uri="e933eb58-6e6e-4f22-992c-461111efef8f"/>
    <ds:schemaRef ds:uri="http://purl.org/dc/terms/"/>
    <ds:schemaRef ds:uri="http://schemas.microsoft.com/office/infopath/2007/PartnerControls"/>
    <ds:schemaRef ds:uri="http://schemas.openxmlformats.org/package/2006/metadata/core-properties"/>
    <ds:schemaRef ds:uri="http://schemas.microsoft.com/office/2006/metadata/properties"/>
    <ds:schemaRef ds:uri="2a64891b-fa03-4fb1-a092-31ef8f540ecb"/>
    <ds:schemaRef ds:uri="5550a5bc-a596-4b67-9c99-647c66ecfdd3"/>
  </ds:schemaRefs>
</ds:datastoreItem>
</file>

<file path=customXml/itemProps4.xml><?xml version="1.0" encoding="utf-8"?>
<ds:datastoreItem xmlns:ds="http://schemas.openxmlformats.org/officeDocument/2006/customXml" ds:itemID="{6DB99753-47DB-49F7-A90E-382E2831BDF1}">
  <ds:schemaRefs>
    <ds:schemaRef ds:uri="http://schemas.microsoft.com/sharepoint/v3/contenttype/forms"/>
  </ds:schemaRefs>
</ds:datastoreItem>
</file>

<file path=customXml/itemProps5.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2795</TotalTime>
  <Words>601</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Cambria</vt:lpstr>
      <vt:lpstr>Minion Pro</vt:lpstr>
      <vt:lpstr>Myriad Pro</vt:lpstr>
      <vt:lpstr>Source Sans Pro</vt:lpstr>
      <vt:lpstr>Times New Roman</vt:lpstr>
      <vt:lpstr>Times New Roman </vt:lpstr>
      <vt:lpstr>Office Theme</vt:lpstr>
      <vt:lpstr>Speaking Up For Us Legislative Toolkit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Cynthia Cushing</cp:lastModifiedBy>
  <cp:revision>217</cp:revision>
  <dcterms:created xsi:type="dcterms:W3CDTF">2016-03-05T16:55:12Z</dcterms:created>
  <dcterms:modified xsi:type="dcterms:W3CDTF">2024-04-18T20:08:00Z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y fmtid="{D5CDD505-2E9C-101B-9397-08002B2CF9AE}" pid="3" name="MediaServiceImageTags">
    <vt:lpwstr/>
  </property>
</Properties>
</file>