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39" d="100"/>
          <a:sy n="39" d="100"/>
        </p:scale>
        <p:origin x="1661" y="125"/>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4/18/2024</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nam12.safelinks.protection.outlook.com/?url=https%3A%2F%2Fdoi.org%2F10.1007%2F978-94-011-3760-7_6&amp;data=05%7C02%7CKeith.Badger%40unh.edu%7C588116ae233f4e422c2808dc1de227c8%7Cd6241893512d46dc8d2bbe47e25f5666%7C0%7C0%7C638418104357460590%7CUnknown%7CTWFpbGZsb3d8eyJWIjoiMC4wLjAwMDAiLCJQIjoiV2luMzIiLCJBTiI6Ik1haWwiLCJXVCI6Mn0%3D%7C3000%7C%7C%7C&amp;sdata=%2F1Q%2B0HoKWCx2JFSiii6v460xbVxteQ%2BOoEB1k0UbFSs%3D&amp;reserved=0"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nam12.safelinks.protection.outlook.com/?url=https%3A%2F%2Fproceedings.mlr.press%2Fv48%2Fperolat16.html&amp;data=05%7C02%7CKeith.Badger%40unh.edu%7C588116ae233f4e422c2808dc1de227c8%7Cd6241893512d46dc8d2bbe47e25f5666%7C0%7C0%7C638418104357470287%7CUnknown%7CTWFpbGZsb3d8eyJWIjoiMC4wLjAwMDAiLCJQIjoiV2luMzIiLCJBTiI6Ik1haWwiLCJXVCI6Mn0%3D%7C3000%7C%7C%7C&amp;sdata=AUVkXzN6Mp%2Bv7bXpYX2g6d0fpw93PKC%2Fe7yN83S879I%3D&amp;reserved=0"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dirty="0">
                <a:solidFill>
                  <a:schemeClr val="bg1"/>
                </a:solidFill>
                <a:latin typeface="Cambria" panose="02040503050406030204" pitchFamily="18" charset="0"/>
                <a:cs typeface="Arial" panose="020B0604020202020204" pitchFamily="34" charset="0"/>
              </a:rPr>
              <a:t>OBR Newton’s Method a Faster Solver for Markov Games</a:t>
            </a:r>
            <a:br>
              <a:rPr lang="en-US" sz="5500" dirty="0">
                <a:solidFill>
                  <a:schemeClr val="bg1"/>
                </a:solidFill>
                <a:latin typeface="Cambria" panose="02040503050406030204" pitchFamily="18" charset="0"/>
                <a:cs typeface="Arial" panose="020B0604020202020204" pitchFamily="34" charset="0"/>
              </a:rPr>
            </a:br>
            <a:r>
              <a:rPr lang="en-US" sz="3700" u="sng" dirty="0">
                <a:solidFill>
                  <a:schemeClr val="bg1"/>
                </a:solidFill>
                <a:latin typeface="Cambria" panose="02040503050406030204" pitchFamily="18" charset="0"/>
                <a:cs typeface="Arial" panose="020B0604020202020204" pitchFamily="34" charset="0"/>
              </a:rPr>
              <a:t>Keith Badger</a:t>
            </a:r>
            <a:br>
              <a:rPr lang="en-US" sz="3700"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Computer Science, University of New Hampshire, Durham, NH 03824</a:t>
            </a:r>
            <a:endParaRPr lang="en-US" sz="61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277198" y="4192841"/>
            <a:ext cx="8186057" cy="4661186"/>
          </a:xfrm>
          <a:prstGeom prst="rect">
            <a:avLst/>
          </a:prstGeom>
          <a:noFill/>
          <a:ln>
            <a:solidFill>
              <a:srgbClr val="002060"/>
            </a:solidFill>
          </a:ln>
        </p:spPr>
        <p:txBody>
          <a:bodyPr vert="horz" lIns="69562" tIns="34781" rIns="69562" bIns="34781"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Reinforcement Learning is a popular variant of machine learning that has cropped up as tasks given to AI have become more complex. It’s a framework that teaches a model to complete a task by trying it, and optimizing its decisions around the rewards it receives. In circumstances where there’s uncertainty about the dynamics of an environment it can be helpful to have an adversarial environment which seeks to make the uncertain dynamics of the environment as bad as possible to allow the model to find a safer solution with regard to the unknowns. A simple version of this concept is a Markov Game where the adversarial environment is just another agent whose rewards are the opposite of the original agent. When these two agents are at a stalemate the game is solved. A variety of methods for solving these games are explored and compared.</a:t>
            </a:r>
          </a:p>
          <a:p>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7" name="Subtitle 2"/>
          <p:cNvSpPr txBox="1">
            <a:spLocks/>
          </p:cNvSpPr>
          <p:nvPr/>
        </p:nvSpPr>
        <p:spPr>
          <a:xfrm>
            <a:off x="277199" y="9185251"/>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a:t>
            </a:r>
            <a:r>
              <a:rPr lang="en-US" sz="3800" dirty="0">
                <a:solidFill>
                  <a:schemeClr val="bg1"/>
                </a:solidFill>
                <a:latin typeface="Cambria" panose="02040503050406030204" pitchFamily="18" charset="0"/>
              </a:rPr>
              <a:t>Notation</a:t>
            </a:r>
          </a:p>
        </p:txBody>
      </p:sp>
      <p:sp>
        <p:nvSpPr>
          <p:cNvPr id="8" name="Subtitle 2"/>
          <p:cNvSpPr txBox="1">
            <a:spLocks/>
          </p:cNvSpPr>
          <p:nvPr/>
        </p:nvSpPr>
        <p:spPr>
          <a:xfrm>
            <a:off x="277199" y="15792028"/>
            <a:ext cx="8186057" cy="5621891"/>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4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9" name="Subtitle 2"/>
          <p:cNvSpPr txBox="1">
            <a:spLocks/>
          </p:cNvSpPr>
          <p:nvPr/>
        </p:nvSpPr>
        <p:spPr>
          <a:xfrm>
            <a:off x="9235569" y="3291943"/>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Objective Function</a:t>
            </a:r>
          </a:p>
        </p:txBody>
      </p:sp>
      <p:sp>
        <p:nvSpPr>
          <p:cNvPr id="12" name="Subtitle 2"/>
          <p:cNvSpPr txBox="1">
            <a:spLocks/>
          </p:cNvSpPr>
          <p:nvPr/>
        </p:nvSpPr>
        <p:spPr>
          <a:xfrm>
            <a:off x="24429073" y="10105099"/>
            <a:ext cx="8186057" cy="4696347"/>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3200" dirty="0">
                <a:latin typeface="Cambria" panose="02040503050406030204" pitchFamily="18" charset="0"/>
              </a:rPr>
              <a:t>Performs better than most common approaches</a:t>
            </a:r>
          </a:p>
          <a:p>
            <a:pPr marL="342900" indent="-342900" algn="l">
              <a:spcBef>
                <a:spcPts val="0"/>
              </a:spcBef>
              <a:buFont typeface="Arial" panose="020B0604020202020204" pitchFamily="34" charset="0"/>
              <a:buChar char="•"/>
            </a:pPr>
            <a:r>
              <a:rPr lang="en-US" sz="3200" dirty="0">
                <a:latin typeface="Cambria" panose="02040503050406030204" pitchFamily="18" charset="0"/>
              </a:rPr>
              <a:t>Suffers from lack of convexity in objective</a:t>
            </a:r>
          </a:p>
          <a:p>
            <a:pPr marL="342900" indent="-342900" algn="l">
              <a:spcBef>
                <a:spcPts val="0"/>
              </a:spcBef>
              <a:buFont typeface="Arial" panose="020B0604020202020204" pitchFamily="34" charset="0"/>
              <a:buChar char="•"/>
            </a:pPr>
            <a:r>
              <a:rPr lang="en-US" sz="3200" dirty="0">
                <a:latin typeface="Cambria" panose="02040503050406030204" pitchFamily="18" charset="0"/>
              </a:rPr>
              <a:t>Potentially solvable with smoothing term</a:t>
            </a:r>
          </a:p>
          <a:p>
            <a:pPr marL="342900" indent="-342900" algn="l">
              <a:spcBef>
                <a:spcPts val="0"/>
              </a:spcBef>
              <a:buFont typeface="Arial" panose="020B0604020202020204" pitchFamily="34" charset="0"/>
              <a:buChar char="•"/>
            </a:pPr>
            <a:r>
              <a:rPr lang="en-US" sz="3200" dirty="0">
                <a:latin typeface="Cambria" panose="02040503050406030204" pitchFamily="18" charset="0"/>
              </a:rPr>
              <a:t>Proof of convergence exists if non differentiable points are ignored </a:t>
            </a: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p:txBody>
      </p:sp>
      <p:sp>
        <p:nvSpPr>
          <p:cNvPr id="13" name="Subtitle 2"/>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Observations</a:t>
            </a:r>
          </a:p>
        </p:txBody>
      </p:sp>
      <p:sp>
        <p:nvSpPr>
          <p:cNvPr id="16" name="Subtitle 2"/>
          <p:cNvSpPr txBox="1">
            <a:spLocks/>
          </p:cNvSpPr>
          <p:nvPr/>
        </p:nvSpPr>
        <p:spPr>
          <a:xfrm>
            <a:off x="9225445" y="4000048"/>
            <a:ext cx="14731336" cy="478864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7" name="Subtitle 2"/>
          <p:cNvSpPr txBox="1">
            <a:spLocks/>
          </p:cNvSpPr>
          <p:nvPr/>
        </p:nvSpPr>
        <p:spPr>
          <a:xfrm>
            <a:off x="24369700" y="9100363"/>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Conclusions</a:t>
            </a:r>
          </a:p>
        </p:txBody>
      </p:sp>
      <p:sp>
        <p:nvSpPr>
          <p:cNvPr id="18" name="Subtitle 2"/>
          <p:cNvSpPr txBox="1">
            <a:spLocks/>
          </p:cNvSpPr>
          <p:nvPr/>
        </p:nvSpPr>
        <p:spPr>
          <a:xfrm>
            <a:off x="24443588" y="15035360"/>
            <a:ext cx="8186057" cy="422417"/>
          </a:xfrm>
          <a:prstGeom prst="rect">
            <a:avLst/>
          </a:prstGeom>
          <a:solidFill>
            <a:srgbClr val="002060"/>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Acknowledgements</a:t>
            </a:r>
          </a:p>
        </p:txBody>
      </p:sp>
      <p:sp>
        <p:nvSpPr>
          <p:cNvPr id="19" name="Subtitle 2"/>
          <p:cNvSpPr txBox="1">
            <a:spLocks/>
          </p:cNvSpPr>
          <p:nvPr/>
        </p:nvSpPr>
        <p:spPr>
          <a:xfrm>
            <a:off x="24429073" y="4094325"/>
            <a:ext cx="8186057" cy="4694364"/>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2400" dirty="0">
                <a:latin typeface="Cambria" panose="02040503050406030204" pitchFamily="18" charset="0"/>
              </a:rPr>
              <a:t>The Common algorithm has very stable numbers of iterations to convergence, even though it performs slower, with a few of the outlier points from our algorithm doing worse by a fair margin.</a:t>
            </a:r>
          </a:p>
          <a:p>
            <a:pPr marL="342900" indent="-342900" algn="l">
              <a:spcBef>
                <a:spcPts val="0"/>
              </a:spcBef>
              <a:buFont typeface="Arial" panose="020B0604020202020204" pitchFamily="34" charset="0"/>
              <a:buChar char="•"/>
            </a:pPr>
            <a:r>
              <a:rPr lang="en-US" sz="2400" dirty="0">
                <a:latin typeface="Cambria" panose="02040503050406030204" pitchFamily="18" charset="0"/>
              </a:rPr>
              <a:t>The performance gain of Newton’s OBR increases as the farsightedness parameter increases most likely from value iteration being sensitive to value initialization.</a:t>
            </a:r>
          </a:p>
          <a:p>
            <a:pPr marL="342900" indent="-342900" algn="l">
              <a:spcBef>
                <a:spcPts val="0"/>
              </a:spcBef>
              <a:buFont typeface="Arial" panose="020B0604020202020204" pitchFamily="34" charset="0"/>
              <a:buChar char="•"/>
            </a:pPr>
            <a:r>
              <a:rPr lang="en-US" sz="2400" dirty="0">
                <a:latin typeface="Cambria" panose="02040503050406030204" pitchFamily="18" charset="0"/>
              </a:rPr>
              <a:t>If points where objective is non differentiable are ignored, the objective can be shown to be gradient dominant, a condition which guarantees our algorithm works.</a:t>
            </a: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p:txBody>
      </p:sp>
      <p:sp>
        <p:nvSpPr>
          <p:cNvPr id="30" name="Subtitle 2"/>
          <p:cNvSpPr txBox="1">
            <a:spLocks/>
          </p:cNvSpPr>
          <p:nvPr/>
        </p:nvSpPr>
        <p:spPr>
          <a:xfrm>
            <a:off x="9094080" y="9185252"/>
            <a:ext cx="14731336" cy="578886"/>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 Performance</a:t>
            </a:r>
          </a:p>
        </p:txBody>
      </p:sp>
      <p:sp>
        <p:nvSpPr>
          <p:cNvPr id="32" name="Subtitle 2"/>
          <p:cNvSpPr txBox="1">
            <a:spLocks/>
          </p:cNvSpPr>
          <p:nvPr/>
        </p:nvSpPr>
        <p:spPr>
          <a:xfrm>
            <a:off x="9215473" y="15042294"/>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sTAMD Simulations</a:t>
            </a:r>
          </a:p>
        </p:txBody>
      </p:sp>
      <p:sp>
        <p:nvSpPr>
          <p:cNvPr id="33" name="Subtitle 2"/>
          <p:cNvSpPr txBox="1">
            <a:spLocks/>
          </p:cNvSpPr>
          <p:nvPr/>
        </p:nvSpPr>
        <p:spPr>
          <a:xfrm>
            <a:off x="9235569" y="15792028"/>
            <a:ext cx="14731336" cy="5630100"/>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50" name="Straight Connector 49"/>
          <p:cNvCxnSpPr/>
          <p:nvPr/>
        </p:nvCxnSpPr>
        <p:spPr>
          <a:xfrm>
            <a:off x="16335520" y="4469915"/>
            <a:ext cx="30061" cy="2992807"/>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0335918" y="4083033"/>
            <a:ext cx="4852252" cy="482179"/>
          </a:xfrm>
          <a:prstGeom prst="rect">
            <a:avLst/>
          </a:prstGeom>
          <a:noFill/>
        </p:spPr>
        <p:txBody>
          <a:bodyPr wrap="square" lIns="69562" tIns="34781" rIns="69562" bIns="34781" rtlCol="0">
            <a:spAutoFit/>
          </a:bodyPr>
          <a:lstStyle/>
          <a:p>
            <a:r>
              <a:rPr lang="en-US" sz="2600" dirty="0">
                <a:latin typeface="Cambria" panose="02040503050406030204" pitchFamily="18" charset="0"/>
              </a:rPr>
              <a:t>Example Minimization Objective</a:t>
            </a:r>
          </a:p>
        </p:txBody>
      </p:sp>
      <p:cxnSp>
        <p:nvCxnSpPr>
          <p:cNvPr id="75" name="Straight Connector 74"/>
          <p:cNvCxnSpPr/>
          <p:nvPr/>
        </p:nvCxnSpPr>
        <p:spPr>
          <a:xfrm>
            <a:off x="16459748" y="16396186"/>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9250128" y="15055928"/>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Algorithm</a:t>
            </a:r>
          </a:p>
        </p:txBody>
      </p:sp>
      <p:sp>
        <p:nvSpPr>
          <p:cNvPr id="31" name="Subtitle 2"/>
          <p:cNvSpPr txBox="1">
            <a:spLocks/>
          </p:cNvSpPr>
          <p:nvPr/>
        </p:nvSpPr>
        <p:spPr>
          <a:xfrm>
            <a:off x="9250128" y="10105099"/>
            <a:ext cx="14731336" cy="4696347"/>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159" name="Straight Connector 158"/>
          <p:cNvCxnSpPr/>
          <p:nvPr/>
        </p:nvCxnSpPr>
        <p:spPr>
          <a:xfrm flipH="1">
            <a:off x="16394624" y="9614374"/>
            <a:ext cx="5219" cy="481837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p:cNvSpPr txBox="1">
            <a:spLocks/>
          </p:cNvSpPr>
          <p:nvPr/>
        </p:nvSpPr>
        <p:spPr>
          <a:xfrm>
            <a:off x="24414252" y="18601607"/>
            <a:ext cx="8186057" cy="2792777"/>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1800" b="0" i="0" dirty="0">
                <a:solidFill>
                  <a:srgbClr val="242424"/>
                </a:solidFill>
                <a:effectLst/>
                <a:highlight>
                  <a:srgbClr val="FFFFFF"/>
                </a:highlight>
                <a:latin typeface="Segoe UI" panose="020B0502040204020203" pitchFamily="34" charset="0"/>
              </a:rPr>
              <a:t>Filar, J. A., &amp; </a:t>
            </a:r>
            <a:r>
              <a:rPr lang="en-US" sz="1800" b="0" i="0" dirty="0" err="1">
                <a:solidFill>
                  <a:srgbClr val="242424"/>
                </a:solidFill>
                <a:effectLst/>
                <a:highlight>
                  <a:srgbClr val="FFFFFF"/>
                </a:highlight>
                <a:latin typeface="Segoe UI" panose="020B0502040204020203" pitchFamily="34" charset="0"/>
              </a:rPr>
              <a:t>Tolwinski</a:t>
            </a:r>
            <a:r>
              <a:rPr lang="en-US" sz="1800" b="0" i="0" dirty="0">
                <a:solidFill>
                  <a:srgbClr val="242424"/>
                </a:solidFill>
                <a:effectLst/>
                <a:highlight>
                  <a:srgbClr val="FFFFFF"/>
                </a:highlight>
                <a:latin typeface="Segoe UI" panose="020B0502040204020203" pitchFamily="34" charset="0"/>
              </a:rPr>
              <a:t>, B. (1991). On the algorithm of </a:t>
            </a:r>
            <a:r>
              <a:rPr lang="en-US" sz="1800" b="0" i="0" dirty="0" err="1">
                <a:solidFill>
                  <a:srgbClr val="242424"/>
                </a:solidFill>
                <a:effectLst/>
                <a:highlight>
                  <a:srgbClr val="FFFFFF"/>
                </a:highlight>
                <a:latin typeface="Segoe UI" panose="020B0502040204020203" pitchFamily="34" charset="0"/>
              </a:rPr>
              <a:t>Pollatschek</a:t>
            </a:r>
            <a:r>
              <a:rPr lang="en-US" sz="1800" b="0" i="0" dirty="0">
                <a:solidFill>
                  <a:srgbClr val="242424"/>
                </a:solidFill>
                <a:effectLst/>
                <a:highlight>
                  <a:srgbClr val="FFFFFF"/>
                </a:highlight>
                <a:latin typeface="Segoe UI" panose="020B0502040204020203" pitchFamily="34" charset="0"/>
              </a:rPr>
              <a:t> and Avi-</a:t>
            </a:r>
            <a:r>
              <a:rPr lang="en-US" sz="1800" b="0" i="0" dirty="0" err="1">
                <a:solidFill>
                  <a:srgbClr val="242424"/>
                </a:solidFill>
                <a:effectLst/>
                <a:highlight>
                  <a:srgbClr val="FFFFFF"/>
                </a:highlight>
                <a:latin typeface="Segoe UI" panose="020B0502040204020203" pitchFamily="34" charset="0"/>
              </a:rPr>
              <a:t>ltzhak</a:t>
            </a:r>
            <a:r>
              <a:rPr lang="en-US" sz="1800" b="0" i="0" dirty="0">
                <a:solidFill>
                  <a:srgbClr val="242424"/>
                </a:solidFill>
                <a:effectLst/>
                <a:highlight>
                  <a:srgbClr val="FFFFFF"/>
                </a:highlight>
                <a:latin typeface="Segoe UI" panose="020B0502040204020203" pitchFamily="34" charset="0"/>
              </a:rPr>
              <a:t>. In T. E. S. Raghavan, T. S. Ferguson, T. Parthasarathy, &amp; O. J. </a:t>
            </a:r>
            <a:r>
              <a:rPr lang="en-US" sz="1800" b="0" i="0" dirty="0" err="1">
                <a:solidFill>
                  <a:srgbClr val="242424"/>
                </a:solidFill>
                <a:effectLst/>
                <a:highlight>
                  <a:srgbClr val="FFFFFF"/>
                </a:highlight>
                <a:latin typeface="Segoe UI" panose="020B0502040204020203" pitchFamily="34" charset="0"/>
              </a:rPr>
              <a:t>Vrieze</a:t>
            </a:r>
            <a:r>
              <a:rPr lang="en-US" sz="1800" b="0" i="0" dirty="0">
                <a:solidFill>
                  <a:srgbClr val="242424"/>
                </a:solidFill>
                <a:effectLst/>
                <a:highlight>
                  <a:srgbClr val="FFFFFF"/>
                </a:highlight>
                <a:latin typeface="Segoe UI" panose="020B0502040204020203" pitchFamily="34" charset="0"/>
              </a:rPr>
              <a:t> (Eds.), Stochastic Games And Related Topics: In Honor of Professor L. S. Shapley (pp. 59–70). Springer Netherlands. </a:t>
            </a:r>
            <a:r>
              <a:rPr lang="en-US" sz="1800" b="0" i="0" dirty="0">
                <a:effectLst/>
                <a:latin typeface="Segoe UI" panose="020B0502040204020203" pitchFamily="34" charset="0"/>
                <a:hlinkClick r:id="rId3" tooltip="Original URL: https://doi.org/10.1007/978-94-011-3760-7_6. Click or tap if you trust this link."/>
              </a:rPr>
              <a:t>https://doi.org/10.1007/978-94-011-3760-7_6</a:t>
            </a:r>
            <a:br>
              <a:rPr lang="en-US" sz="1800" dirty="0"/>
            </a:br>
            <a:br>
              <a:rPr lang="en-US" sz="1800" dirty="0"/>
            </a:br>
            <a:r>
              <a:rPr lang="en-US" sz="1800" b="0" i="0" dirty="0" err="1">
                <a:solidFill>
                  <a:srgbClr val="242424"/>
                </a:solidFill>
                <a:effectLst/>
                <a:highlight>
                  <a:srgbClr val="FFFFFF"/>
                </a:highlight>
                <a:latin typeface="Segoe UI" panose="020B0502040204020203" pitchFamily="34" charset="0"/>
              </a:rPr>
              <a:t>Pérolat</a:t>
            </a:r>
            <a:r>
              <a:rPr lang="en-US" sz="1800" b="0" i="0" dirty="0">
                <a:solidFill>
                  <a:srgbClr val="242424"/>
                </a:solidFill>
                <a:effectLst/>
                <a:highlight>
                  <a:srgbClr val="FFFFFF"/>
                </a:highlight>
                <a:latin typeface="Segoe UI" panose="020B0502040204020203" pitchFamily="34" charset="0"/>
              </a:rPr>
              <a:t>, J., Piot, B., Geist, M., Scherrer, B., &amp; </a:t>
            </a:r>
            <a:r>
              <a:rPr lang="en-US" sz="1800" b="0" i="0" dirty="0" err="1">
                <a:solidFill>
                  <a:srgbClr val="242424"/>
                </a:solidFill>
                <a:effectLst/>
                <a:highlight>
                  <a:srgbClr val="FFFFFF"/>
                </a:highlight>
                <a:latin typeface="Segoe UI" panose="020B0502040204020203" pitchFamily="34" charset="0"/>
              </a:rPr>
              <a:t>Pietquin</a:t>
            </a:r>
            <a:r>
              <a:rPr lang="en-US" sz="1800" b="0" i="0" dirty="0">
                <a:solidFill>
                  <a:srgbClr val="242424"/>
                </a:solidFill>
                <a:effectLst/>
                <a:highlight>
                  <a:srgbClr val="FFFFFF"/>
                </a:highlight>
                <a:latin typeface="Segoe UI" panose="020B0502040204020203" pitchFamily="34" charset="0"/>
              </a:rPr>
              <a:t>, O. (2016). Softened Approximate Policy Iteration for Markov Games. Proceedings of The 33rd International Conference on Machine Learning, 1860–1868. </a:t>
            </a:r>
            <a:r>
              <a:rPr lang="en-US" sz="1800" b="0" i="0" dirty="0">
                <a:effectLst/>
                <a:latin typeface="Segoe UI" panose="020B0502040204020203" pitchFamily="34" charset="0"/>
                <a:hlinkClick r:id="rId4" tooltip="Original URL: https://proceedings.mlr.press/v48/perolat16.html. Click or tap if you trust this link."/>
              </a:rPr>
              <a:t>https://proceedings.mlr.press/v48/perolat16.html</a:t>
            </a:r>
            <a:endParaRPr lang="en-US" sz="1800" dirty="0">
              <a:latin typeface="Cambria" panose="02040503050406030204" pitchFamily="18" charset="0"/>
            </a:endParaRPr>
          </a:p>
          <a:p>
            <a:pPr algn="l"/>
            <a:endParaRPr lang="en-US" sz="2400" dirty="0">
              <a:latin typeface="Cambria" panose="02040503050406030204" pitchFamily="18" charset="0"/>
            </a:endParaRPr>
          </a:p>
        </p:txBody>
      </p:sp>
      <p:sp>
        <p:nvSpPr>
          <p:cNvPr id="93" name="Subtitle 2"/>
          <p:cNvSpPr txBox="1">
            <a:spLocks/>
          </p:cNvSpPr>
          <p:nvPr/>
        </p:nvSpPr>
        <p:spPr>
          <a:xfrm>
            <a:off x="24443588" y="17851830"/>
            <a:ext cx="8186057" cy="422417"/>
          </a:xfrm>
          <a:prstGeom prst="rect">
            <a:avLst/>
          </a:prstGeom>
          <a:solidFill>
            <a:srgbClr val="002060"/>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References</a:t>
            </a:r>
          </a:p>
        </p:txBody>
      </p: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97" name="TextBox 96"/>
          <p:cNvSpPr txBox="1"/>
          <p:nvPr/>
        </p:nvSpPr>
        <p:spPr>
          <a:xfrm>
            <a:off x="17906373" y="4142526"/>
            <a:ext cx="4096290" cy="482179"/>
          </a:xfrm>
          <a:prstGeom prst="rect">
            <a:avLst/>
          </a:prstGeom>
          <a:noFill/>
        </p:spPr>
        <p:txBody>
          <a:bodyPr wrap="square" lIns="69562" tIns="34781" rIns="69562" bIns="34781" rtlCol="0">
            <a:spAutoFit/>
          </a:bodyPr>
          <a:lstStyle/>
          <a:p>
            <a:r>
              <a:rPr lang="en-US" sz="2600" dirty="0">
                <a:latin typeface="Cambria" panose="02040503050406030204" pitchFamily="18" charset="0"/>
              </a:rPr>
              <a:t>Example Contour </a:t>
            </a:r>
          </a:p>
        </p:txBody>
      </p:sp>
      <p:sp>
        <p:nvSpPr>
          <p:cNvPr id="98" name="Subtitle 2"/>
          <p:cNvSpPr txBox="1">
            <a:spLocks/>
          </p:cNvSpPr>
          <p:nvPr/>
        </p:nvSpPr>
        <p:spPr>
          <a:xfrm>
            <a:off x="277199" y="14971535"/>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a:t>
            </a:r>
            <a:r>
              <a:rPr lang="en-US" sz="3800" dirty="0">
                <a:solidFill>
                  <a:schemeClr val="bg1"/>
                </a:solidFill>
                <a:latin typeface="Cambria" panose="02040503050406030204" pitchFamily="18" charset="0"/>
              </a:rPr>
              <a:t>Notation Extended</a:t>
            </a:r>
          </a:p>
        </p:txBody>
      </p:sp>
      <p:sp>
        <p:nvSpPr>
          <p:cNvPr id="99" name="Subtitle 2"/>
          <p:cNvSpPr txBox="1">
            <a:spLocks/>
          </p:cNvSpPr>
          <p:nvPr/>
        </p:nvSpPr>
        <p:spPr>
          <a:xfrm>
            <a:off x="277199" y="9958418"/>
            <a:ext cx="8186057" cy="4843028"/>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260858" indent="-260858" algn="l">
              <a:spcBef>
                <a:spcPts val="0"/>
              </a:spcBef>
              <a:buFont typeface="Arial" panose="020B0604020202020204" pitchFamily="34" charset="0"/>
              <a:buChar char="•"/>
            </a:pPr>
            <a:endParaRPr lang="en-US" sz="1900" dirty="0">
              <a:latin typeface="Cambria" panose="02040503050406030204" pitchFamily="18" charset="0"/>
            </a:endParaRPr>
          </a:p>
          <a:p>
            <a:pPr marL="260858" indent="-260858" algn="l">
              <a:spcBef>
                <a:spcPts val="0"/>
              </a:spcBef>
              <a:buFont typeface="Arial" panose="020B0604020202020204" pitchFamily="34" charset="0"/>
              <a:buChar char="•"/>
            </a:pPr>
            <a:endParaRPr lang="en-US" sz="1900" dirty="0">
              <a:latin typeface="Cambria" panose="02040503050406030204" pitchFamily="18" charset="0"/>
            </a:endParaRPr>
          </a:p>
          <a:p>
            <a:pPr marL="2181098" lvl="1" indent="-260858" algn="l">
              <a:spcBef>
                <a:spcPts val="0"/>
              </a:spcBef>
              <a:buFont typeface="Arial" panose="020B0604020202020204" pitchFamily="34" charset="0"/>
              <a:buChar char="•"/>
            </a:pPr>
            <a:endParaRPr lang="en-US" sz="22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100" name="TextBox 99"/>
          <p:cNvSpPr txBox="1"/>
          <p:nvPr/>
        </p:nvSpPr>
        <p:spPr>
          <a:xfrm>
            <a:off x="10695950" y="10194514"/>
            <a:ext cx="4450090" cy="482179"/>
          </a:xfrm>
          <a:prstGeom prst="rect">
            <a:avLst/>
          </a:prstGeom>
          <a:noFill/>
        </p:spPr>
        <p:txBody>
          <a:bodyPr wrap="square" lIns="69562" tIns="34781" rIns="69562" bIns="34781" rtlCol="0">
            <a:spAutoFit/>
          </a:bodyPr>
          <a:lstStyle/>
          <a:p>
            <a:r>
              <a:rPr lang="en-US" sz="2600" dirty="0">
                <a:latin typeface="Cambria" panose="02040503050406030204" pitchFamily="18" charset="0"/>
              </a:rPr>
              <a:t>Non-Convex Point in Objective</a:t>
            </a:r>
          </a:p>
        </p:txBody>
      </p:sp>
      <p:sp>
        <p:nvSpPr>
          <p:cNvPr id="101" name="TextBox 100"/>
          <p:cNvSpPr txBox="1"/>
          <p:nvPr/>
        </p:nvSpPr>
        <p:spPr>
          <a:xfrm>
            <a:off x="17058228" y="14345236"/>
            <a:ext cx="6309801" cy="378018"/>
          </a:xfrm>
          <a:prstGeom prst="rect">
            <a:avLst/>
          </a:prstGeom>
          <a:noFill/>
        </p:spPr>
        <p:txBody>
          <a:bodyPr wrap="square" lIns="69562" tIns="34781" rIns="69562" bIns="34781" rtlCol="0">
            <a:spAutoFit/>
          </a:bodyPr>
          <a:lstStyle/>
          <a:p>
            <a:r>
              <a:rPr lang="en-US" sz="2000" dirty="0">
                <a:latin typeface="Cambria" panose="02040503050406030204" pitchFamily="18" charset="0"/>
              </a:rPr>
              <a:t>Purple is the Value Iteration, Yellow is OBR Newton’s</a:t>
            </a:r>
          </a:p>
        </p:txBody>
      </p:sp>
      <p:sp>
        <p:nvSpPr>
          <p:cNvPr id="103" name="TextBox 102"/>
          <p:cNvSpPr txBox="1"/>
          <p:nvPr/>
        </p:nvSpPr>
        <p:spPr>
          <a:xfrm>
            <a:off x="18037001" y="10153592"/>
            <a:ext cx="4096290" cy="482179"/>
          </a:xfrm>
          <a:prstGeom prst="rect">
            <a:avLst/>
          </a:prstGeom>
          <a:noFill/>
        </p:spPr>
        <p:txBody>
          <a:bodyPr wrap="square" lIns="69562" tIns="34781" rIns="69562" bIns="34781" rtlCol="0">
            <a:spAutoFit/>
          </a:bodyPr>
          <a:lstStyle/>
          <a:p>
            <a:r>
              <a:rPr lang="en-US" sz="2600" dirty="0">
                <a:latin typeface="Cambria" panose="02040503050406030204" pitchFamily="18" charset="0"/>
              </a:rPr>
              <a:t>Performance Comparison</a:t>
            </a:r>
          </a:p>
        </p:txBody>
      </p:sp>
      <p:sp>
        <p:nvSpPr>
          <p:cNvPr id="108" name="Subtitle 2"/>
          <p:cNvSpPr txBox="1">
            <a:spLocks/>
          </p:cNvSpPr>
          <p:nvPr/>
        </p:nvSpPr>
        <p:spPr>
          <a:xfrm>
            <a:off x="24544880" y="15772571"/>
            <a:ext cx="8186057" cy="1846244"/>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rPr>
              <a:t>I would like to thank Dr. Marek Petrik as well as Dr. Qi Zhang for their assistance advising me on this project.</a:t>
            </a: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55" name="TextBox 54"/>
          <p:cNvSpPr txBox="1"/>
          <p:nvPr/>
        </p:nvSpPr>
        <p:spPr>
          <a:xfrm>
            <a:off x="17683784" y="8030622"/>
            <a:ext cx="4802724" cy="685794"/>
          </a:xfrm>
          <a:prstGeom prst="rect">
            <a:avLst/>
          </a:prstGeom>
          <a:noFill/>
        </p:spPr>
        <p:txBody>
          <a:bodyPr wrap="square" lIns="69562" tIns="34781" rIns="69562" bIns="34781" rtlCol="0">
            <a:spAutoFit/>
          </a:bodyPr>
          <a:lstStyle/>
          <a:p>
            <a:r>
              <a:rPr lang="en-US" sz="2000" dirty="0">
                <a:latin typeface="Cambria" panose="02040503050406030204" pitchFamily="18" charset="0"/>
              </a:rPr>
              <a:t>Contour Plot seems to show quasi-convex objective, although it’s unconfirmed</a:t>
            </a:r>
          </a:p>
        </p:txBody>
      </p:sp>
      <p:pic>
        <p:nvPicPr>
          <p:cNvPr id="11" name="Picture 10" descr="A graph of a graph&#10;&#10;Description automatically generated">
            <a:extLst>
              <a:ext uri="{FF2B5EF4-FFF2-40B4-BE49-F238E27FC236}">
                <a16:creationId xmlns:a16="http://schemas.microsoft.com/office/drawing/2014/main" id="{68E34597-C12D-9EE3-1F8F-D45BDA8C8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9105" y="4440839"/>
            <a:ext cx="4936935" cy="3946908"/>
          </a:xfrm>
          <a:prstGeom prst="rect">
            <a:avLst/>
          </a:prstGeom>
        </p:spPr>
      </p:pic>
      <p:sp>
        <p:nvSpPr>
          <p:cNvPr id="14" name="TextBox 13">
            <a:extLst>
              <a:ext uri="{FF2B5EF4-FFF2-40B4-BE49-F238E27FC236}">
                <a16:creationId xmlns:a16="http://schemas.microsoft.com/office/drawing/2014/main" id="{38777917-997A-5DF5-C874-15C92A705D76}"/>
              </a:ext>
            </a:extLst>
          </p:cNvPr>
          <p:cNvSpPr txBox="1"/>
          <p:nvPr/>
        </p:nvSpPr>
        <p:spPr>
          <a:xfrm>
            <a:off x="11050061" y="7996930"/>
            <a:ext cx="3741867" cy="685794"/>
          </a:xfrm>
          <a:prstGeom prst="rect">
            <a:avLst/>
          </a:prstGeom>
          <a:noFill/>
        </p:spPr>
        <p:txBody>
          <a:bodyPr wrap="square" lIns="69562" tIns="34781" rIns="69562" bIns="34781" rtlCol="0">
            <a:spAutoFit/>
          </a:bodyPr>
          <a:lstStyle/>
          <a:p>
            <a:r>
              <a:rPr lang="en-US" sz="2000" dirty="0">
                <a:latin typeface="Cambria" panose="02040503050406030204" pitchFamily="18" charset="0"/>
              </a:rPr>
              <a:t>Bellman Residual (y) vs value of each state in 2 state game (</a:t>
            </a:r>
            <a:r>
              <a:rPr lang="en-US" sz="2000" dirty="0" err="1">
                <a:latin typeface="Cambria" panose="02040503050406030204" pitchFamily="18" charset="0"/>
              </a:rPr>
              <a:t>x,z</a:t>
            </a:r>
            <a:r>
              <a:rPr lang="en-US" sz="2000" dirty="0">
                <a:latin typeface="Cambria" panose="02040503050406030204" pitchFamily="18" charset="0"/>
              </a:rPr>
              <a:t>)</a:t>
            </a:r>
          </a:p>
        </p:txBody>
      </p:sp>
      <p:pic>
        <p:nvPicPr>
          <p:cNvPr id="21" name="Picture 20" descr="A graph of lines with different colors&#10;&#10;Description automatically generated">
            <a:extLst>
              <a:ext uri="{FF2B5EF4-FFF2-40B4-BE49-F238E27FC236}">
                <a16:creationId xmlns:a16="http://schemas.microsoft.com/office/drawing/2014/main" id="{D9A972D0-FB9B-3AD8-4334-0531505A6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5061" y="4529265"/>
            <a:ext cx="4600100" cy="3450075"/>
          </a:xfrm>
          <a:prstGeom prst="rect">
            <a:avLst/>
          </a:prstGeom>
        </p:spPr>
      </p:pic>
      <p:pic>
        <p:nvPicPr>
          <p:cNvPr id="26" name="Picture 25" descr="A graph of a graph showing a graph&#10;&#10;Description automatically generated with medium confidence">
            <a:extLst>
              <a:ext uri="{FF2B5EF4-FFF2-40B4-BE49-F238E27FC236}">
                <a16:creationId xmlns:a16="http://schemas.microsoft.com/office/drawing/2014/main" id="{09B7A3A1-0F68-7ECE-E53A-DE2669B285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439" y="10701042"/>
            <a:ext cx="4681109" cy="3742384"/>
          </a:xfrm>
          <a:prstGeom prst="rect">
            <a:avLst/>
          </a:prstGeom>
        </p:spPr>
      </p:pic>
      <p:pic>
        <p:nvPicPr>
          <p:cNvPr id="29" name="Picture 28">
            <a:extLst>
              <a:ext uri="{FF2B5EF4-FFF2-40B4-BE49-F238E27FC236}">
                <a16:creationId xmlns:a16="http://schemas.microsoft.com/office/drawing/2014/main" id="{9978F798-E1B9-D9E8-661A-D1810B4ACAA3}"/>
              </a:ext>
            </a:extLst>
          </p:cNvPr>
          <p:cNvPicPr>
            <a:picLocks noChangeAspect="1"/>
          </p:cNvPicPr>
          <p:nvPr/>
        </p:nvPicPr>
        <p:blipFill>
          <a:blip r:embed="rId8"/>
          <a:stretch>
            <a:fillRect/>
          </a:stretch>
        </p:blipFill>
        <p:spPr>
          <a:xfrm>
            <a:off x="1450556" y="10005744"/>
            <a:ext cx="5839340" cy="4734844"/>
          </a:xfrm>
          <a:prstGeom prst="rect">
            <a:avLst/>
          </a:prstGeom>
        </p:spPr>
      </p:pic>
      <p:pic>
        <p:nvPicPr>
          <p:cNvPr id="35" name="Picture 34" descr="A graph with yellow and purple dots&#10;&#10;Description automatically generated">
            <a:extLst>
              <a:ext uri="{FF2B5EF4-FFF2-40B4-BE49-F238E27FC236}">
                <a16:creationId xmlns:a16="http://schemas.microsoft.com/office/drawing/2014/main" id="{6720E5AD-18F5-B67F-D10F-DDFE4ABFE7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83784" y="10592304"/>
            <a:ext cx="5664354" cy="3471205"/>
          </a:xfrm>
          <a:prstGeom prst="rect">
            <a:avLst/>
          </a:prstGeom>
        </p:spPr>
      </p:pic>
      <p:sp>
        <p:nvSpPr>
          <p:cNvPr id="40" name="TextBox 39">
            <a:extLst>
              <a:ext uri="{FF2B5EF4-FFF2-40B4-BE49-F238E27FC236}">
                <a16:creationId xmlns:a16="http://schemas.microsoft.com/office/drawing/2014/main" id="{6F8CC17D-309B-44E2-4530-5CE6184A695C}"/>
              </a:ext>
            </a:extLst>
          </p:cNvPr>
          <p:cNvSpPr txBox="1"/>
          <p:nvPr/>
        </p:nvSpPr>
        <p:spPr>
          <a:xfrm>
            <a:off x="17532919" y="13900794"/>
            <a:ext cx="6309801" cy="378018"/>
          </a:xfrm>
          <a:prstGeom prst="rect">
            <a:avLst/>
          </a:prstGeom>
          <a:noFill/>
        </p:spPr>
        <p:txBody>
          <a:bodyPr wrap="square" lIns="69562" tIns="34781" rIns="69562" bIns="34781" rtlCol="0">
            <a:spAutoFit/>
          </a:bodyPr>
          <a:lstStyle/>
          <a:p>
            <a:pPr algn="ctr"/>
            <a:r>
              <a:rPr lang="en-US" sz="2000" dirty="0">
                <a:latin typeface="Cambria" panose="02040503050406030204" pitchFamily="18" charset="0"/>
              </a:rPr>
              <a:t># of States</a:t>
            </a:r>
          </a:p>
        </p:txBody>
      </p:sp>
      <p:sp>
        <p:nvSpPr>
          <p:cNvPr id="41" name="TextBox 40">
            <a:extLst>
              <a:ext uri="{FF2B5EF4-FFF2-40B4-BE49-F238E27FC236}">
                <a16:creationId xmlns:a16="http://schemas.microsoft.com/office/drawing/2014/main" id="{35656A2A-B2F8-6D95-4521-265C817C0A3C}"/>
              </a:ext>
            </a:extLst>
          </p:cNvPr>
          <p:cNvSpPr txBox="1"/>
          <p:nvPr/>
        </p:nvSpPr>
        <p:spPr>
          <a:xfrm>
            <a:off x="16391554" y="11906430"/>
            <a:ext cx="1645448" cy="993571"/>
          </a:xfrm>
          <a:prstGeom prst="rect">
            <a:avLst/>
          </a:prstGeom>
          <a:noFill/>
        </p:spPr>
        <p:txBody>
          <a:bodyPr wrap="square" lIns="69562" tIns="34781" rIns="69562" bIns="34781" rtlCol="0">
            <a:spAutoFit/>
          </a:bodyPr>
          <a:lstStyle/>
          <a:p>
            <a:r>
              <a:rPr lang="en-US" sz="2000" dirty="0">
                <a:latin typeface="Cambria" panose="02040503050406030204" pitchFamily="18" charset="0"/>
              </a:rPr>
              <a:t># of Iterations to Convergence</a:t>
            </a:r>
          </a:p>
        </p:txBody>
      </p:sp>
      <p:sp>
        <p:nvSpPr>
          <p:cNvPr id="42" name="TextBox 41">
            <a:extLst>
              <a:ext uri="{FF2B5EF4-FFF2-40B4-BE49-F238E27FC236}">
                <a16:creationId xmlns:a16="http://schemas.microsoft.com/office/drawing/2014/main" id="{0E28A39E-64A2-E5A4-14D2-E9A1CFA28468}"/>
              </a:ext>
            </a:extLst>
          </p:cNvPr>
          <p:cNvSpPr txBox="1"/>
          <p:nvPr/>
        </p:nvSpPr>
        <p:spPr>
          <a:xfrm>
            <a:off x="9819309" y="14261234"/>
            <a:ext cx="6610011" cy="378018"/>
          </a:xfrm>
          <a:prstGeom prst="rect">
            <a:avLst/>
          </a:prstGeom>
          <a:noFill/>
        </p:spPr>
        <p:txBody>
          <a:bodyPr wrap="square" lIns="69562" tIns="34781" rIns="69562" bIns="34781" rtlCol="0">
            <a:spAutoFit/>
          </a:bodyPr>
          <a:lstStyle/>
          <a:p>
            <a:r>
              <a:rPr lang="en-US" sz="2000" dirty="0">
                <a:latin typeface="Cambria" panose="02040503050406030204" pitchFamily="18" charset="0"/>
              </a:rPr>
              <a:t>This is a problem for guaranteeing our algorithm will work</a:t>
            </a:r>
          </a:p>
        </p:txBody>
      </p:sp>
      <p:pic>
        <p:nvPicPr>
          <p:cNvPr id="44" name="Picture 43">
            <a:extLst>
              <a:ext uri="{FF2B5EF4-FFF2-40B4-BE49-F238E27FC236}">
                <a16:creationId xmlns:a16="http://schemas.microsoft.com/office/drawing/2014/main" id="{807F5442-7700-41F1-436D-BC94CD95FC52}"/>
              </a:ext>
            </a:extLst>
          </p:cNvPr>
          <p:cNvPicPr>
            <a:picLocks noChangeAspect="1"/>
          </p:cNvPicPr>
          <p:nvPr/>
        </p:nvPicPr>
        <p:blipFill>
          <a:blip r:embed="rId10"/>
          <a:stretch>
            <a:fillRect/>
          </a:stretch>
        </p:blipFill>
        <p:spPr>
          <a:xfrm>
            <a:off x="389611" y="15963391"/>
            <a:ext cx="7854310" cy="5153300"/>
          </a:xfrm>
          <a:prstGeom prst="rect">
            <a:avLst/>
          </a:prstGeom>
        </p:spPr>
      </p:pic>
      <p:pic>
        <p:nvPicPr>
          <p:cNvPr id="46" name="Picture 45">
            <a:extLst>
              <a:ext uri="{FF2B5EF4-FFF2-40B4-BE49-F238E27FC236}">
                <a16:creationId xmlns:a16="http://schemas.microsoft.com/office/drawing/2014/main" id="{471131D4-9558-A8E3-7CC1-E5C7BB3C641B}"/>
              </a:ext>
            </a:extLst>
          </p:cNvPr>
          <p:cNvPicPr>
            <a:picLocks noChangeAspect="1"/>
          </p:cNvPicPr>
          <p:nvPr/>
        </p:nvPicPr>
        <p:blipFill>
          <a:blip r:embed="rId11"/>
          <a:stretch>
            <a:fillRect/>
          </a:stretch>
        </p:blipFill>
        <p:spPr>
          <a:xfrm>
            <a:off x="11301297" y="15809291"/>
            <a:ext cx="10385539" cy="5596925"/>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2658</TotalTime>
  <Words>540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Cambria</vt:lpstr>
      <vt:lpstr>Segoe UI</vt:lpstr>
      <vt:lpstr>Office Theme</vt:lpstr>
      <vt:lpstr>Custom Design</vt:lpstr>
      <vt:lpstr>OBR Newton’s Method a Faster Solver for Markov Games Keith Badger Computer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keith badger</cp:lastModifiedBy>
  <cp:revision>159</cp:revision>
  <dcterms:created xsi:type="dcterms:W3CDTF">2016-03-05T16:55:12Z</dcterms:created>
  <dcterms:modified xsi:type="dcterms:W3CDTF">2024-04-18T21:00:54Z</dcterms:modified>
</cp:coreProperties>
</file>