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1_FA87241F.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4"/>
  </p:sldMasterIdLst>
  <p:notesMasterIdLst>
    <p:notesMasterId r:id="rId6"/>
  </p:notesMasterIdLst>
  <p:sldIdLst>
    <p:sldId id="257" r:id="rId5"/>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AE8633-B196-CEFB-4177-196F086E1469}" name="Max Ballard" initials="MB" userId="S::mjb1257@usnh.edu::0e587a52-a4a3-404e-aa8e-7d9133e26e7e" providerId="AD"/>
  <p188:author id="{F6F7C4B2-3CFB-8F59-342E-FD6E293D1684}" name="Addie Murray" initials="AM" userId="S::arm1402@usnh.edu::582d0b62-20cf-4100-9201-a4b7e3f2d0b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591"/>
    <a:srgbClr val="EBF3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6" d="100"/>
          <a:sy n="16" d="100"/>
        </p:scale>
        <p:origin x="830" y="9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omments/modernComment_101_FA87241F.xml><?xml version="1.0" encoding="utf-8"?>
<p188:cmLst xmlns:a="http://schemas.openxmlformats.org/drawingml/2006/main" xmlns:r="http://schemas.openxmlformats.org/officeDocument/2006/relationships" xmlns:p188="http://schemas.microsoft.com/office/powerpoint/2018/8/main">
  <p188:cm id="{B4039547-0A9E-A346-B013-F0DEF1A533EF}" authorId="{F6F7C4B2-3CFB-8F59-342E-FD6E293D1684}" status="resolved" created="2024-04-17T19:20:02.857" complete="100000">
    <ac:txMkLst xmlns:ac="http://schemas.microsoft.com/office/drawing/2013/main/command">
      <pc:docMk xmlns:pc="http://schemas.microsoft.com/office/powerpoint/2013/main/command"/>
      <pc:sldMk xmlns:pc="http://schemas.microsoft.com/office/powerpoint/2013/main/command" cId="4203160607" sldId="257"/>
      <ac:spMk id="23" creationId="{D30EA21B-D9F6-9DE2-00AC-C729ED4FE8F2}"/>
      <ac:txMk cp="0" len="10">
        <ac:context len="11" hash="712111855"/>
      </ac:txMk>
    </ac:txMkLst>
    <p188:pos x="7967312" y="2379554"/>
    <p188:txBody>
      <a:bodyPr/>
      <a:lstStyle/>
      <a:p>
        <a:r>
          <a:rPr lang="en-US"/>
          <a:t>Make actual citations for these sources</a:t>
        </a:r>
      </a:p>
    </p188:txBody>
    <p188:extLst>
      <p:ext xmlns:p="http://schemas.openxmlformats.org/presentationml/2006/main" uri="{57CB4572-C831-44C2-8A1C-0ADB6CCDFE69}">
        <p223:reactions xmlns:p223="http://schemas.microsoft.com/office/powerpoint/2022/03/main">
          <p223:rxn type="👍">
            <p223:instance time="2024-04-18T19:42:40.197" authorId="{75AE8633-B196-CEFB-4177-196F086E1469}"/>
          </p223:rxn>
        </p223:reactions>
      </p:ext>
    </p188:extLst>
  </p188:cm>
  <p188:cm id="{CE31A5C4-0245-4B42-8D49-8215DD43DA43}" authorId="{F6F7C4B2-3CFB-8F59-342E-FD6E293D1684}" status="resolved" created="2024-04-17T19:25:40.015" complete="100000">
    <ac:deMkLst xmlns:ac="http://schemas.microsoft.com/office/drawing/2013/main/command">
      <pc:docMk xmlns:pc="http://schemas.microsoft.com/office/powerpoint/2013/main/command"/>
      <pc:sldMk xmlns:pc="http://schemas.microsoft.com/office/powerpoint/2013/main/command" cId="4203160607" sldId="257"/>
      <ac:spMk id="34" creationId="{528D2D97-2E73-68D6-171F-EF90F41D01D3}"/>
    </ac:deMkLst>
    <p188:txBody>
      <a:bodyPr/>
      <a:lstStyle/>
      <a:p>
        <a:r>
          <a:rPr lang="en-US"/>
          <a:t>Ideas for a better heading?</a:t>
        </a:r>
      </a:p>
    </p188:txBody>
  </p188:cm>
  <p188:cm id="{60B283DF-2607-FA42-BD17-836A00A4CBE8}" authorId="{F6F7C4B2-3CFB-8F59-342E-FD6E293D1684}" status="resolved" created="2024-04-17T19:26:46.951" complete="100000">
    <ac:deMkLst xmlns:ac="http://schemas.microsoft.com/office/drawing/2013/main/command">
      <pc:docMk xmlns:pc="http://schemas.microsoft.com/office/powerpoint/2013/main/command"/>
      <pc:sldMk xmlns:pc="http://schemas.microsoft.com/office/powerpoint/2013/main/command" cId="4203160607" sldId="257"/>
      <ac:spMk id="7" creationId="{A2F52155-AA17-07A4-E8D4-733EBBCB9D41}"/>
    </ac:deMkLst>
    <p188:txBody>
      <a:bodyPr/>
      <a:lstStyle/>
      <a:p>
        <a:r>
          <a:rPr lang="en-US"/>
          <a:t>Add more about possible solutions to help with erosion/coastal resilience - maybe?</a:t>
        </a:r>
      </a:p>
    </p188:txBody>
  </p188:cm>
  <p188:cm id="{2BA95BF0-2A35-D44B-926D-EE7DBD0328A7}" authorId="{F6F7C4B2-3CFB-8F59-342E-FD6E293D1684}" status="resolved" created="2024-04-17T19:32:35.617" complete="100000">
    <ac:deMkLst xmlns:ac="http://schemas.microsoft.com/office/drawing/2013/main/command">
      <pc:docMk xmlns:pc="http://schemas.microsoft.com/office/powerpoint/2013/main/command"/>
      <pc:sldMk xmlns:pc="http://schemas.microsoft.com/office/powerpoint/2013/main/command" cId="4203160607" sldId="257"/>
      <ac:spMk id="3" creationId="{62F3DFCA-1870-D64F-7CD4-4B8C91978035}"/>
    </ac:deMkLst>
    <p188:txBody>
      <a:bodyPr/>
      <a:lstStyle/>
      <a:p>
        <a:r>
          <a:rPr lang="en-US"/>
          <a:t>Add in what our results were and briefly about processing data</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4AD0C5-C78E-4ACF-98BE-93279573D7EA}" type="datetimeFigureOut">
              <a:rPr lang="en-US" smtClean="0"/>
              <a:t>4/18/2024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190B34-83DC-4ACF-9FF8-82764943AE24}" type="slidenum">
              <a:rPr lang="en-US" smtClean="0"/>
              <a:t>‹#›</a:t>
            </a:fld>
            <a:endParaRPr lang="en-US"/>
          </a:p>
        </p:txBody>
      </p:sp>
    </p:spTree>
    <p:extLst>
      <p:ext uri="{BB962C8B-B14F-4D97-AF65-F5344CB8AC3E}">
        <p14:creationId xmlns:p14="http://schemas.microsoft.com/office/powerpoint/2010/main" val="2143717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190B34-83DC-4ACF-9FF8-82764943AE24}" type="slidenum">
              <a:rPr lang="en-US" smtClean="0"/>
              <a:t>1</a:t>
            </a:fld>
            <a:endParaRPr lang="en-US"/>
          </a:p>
        </p:txBody>
      </p:sp>
    </p:spTree>
    <p:extLst>
      <p:ext uri="{BB962C8B-B14F-4D97-AF65-F5344CB8AC3E}">
        <p14:creationId xmlns:p14="http://schemas.microsoft.com/office/powerpoint/2010/main" val="98268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FC86F-7F4C-597B-B432-12E59CE703CC}"/>
              </a:ext>
            </a:extLst>
          </p:cNvPr>
          <p:cNvSpPr>
            <a:spLocks noGrp="1"/>
          </p:cNvSpPr>
          <p:nvPr>
            <p:ph type="ctrTitle"/>
          </p:nvPr>
        </p:nvSpPr>
        <p:spPr>
          <a:xfrm>
            <a:off x="5486400" y="5387342"/>
            <a:ext cx="32918400" cy="11460480"/>
          </a:xfrm>
        </p:spPr>
        <p:txBody>
          <a:bodyPr anchor="b"/>
          <a:lstStyle>
            <a:lvl1pPr algn="ctr">
              <a:defRPr sz="21600"/>
            </a:lvl1pPr>
          </a:lstStyle>
          <a:p>
            <a:r>
              <a:rPr lang="en-US"/>
              <a:t>Click to edit Master title style</a:t>
            </a:r>
          </a:p>
        </p:txBody>
      </p:sp>
      <p:sp>
        <p:nvSpPr>
          <p:cNvPr id="3" name="Subtitle 2">
            <a:extLst>
              <a:ext uri="{FF2B5EF4-FFF2-40B4-BE49-F238E27FC236}">
                <a16:creationId xmlns:a16="http://schemas.microsoft.com/office/drawing/2014/main" id="{AEDAFB72-5682-0B12-C488-74D413D0D696}"/>
              </a:ext>
            </a:extLst>
          </p:cNvPr>
          <p:cNvSpPr>
            <a:spLocks noGrp="1"/>
          </p:cNvSpPr>
          <p:nvPr>
            <p:ph type="subTitle" idx="1"/>
          </p:nvPr>
        </p:nvSpPr>
        <p:spPr>
          <a:xfrm>
            <a:off x="5486400" y="17289782"/>
            <a:ext cx="32918400" cy="7947658"/>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p>
        </p:txBody>
      </p:sp>
      <p:sp>
        <p:nvSpPr>
          <p:cNvPr id="4" name="Date Placeholder 3">
            <a:extLst>
              <a:ext uri="{FF2B5EF4-FFF2-40B4-BE49-F238E27FC236}">
                <a16:creationId xmlns:a16="http://schemas.microsoft.com/office/drawing/2014/main" id="{E46D065B-E9A0-E442-B611-63E7AFE176B5}"/>
              </a:ext>
            </a:extLst>
          </p:cNvPr>
          <p:cNvSpPr>
            <a:spLocks noGrp="1"/>
          </p:cNvSpPr>
          <p:nvPr>
            <p:ph type="dt" sz="half" idx="10"/>
          </p:nvPr>
        </p:nvSpPr>
        <p:spPr/>
        <p:txBody>
          <a:bodyPr/>
          <a:lstStyle/>
          <a:p>
            <a:fld id="{846CE7D5-CF57-46EF-B807-FDD0502418D4}" type="datetimeFigureOut">
              <a:rPr lang="en-US" smtClean="0"/>
              <a:t>4/18/2024</a:t>
            </a:fld>
            <a:endParaRPr lang="en-US"/>
          </a:p>
        </p:txBody>
      </p:sp>
      <p:sp>
        <p:nvSpPr>
          <p:cNvPr id="5" name="Footer Placeholder 4">
            <a:extLst>
              <a:ext uri="{FF2B5EF4-FFF2-40B4-BE49-F238E27FC236}">
                <a16:creationId xmlns:a16="http://schemas.microsoft.com/office/drawing/2014/main" id="{654541C5-E931-674C-D3AF-A8C4449380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D698EB-5D80-9574-A0B3-E41879A7D5A7}"/>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48213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C456C-CA29-FD12-A1A7-40FFAB7925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DF20BB-8DC1-F74F-F310-92B7132938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8E320-755F-DACF-EE6D-6F2C18B97264}"/>
              </a:ext>
            </a:extLst>
          </p:cNvPr>
          <p:cNvSpPr>
            <a:spLocks noGrp="1"/>
          </p:cNvSpPr>
          <p:nvPr>
            <p:ph type="dt" sz="half" idx="10"/>
          </p:nvPr>
        </p:nvSpPr>
        <p:spPr/>
        <p:txBody>
          <a:bodyPr/>
          <a:lstStyle/>
          <a:p>
            <a:fld id="{846CE7D5-CF57-46EF-B807-FDD0502418D4}" type="datetimeFigureOut">
              <a:rPr lang="en-US" smtClean="0"/>
              <a:t>4/18/2024</a:t>
            </a:fld>
            <a:endParaRPr lang="en-US"/>
          </a:p>
        </p:txBody>
      </p:sp>
      <p:sp>
        <p:nvSpPr>
          <p:cNvPr id="5" name="Footer Placeholder 4">
            <a:extLst>
              <a:ext uri="{FF2B5EF4-FFF2-40B4-BE49-F238E27FC236}">
                <a16:creationId xmlns:a16="http://schemas.microsoft.com/office/drawing/2014/main" id="{B62A4325-F125-6CA5-76D5-C014D45381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2910F-7E28-6D0D-9322-D25935741C90}"/>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3462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7465DE-3A7D-4AD6-29D2-49C9B4CF7AEB}"/>
              </a:ext>
            </a:extLst>
          </p:cNvPr>
          <p:cNvSpPr>
            <a:spLocks noGrp="1"/>
          </p:cNvSpPr>
          <p:nvPr>
            <p:ph type="title" orient="vert"/>
          </p:nvPr>
        </p:nvSpPr>
        <p:spPr>
          <a:xfrm>
            <a:off x="31409640" y="1752600"/>
            <a:ext cx="9464040" cy="2789682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D977C5-B2D2-16B9-05B6-C9EEA5B77C41}"/>
              </a:ext>
            </a:extLst>
          </p:cNvPr>
          <p:cNvSpPr>
            <a:spLocks noGrp="1"/>
          </p:cNvSpPr>
          <p:nvPr>
            <p:ph type="body" orient="vert" idx="1"/>
          </p:nvPr>
        </p:nvSpPr>
        <p:spPr>
          <a:xfrm>
            <a:off x="3017520"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E79F2D-25D6-DF9D-0938-14AEFEB0E890}"/>
              </a:ext>
            </a:extLst>
          </p:cNvPr>
          <p:cNvSpPr>
            <a:spLocks noGrp="1"/>
          </p:cNvSpPr>
          <p:nvPr>
            <p:ph type="dt" sz="half" idx="10"/>
          </p:nvPr>
        </p:nvSpPr>
        <p:spPr/>
        <p:txBody>
          <a:bodyPr/>
          <a:lstStyle/>
          <a:p>
            <a:fld id="{846CE7D5-CF57-46EF-B807-FDD0502418D4}" type="datetimeFigureOut">
              <a:rPr lang="en-US" smtClean="0"/>
              <a:t>4/18/2024</a:t>
            </a:fld>
            <a:endParaRPr lang="en-US"/>
          </a:p>
        </p:txBody>
      </p:sp>
      <p:sp>
        <p:nvSpPr>
          <p:cNvPr id="5" name="Footer Placeholder 4">
            <a:extLst>
              <a:ext uri="{FF2B5EF4-FFF2-40B4-BE49-F238E27FC236}">
                <a16:creationId xmlns:a16="http://schemas.microsoft.com/office/drawing/2014/main" id="{C6A3FE09-A646-731D-E2BD-74E6CFF360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90140C-AA15-2346-3CA1-3078955C7137}"/>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97990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B8415-F3EC-64A4-1F8B-B0447369EA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C62A29-922C-B7CE-0A16-32B0FA5C67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AD032D-945B-1861-8972-C41368E0BBA6}"/>
              </a:ext>
            </a:extLst>
          </p:cNvPr>
          <p:cNvSpPr>
            <a:spLocks noGrp="1"/>
          </p:cNvSpPr>
          <p:nvPr>
            <p:ph type="dt" sz="half" idx="10"/>
          </p:nvPr>
        </p:nvSpPr>
        <p:spPr/>
        <p:txBody>
          <a:bodyPr/>
          <a:lstStyle/>
          <a:p>
            <a:fld id="{846CE7D5-CF57-46EF-B807-FDD0502418D4}" type="datetimeFigureOut">
              <a:rPr lang="en-US" smtClean="0"/>
              <a:t>4/18/2024</a:t>
            </a:fld>
            <a:endParaRPr lang="en-US"/>
          </a:p>
        </p:txBody>
      </p:sp>
      <p:sp>
        <p:nvSpPr>
          <p:cNvPr id="5" name="Footer Placeholder 4">
            <a:extLst>
              <a:ext uri="{FF2B5EF4-FFF2-40B4-BE49-F238E27FC236}">
                <a16:creationId xmlns:a16="http://schemas.microsoft.com/office/drawing/2014/main" id="{5013E881-FCC2-8AFE-F1D2-609CDA5533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0C8B77-E100-079C-5CE5-87619B175616}"/>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98328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C98B9-E755-25CE-3073-36A761C78E61}"/>
              </a:ext>
            </a:extLst>
          </p:cNvPr>
          <p:cNvSpPr>
            <a:spLocks noGrp="1"/>
          </p:cNvSpPr>
          <p:nvPr>
            <p:ph type="title"/>
          </p:nvPr>
        </p:nvSpPr>
        <p:spPr>
          <a:xfrm>
            <a:off x="2994660" y="8206745"/>
            <a:ext cx="37856160" cy="13693138"/>
          </a:xfrm>
        </p:spPr>
        <p:txBody>
          <a:bodyPr anchor="b"/>
          <a:lstStyle>
            <a:lvl1pPr>
              <a:defRPr sz="21600"/>
            </a:lvl1pPr>
          </a:lstStyle>
          <a:p>
            <a:r>
              <a:rPr lang="en-US"/>
              <a:t>Click to edit Master title style</a:t>
            </a:r>
          </a:p>
        </p:txBody>
      </p:sp>
      <p:sp>
        <p:nvSpPr>
          <p:cNvPr id="3" name="Text Placeholder 2">
            <a:extLst>
              <a:ext uri="{FF2B5EF4-FFF2-40B4-BE49-F238E27FC236}">
                <a16:creationId xmlns:a16="http://schemas.microsoft.com/office/drawing/2014/main" id="{6115DE6D-2EE9-C942-D7DC-F21F75297179}"/>
              </a:ext>
            </a:extLst>
          </p:cNvPr>
          <p:cNvSpPr>
            <a:spLocks noGrp="1"/>
          </p:cNvSpPr>
          <p:nvPr>
            <p:ph type="body" idx="1"/>
          </p:nvPr>
        </p:nvSpPr>
        <p:spPr>
          <a:xfrm>
            <a:off x="2994660" y="22029425"/>
            <a:ext cx="37856160" cy="7200898"/>
          </a:xfrm>
        </p:spPr>
        <p:txBody>
          <a:bodyPr/>
          <a:lstStyle>
            <a:lvl1pPr marL="0" indent="0">
              <a:buNone/>
              <a:defRPr sz="8640">
                <a:solidFill>
                  <a:schemeClr val="tx1">
                    <a:tint val="82000"/>
                  </a:schemeClr>
                </a:solidFill>
              </a:defRPr>
            </a:lvl1pPr>
            <a:lvl2pPr marL="1645920" indent="0">
              <a:buNone/>
              <a:defRPr sz="7200">
                <a:solidFill>
                  <a:schemeClr val="tx1">
                    <a:tint val="82000"/>
                  </a:schemeClr>
                </a:solidFill>
              </a:defRPr>
            </a:lvl2pPr>
            <a:lvl3pPr marL="3291840" indent="0">
              <a:buNone/>
              <a:defRPr sz="6480">
                <a:solidFill>
                  <a:schemeClr val="tx1">
                    <a:tint val="82000"/>
                  </a:schemeClr>
                </a:solidFill>
              </a:defRPr>
            </a:lvl3pPr>
            <a:lvl4pPr marL="4937760" indent="0">
              <a:buNone/>
              <a:defRPr sz="5760">
                <a:solidFill>
                  <a:schemeClr val="tx1">
                    <a:tint val="82000"/>
                  </a:schemeClr>
                </a:solidFill>
              </a:defRPr>
            </a:lvl4pPr>
            <a:lvl5pPr marL="6583680" indent="0">
              <a:buNone/>
              <a:defRPr sz="5760">
                <a:solidFill>
                  <a:schemeClr val="tx1">
                    <a:tint val="82000"/>
                  </a:schemeClr>
                </a:solidFill>
              </a:defRPr>
            </a:lvl5pPr>
            <a:lvl6pPr marL="8229600" indent="0">
              <a:buNone/>
              <a:defRPr sz="5760">
                <a:solidFill>
                  <a:schemeClr val="tx1">
                    <a:tint val="82000"/>
                  </a:schemeClr>
                </a:solidFill>
              </a:defRPr>
            </a:lvl6pPr>
            <a:lvl7pPr marL="9875520" indent="0">
              <a:buNone/>
              <a:defRPr sz="5760">
                <a:solidFill>
                  <a:schemeClr val="tx1">
                    <a:tint val="82000"/>
                  </a:schemeClr>
                </a:solidFill>
              </a:defRPr>
            </a:lvl7pPr>
            <a:lvl8pPr marL="11521440" indent="0">
              <a:buNone/>
              <a:defRPr sz="5760">
                <a:solidFill>
                  <a:schemeClr val="tx1">
                    <a:tint val="82000"/>
                  </a:schemeClr>
                </a:solidFill>
              </a:defRPr>
            </a:lvl8pPr>
            <a:lvl9pPr marL="13167360" indent="0">
              <a:buNone/>
              <a:defRPr sz="576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EBEA9F-8D52-3BC7-6188-7BD75B81A91C}"/>
              </a:ext>
            </a:extLst>
          </p:cNvPr>
          <p:cNvSpPr>
            <a:spLocks noGrp="1"/>
          </p:cNvSpPr>
          <p:nvPr>
            <p:ph type="dt" sz="half" idx="10"/>
          </p:nvPr>
        </p:nvSpPr>
        <p:spPr/>
        <p:txBody>
          <a:bodyPr/>
          <a:lstStyle/>
          <a:p>
            <a:fld id="{846CE7D5-CF57-46EF-B807-FDD0502418D4}" type="datetimeFigureOut">
              <a:rPr lang="en-US" smtClean="0"/>
              <a:t>4/18/2024</a:t>
            </a:fld>
            <a:endParaRPr lang="en-US"/>
          </a:p>
        </p:txBody>
      </p:sp>
      <p:sp>
        <p:nvSpPr>
          <p:cNvPr id="5" name="Footer Placeholder 4">
            <a:extLst>
              <a:ext uri="{FF2B5EF4-FFF2-40B4-BE49-F238E27FC236}">
                <a16:creationId xmlns:a16="http://schemas.microsoft.com/office/drawing/2014/main" id="{0A2B1B20-0367-B0DF-9BED-D74A9EA83E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AE572-B67A-1D32-EEB9-57ADD7719E4D}"/>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7422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5AC92-6511-B833-45DB-B6F074938F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F9ECD1-23D5-EFF3-1180-D416993326BF}"/>
              </a:ext>
            </a:extLst>
          </p:cNvPr>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AA54C8-94AE-6F07-C2B3-955C7C1B2F39}"/>
              </a:ext>
            </a:extLst>
          </p:cNvPr>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D0D7B9-A867-C85A-3A1F-3431A1DEEF22}"/>
              </a:ext>
            </a:extLst>
          </p:cNvPr>
          <p:cNvSpPr>
            <a:spLocks noGrp="1"/>
          </p:cNvSpPr>
          <p:nvPr>
            <p:ph type="dt" sz="half" idx="10"/>
          </p:nvPr>
        </p:nvSpPr>
        <p:spPr/>
        <p:txBody>
          <a:bodyPr/>
          <a:lstStyle/>
          <a:p>
            <a:fld id="{846CE7D5-CF57-46EF-B807-FDD0502418D4}" type="datetimeFigureOut">
              <a:rPr lang="en-US" smtClean="0"/>
              <a:t>4/18/2024</a:t>
            </a:fld>
            <a:endParaRPr lang="en-US"/>
          </a:p>
        </p:txBody>
      </p:sp>
      <p:sp>
        <p:nvSpPr>
          <p:cNvPr id="6" name="Footer Placeholder 5">
            <a:extLst>
              <a:ext uri="{FF2B5EF4-FFF2-40B4-BE49-F238E27FC236}">
                <a16:creationId xmlns:a16="http://schemas.microsoft.com/office/drawing/2014/main" id="{E6A8984F-E3F0-6E73-8E47-7EA863BA4F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4366AC-4246-E90C-9B42-3147813F11D0}"/>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67826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A37B6-CBC1-030C-501C-006045E3F11F}"/>
              </a:ext>
            </a:extLst>
          </p:cNvPr>
          <p:cNvSpPr>
            <a:spLocks noGrp="1"/>
          </p:cNvSpPr>
          <p:nvPr>
            <p:ph type="title"/>
          </p:nvPr>
        </p:nvSpPr>
        <p:spPr>
          <a:xfrm>
            <a:off x="3023237" y="1752603"/>
            <a:ext cx="37856160" cy="6362702"/>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D9777F-1DE0-FD2C-D251-713A5543F97B}"/>
              </a:ext>
            </a:extLst>
          </p:cNvPr>
          <p:cNvSpPr>
            <a:spLocks noGrp="1"/>
          </p:cNvSpPr>
          <p:nvPr>
            <p:ph type="body" idx="1"/>
          </p:nvPr>
        </p:nvSpPr>
        <p:spPr>
          <a:xfrm>
            <a:off x="3023239" y="8069582"/>
            <a:ext cx="18568033"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a:extLst>
              <a:ext uri="{FF2B5EF4-FFF2-40B4-BE49-F238E27FC236}">
                <a16:creationId xmlns:a16="http://schemas.microsoft.com/office/drawing/2014/main" id="{EAF0A6AD-4CA4-47FE-1E32-3E7744D56564}"/>
              </a:ext>
            </a:extLst>
          </p:cNvPr>
          <p:cNvSpPr>
            <a:spLocks noGrp="1"/>
          </p:cNvSpPr>
          <p:nvPr>
            <p:ph sz="half" idx="2"/>
          </p:nvPr>
        </p:nvSpPr>
        <p:spPr>
          <a:xfrm>
            <a:off x="3023239" y="12024360"/>
            <a:ext cx="18568033"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1A65AA-F02C-F399-6EDC-249377A2F7F7}"/>
              </a:ext>
            </a:extLst>
          </p:cNvPr>
          <p:cNvSpPr>
            <a:spLocks noGrp="1"/>
          </p:cNvSpPr>
          <p:nvPr>
            <p:ph type="body" sz="quarter" idx="3"/>
          </p:nvPr>
        </p:nvSpPr>
        <p:spPr>
          <a:xfrm>
            <a:off x="22219920" y="8069582"/>
            <a:ext cx="18659477"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a:extLst>
              <a:ext uri="{FF2B5EF4-FFF2-40B4-BE49-F238E27FC236}">
                <a16:creationId xmlns:a16="http://schemas.microsoft.com/office/drawing/2014/main" id="{76C09A17-4823-C8D7-C592-AC5A0BF0FB29}"/>
              </a:ext>
            </a:extLst>
          </p:cNvPr>
          <p:cNvSpPr>
            <a:spLocks noGrp="1"/>
          </p:cNvSpPr>
          <p:nvPr>
            <p:ph sz="quarter" idx="4"/>
          </p:nvPr>
        </p:nvSpPr>
        <p:spPr>
          <a:xfrm>
            <a:off x="22219920"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326294-23D0-AF5D-4BF1-A8DF4E2D39AD}"/>
              </a:ext>
            </a:extLst>
          </p:cNvPr>
          <p:cNvSpPr>
            <a:spLocks noGrp="1"/>
          </p:cNvSpPr>
          <p:nvPr>
            <p:ph type="dt" sz="half" idx="10"/>
          </p:nvPr>
        </p:nvSpPr>
        <p:spPr/>
        <p:txBody>
          <a:bodyPr/>
          <a:lstStyle/>
          <a:p>
            <a:fld id="{846CE7D5-CF57-46EF-B807-FDD0502418D4}" type="datetimeFigureOut">
              <a:rPr lang="en-US" smtClean="0"/>
              <a:t>4/18/2024</a:t>
            </a:fld>
            <a:endParaRPr lang="en-US"/>
          </a:p>
        </p:txBody>
      </p:sp>
      <p:sp>
        <p:nvSpPr>
          <p:cNvPr id="8" name="Footer Placeholder 7">
            <a:extLst>
              <a:ext uri="{FF2B5EF4-FFF2-40B4-BE49-F238E27FC236}">
                <a16:creationId xmlns:a16="http://schemas.microsoft.com/office/drawing/2014/main" id="{BF3C3A51-33E2-8D47-8F7E-20A6F2CABC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5E9C32-EFEA-9C02-3DB1-BDAF0A8CE263}"/>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52348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B1208-521B-F221-23E1-BDBA7424D3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91779C-0E70-57B7-1D92-D827F79CA11F}"/>
              </a:ext>
            </a:extLst>
          </p:cNvPr>
          <p:cNvSpPr>
            <a:spLocks noGrp="1"/>
          </p:cNvSpPr>
          <p:nvPr>
            <p:ph type="dt" sz="half" idx="10"/>
          </p:nvPr>
        </p:nvSpPr>
        <p:spPr/>
        <p:txBody>
          <a:bodyPr/>
          <a:lstStyle/>
          <a:p>
            <a:fld id="{846CE7D5-CF57-46EF-B807-FDD0502418D4}" type="datetimeFigureOut">
              <a:rPr lang="en-US" smtClean="0"/>
              <a:t>4/18/2024</a:t>
            </a:fld>
            <a:endParaRPr lang="en-US"/>
          </a:p>
        </p:txBody>
      </p:sp>
      <p:sp>
        <p:nvSpPr>
          <p:cNvPr id="4" name="Footer Placeholder 3">
            <a:extLst>
              <a:ext uri="{FF2B5EF4-FFF2-40B4-BE49-F238E27FC236}">
                <a16:creationId xmlns:a16="http://schemas.microsoft.com/office/drawing/2014/main" id="{99BDC2D9-8388-F8D2-DB58-6CD0005891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4F5B09-5312-3239-6EC5-A4A0B034B8B8}"/>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15108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C7B9D8-AF04-B557-2E8D-D7362823AF75}"/>
              </a:ext>
            </a:extLst>
          </p:cNvPr>
          <p:cNvSpPr>
            <a:spLocks noGrp="1"/>
          </p:cNvSpPr>
          <p:nvPr>
            <p:ph type="dt" sz="half" idx="10"/>
          </p:nvPr>
        </p:nvSpPr>
        <p:spPr/>
        <p:txBody>
          <a:bodyPr/>
          <a:lstStyle/>
          <a:p>
            <a:fld id="{846CE7D5-CF57-46EF-B807-FDD0502418D4}" type="datetimeFigureOut">
              <a:rPr lang="en-US" smtClean="0"/>
              <a:t>4/18/2024</a:t>
            </a:fld>
            <a:endParaRPr lang="en-US"/>
          </a:p>
        </p:txBody>
      </p:sp>
      <p:sp>
        <p:nvSpPr>
          <p:cNvPr id="3" name="Footer Placeholder 2">
            <a:extLst>
              <a:ext uri="{FF2B5EF4-FFF2-40B4-BE49-F238E27FC236}">
                <a16:creationId xmlns:a16="http://schemas.microsoft.com/office/drawing/2014/main" id="{7C5C6332-CCCD-6DCF-2514-FBEE2C49A5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8817C7-F23B-24A3-7003-FF2900A2642A}"/>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62168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B2B93-128D-DABC-7F9F-B79E9A72FA34}"/>
              </a:ext>
            </a:extLst>
          </p:cNvPr>
          <p:cNvSpPr>
            <a:spLocks noGrp="1"/>
          </p:cNvSpPr>
          <p:nvPr>
            <p:ph type="title"/>
          </p:nvPr>
        </p:nvSpPr>
        <p:spPr>
          <a:xfrm>
            <a:off x="3023239" y="2194560"/>
            <a:ext cx="14156053" cy="7680960"/>
          </a:xfrm>
        </p:spPr>
        <p:txBody>
          <a:bodyPr anchor="b"/>
          <a:lstStyle>
            <a:lvl1pPr>
              <a:defRPr sz="11520"/>
            </a:lvl1pPr>
          </a:lstStyle>
          <a:p>
            <a:r>
              <a:rPr lang="en-US"/>
              <a:t>Click to edit Master title style</a:t>
            </a:r>
          </a:p>
        </p:txBody>
      </p:sp>
      <p:sp>
        <p:nvSpPr>
          <p:cNvPr id="3" name="Content Placeholder 2">
            <a:extLst>
              <a:ext uri="{FF2B5EF4-FFF2-40B4-BE49-F238E27FC236}">
                <a16:creationId xmlns:a16="http://schemas.microsoft.com/office/drawing/2014/main" id="{D2698276-D7D7-C3EC-F004-52D1CB7A66A5}"/>
              </a:ext>
            </a:extLst>
          </p:cNvPr>
          <p:cNvSpPr>
            <a:spLocks noGrp="1"/>
          </p:cNvSpPr>
          <p:nvPr>
            <p:ph idx="1"/>
          </p:nvPr>
        </p:nvSpPr>
        <p:spPr>
          <a:xfrm>
            <a:off x="18659477" y="4739642"/>
            <a:ext cx="22219920" cy="233934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7E63B8-7242-FF13-2FCB-C29729052F7D}"/>
              </a:ext>
            </a:extLst>
          </p:cNvPr>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a:extLst>
              <a:ext uri="{FF2B5EF4-FFF2-40B4-BE49-F238E27FC236}">
                <a16:creationId xmlns:a16="http://schemas.microsoft.com/office/drawing/2014/main" id="{2F647569-376A-B0CD-4262-6AE9550F14DD}"/>
              </a:ext>
            </a:extLst>
          </p:cNvPr>
          <p:cNvSpPr>
            <a:spLocks noGrp="1"/>
          </p:cNvSpPr>
          <p:nvPr>
            <p:ph type="dt" sz="half" idx="10"/>
          </p:nvPr>
        </p:nvSpPr>
        <p:spPr/>
        <p:txBody>
          <a:bodyPr/>
          <a:lstStyle/>
          <a:p>
            <a:fld id="{846CE7D5-CF57-46EF-B807-FDD0502418D4}" type="datetimeFigureOut">
              <a:rPr lang="en-US" smtClean="0"/>
              <a:t>4/18/2024</a:t>
            </a:fld>
            <a:endParaRPr lang="en-US"/>
          </a:p>
        </p:txBody>
      </p:sp>
      <p:sp>
        <p:nvSpPr>
          <p:cNvPr id="6" name="Footer Placeholder 5">
            <a:extLst>
              <a:ext uri="{FF2B5EF4-FFF2-40B4-BE49-F238E27FC236}">
                <a16:creationId xmlns:a16="http://schemas.microsoft.com/office/drawing/2014/main" id="{F51EE8F4-9CE8-C00F-7C5D-8C0A900980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CE2110-E853-4833-2B79-6F9912F1B24D}"/>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28681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1ECE4-B942-CEF2-7CF1-917BD1669203}"/>
              </a:ext>
            </a:extLst>
          </p:cNvPr>
          <p:cNvSpPr>
            <a:spLocks noGrp="1"/>
          </p:cNvSpPr>
          <p:nvPr>
            <p:ph type="title"/>
          </p:nvPr>
        </p:nvSpPr>
        <p:spPr>
          <a:xfrm>
            <a:off x="3023239" y="2194560"/>
            <a:ext cx="14156053" cy="7680960"/>
          </a:xfrm>
        </p:spPr>
        <p:txBody>
          <a:bodyPr anchor="b"/>
          <a:lstStyle>
            <a:lvl1pPr>
              <a:defRPr sz="11520"/>
            </a:lvl1pPr>
          </a:lstStyle>
          <a:p>
            <a:r>
              <a:rPr lang="en-US"/>
              <a:t>Click to edit Master title style</a:t>
            </a:r>
          </a:p>
        </p:txBody>
      </p:sp>
      <p:sp>
        <p:nvSpPr>
          <p:cNvPr id="3" name="Picture Placeholder 2">
            <a:extLst>
              <a:ext uri="{FF2B5EF4-FFF2-40B4-BE49-F238E27FC236}">
                <a16:creationId xmlns:a16="http://schemas.microsoft.com/office/drawing/2014/main" id="{D798859D-4FDD-AEB1-7A31-3043C829EBCA}"/>
              </a:ext>
            </a:extLst>
          </p:cNvPr>
          <p:cNvSpPr>
            <a:spLocks noGrp="1"/>
          </p:cNvSpPr>
          <p:nvPr>
            <p:ph type="pic" idx="1"/>
          </p:nvPr>
        </p:nvSpPr>
        <p:spPr>
          <a:xfrm>
            <a:off x="18659477" y="4739642"/>
            <a:ext cx="22219920" cy="23393400"/>
          </a:xfrm>
        </p:spPr>
        <p:txBody>
          <a:bodyPr/>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endParaRPr lang="en-US"/>
          </a:p>
        </p:txBody>
      </p:sp>
      <p:sp>
        <p:nvSpPr>
          <p:cNvPr id="4" name="Text Placeholder 3">
            <a:extLst>
              <a:ext uri="{FF2B5EF4-FFF2-40B4-BE49-F238E27FC236}">
                <a16:creationId xmlns:a16="http://schemas.microsoft.com/office/drawing/2014/main" id="{CBEEC417-D15D-90DA-B4C1-C55336462A36}"/>
              </a:ext>
            </a:extLst>
          </p:cNvPr>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a:extLst>
              <a:ext uri="{FF2B5EF4-FFF2-40B4-BE49-F238E27FC236}">
                <a16:creationId xmlns:a16="http://schemas.microsoft.com/office/drawing/2014/main" id="{D8896135-6E32-FBD2-9303-5642EF0C270C}"/>
              </a:ext>
            </a:extLst>
          </p:cNvPr>
          <p:cNvSpPr>
            <a:spLocks noGrp="1"/>
          </p:cNvSpPr>
          <p:nvPr>
            <p:ph type="dt" sz="half" idx="10"/>
          </p:nvPr>
        </p:nvSpPr>
        <p:spPr/>
        <p:txBody>
          <a:bodyPr/>
          <a:lstStyle/>
          <a:p>
            <a:fld id="{846CE7D5-CF57-46EF-B807-FDD0502418D4}" type="datetimeFigureOut">
              <a:rPr lang="en-US" smtClean="0"/>
              <a:t>4/18/2024</a:t>
            </a:fld>
            <a:endParaRPr lang="en-US"/>
          </a:p>
        </p:txBody>
      </p:sp>
      <p:sp>
        <p:nvSpPr>
          <p:cNvPr id="6" name="Footer Placeholder 5">
            <a:extLst>
              <a:ext uri="{FF2B5EF4-FFF2-40B4-BE49-F238E27FC236}">
                <a16:creationId xmlns:a16="http://schemas.microsoft.com/office/drawing/2014/main" id="{91B4B16B-07F0-11B1-045D-B43767470E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41899-79BD-8028-9CA1-4BE56C4C8F69}"/>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8385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9E5BFF-341D-1619-38CA-BC9EBC2F8482}"/>
              </a:ext>
            </a:extLst>
          </p:cNvPr>
          <p:cNvSpPr>
            <a:spLocks noGrp="1"/>
          </p:cNvSpPr>
          <p:nvPr>
            <p:ph type="title"/>
          </p:nvPr>
        </p:nvSpPr>
        <p:spPr>
          <a:xfrm>
            <a:off x="3017520" y="1752603"/>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98CD42-2D6B-7737-6F67-DF476E6BF19E}"/>
              </a:ext>
            </a:extLst>
          </p:cNvPr>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E7890D-C0B4-7937-9C98-A6B08D244719}"/>
              </a:ext>
            </a:extLst>
          </p:cNvPr>
          <p:cNvSpPr>
            <a:spLocks noGrp="1"/>
          </p:cNvSpPr>
          <p:nvPr>
            <p:ph type="dt" sz="half" idx="2"/>
          </p:nvPr>
        </p:nvSpPr>
        <p:spPr>
          <a:xfrm>
            <a:off x="3017520" y="30510482"/>
            <a:ext cx="9875520" cy="1752600"/>
          </a:xfrm>
          <a:prstGeom prst="rect">
            <a:avLst/>
          </a:prstGeom>
        </p:spPr>
        <p:txBody>
          <a:bodyPr vert="horz" lIns="91440" tIns="45720" rIns="91440" bIns="45720" rtlCol="0" anchor="ctr"/>
          <a:lstStyle>
            <a:lvl1pPr algn="l">
              <a:defRPr sz="4320">
                <a:solidFill>
                  <a:schemeClr val="tx1">
                    <a:tint val="82000"/>
                  </a:schemeClr>
                </a:solidFill>
              </a:defRPr>
            </a:lvl1pPr>
          </a:lstStyle>
          <a:p>
            <a:fld id="{846CE7D5-CF57-46EF-B807-FDD0502418D4}" type="datetimeFigureOut">
              <a:rPr lang="en-US" smtClean="0"/>
              <a:t>4/18/2024</a:t>
            </a:fld>
            <a:endParaRPr lang="en-US"/>
          </a:p>
        </p:txBody>
      </p:sp>
      <p:sp>
        <p:nvSpPr>
          <p:cNvPr id="5" name="Footer Placeholder 4">
            <a:extLst>
              <a:ext uri="{FF2B5EF4-FFF2-40B4-BE49-F238E27FC236}">
                <a16:creationId xmlns:a16="http://schemas.microsoft.com/office/drawing/2014/main" id="{0BA4D7B0-F28A-6641-B93C-1E02AAD0B876}"/>
              </a:ext>
            </a:extLst>
          </p:cNvPr>
          <p:cNvSpPr>
            <a:spLocks noGrp="1"/>
          </p:cNvSpPr>
          <p:nvPr>
            <p:ph type="ftr" sz="quarter" idx="3"/>
          </p:nvPr>
        </p:nvSpPr>
        <p:spPr>
          <a:xfrm>
            <a:off x="14538960" y="30510482"/>
            <a:ext cx="14813280" cy="1752600"/>
          </a:xfrm>
          <a:prstGeom prst="rect">
            <a:avLst/>
          </a:prstGeom>
        </p:spPr>
        <p:txBody>
          <a:bodyPr vert="horz" lIns="91440" tIns="45720" rIns="91440" bIns="45720" rtlCol="0" anchor="ctr"/>
          <a:lstStyle>
            <a:lvl1pPr algn="ctr">
              <a:defRPr sz="432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E0D2F10-D7D2-AAFA-3C10-B8C111B34A69}"/>
              </a:ext>
            </a:extLst>
          </p:cNvPr>
          <p:cNvSpPr>
            <a:spLocks noGrp="1"/>
          </p:cNvSpPr>
          <p:nvPr>
            <p:ph type="sldNum" sz="quarter" idx="4"/>
          </p:nvPr>
        </p:nvSpPr>
        <p:spPr>
          <a:xfrm>
            <a:off x="30998160" y="30510482"/>
            <a:ext cx="9875520" cy="1752600"/>
          </a:xfrm>
          <a:prstGeom prst="rect">
            <a:avLst/>
          </a:prstGeom>
        </p:spPr>
        <p:txBody>
          <a:bodyPr vert="horz" lIns="91440" tIns="45720" rIns="91440" bIns="45720" rtlCol="0" anchor="ctr"/>
          <a:lstStyle>
            <a:lvl1pPr algn="r">
              <a:defRPr sz="432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40225871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microsoft.com/office/2018/10/relationships/comments" Target="../comments/modernComment_101_FA87241F.xm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jpeg"/><Relationship Id="rId5" Type="http://schemas.openxmlformats.org/officeDocument/2006/relationships/image" Target="../media/image2.jpeg"/><Relationship Id="rId10" Type="http://schemas.openxmlformats.org/officeDocument/2006/relationships/image" Target="../media/image7.jpeg"/><Relationship Id="rId4" Type="http://schemas.openxmlformats.org/officeDocument/2006/relationships/image" Target="../media/image1.pn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F3FA"/>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938537-252B-0801-8328-38F98BB1E5BD}"/>
              </a:ext>
            </a:extLst>
          </p:cNvPr>
          <p:cNvSpPr txBox="1">
            <a:spLocks noGrp="1" noRot="1" noMove="1" noResize="1" noEditPoints="1" noAdjustHandles="1" noChangeArrowheads="1" noChangeShapeType="1"/>
          </p:cNvSpPr>
          <p:nvPr/>
        </p:nvSpPr>
        <p:spPr>
          <a:xfrm>
            <a:off x="2245604" y="1048172"/>
            <a:ext cx="39399992" cy="3662541"/>
          </a:xfrm>
          <a:prstGeom prst="rect">
            <a:avLst/>
          </a:prstGeom>
          <a:noFill/>
          <a:ln>
            <a:noFill/>
            <a:prstDash val="sysDo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800" b="0" i="0" u="none" strike="noStrike">
                <a:latin typeface="Times New Roman"/>
                <a:ea typeface="Times New Roman"/>
                <a:cs typeface="Times New Roman"/>
              </a:rPr>
              <a:t>Change in New Hampshire Coastlines Over Time</a:t>
            </a:r>
          </a:p>
          <a:p>
            <a:pPr algn="ctr"/>
            <a:r>
              <a:rPr lang="en-US" sz="5400">
                <a:latin typeface="Times New Roman"/>
                <a:cs typeface="Times New Roman"/>
              </a:rPr>
              <a:t>Addie Murray, Rebecca Curley &amp; Max Ballard</a:t>
            </a:r>
          </a:p>
          <a:p>
            <a:pPr algn="ctr"/>
            <a:r>
              <a:rPr lang="en-US" sz="3300">
                <a:latin typeface="Times New Roman"/>
                <a:cs typeface="Times New Roman"/>
              </a:rPr>
              <a:t>addie.murray@unh.edu, rebecca.curley@unh.edu, max.ballard@unh.edu</a:t>
            </a:r>
            <a:endParaRPr lang="en-US" sz="3300"/>
          </a:p>
          <a:p>
            <a:pPr algn="ctr"/>
            <a:r>
              <a:rPr lang="en-US" sz="5400">
                <a:latin typeface="Times New Roman"/>
                <a:cs typeface="Times New Roman"/>
              </a:rPr>
              <a:t>Innovation Scholars Ocean and Environmental Sensing</a:t>
            </a:r>
          </a:p>
        </p:txBody>
      </p:sp>
      <p:sp>
        <p:nvSpPr>
          <p:cNvPr id="48" name="TextBox 5">
            <a:extLst>
              <a:ext uri="{FF2B5EF4-FFF2-40B4-BE49-F238E27FC236}">
                <a16:creationId xmlns:a16="http://schemas.microsoft.com/office/drawing/2014/main" id="{C43A206F-A6C1-B9F7-8DBF-A8C09821887E}"/>
              </a:ext>
            </a:extLst>
          </p:cNvPr>
          <p:cNvSpPr txBox="1"/>
          <p:nvPr/>
        </p:nvSpPr>
        <p:spPr>
          <a:xfrm>
            <a:off x="29481556" y="6442434"/>
            <a:ext cx="12115800" cy="3785652"/>
          </a:xfrm>
          <a:prstGeom prst="rect">
            <a:avLst/>
          </a:prstGeom>
          <a:noFill/>
          <a:ln>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28700" lvl="1" indent="-571500">
              <a:buFont typeface="Arial" panose="020B0604020202020204" pitchFamily="34" charset="0"/>
              <a:buChar char="•"/>
            </a:pPr>
            <a:r>
              <a:rPr lang="en-US" sz="4000">
                <a:latin typeface="Times New Roman"/>
                <a:cs typeface="Times New Roman"/>
              </a:rPr>
              <a:t>Barriers help with coastal resilience for vulnerable communities</a:t>
            </a:r>
          </a:p>
          <a:p>
            <a:pPr marL="1485900" lvl="2" indent="-571500">
              <a:buFont typeface="Arial" panose="020B0604020202020204" pitchFamily="34" charset="0"/>
              <a:buChar char="•"/>
            </a:pPr>
            <a:r>
              <a:rPr lang="en-US" sz="4000">
                <a:latin typeface="Times New Roman"/>
                <a:cs typeface="Times New Roman"/>
              </a:rPr>
              <a:t>Smaller storm surge on land </a:t>
            </a:r>
          </a:p>
          <a:p>
            <a:pPr marL="1485900" lvl="2" indent="-571500">
              <a:buFont typeface="Arial" panose="020B0604020202020204" pitchFamily="34" charset="0"/>
              <a:buChar char="•"/>
            </a:pPr>
            <a:r>
              <a:rPr lang="en-US" sz="4000">
                <a:latin typeface="Times New Roman"/>
                <a:cs typeface="Times New Roman"/>
              </a:rPr>
              <a:t>Absorb energy from waves</a:t>
            </a:r>
          </a:p>
          <a:p>
            <a:pPr marL="1028700" lvl="1" indent="-571500">
              <a:buFont typeface="Arial" panose="020B0604020202020204" pitchFamily="34" charset="0"/>
              <a:buChar char="•"/>
            </a:pPr>
            <a:r>
              <a:rPr lang="en-US" sz="4000">
                <a:latin typeface="Times New Roman"/>
                <a:cs typeface="Times New Roman"/>
              </a:rPr>
              <a:t>Dunes, mangroves and seawalls protect fragile ecosystems</a:t>
            </a:r>
          </a:p>
        </p:txBody>
      </p:sp>
      <p:sp>
        <p:nvSpPr>
          <p:cNvPr id="49" name="TextBox 5">
            <a:extLst>
              <a:ext uri="{FF2B5EF4-FFF2-40B4-BE49-F238E27FC236}">
                <a16:creationId xmlns:a16="http://schemas.microsoft.com/office/drawing/2014/main" id="{61979A31-E9B5-DF87-04AE-D7993AEBB18C}"/>
              </a:ext>
            </a:extLst>
          </p:cNvPr>
          <p:cNvSpPr txBox="1"/>
          <p:nvPr/>
        </p:nvSpPr>
        <p:spPr>
          <a:xfrm>
            <a:off x="29490234" y="19030495"/>
            <a:ext cx="12115800" cy="3785652"/>
          </a:xfrm>
          <a:prstGeom prst="rect">
            <a:avLst/>
          </a:prstGeom>
          <a:noFill/>
          <a:ln>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28700" lvl="1" indent="-571500">
              <a:buFont typeface="Arial" panose="020B0604020202020204" pitchFamily="34" charset="0"/>
              <a:buChar char="•"/>
            </a:pPr>
            <a:r>
              <a:rPr lang="en-US" sz="4000">
                <a:latin typeface="Times New Roman"/>
                <a:cs typeface="Times New Roman"/>
              </a:rPr>
              <a:t>Implementing the use of a RTK instrument</a:t>
            </a:r>
            <a:endParaRPr lang="en-US"/>
          </a:p>
          <a:p>
            <a:pPr marL="1028700" lvl="1" indent="-571500">
              <a:buFont typeface="Arial" panose="020B0604020202020204" pitchFamily="34" charset="0"/>
              <a:buChar char="•"/>
            </a:pPr>
            <a:r>
              <a:rPr lang="en-US" sz="4000">
                <a:latin typeface="Times New Roman"/>
                <a:cs typeface="Times New Roman"/>
              </a:rPr>
              <a:t>Problem solving; processing data and code within MATLAB</a:t>
            </a:r>
          </a:p>
          <a:p>
            <a:pPr marL="1028700" lvl="1" indent="-571500">
              <a:buFont typeface="Arial" panose="020B0604020202020204" pitchFamily="34" charset="0"/>
              <a:buChar char="•"/>
            </a:pPr>
            <a:r>
              <a:rPr lang="en-US" sz="4000">
                <a:latin typeface="Times New Roman"/>
                <a:cs typeface="Times New Roman"/>
              </a:rPr>
              <a:t>Valuable insight from people with more experience </a:t>
            </a:r>
            <a:endParaRPr lang="en-US" sz="4000">
              <a:latin typeface="Times New Roman" panose="02020603050405020304" pitchFamily="18" charset="0"/>
              <a:cs typeface="Times New Roman" panose="02020603050405020304" pitchFamily="18" charset="0"/>
            </a:endParaRPr>
          </a:p>
          <a:p>
            <a:pPr marL="1028700" lvl="1" indent="-571500">
              <a:buFont typeface="Arial" panose="020B0604020202020204" pitchFamily="34" charset="0"/>
              <a:buChar char="•"/>
            </a:pPr>
            <a:r>
              <a:rPr lang="en-US" sz="4000">
                <a:latin typeface="Times New Roman"/>
                <a:cs typeface="Times New Roman"/>
              </a:rPr>
              <a:t>Effectively collaborating and working with deadlines</a:t>
            </a:r>
            <a:endParaRPr lang="en-US" sz="4000">
              <a:latin typeface="Times New Roman" panose="02020603050405020304" pitchFamily="18" charset="0"/>
              <a:cs typeface="Times New Roman" panose="02020603050405020304" pitchFamily="18" charset="0"/>
            </a:endParaRPr>
          </a:p>
          <a:p>
            <a:pPr marL="1028700" lvl="1" indent="-571500">
              <a:buFont typeface="Arial" panose="020B0604020202020204" pitchFamily="34" charset="0"/>
              <a:buChar char="•"/>
            </a:pPr>
            <a:r>
              <a:rPr lang="en-US" sz="4000">
                <a:latin typeface="Times New Roman"/>
                <a:cs typeface="Times New Roman"/>
              </a:rPr>
              <a:t>Data analysis</a:t>
            </a:r>
            <a:endParaRPr lang="en-US" sz="400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19AD2F4-2101-36BE-94E8-2A945261D47A}"/>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2263229" y="1467503"/>
            <a:ext cx="2220177" cy="2819163"/>
          </a:xfrm>
          <a:prstGeom prst="rect">
            <a:avLst/>
          </a:prstGeom>
        </p:spPr>
      </p:pic>
      <p:sp>
        <p:nvSpPr>
          <p:cNvPr id="20" name="TextBox 19">
            <a:extLst>
              <a:ext uri="{FF2B5EF4-FFF2-40B4-BE49-F238E27FC236}">
                <a16:creationId xmlns:a16="http://schemas.microsoft.com/office/drawing/2014/main" id="{3B00234D-451D-9652-3031-E95B7727A56D}"/>
              </a:ext>
            </a:extLst>
          </p:cNvPr>
          <p:cNvSpPr txBox="1"/>
          <p:nvPr/>
        </p:nvSpPr>
        <p:spPr>
          <a:xfrm>
            <a:off x="29490234" y="24268983"/>
            <a:ext cx="12115800" cy="2554545"/>
          </a:xfrm>
          <a:prstGeom prst="rect">
            <a:avLst/>
          </a:prstGeom>
          <a:noFill/>
          <a:ln>
            <a:solidFill>
              <a:schemeClr val="tx1"/>
            </a:solidFill>
          </a:ln>
        </p:spPr>
        <p:txBody>
          <a:bodyPr wrap="square" lIns="91440" tIns="45720" rIns="91440" bIns="45720" rtlCol="0" anchor="t">
            <a:spAutoFit/>
          </a:bodyPr>
          <a:lstStyle/>
          <a:p>
            <a:pPr algn="ctr"/>
            <a:r>
              <a:rPr lang="en-US" sz="4000">
                <a:latin typeface="Times New Roman"/>
                <a:cs typeface="Times New Roman"/>
              </a:rPr>
              <a:t>A very special thanks to everyone that helped along the way including Matthew Florence for help with MATLAB, Melissa Marry for assistance with the GPS system, and the drone beach profiling group.</a:t>
            </a:r>
          </a:p>
        </p:txBody>
      </p:sp>
      <p:sp>
        <p:nvSpPr>
          <p:cNvPr id="24" name="TextBox 23">
            <a:extLst>
              <a:ext uri="{FF2B5EF4-FFF2-40B4-BE49-F238E27FC236}">
                <a16:creationId xmlns:a16="http://schemas.microsoft.com/office/drawing/2014/main" id="{96588609-A82C-6D52-539E-E3CDF799993B}"/>
              </a:ext>
            </a:extLst>
          </p:cNvPr>
          <p:cNvSpPr txBox="1">
            <a:spLocks noGrp="1" noRot="1" noMove="1" noResize="1" noEditPoints="1" noAdjustHandles="1" noChangeArrowheads="1" noChangeShapeType="1"/>
          </p:cNvSpPr>
          <p:nvPr/>
        </p:nvSpPr>
        <p:spPr>
          <a:xfrm>
            <a:off x="2253788" y="5112236"/>
            <a:ext cx="12115800" cy="923330"/>
          </a:xfrm>
          <a:prstGeom prst="rect">
            <a:avLst/>
          </a:prstGeom>
          <a:solidFill>
            <a:srgbClr val="01359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a:solidFill>
                  <a:schemeClr val="bg1"/>
                </a:solidFill>
                <a:latin typeface="Times New Roman"/>
                <a:cs typeface="Times New Roman"/>
              </a:rPr>
              <a:t>Introduction</a:t>
            </a:r>
          </a:p>
        </p:txBody>
      </p:sp>
      <p:sp>
        <p:nvSpPr>
          <p:cNvPr id="16" name="TextBox 5">
            <a:extLst>
              <a:ext uri="{FF2B5EF4-FFF2-40B4-BE49-F238E27FC236}">
                <a16:creationId xmlns:a16="http://schemas.microsoft.com/office/drawing/2014/main" id="{909D38ED-954F-8C74-0552-0A8454AA04C6}"/>
              </a:ext>
            </a:extLst>
          </p:cNvPr>
          <p:cNvSpPr txBox="1">
            <a:spLocks/>
          </p:cNvSpPr>
          <p:nvPr/>
        </p:nvSpPr>
        <p:spPr>
          <a:xfrm>
            <a:off x="15854655" y="24704717"/>
            <a:ext cx="12115800" cy="5632311"/>
          </a:xfrm>
          <a:prstGeom prst="rect">
            <a:avLst/>
          </a:prstGeom>
          <a:noFill/>
          <a:ln>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28700" lvl="1" indent="-571500">
              <a:buFont typeface="Arial" panose="020B0604020202020204" pitchFamily="34" charset="0"/>
              <a:buChar char="•"/>
            </a:pPr>
            <a:r>
              <a:rPr lang="en-US" sz="4000">
                <a:latin typeface="Times New Roman"/>
                <a:cs typeface="Times New Roman"/>
              </a:rPr>
              <a:t>Data is originally retrieved from RTK system in an unreadable format</a:t>
            </a:r>
          </a:p>
          <a:p>
            <a:pPr marL="1028700" lvl="1" indent="-571500">
              <a:buFont typeface="Arial" panose="020B0604020202020204" pitchFamily="34" charset="0"/>
              <a:buChar char="•"/>
            </a:pPr>
            <a:r>
              <a:rPr lang="en-US" sz="4000">
                <a:latin typeface="Times New Roman"/>
                <a:cs typeface="Times New Roman"/>
              </a:rPr>
              <a:t>Process data using various programs to analyze</a:t>
            </a:r>
          </a:p>
          <a:p>
            <a:pPr marL="1028700" lvl="1" indent="-571500">
              <a:buFont typeface="Arial" panose="020B0604020202020204" pitchFamily="34" charset="0"/>
              <a:buChar char="•"/>
            </a:pPr>
            <a:r>
              <a:rPr lang="en-US" sz="4000">
                <a:latin typeface="Times New Roman"/>
                <a:cs typeface="Times New Roman"/>
              </a:rPr>
              <a:t>Surveyed approximately 5200 m</a:t>
            </a:r>
            <a:r>
              <a:rPr lang="en-US" sz="4000" baseline="30000">
                <a:latin typeface="Times New Roman"/>
                <a:cs typeface="Times New Roman"/>
              </a:rPr>
              <a:t>2 </a:t>
            </a:r>
            <a:r>
              <a:rPr lang="en-US" sz="4000">
                <a:latin typeface="Times New Roman"/>
                <a:cs typeface="Times New Roman"/>
              </a:rPr>
              <a:t>(56000 ft</a:t>
            </a:r>
            <a:r>
              <a:rPr lang="en-US" sz="4000" baseline="30000">
                <a:latin typeface="Times New Roman"/>
                <a:cs typeface="Times New Roman"/>
              </a:rPr>
              <a:t>2</a:t>
            </a:r>
            <a:r>
              <a:rPr lang="en-US" sz="4000">
                <a:latin typeface="Times New Roman"/>
                <a:cs typeface="Times New Roman"/>
              </a:rPr>
              <a:t>) on Seabrook beach</a:t>
            </a:r>
          </a:p>
          <a:p>
            <a:pPr marL="1028700" lvl="1" indent="-571500">
              <a:buFont typeface="Arial" panose="020B0604020202020204" pitchFamily="34" charset="0"/>
              <a:buChar char="•"/>
            </a:pPr>
            <a:r>
              <a:rPr lang="en-US" sz="4000">
                <a:latin typeface="Times New Roman"/>
                <a:cs typeface="Times New Roman"/>
              </a:rPr>
              <a:t>Visible change between the two surveying days</a:t>
            </a:r>
          </a:p>
          <a:p>
            <a:pPr marL="1028700" lvl="1" indent="-571500">
              <a:buFont typeface="Arial" panose="020B0604020202020204" pitchFamily="34" charset="0"/>
              <a:buChar char="•"/>
            </a:pPr>
            <a:r>
              <a:rPr lang="en-US" sz="4000">
                <a:latin typeface="Times New Roman"/>
                <a:cs typeface="Times New Roman"/>
              </a:rPr>
              <a:t>Left of graph is towards land; higher elevation</a:t>
            </a:r>
          </a:p>
          <a:p>
            <a:pPr marL="1028700" lvl="1" indent="-571500">
              <a:buFont typeface="Arial" panose="020B0604020202020204" pitchFamily="34" charset="0"/>
              <a:buChar char="•"/>
            </a:pPr>
            <a:r>
              <a:rPr lang="en-US" sz="4000">
                <a:latin typeface="Times New Roman"/>
                <a:cs typeface="Times New Roman"/>
              </a:rPr>
              <a:t>Right of graph is towards water; lower elevation</a:t>
            </a:r>
          </a:p>
          <a:p>
            <a:pPr marL="1028700" lvl="1" indent="-571500">
              <a:buFont typeface="Arial" panose="020B0604020202020204" pitchFamily="34" charset="0"/>
              <a:buChar char="•"/>
            </a:pPr>
            <a:r>
              <a:rPr lang="en-US" sz="4000">
                <a:latin typeface="Times New Roman"/>
                <a:cs typeface="Times New Roman"/>
              </a:rPr>
              <a:t>Elevation decreases the towards the water</a:t>
            </a:r>
          </a:p>
        </p:txBody>
      </p:sp>
      <p:sp>
        <p:nvSpPr>
          <p:cNvPr id="26" name="TextBox 5">
            <a:extLst>
              <a:ext uri="{FF2B5EF4-FFF2-40B4-BE49-F238E27FC236}">
                <a16:creationId xmlns:a16="http://schemas.microsoft.com/office/drawing/2014/main" id="{ABDFB0BE-D71E-6220-F6B9-B4683D0625ED}"/>
              </a:ext>
            </a:extLst>
          </p:cNvPr>
          <p:cNvSpPr txBox="1">
            <a:spLocks/>
          </p:cNvSpPr>
          <p:nvPr/>
        </p:nvSpPr>
        <p:spPr>
          <a:xfrm>
            <a:off x="15862976" y="6442434"/>
            <a:ext cx="12116515" cy="16373713"/>
          </a:xfrm>
          <a:prstGeom prst="rect">
            <a:avLst/>
          </a:prstGeom>
          <a:noFill/>
          <a:ln>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latin typeface="Times New Roman"/>
                <a:cs typeface="Times New Roman"/>
              </a:rPr>
              <a:t>March 3rd, 2024</a:t>
            </a:r>
          </a:p>
          <a:p>
            <a:pPr algn="ctr"/>
            <a:endParaRPr lang="en-US" sz="4000">
              <a:latin typeface="Times New Roman"/>
              <a:cs typeface="Times New Roman"/>
            </a:endParaRPr>
          </a:p>
          <a:p>
            <a:pPr algn="ctr"/>
            <a:endParaRPr lang="en-US" sz="4000">
              <a:latin typeface="Times New Roman"/>
              <a:cs typeface="Times New Roman"/>
            </a:endParaRPr>
          </a:p>
          <a:p>
            <a:pPr algn="ctr"/>
            <a:endParaRPr lang="en-US" sz="4000">
              <a:latin typeface="Times New Roman"/>
              <a:cs typeface="Times New Roman"/>
            </a:endParaRPr>
          </a:p>
          <a:p>
            <a:pPr algn="ctr"/>
            <a:endParaRPr lang="en-US" sz="4000">
              <a:latin typeface="Times New Roman"/>
              <a:cs typeface="Times New Roman"/>
            </a:endParaRPr>
          </a:p>
          <a:p>
            <a:pPr algn="ctr"/>
            <a:endParaRPr lang="en-US" sz="4000">
              <a:latin typeface="Times New Roman"/>
              <a:cs typeface="Times New Roman"/>
            </a:endParaRPr>
          </a:p>
          <a:p>
            <a:pPr algn="ctr"/>
            <a:endParaRPr lang="en-US" sz="4000">
              <a:latin typeface="Times New Roman"/>
              <a:cs typeface="Times New Roman"/>
            </a:endParaRPr>
          </a:p>
          <a:p>
            <a:pPr algn="ctr"/>
            <a:endParaRPr lang="en-US" sz="4000">
              <a:latin typeface="Times New Roman"/>
              <a:cs typeface="Times New Roman"/>
            </a:endParaRPr>
          </a:p>
          <a:p>
            <a:pPr algn="ctr"/>
            <a:endParaRPr lang="en-US" sz="4000">
              <a:latin typeface="Times New Roman"/>
              <a:cs typeface="Times New Roman"/>
            </a:endParaRPr>
          </a:p>
          <a:p>
            <a:pPr algn="ctr"/>
            <a:endParaRPr lang="en-US" sz="4000">
              <a:latin typeface="Times New Roman"/>
              <a:cs typeface="Times New Roman"/>
            </a:endParaRPr>
          </a:p>
          <a:p>
            <a:pPr algn="ctr"/>
            <a:endParaRPr lang="en-US" sz="4000">
              <a:latin typeface="Times New Roman"/>
              <a:cs typeface="Times New Roman"/>
            </a:endParaRPr>
          </a:p>
          <a:p>
            <a:pPr algn="ctr"/>
            <a:endParaRPr lang="en-US" sz="4000">
              <a:latin typeface="Times New Roman"/>
              <a:cs typeface="Times New Roman"/>
            </a:endParaRPr>
          </a:p>
          <a:p>
            <a:pPr algn="ctr"/>
            <a:endParaRPr lang="en-US" sz="4000">
              <a:latin typeface="Times New Roman"/>
              <a:cs typeface="Times New Roman"/>
            </a:endParaRPr>
          </a:p>
          <a:p>
            <a:pPr algn="ctr"/>
            <a:r>
              <a:rPr lang="en-US" sz="4000">
                <a:latin typeface="Times New Roman"/>
                <a:cs typeface="Times New Roman"/>
              </a:rPr>
              <a:t>March 20th, 2024</a:t>
            </a:r>
          </a:p>
          <a:p>
            <a:pPr algn="ctr"/>
            <a:endParaRPr lang="en-US" sz="4000">
              <a:latin typeface="Times New Roman"/>
              <a:cs typeface="Times New Roman"/>
            </a:endParaRPr>
          </a:p>
          <a:p>
            <a:pPr algn="ctr"/>
            <a:endParaRPr lang="en-US" sz="4000">
              <a:latin typeface="Times New Roman"/>
              <a:cs typeface="Times New Roman"/>
            </a:endParaRPr>
          </a:p>
          <a:p>
            <a:pPr algn="ctr"/>
            <a:endParaRPr lang="en-US" sz="4000">
              <a:latin typeface="Times New Roman"/>
              <a:cs typeface="Times New Roman"/>
            </a:endParaRPr>
          </a:p>
          <a:p>
            <a:pPr algn="ctr"/>
            <a:endParaRPr lang="en-US" sz="4000">
              <a:latin typeface="Times New Roman"/>
              <a:cs typeface="Times New Roman"/>
            </a:endParaRPr>
          </a:p>
          <a:p>
            <a:pPr algn="ctr"/>
            <a:endParaRPr lang="en-US" sz="4000">
              <a:latin typeface="Times New Roman"/>
              <a:cs typeface="Times New Roman"/>
            </a:endParaRPr>
          </a:p>
          <a:p>
            <a:pPr algn="ctr"/>
            <a:endParaRPr lang="en-US" sz="4000">
              <a:latin typeface="Times New Roman"/>
              <a:cs typeface="Times New Roman"/>
            </a:endParaRPr>
          </a:p>
          <a:p>
            <a:pPr algn="ctr"/>
            <a:endParaRPr lang="en-US" sz="4000">
              <a:latin typeface="Times New Roman"/>
              <a:cs typeface="Times New Roman"/>
            </a:endParaRPr>
          </a:p>
          <a:p>
            <a:pPr algn="ctr"/>
            <a:endParaRPr lang="en-US" sz="4000">
              <a:latin typeface="Times New Roman"/>
              <a:cs typeface="Times New Roman"/>
            </a:endParaRPr>
          </a:p>
          <a:p>
            <a:pPr algn="ctr"/>
            <a:endParaRPr lang="en-US" sz="4000">
              <a:latin typeface="Times New Roman"/>
              <a:cs typeface="Times New Roman"/>
            </a:endParaRPr>
          </a:p>
          <a:p>
            <a:pPr algn="ctr"/>
            <a:endParaRPr lang="en-US" sz="4000">
              <a:latin typeface="Times New Roman"/>
              <a:cs typeface="Times New Roman"/>
            </a:endParaRPr>
          </a:p>
          <a:p>
            <a:pPr algn="ctr"/>
            <a:endParaRPr lang="en-US" sz="4000">
              <a:latin typeface="Times New Roman"/>
              <a:cs typeface="Times New Roman"/>
            </a:endParaRPr>
          </a:p>
          <a:p>
            <a:pPr algn="ctr"/>
            <a:endParaRPr lang="en-US" sz="4000">
              <a:latin typeface="Times New Roman"/>
              <a:cs typeface="Times New Roman"/>
            </a:endParaRPr>
          </a:p>
          <a:p>
            <a:pPr algn="ctr"/>
            <a:endParaRPr lang="en-US">
              <a:latin typeface="Times New Roman"/>
              <a:cs typeface="Times New Roman"/>
            </a:endParaRPr>
          </a:p>
        </p:txBody>
      </p:sp>
      <p:pic>
        <p:nvPicPr>
          <p:cNvPr id="11" name="Picture 10" descr="Footprints in the sand&#10;&#10;Description automatically generated">
            <a:extLst>
              <a:ext uri="{FF2B5EF4-FFF2-40B4-BE49-F238E27FC236}">
                <a16:creationId xmlns:a16="http://schemas.microsoft.com/office/drawing/2014/main" id="{638577A9-EAB1-F334-3C17-FACCFFBFD36A}"/>
              </a:ext>
            </a:extLst>
          </p:cNvPr>
          <p:cNvPicPr>
            <a:picLocks noChangeAspect="1"/>
          </p:cNvPicPr>
          <p:nvPr/>
        </p:nvPicPr>
        <p:blipFill>
          <a:blip r:embed="rId5"/>
          <a:stretch>
            <a:fillRect/>
          </a:stretch>
        </p:blipFill>
        <p:spPr>
          <a:xfrm>
            <a:off x="9876482" y="22928754"/>
            <a:ext cx="4493106" cy="7943203"/>
          </a:xfrm>
          <a:prstGeom prst="rect">
            <a:avLst/>
          </a:prstGeom>
        </p:spPr>
      </p:pic>
      <p:pic>
        <p:nvPicPr>
          <p:cNvPr id="32" name="Picture 31" descr="A group of people standing in the sand&#10;&#10;Description automatically generated">
            <a:extLst>
              <a:ext uri="{FF2B5EF4-FFF2-40B4-BE49-F238E27FC236}">
                <a16:creationId xmlns:a16="http://schemas.microsoft.com/office/drawing/2014/main" id="{6E958FCC-2C40-745F-DB63-696148A01482}"/>
              </a:ext>
            </a:extLst>
          </p:cNvPr>
          <p:cNvPicPr>
            <a:picLocks noChangeAspect="1"/>
          </p:cNvPicPr>
          <p:nvPr/>
        </p:nvPicPr>
        <p:blipFill rotWithShape="1">
          <a:blip r:embed="rId6"/>
          <a:srcRect t="20763" b="1"/>
          <a:stretch/>
        </p:blipFill>
        <p:spPr>
          <a:xfrm>
            <a:off x="29490234" y="10755511"/>
            <a:ext cx="5735513" cy="6576136"/>
          </a:xfrm>
          <a:prstGeom prst="rect">
            <a:avLst/>
          </a:prstGeom>
          <a:ln w="12700">
            <a:noFill/>
          </a:ln>
        </p:spPr>
      </p:pic>
      <p:pic>
        <p:nvPicPr>
          <p:cNvPr id="36" name="Picture 35">
            <a:extLst>
              <a:ext uri="{FF2B5EF4-FFF2-40B4-BE49-F238E27FC236}">
                <a16:creationId xmlns:a16="http://schemas.microsoft.com/office/drawing/2014/main" id="{AC770D24-C67F-603B-70AA-5576E6F93E79}"/>
              </a:ext>
            </a:extLst>
          </p:cNvPr>
          <p:cNvPicPr>
            <a:picLocks noChangeAspect="1"/>
          </p:cNvPicPr>
          <p:nvPr/>
        </p:nvPicPr>
        <p:blipFill rotWithShape="1">
          <a:blip r:embed="rId7"/>
          <a:srcRect t="19536"/>
          <a:stretch/>
        </p:blipFill>
        <p:spPr>
          <a:xfrm>
            <a:off x="35910982" y="10689757"/>
            <a:ext cx="5695767" cy="6607874"/>
          </a:xfrm>
          <a:prstGeom prst="rect">
            <a:avLst/>
          </a:prstGeom>
        </p:spPr>
      </p:pic>
      <p:pic>
        <p:nvPicPr>
          <p:cNvPr id="37" name="Picture 36" descr="A map of the surface of the water&#10;&#10;Description automatically generated">
            <a:extLst>
              <a:ext uri="{FF2B5EF4-FFF2-40B4-BE49-F238E27FC236}">
                <a16:creationId xmlns:a16="http://schemas.microsoft.com/office/drawing/2014/main" id="{8112F0F5-DB0B-21EC-52C2-1CDAB60D7E95}"/>
              </a:ext>
            </a:extLst>
          </p:cNvPr>
          <p:cNvPicPr>
            <a:picLocks noChangeAspect="1"/>
          </p:cNvPicPr>
          <p:nvPr/>
        </p:nvPicPr>
        <p:blipFill rotWithShape="1">
          <a:blip r:embed="rId8"/>
          <a:srcRect t="4172" b="1776"/>
          <a:stretch/>
        </p:blipFill>
        <p:spPr>
          <a:xfrm>
            <a:off x="2237464" y="26994901"/>
            <a:ext cx="7082732" cy="3877056"/>
          </a:xfrm>
          <a:prstGeom prst="rect">
            <a:avLst/>
          </a:prstGeom>
        </p:spPr>
      </p:pic>
      <p:pic>
        <p:nvPicPr>
          <p:cNvPr id="38" name="Picture 37" descr="A diagram of a mountain&#10;&#10;Description automatically generated">
            <a:extLst>
              <a:ext uri="{FF2B5EF4-FFF2-40B4-BE49-F238E27FC236}">
                <a16:creationId xmlns:a16="http://schemas.microsoft.com/office/drawing/2014/main" id="{56E77217-194C-4247-3244-51F66CEF26A6}"/>
              </a:ext>
            </a:extLst>
          </p:cNvPr>
          <p:cNvPicPr>
            <a:picLocks noChangeAspect="1"/>
          </p:cNvPicPr>
          <p:nvPr/>
        </p:nvPicPr>
        <p:blipFill rotWithShape="1">
          <a:blip r:embed="rId9"/>
          <a:srcRect l="227" t="12088"/>
          <a:stretch/>
        </p:blipFill>
        <p:spPr>
          <a:xfrm>
            <a:off x="2245604" y="22961637"/>
            <a:ext cx="7074592" cy="3872600"/>
          </a:xfrm>
          <a:prstGeom prst="rect">
            <a:avLst/>
          </a:prstGeom>
        </p:spPr>
      </p:pic>
      <p:pic>
        <p:nvPicPr>
          <p:cNvPr id="6" name="Picture 5" descr="A blue and white logo&#10;&#10;Description automatically generated">
            <a:extLst>
              <a:ext uri="{FF2B5EF4-FFF2-40B4-BE49-F238E27FC236}">
                <a16:creationId xmlns:a16="http://schemas.microsoft.com/office/drawing/2014/main" id="{AC4D45BF-56FD-17F2-34F4-F7FF41B700E5}"/>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39426475" y="1517283"/>
            <a:ext cx="2220177" cy="2819163"/>
          </a:xfrm>
          <a:prstGeom prst="rect">
            <a:avLst/>
          </a:prstGeom>
        </p:spPr>
      </p:pic>
      <p:sp>
        <p:nvSpPr>
          <p:cNvPr id="34" name="TextBox 33">
            <a:extLst>
              <a:ext uri="{FF2B5EF4-FFF2-40B4-BE49-F238E27FC236}">
                <a16:creationId xmlns:a16="http://schemas.microsoft.com/office/drawing/2014/main" id="{528D2D97-2E73-68D6-171F-EF90F41D01D3}"/>
              </a:ext>
            </a:extLst>
          </p:cNvPr>
          <p:cNvSpPr txBox="1">
            <a:spLocks noGrp="1" noRot="1" noMove="1" noResize="1" noEditPoints="1" noAdjustHandles="1" noChangeArrowheads="1" noChangeShapeType="1"/>
          </p:cNvSpPr>
          <p:nvPr/>
        </p:nvSpPr>
        <p:spPr>
          <a:xfrm>
            <a:off x="2253788" y="14943826"/>
            <a:ext cx="12115800" cy="923330"/>
          </a:xfrm>
          <a:prstGeom prst="rect">
            <a:avLst/>
          </a:prstGeom>
          <a:solidFill>
            <a:srgbClr val="01359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a:solidFill>
                  <a:schemeClr val="bg1"/>
                </a:solidFill>
                <a:latin typeface="Times New Roman"/>
                <a:cs typeface="Times New Roman"/>
              </a:rPr>
              <a:t>Why Do We Profile?</a:t>
            </a:r>
            <a:endParaRPr lang="en-US"/>
          </a:p>
        </p:txBody>
      </p:sp>
      <p:sp>
        <p:nvSpPr>
          <p:cNvPr id="39" name="TextBox 5">
            <a:extLst>
              <a:ext uri="{FF2B5EF4-FFF2-40B4-BE49-F238E27FC236}">
                <a16:creationId xmlns:a16="http://schemas.microsoft.com/office/drawing/2014/main" id="{FF060588-CD85-DED9-B3E6-B23B3650DAF9}"/>
              </a:ext>
            </a:extLst>
          </p:cNvPr>
          <p:cNvSpPr txBox="1">
            <a:spLocks noGrp="1" noRot="1" noMove="1" noResize="1" noEditPoints="1" noAdjustHandles="1" noChangeArrowheads="1" noChangeShapeType="1"/>
          </p:cNvSpPr>
          <p:nvPr/>
        </p:nvSpPr>
        <p:spPr>
          <a:xfrm>
            <a:off x="2253788" y="16274023"/>
            <a:ext cx="12115800" cy="6247864"/>
          </a:xfrm>
          <a:prstGeom prst="rect">
            <a:avLst/>
          </a:prstGeom>
          <a:noFill/>
          <a:ln>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28700" lvl="1" indent="-571500">
              <a:buFont typeface="Arial" panose="020B0604020202020204" pitchFamily="34" charset="0"/>
              <a:buChar char="•"/>
            </a:pPr>
            <a:r>
              <a:rPr lang="en-US" sz="4000">
                <a:latin typeface="Times New Roman"/>
                <a:ea typeface="+mn-lt"/>
                <a:cs typeface="+mn-lt"/>
              </a:rPr>
              <a:t>Increase in climate issues lead to sea level rise and exaggerated tide levels</a:t>
            </a:r>
            <a:endParaRPr lang="en-US" sz="4000">
              <a:latin typeface="Times New Roman"/>
              <a:ea typeface="+mn-lt"/>
              <a:cs typeface="Times New Roman"/>
            </a:endParaRPr>
          </a:p>
          <a:p>
            <a:pPr marL="1028700" lvl="1" indent="-571500">
              <a:buFont typeface="Arial" panose="020B0604020202020204" pitchFamily="34" charset="0"/>
              <a:buChar char="•"/>
            </a:pPr>
            <a:r>
              <a:rPr lang="en-US" sz="4000">
                <a:latin typeface="Times New Roman"/>
                <a:ea typeface="+mn-lt"/>
                <a:cs typeface="+mn-lt"/>
              </a:rPr>
              <a:t>Risk of more flooding</a:t>
            </a:r>
            <a:endParaRPr lang="en-US">
              <a:latin typeface="Times New Roman"/>
              <a:ea typeface="+mn-lt"/>
              <a:cs typeface="Times New Roman"/>
            </a:endParaRPr>
          </a:p>
          <a:p>
            <a:pPr marL="1028700" lvl="1" indent="-571500">
              <a:buFont typeface="Arial" panose="020B0604020202020204" pitchFamily="34" charset="0"/>
              <a:buChar char="•"/>
            </a:pPr>
            <a:r>
              <a:rPr lang="en-US" sz="4000">
                <a:latin typeface="Times New Roman"/>
                <a:ea typeface="+mn-lt"/>
                <a:cs typeface="+mn-lt"/>
              </a:rPr>
              <a:t>Erosion is damaging to coastal ecosystems </a:t>
            </a:r>
            <a:endParaRPr lang="en-US">
              <a:latin typeface="Times New Roman"/>
              <a:ea typeface="+mn-lt"/>
              <a:cs typeface="Times New Roman"/>
            </a:endParaRPr>
          </a:p>
          <a:p>
            <a:pPr marL="1028700" lvl="1" indent="-571500">
              <a:buFont typeface="Arial" panose="020B0604020202020204" pitchFamily="34" charset="0"/>
              <a:buChar char="•"/>
            </a:pPr>
            <a:r>
              <a:rPr lang="en-US" sz="4000">
                <a:latin typeface="Times New Roman"/>
                <a:ea typeface="+mn-lt"/>
                <a:cs typeface="+mn-lt"/>
              </a:rPr>
              <a:t>Wintertime has high-energy (storm) waves that pull sand offshore </a:t>
            </a:r>
            <a:endParaRPr lang="en-US">
              <a:latin typeface="Times New Roman"/>
              <a:ea typeface="+mn-lt"/>
              <a:cs typeface="Times New Roman"/>
            </a:endParaRPr>
          </a:p>
          <a:p>
            <a:pPr marL="1028700" lvl="1" indent="-571500">
              <a:buFont typeface="Arial" panose="020B0604020202020204" pitchFamily="34" charset="0"/>
              <a:buChar char="•"/>
            </a:pPr>
            <a:r>
              <a:rPr lang="en-US" sz="4000">
                <a:latin typeface="Times New Roman"/>
                <a:ea typeface="+mn-lt"/>
                <a:cs typeface="+mn-lt"/>
              </a:rPr>
              <a:t>Summertime has low-energy waves that deposits sand</a:t>
            </a:r>
          </a:p>
          <a:p>
            <a:pPr marL="1028700" lvl="1" indent="-571500">
              <a:buFont typeface="Arial" panose="020B0604020202020204" pitchFamily="34" charset="0"/>
              <a:buChar char="•"/>
            </a:pPr>
            <a:r>
              <a:rPr lang="en-US" sz="4000">
                <a:latin typeface="Times New Roman"/>
                <a:ea typeface="+mn-lt"/>
                <a:cs typeface="Times New Roman"/>
              </a:rPr>
              <a:t>Berm erosion and dune erosion due to bar formation and increased water levels </a:t>
            </a:r>
          </a:p>
        </p:txBody>
      </p:sp>
      <p:sp>
        <p:nvSpPr>
          <p:cNvPr id="40" name="TextBox 39">
            <a:extLst>
              <a:ext uri="{FF2B5EF4-FFF2-40B4-BE49-F238E27FC236}">
                <a16:creationId xmlns:a16="http://schemas.microsoft.com/office/drawing/2014/main" id="{4C9D8EEB-05DB-02BC-DB42-7EA8BF5B45E6}"/>
              </a:ext>
            </a:extLst>
          </p:cNvPr>
          <p:cNvSpPr txBox="1">
            <a:spLocks noGrp="1" noRot="1" noMove="1" noResize="1" noEditPoints="1" noAdjustHandles="1" noChangeArrowheads="1" noChangeShapeType="1"/>
          </p:cNvSpPr>
          <p:nvPr/>
        </p:nvSpPr>
        <p:spPr>
          <a:xfrm>
            <a:off x="15873532" y="5112236"/>
            <a:ext cx="12116515" cy="923330"/>
          </a:xfrm>
          <a:prstGeom prst="rect">
            <a:avLst/>
          </a:prstGeom>
          <a:solidFill>
            <a:srgbClr val="01359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a:solidFill>
                  <a:schemeClr val="bg1"/>
                </a:solidFill>
                <a:latin typeface="Times New Roman"/>
                <a:cs typeface="Times New Roman"/>
              </a:rPr>
              <a:t>Data</a:t>
            </a:r>
            <a:endParaRPr lang="en-US"/>
          </a:p>
        </p:txBody>
      </p:sp>
      <p:pic>
        <p:nvPicPr>
          <p:cNvPr id="42" name="Picture 41">
            <a:extLst>
              <a:ext uri="{FF2B5EF4-FFF2-40B4-BE49-F238E27FC236}">
                <a16:creationId xmlns:a16="http://schemas.microsoft.com/office/drawing/2014/main" id="{E8F5D7DD-4D96-2CC0-867B-DA054AABD1EB}"/>
              </a:ext>
            </a:extLst>
          </p:cNvPr>
          <p:cNvPicPr>
            <a:picLocks noGrp="1" noRot="1" noChangeAspect="1" noMove="1" noResize="1" noEditPoints="1" noAdjustHandles="1" noChangeArrowheads="1" noChangeShapeType="1" noCrop="1"/>
          </p:cNvPicPr>
          <p:nvPr/>
        </p:nvPicPr>
        <p:blipFill rotWithShape="1">
          <a:blip r:embed="rId10"/>
          <a:srcRect t="6477" r="-93" b="645"/>
          <a:stretch/>
        </p:blipFill>
        <p:spPr>
          <a:xfrm>
            <a:off x="16731039" y="7384306"/>
            <a:ext cx="10401500" cy="6617324"/>
          </a:xfrm>
          <a:prstGeom prst="rect">
            <a:avLst/>
          </a:prstGeom>
        </p:spPr>
      </p:pic>
      <p:pic>
        <p:nvPicPr>
          <p:cNvPr id="43" name="Picture 42">
            <a:extLst>
              <a:ext uri="{FF2B5EF4-FFF2-40B4-BE49-F238E27FC236}">
                <a16:creationId xmlns:a16="http://schemas.microsoft.com/office/drawing/2014/main" id="{ECF9DF5B-B55F-9E48-5869-E9DB8E52DF8A}"/>
              </a:ext>
            </a:extLst>
          </p:cNvPr>
          <p:cNvPicPr>
            <a:picLocks noGrp="1" noRot="1" noChangeAspect="1" noMove="1" noResize="1" noEditPoints="1" noAdjustHandles="1" noChangeArrowheads="1" noChangeShapeType="1" noCrop="1"/>
          </p:cNvPicPr>
          <p:nvPr/>
        </p:nvPicPr>
        <p:blipFill rotWithShape="1">
          <a:blip r:embed="rId11"/>
          <a:srcRect t="6366" r="-93" b="265"/>
          <a:stretch/>
        </p:blipFill>
        <p:spPr>
          <a:xfrm>
            <a:off x="16731080" y="15274932"/>
            <a:ext cx="10401418" cy="7283678"/>
          </a:xfrm>
          <a:prstGeom prst="rect">
            <a:avLst/>
          </a:prstGeom>
        </p:spPr>
      </p:pic>
      <p:sp>
        <p:nvSpPr>
          <p:cNvPr id="3" name="TextBox 2">
            <a:extLst>
              <a:ext uri="{FF2B5EF4-FFF2-40B4-BE49-F238E27FC236}">
                <a16:creationId xmlns:a16="http://schemas.microsoft.com/office/drawing/2014/main" id="{62F3DFCA-1870-D64F-7CD4-4B8C91978035}"/>
              </a:ext>
            </a:extLst>
          </p:cNvPr>
          <p:cNvSpPr txBox="1">
            <a:spLocks/>
          </p:cNvSpPr>
          <p:nvPr/>
        </p:nvSpPr>
        <p:spPr>
          <a:xfrm>
            <a:off x="15862976" y="23370247"/>
            <a:ext cx="12116515" cy="923330"/>
          </a:xfrm>
          <a:prstGeom prst="rect">
            <a:avLst/>
          </a:prstGeom>
          <a:solidFill>
            <a:srgbClr val="01359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a:solidFill>
                  <a:schemeClr val="bg1"/>
                </a:solidFill>
                <a:latin typeface="Times New Roman"/>
                <a:cs typeface="Times New Roman"/>
              </a:rPr>
              <a:t>Results</a:t>
            </a:r>
            <a:endParaRPr lang="en-US"/>
          </a:p>
        </p:txBody>
      </p:sp>
      <p:sp>
        <p:nvSpPr>
          <p:cNvPr id="5" name="TextBox 5">
            <a:extLst>
              <a:ext uri="{FF2B5EF4-FFF2-40B4-BE49-F238E27FC236}">
                <a16:creationId xmlns:a16="http://schemas.microsoft.com/office/drawing/2014/main" id="{DA01B692-DBD5-6313-444E-C994DD7F2688}"/>
              </a:ext>
            </a:extLst>
          </p:cNvPr>
          <p:cNvSpPr txBox="1">
            <a:spLocks noGrp="1" noRot="1" noMove="1" noResize="1" noEditPoints="1" noAdjustHandles="1" noChangeArrowheads="1" noChangeShapeType="1"/>
          </p:cNvSpPr>
          <p:nvPr/>
        </p:nvSpPr>
        <p:spPr>
          <a:xfrm>
            <a:off x="2253788" y="6442434"/>
            <a:ext cx="12115800" cy="8094524"/>
          </a:xfrm>
          <a:prstGeom prst="rect">
            <a:avLst/>
          </a:prstGeom>
          <a:noFill/>
          <a:ln>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28700" lvl="1" indent="-571500">
              <a:buFont typeface="Arial" panose="020B0604020202020204" pitchFamily="34" charset="0"/>
              <a:buChar char="•"/>
            </a:pPr>
            <a:r>
              <a:rPr lang="en-US" sz="4000">
                <a:latin typeface="Times New Roman"/>
                <a:ea typeface="+mn-lt"/>
                <a:cs typeface="+mn-lt"/>
              </a:rPr>
              <a:t>Beach profiling is a survey technique to measure the contour of a beach </a:t>
            </a:r>
            <a:endParaRPr lang="en-US">
              <a:latin typeface="Times New Roman"/>
              <a:ea typeface="+mn-lt"/>
              <a:cs typeface="Times New Roman"/>
            </a:endParaRPr>
          </a:p>
          <a:p>
            <a:pPr marL="1028700" lvl="1" indent="-571500">
              <a:buFont typeface="Arial" panose="020B0604020202020204" pitchFamily="34" charset="0"/>
              <a:buChar char="•"/>
            </a:pPr>
            <a:r>
              <a:rPr lang="en-US" sz="4000">
                <a:latin typeface="Times New Roman"/>
                <a:ea typeface="+mn-lt"/>
                <a:cs typeface="+mn-lt"/>
              </a:rPr>
              <a:t>Used to decipher shoreline changes overtime, after storms, etc. </a:t>
            </a:r>
            <a:endParaRPr lang="en-US">
              <a:latin typeface="Times New Roman"/>
              <a:ea typeface="+mn-lt"/>
              <a:cs typeface="Times New Roman"/>
            </a:endParaRPr>
          </a:p>
          <a:p>
            <a:pPr marL="1028700" lvl="1" indent="-571500">
              <a:buFont typeface="Arial" panose="020B0604020202020204" pitchFamily="34" charset="0"/>
              <a:buChar char="•"/>
            </a:pPr>
            <a:r>
              <a:rPr lang="en-US" sz="4000">
                <a:latin typeface="Times New Roman"/>
                <a:ea typeface="+mn-lt"/>
                <a:cs typeface="+mn-lt"/>
              </a:rPr>
              <a:t>Real-time kinematics (RTK) provides accurate data while surveying </a:t>
            </a:r>
            <a:endParaRPr lang="en-US">
              <a:latin typeface="Times New Roman"/>
              <a:ea typeface="+mn-lt"/>
              <a:cs typeface="Times New Roman"/>
            </a:endParaRPr>
          </a:p>
          <a:p>
            <a:pPr marL="1028700" lvl="1" indent="-571500">
              <a:buFont typeface="Arial" panose="020B0604020202020204" pitchFamily="34" charset="0"/>
              <a:buChar char="•"/>
            </a:pPr>
            <a:r>
              <a:rPr lang="en-US" sz="4000">
                <a:latin typeface="Times New Roman"/>
                <a:ea typeface="+mn-lt"/>
                <a:cs typeface="+mn-lt"/>
              </a:rPr>
              <a:t>Global positioning system (GPS) uses additional data from a nearby base station</a:t>
            </a:r>
          </a:p>
          <a:p>
            <a:pPr marL="1028700" lvl="1" indent="-571500">
              <a:buFont typeface="Arial" panose="020B0604020202020204" pitchFamily="34" charset="0"/>
              <a:buChar char="•"/>
            </a:pPr>
            <a:r>
              <a:rPr lang="en-US" sz="4000">
                <a:latin typeface="Times New Roman"/>
                <a:cs typeface="Times New Roman"/>
              </a:rPr>
              <a:t>Ability to compare surveyed areas overtime to find trends, patterns, and predict future topography</a:t>
            </a:r>
          </a:p>
          <a:p>
            <a:pPr marL="1028700" lvl="1" indent="-571500">
              <a:buFont typeface="Arial" panose="020B0604020202020204" pitchFamily="34" charset="0"/>
              <a:buChar char="•"/>
            </a:pPr>
            <a:r>
              <a:rPr lang="en-US" sz="4000">
                <a:latin typeface="Times New Roman"/>
                <a:cs typeface="Times New Roman"/>
              </a:rPr>
              <a:t>Identify vulnerable areas and track changes</a:t>
            </a:r>
          </a:p>
          <a:p>
            <a:pPr marL="1028700" lvl="1" indent="-571500">
              <a:buFont typeface="Arial" panose="020B0604020202020204" pitchFamily="34" charset="0"/>
              <a:buChar char="•"/>
            </a:pPr>
            <a:r>
              <a:rPr lang="en-US" sz="4000">
                <a:latin typeface="Times New Roman"/>
                <a:cs typeface="Times New Roman"/>
              </a:rPr>
              <a:t>Information used in coastal management and decision-making to protect and stabilize coastlines</a:t>
            </a:r>
          </a:p>
        </p:txBody>
      </p:sp>
      <p:sp>
        <p:nvSpPr>
          <p:cNvPr id="7" name="TextBox 6">
            <a:extLst>
              <a:ext uri="{FF2B5EF4-FFF2-40B4-BE49-F238E27FC236}">
                <a16:creationId xmlns:a16="http://schemas.microsoft.com/office/drawing/2014/main" id="{A2F52155-AA17-07A4-E8D4-733EBBCB9D41}"/>
              </a:ext>
            </a:extLst>
          </p:cNvPr>
          <p:cNvSpPr txBox="1"/>
          <p:nvPr/>
        </p:nvSpPr>
        <p:spPr>
          <a:xfrm>
            <a:off x="29481557" y="5112236"/>
            <a:ext cx="12116515" cy="923330"/>
          </a:xfrm>
          <a:prstGeom prst="rect">
            <a:avLst/>
          </a:prstGeom>
          <a:solidFill>
            <a:srgbClr val="01359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a:solidFill>
                  <a:schemeClr val="bg1"/>
                </a:solidFill>
                <a:latin typeface="Times New Roman"/>
                <a:cs typeface="Times New Roman"/>
              </a:rPr>
              <a:t>Solutions</a:t>
            </a:r>
            <a:endParaRPr lang="en-US"/>
          </a:p>
        </p:txBody>
      </p:sp>
      <p:sp>
        <p:nvSpPr>
          <p:cNvPr id="10" name="TextBox 9">
            <a:extLst>
              <a:ext uri="{FF2B5EF4-FFF2-40B4-BE49-F238E27FC236}">
                <a16:creationId xmlns:a16="http://schemas.microsoft.com/office/drawing/2014/main" id="{BBEFBBDB-ED99-C7D9-74CC-C5F52D3EC8D2}"/>
              </a:ext>
            </a:extLst>
          </p:cNvPr>
          <p:cNvSpPr txBox="1"/>
          <p:nvPr/>
        </p:nvSpPr>
        <p:spPr>
          <a:xfrm>
            <a:off x="29472879" y="17775143"/>
            <a:ext cx="12116515" cy="923330"/>
          </a:xfrm>
          <a:prstGeom prst="rect">
            <a:avLst/>
          </a:prstGeom>
          <a:solidFill>
            <a:srgbClr val="01359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a:solidFill>
                  <a:schemeClr val="bg1"/>
                </a:solidFill>
                <a:latin typeface="Times New Roman"/>
                <a:cs typeface="Times New Roman"/>
              </a:rPr>
              <a:t>Takeaways</a:t>
            </a:r>
            <a:endParaRPr lang="en-US"/>
          </a:p>
        </p:txBody>
      </p:sp>
      <p:sp>
        <p:nvSpPr>
          <p:cNvPr id="19" name="TextBox 18">
            <a:extLst>
              <a:ext uri="{FF2B5EF4-FFF2-40B4-BE49-F238E27FC236}">
                <a16:creationId xmlns:a16="http://schemas.microsoft.com/office/drawing/2014/main" id="{39763740-B4DA-318C-7A41-ED4BB23E6852}"/>
              </a:ext>
            </a:extLst>
          </p:cNvPr>
          <p:cNvSpPr txBox="1"/>
          <p:nvPr/>
        </p:nvSpPr>
        <p:spPr>
          <a:xfrm>
            <a:off x="29521614" y="23080900"/>
            <a:ext cx="12116515" cy="923330"/>
          </a:xfrm>
          <a:prstGeom prst="rect">
            <a:avLst/>
          </a:prstGeom>
          <a:solidFill>
            <a:srgbClr val="01359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a:solidFill>
                  <a:schemeClr val="bg1"/>
                </a:solidFill>
                <a:latin typeface="Times New Roman"/>
                <a:cs typeface="Times New Roman"/>
              </a:rPr>
              <a:t>Acknowledgements</a:t>
            </a:r>
            <a:endParaRPr lang="en-US"/>
          </a:p>
        </p:txBody>
      </p:sp>
      <p:sp>
        <p:nvSpPr>
          <p:cNvPr id="22" name="TextBox 21">
            <a:extLst>
              <a:ext uri="{FF2B5EF4-FFF2-40B4-BE49-F238E27FC236}">
                <a16:creationId xmlns:a16="http://schemas.microsoft.com/office/drawing/2014/main" id="{0D854072-E208-91E0-1FED-CE01B2F1A0AC}"/>
              </a:ext>
            </a:extLst>
          </p:cNvPr>
          <p:cNvSpPr txBox="1"/>
          <p:nvPr/>
        </p:nvSpPr>
        <p:spPr>
          <a:xfrm>
            <a:off x="29490234" y="28334004"/>
            <a:ext cx="12115800" cy="1938992"/>
          </a:xfrm>
          <a:prstGeom prst="rect">
            <a:avLst/>
          </a:prstGeom>
          <a:noFill/>
          <a:ln>
            <a:solidFill>
              <a:schemeClr val="tx1"/>
            </a:solidFill>
          </a:ln>
        </p:spPr>
        <p:txBody>
          <a:bodyPr wrap="square" lIns="91440" tIns="45720" rIns="91440" bIns="45720" anchor="t">
            <a:spAutoFit/>
          </a:bodyPr>
          <a:lstStyle/>
          <a:p>
            <a:r>
              <a:rPr lang="en-US" sz="4000">
                <a:effectLst/>
                <a:latin typeface="Times New Roman"/>
                <a:cs typeface="Times New Roman"/>
              </a:rPr>
              <a:t>“Coastal Issues.” </a:t>
            </a:r>
            <a:r>
              <a:rPr lang="en-US" sz="4000" i="1" err="1">
                <a:effectLst/>
                <a:latin typeface="Times New Roman"/>
                <a:cs typeface="Times New Roman"/>
              </a:rPr>
              <a:t>OzCoasts</a:t>
            </a:r>
            <a:r>
              <a:rPr lang="en-US" sz="4000" err="1">
                <a:effectLst/>
                <a:latin typeface="Times New Roman"/>
                <a:cs typeface="Times New Roman"/>
              </a:rPr>
              <a:t>,ozcoasts.org.au</a:t>
            </a:r>
          </a:p>
          <a:p>
            <a:r>
              <a:rPr lang="en-US" sz="4000">
                <a:effectLst/>
                <a:latin typeface="Times New Roman"/>
                <a:cs typeface="Times New Roman"/>
              </a:rPr>
              <a:t>“Offshore Breakwaters &amp; Beach Nourishment.” </a:t>
            </a:r>
            <a:r>
              <a:rPr lang="en-US" sz="4000" i="1">
                <a:effectLst/>
                <a:latin typeface="Times New Roman"/>
                <a:cs typeface="Times New Roman"/>
              </a:rPr>
              <a:t>Virginia Institute of Marine Science</a:t>
            </a:r>
            <a:r>
              <a:rPr lang="en-US" sz="4000">
                <a:effectLst/>
                <a:latin typeface="Times New Roman"/>
                <a:cs typeface="Times New Roman"/>
              </a:rPr>
              <a:t>,www.vims.edu/ccrm/ </a:t>
            </a:r>
          </a:p>
        </p:txBody>
      </p:sp>
      <p:sp>
        <p:nvSpPr>
          <p:cNvPr id="23" name="TextBox 22">
            <a:extLst>
              <a:ext uri="{FF2B5EF4-FFF2-40B4-BE49-F238E27FC236}">
                <a16:creationId xmlns:a16="http://schemas.microsoft.com/office/drawing/2014/main" id="{D30EA21B-D9F6-9DE2-00AC-C729ED4FE8F2}"/>
              </a:ext>
            </a:extLst>
          </p:cNvPr>
          <p:cNvSpPr txBox="1"/>
          <p:nvPr/>
        </p:nvSpPr>
        <p:spPr>
          <a:xfrm>
            <a:off x="29472878" y="27088281"/>
            <a:ext cx="12116515" cy="923330"/>
          </a:xfrm>
          <a:prstGeom prst="rect">
            <a:avLst/>
          </a:prstGeom>
          <a:solidFill>
            <a:srgbClr val="01359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a:solidFill>
                  <a:schemeClr val="bg1"/>
                </a:solidFill>
                <a:latin typeface="Times New Roman"/>
                <a:cs typeface="Times New Roman"/>
              </a:rPr>
              <a:t>References</a:t>
            </a:r>
            <a:endParaRPr lang="en-US"/>
          </a:p>
        </p:txBody>
      </p:sp>
    </p:spTree>
    <p:extLst>
      <p:ext uri="{BB962C8B-B14F-4D97-AF65-F5344CB8AC3E}">
        <p14:creationId xmlns:p14="http://schemas.microsoft.com/office/powerpoint/2010/main" val="4203160607"/>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E94D070BA115439E62EE47771141F2" ma:contentTypeVersion="9" ma:contentTypeDescription="Create a new document." ma:contentTypeScope="" ma:versionID="0c5d5c1accce67878831a64922be885f">
  <xsd:schema xmlns:xsd="http://www.w3.org/2001/XMLSchema" xmlns:xs="http://www.w3.org/2001/XMLSchema" xmlns:p="http://schemas.microsoft.com/office/2006/metadata/properties" xmlns:ns3="ec737a6e-1a3f-4af3-95bf-41373cf44eea" xmlns:ns4="28b838f9-69ff-4475-816a-9a7c56b3e900" targetNamespace="http://schemas.microsoft.com/office/2006/metadata/properties" ma:root="true" ma:fieldsID="e8d551e909f0ae31c70ab981eb130f95" ns3:_="" ns4:_="">
    <xsd:import namespace="ec737a6e-1a3f-4af3-95bf-41373cf44eea"/>
    <xsd:import namespace="28b838f9-69ff-4475-816a-9a7c56b3e900"/>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_activity"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737a6e-1a3f-4af3-95bf-41373cf44e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activity" ma:index="12"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b838f9-69ff-4475-816a-9a7c56b3e90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c737a6e-1a3f-4af3-95bf-41373cf44eea" xsi:nil="true"/>
  </documentManagement>
</p:properties>
</file>

<file path=customXml/itemProps1.xml><?xml version="1.0" encoding="utf-8"?>
<ds:datastoreItem xmlns:ds="http://schemas.openxmlformats.org/officeDocument/2006/customXml" ds:itemID="{74413405-ACFB-4FFB-AFC0-69F859C875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737a6e-1a3f-4af3-95bf-41373cf44eea"/>
    <ds:schemaRef ds:uri="28b838f9-69ff-4475-816a-9a7c56b3e9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356511-4096-45CF-9187-B3328B8035B5}">
  <ds:schemaRefs>
    <ds:schemaRef ds:uri="http://schemas.microsoft.com/sharepoint/v3/contenttype/forms"/>
  </ds:schemaRefs>
</ds:datastoreItem>
</file>

<file path=customXml/itemProps3.xml><?xml version="1.0" encoding="utf-8"?>
<ds:datastoreItem xmlns:ds="http://schemas.openxmlformats.org/officeDocument/2006/customXml" ds:itemID="{9F4BD08C-DAA2-43AE-92F4-0B5EFAEC7931}">
  <ds:schemaRefs>
    <ds:schemaRef ds:uri="http://www.w3.org/XML/1998/namespace"/>
    <ds:schemaRef ds:uri="http://purl.org/dc/elements/1.1/"/>
    <ds:schemaRef ds:uri="http://schemas.microsoft.com/office/infopath/2007/PartnerControls"/>
    <ds:schemaRef ds:uri="http://schemas.microsoft.com/office/2006/metadata/properties"/>
    <ds:schemaRef ds:uri="http://purl.org/dc/dcmitype/"/>
    <ds:schemaRef ds:uri="http://schemas.openxmlformats.org/package/2006/metadata/core-properties"/>
    <ds:schemaRef ds:uri="http://schemas.microsoft.com/office/2006/documentManagement/types"/>
    <ds:schemaRef ds:uri="28b838f9-69ff-4475-816a-9a7c56b3e900"/>
    <ds:schemaRef ds:uri="ec737a6e-1a3f-4af3-95bf-41373cf44eea"/>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TotalTime>
  <Words>385</Words>
  <Application>Microsoft Office PowerPoint</Application>
  <PresentationFormat>Custom</PresentationFormat>
  <Paragraphs>70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Maxton Ballard</dc:creator>
  <cp:lastModifiedBy>Maxton Ballard</cp:lastModifiedBy>
  <cp:revision>2</cp:revision>
  <dcterms:created xsi:type="dcterms:W3CDTF">2024-03-15T19:00:44Z</dcterms:created>
  <dcterms:modified xsi:type="dcterms:W3CDTF">2024-04-18T20:51:30Z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0x01010007E94D070BA115439E62EE47771141F2</vt:lpwstr>
  </property>
</Properties>
</file>