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1669C4ED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5"/>
  </p:notesMasterIdLst>
  <p:sldIdLst>
    <p:sldId id="256" r:id="rId4"/>
  </p:sldIdLst>
  <p:sldSz cx="43891200" cy="32918400"/>
  <p:notesSz cx="9144000" cy="6858000"/>
  <p:defaultTextStyle>
    <a:defPPr>
      <a:defRPr lang="en-US"/>
    </a:defPPr>
    <a:lvl1pPr marL="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5054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0109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5163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02184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52730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03275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53822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04367" algn="l" defTabSz="4301092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415711-3F78-0936-7465-887FAD6C6C76}" name="Reyer Bliss" initials="RB" userId="S::rdb1037@usnh.edu::b73915da-398b-41db-b989-a94ce3be7058" providerId="AD"/>
  <p188:author id="{225B0818-49A8-44DD-793F-1A1CE769E988}" name="cmsrbliss@gmail.com" initials="c" userId="039b1bbe9cabd341" providerId="Windows Live"/>
  <p188:author id="{E35E9A33-555A-E74F-1DFB-D0F0BE09EEA8}" name="Jared Hakala" initials="JH" userId="S::jgh1022@usnh.edu::a8b898d3-819e-4325-8b6f-e37c24bf5a14" providerId="AD"/>
  <p188:author id="{DBD88B59-E769-0DF3-5A03-22E10A11DDEB}" name="Ethan Hardardt" initials="EH" userId="S::efh1014@usnh.edu::5d6f39ff-bcdf-4911-bc66-8f4baccedf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957"/>
    <a:srgbClr val="FFC9C9"/>
    <a:srgbClr val="DEC8EE"/>
    <a:srgbClr val="9ED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0" autoAdjust="0"/>
    <p:restoredTop sz="94660"/>
  </p:normalViewPr>
  <p:slideViewPr>
    <p:cSldViewPr snapToGrid="0">
      <p:cViewPr>
        <p:scale>
          <a:sx n="21" d="100"/>
          <a:sy n="21" d="100"/>
        </p:scale>
        <p:origin x="1768" y="-299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40-41A2-A750-F8614C4BB51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40-41A2-A750-F8614C4BB519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640-41A2-A750-F8614C4BB5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C6F-4DA2-9F41-3EF8CE2F746C}"/>
              </c:ext>
            </c:extLst>
          </c:dPt>
          <c:cat>
            <c:strRef>
              <c:f>Sheet1!$A$2:$A$5</c:f>
              <c:strCache>
                <c:ptCount val="3"/>
                <c:pt idx="0">
                  <c:v>Starting Funds</c:v>
                </c:pt>
                <c:pt idx="1">
                  <c:v>Sponsorships</c:v>
                </c:pt>
                <c:pt idx="2">
                  <c:v>In-Kind Donations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800</c:v>
                </c:pt>
                <c:pt idx="1">
                  <c:v>1300</c:v>
                </c:pt>
                <c:pt idx="2">
                  <c:v>2700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40-41A2-A750-F8614C4BB5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0_1669C4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70983D-5452-4C32-B798-BB751274C434}" authorId="{E35E9A33-555A-E74F-1DFB-D0F0BE09EEA8}" created="2024-04-08T22:58:16.7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49" len="31">
        <ac:context len="481" hash="2990345706"/>
      </ac:txMk>
    </ac:txMkLst>
    <p188:pos x="11009603" y="1673974"/>
    <p188:txBody>
      <a:bodyPr/>
      <a:lstStyle/>
      <a:p>
        <a:r>
          <a:rPr lang="en-US"/>
          <a:t>Not specs, what Ann wanted</a:t>
        </a:r>
      </a:p>
    </p188:txBody>
  </p188:cm>
  <p188:cm id="{984F9FEB-8E5E-4AA1-A5C0-7C5B81E484B6}" authorId="{E35E9A33-555A-E74F-1DFB-D0F0BE09EEA8}" created="2024-04-08T23:02:24.07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" creationId="{00000000-0000-0000-0000-000000000000}"/>
      <ac:txMk cp="31">
        <ac:context len="32" hash="2854751597"/>
      </ac:txMk>
    </ac:txMkLst>
    <p188:pos x="13035108" y="650088"/>
    <p188:replyLst>
      <p188:reply id="{62C73354-00A0-436B-9A06-F4EAE48CA85D}" authorId="{E35E9A33-555A-E74F-1DFB-D0F0BE09EEA8}" created="2024-04-08T23:14:51.847">
        <p188:txBody>
          <a:bodyPr/>
          <a:lstStyle/>
          <a:p>
            <a:r>
              <a:rPr lang="en-US"/>
              <a:t>Make large picture with numbers corrolating to part description</a:t>
            </a:r>
          </a:p>
        </p188:txBody>
      </p188:reply>
      <p188:reply id="{50A15547-12FF-4691-9EDC-B83ABCDF5177}" authorId="{E35E9A33-555A-E74F-1DFB-D0F0BE09EEA8}" created="2024-04-08T23:16:48.948">
        <p188:txBody>
          <a:bodyPr/>
          <a:lstStyle/>
          <a:p>
            <a:r>
              <a:rPr lang="en-US"/>
              <a:t>Put entire CAD model in here</a:t>
            </a:r>
          </a:p>
        </p188:txBody>
      </p188:reply>
    </p188:replyLst>
    <p188:txBody>
      <a:bodyPr/>
      <a:lstStyle/>
      <a:p>
        <a:r>
          <a:rPr lang="en-US"/>
          <a:t>Make this the trike section</a:t>
        </a:r>
      </a:p>
    </p188:txBody>
  </p188:cm>
  <p188:cm id="{D8ED5336-214C-474B-805F-CA8EE1DAD3F9}" authorId="{E35E9A33-555A-E74F-1DFB-D0F0BE09EEA8}" created="2024-04-08T23:02:52.3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5" creationId="{00000000-0000-0000-0000-000000000000}"/>
      <ac:txMk cp="10">
        <ac:context len="11" hash="3165098471"/>
      </ac:txMk>
    </ac:txMkLst>
    <p188:pos x="9851951" y="660377"/>
    <p188:txBody>
      <a:bodyPr/>
      <a:lstStyle/>
      <a:p>
        <a:r>
          <a:rPr lang="en-US"/>
          <a:t>Fundraising Slide , logos will be printed seperately</a:t>
        </a:r>
      </a:p>
    </p188:txBody>
  </p188:cm>
  <p188:cm id="{AF23CDFF-4958-4814-880B-4B9ACA61EF68}" authorId="{E35E9A33-555A-E74F-1DFB-D0F0BE09EEA8}" created="2024-04-08T23:03:37.69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7" creationId="{00000000-0000-0000-0000-000000000000}"/>
      <ac:txMk cp="10">
        <ac:context len="11" hash="1112127619"/>
      </ac:txMk>
    </ac:txMkLst>
    <p188:pos x="8163866" y="655691"/>
    <p188:txBody>
      <a:bodyPr/>
      <a:lstStyle/>
      <a:p>
        <a:r>
          <a:rPr lang="en-US"/>
          <a:t>Switch with above</a:t>
        </a:r>
      </a:p>
    </p188:txBody>
  </p188:cm>
  <p188:cm id="{05FCD17C-2256-41B7-A395-522AC31958CE}" authorId="{E35E9A33-555A-E74F-1DFB-D0F0BE09EEA8}" created="2024-04-08T23:06:23.327">
    <pc:sldMkLst xmlns:pc="http://schemas.microsoft.com/office/powerpoint/2013/main/command">
      <pc:docMk/>
      <pc:sldMk cId="376030445" sldId="256"/>
    </pc:sldMkLst>
    <p188:replyLst>
      <p188:reply id="{D514E1CD-9D8B-44B4-AFE6-99736FDD0099}" authorId="{E35E9A33-555A-E74F-1DFB-D0F0BE09EEA8}" created="2024-04-08T23:15:35.880">
        <p188:txBody>
          <a:bodyPr/>
          <a:lstStyle/>
          <a:p>
            <a:r>
              <a:rPr lang="en-US"/>
              <a:t>Put this slide on left</a:t>
            </a:r>
          </a:p>
        </p188:txBody>
      </p188:reply>
    </p188:replyLst>
    <p188:txBody>
      <a:bodyPr/>
      <a:lstStyle/>
      <a:p>
        <a:r>
          <a:rPr lang="en-US"/>
          <a:t>Spread across top, pictures more
</a:t>
        </a:r>
      </a:p>
    </p188:txBody>
  </p188:cm>
  <p188:cm id="{1343EEC9-5180-4EDB-9DA5-6762412F16F7}" authorId="{C8415711-3F78-0936-7465-887FAD6C6C76}" status="resolved" created="2024-04-16T23:33:12.64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2" creationId="{00000000-0000-0000-0000-000000000000}"/>
      <ac:txMk cp="0">
        <ac:context len="89" hash="3679173423"/>
      </ac:txMk>
    </ac:txMkLst>
    <p188:pos x="29911929" y="753393"/>
    <p188:replyLst>
      <p188:reply id="{D5047E60-FA24-4869-A298-96DDC0EE5793}" authorId="{DBD88B59-E769-0DF3-5A03-22E10A11DDEB}" created="2024-04-17T13:55:41.673">
        <p188:txBody>
          <a:bodyPr/>
          <a:lstStyle/>
          <a:p>
            <a:r>
              <a:rPr lang="en-US"/>
              <a:t>I second this</a:t>
            </a:r>
          </a:p>
        </p188:txBody>
      </p188:reply>
    </p188:replyLst>
    <p188:txBody>
      <a:bodyPr/>
      <a:lstStyle/>
      <a:p>
        <a:r>
          <a:rPr lang="en-US"/>
          <a:t>Maybe EAST: Electric…</a:t>
        </a:r>
      </a:p>
    </p188:txBody>
  </p188:cm>
  <p188:cm id="{BF0D28F0-A6BD-4214-B24D-0AD2B19A2F49}" authorId="{C8415711-3F78-0936-7465-887FAD6C6C76}" status="resolved" created="2024-04-17T02:11:02.07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2" creationId="{00000000-0000-0000-0000-000000000000}"/>
      <ac:txMk cp="89">
        <ac:context len="132" hash="1173274401"/>
      </ac:txMk>
    </ac:txMkLst>
    <p188:pos x="12814775" y="2667253"/>
    <p188:txBody>
      <a:bodyPr/>
      <a:lstStyle/>
      <a:p>
        <a:r>
          <a:rPr lang="en-US"/>
          <a:t>Delete dep of and addy</a:t>
        </a:r>
      </a:p>
    </p188:txBody>
  </p188:cm>
  <p188:cm id="{FEB6D05F-047F-4B1B-B43F-8D78B192D0BC}" authorId="{C8415711-3F78-0936-7465-887FAD6C6C76}" status="resolved" created="2024-04-17T02:29:44.92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6" creationId="{00000000-0000-0000-0000-000000000000}"/>
      <ac:txMk cp="16">
        <ac:context len="430" hash="1945010518"/>
      </ac:txMk>
    </ac:txMkLst>
    <p188:pos x="5350719" y="550047"/>
    <p188:txBody>
      <a:bodyPr/>
      <a:lstStyle/>
      <a:p>
        <a:r>
          <a:rPr lang="en-US"/>
          <a:t>Wanted to make a positive impact</a:t>
        </a:r>
      </a:p>
    </p188:txBody>
  </p188:cm>
  <p188:cm id="{ECA25CA0-5EA4-49D2-95F6-F8AC1FB77D33}" authorId="{C8415711-3F78-0936-7465-887FAD6C6C76}" status="resolved" created="2024-04-17T02:32:39.66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6" creationId="{00000000-0000-0000-0000-000000000000}"/>
      <ac:txMk cp="412" len="1">
        <ac:context len="430" hash="1945010518"/>
      </ac:txMk>
    </ac:txMkLst>
    <p188:pos x="3075352" y="6334158"/>
    <p188:txBody>
      <a:bodyPr/>
      <a:lstStyle/>
      <a:p>
        <a:r>
          <a:rPr lang="en-US"/>
          <a:t>If its snowy trails its gotta be winter so I think cut</a:t>
        </a:r>
      </a:p>
    </p188:txBody>
  </p188:cm>
  <p188:cm id="{AFAE4B92-2EEF-47FE-8221-B7425CD7B754}" authorId="{C8415711-3F78-0936-7465-887FAD6C6C76}" created="2024-04-17T02:36:43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65" len="15">
        <ac:context len="481" hash="2990345706"/>
      </ac:txMk>
    </ac:txMkLst>
    <p188:pos x="8923259" y="1564104"/>
    <p188:txBody>
      <a:bodyPr/>
      <a:lstStyle/>
      <a:p>
        <a:r>
          <a:rPr lang="en-US"/>
          <a:t>Probably move to bottom</a:t>
        </a:r>
      </a:p>
    </p188:txBody>
  </p188:cm>
  <p188:cm id="{AD6CF790-CC10-4433-911B-4D53F9A7981C}" authorId="{C8415711-3F78-0936-7465-887FAD6C6C76}" status="resolved" created="2024-04-17T02:39:22.58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45" len="1">
        <ac:context len="481" hash="2990345706"/>
      </ac:txMk>
    </ac:txMkLst>
    <p188:pos x="10369287" y="543379"/>
    <p188:replyLst>
      <p188:reply id="{688EEB59-846A-4474-875C-47198E8E6B6F}" authorId="{C8415711-3F78-0936-7465-887FAD6C6C76}" created="2024-04-17T03:30:25.552">
        <p188:txBody>
          <a:bodyPr/>
          <a:lstStyle/>
          <a:p>
            <a:r>
              <a:rPr lang="en-US"/>
              <a:t>Transportability by…
Safe performance…
Pedal operated…
Ele assist</a:t>
            </a:r>
          </a:p>
        </p188:txBody>
      </p188:reply>
    </p188:replyLst>
    <p188:txBody>
      <a:bodyPr/>
      <a:lstStyle/>
      <a:p>
        <a:r>
          <a:rPr lang="en-US"/>
          <a:t>Seems redundent to have both requires and must be but I can't think of replacement</a:t>
        </a:r>
      </a:p>
    </p188:txBody>
  </p188:cm>
  <p188:cm id="{4496ECCC-55E7-4C15-B9C1-FDF0405B3A08}" authorId="{C8415711-3F78-0936-7465-887FAD6C6C76}" status="resolved" created="2024-04-17T02:39:58.69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199" len="5">
        <ac:context len="481" hash="2990345706"/>
      </ac:txMk>
    </ac:txMkLst>
    <p188:pos x="5811070" y="4307107"/>
    <p188:txBody>
      <a:bodyPr/>
      <a:lstStyle/>
      <a:p>
        <a:r>
          <a:rPr lang="en-US"/>
          <a:t>From bent tubes</a:t>
        </a:r>
      </a:p>
    </p188:txBody>
  </p188:cm>
  <p188:cm id="{412CFDC8-0CFA-4DEC-ADE4-A862736C2D82}" authorId="{C8415711-3F78-0936-7465-887FAD6C6C76}" status="resolved" created="2024-04-17T02:41:57.07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220" len="44">
        <ac:context len="481" hash="2990345706"/>
      </ac:txMk>
    </ac:txMkLst>
    <p188:pos x="6192070" y="4815107"/>
    <p188:txBody>
      <a:bodyPr/>
      <a:lstStyle/>
      <a:p>
        <a:r>
          <a:rPr lang="en-US"/>
          <a:t>Probably not necessary, its not structural simply for initial assembly when welding</a:t>
        </a:r>
      </a:p>
    </p188:txBody>
  </p188:cm>
  <p188:cm id="{A8FB9EEC-6D9B-4D93-A23D-FCF224138E0C}" authorId="{C8415711-3F78-0936-7465-887FAD6C6C76}" status="resolved" created="2024-04-17T02:42:29.35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299" len="1">
        <ac:context len="481" hash="2990345706"/>
      </ac:txMk>
    </ac:txMkLst>
    <p188:pos x="5878803" y="5831107"/>
    <p188:txBody>
      <a:bodyPr/>
      <a:lstStyle/>
      <a:p>
        <a:r>
          <a:rPr lang="en-US"/>
          <a:t>Encorporated donated parts</a:t>
        </a:r>
      </a:p>
    </p188:txBody>
  </p188:cm>
  <p188:cm id="{D8FC2D45-C501-42FF-821D-B1F9B4D74ECB}" authorId="{C8415711-3F78-0936-7465-887FAD6C6C76}" created="2024-04-17T02:43:01.00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99" creationId="{00000000-0000-0000-0000-000000000000}"/>
      <ac:txMk cp="462" len="4">
        <ac:context len="481" hash="2990345706"/>
      </ac:txMk>
    </ac:txMkLst>
    <p188:pos x="6395270" y="8921441"/>
    <p188:txBody>
      <a:bodyPr/>
      <a:lstStyle/>
      <a:p>
        <a:r>
          <a:rPr lang="en-US"/>
          <a:t>check</a:t>
        </a:r>
      </a:p>
    </p188:txBody>
  </p188:cm>
  <p188:cm id="{38E3C242-A038-4BCE-AA16-8A0C0BD0A64F}" authorId="{C8415711-3F78-0936-7465-887FAD6C6C76}" status="resolved" created="2024-04-17T02:43:36.5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10" creationId="{D6EE2ACD-A54D-3282-5282-50A0300C55F0}"/>
    </ac:deMkLst>
    <p188:txBody>
      <a:bodyPr/>
      <a:lstStyle/>
      <a:p>
        <a:r>
          <a:rPr lang="en-US"/>
          <a:t>Make bigger because more important</a:t>
        </a:r>
      </a:p>
    </p188:txBody>
  </p188:cm>
  <p188:cm id="{3D726F76-C2DF-4D37-9DE0-BE22475C65F0}" authorId="{C8415711-3F78-0936-7465-887FAD6C6C76}" status="resolved" created="2024-04-17T02:43:59.30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77" creationId="{C59547AD-F498-C011-FD5C-F77C408345CD}"/>
    </ac:deMkLst>
    <p188:txBody>
      <a:bodyPr/>
      <a:lstStyle/>
      <a:p>
        <a:r>
          <a:rPr lang="en-US"/>
          <a:t>Old design, ask joey for replacement</a:t>
        </a:r>
      </a:p>
    </p188:txBody>
  </p188:cm>
  <p188:cm id="{D63D26D3-403B-47B1-A319-C0297806BAFF}" authorId="{C8415711-3F78-0936-7465-887FAD6C6C76}" status="resolved" created="2024-04-17T02:46:04.55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84" creationId="{38DEB8F9-E1A2-8083-6216-675EC8266D44}"/>
    </ac:deMkLst>
    <p188:txBody>
      <a:bodyPr/>
      <a:lstStyle/>
      <a:p>
        <a:r>
          <a:rPr lang="en-US"/>
          <a:t>delete</a:t>
        </a:r>
      </a:p>
    </p188:txBody>
  </p188:cm>
  <p188:cm id="{B2ED5124-B2FC-4949-823A-9A67E129668B}" authorId="{C8415711-3F78-0936-7465-887FAD6C6C76}" status="resolved" created="2024-04-17T02:46:13.07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81" creationId="{EE9B7299-216E-E3CE-6A31-6BE43EAF3026}"/>
    </ac:deMkLst>
    <p188:txBody>
      <a:bodyPr/>
      <a:lstStyle/>
      <a:p>
        <a:r>
          <a:rPr lang="en-US"/>
          <a:t>enlarge</a:t>
        </a:r>
      </a:p>
    </p188:txBody>
  </p188:cm>
  <p188:cm id="{8ED1F836-2CA9-43C5-9B0F-1F377805DE4B}" authorId="{C8415711-3F78-0936-7465-887FAD6C6C76}" created="2024-04-17T02:46:31.01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21" creationId="{23D17367-7FDB-0A80-DE01-EF783ABEB8DE}"/>
      <ac:txMk cp="0">
        <ac:context len="50" hash="1341254659"/>
      </ac:txMk>
    </ac:txMkLst>
    <p188:pos x="14293922" y="249708"/>
    <p188:replyLst>
      <p188:reply id="{30ECD888-F3CB-4E4E-83A4-CB351F5DB868}" authorId="{E35E9A33-555A-E74F-1DFB-D0F0BE09EEA8}" created="2024-04-17T23:54:43.808">
        <p188:txBody>
          <a:bodyPr/>
          <a:lstStyle/>
          <a:p>
            <a:r>
              <a:rPr lang="en-US"/>
              <a:t>Not sure what else could go here instead</a:t>
            </a:r>
          </a:p>
        </p188:txBody>
      </p188:reply>
      <p188:reply id="{DA87AC68-6D57-42F0-B1EA-B71E93F53349}" authorId="{C8415711-3F78-0936-7465-887FAD6C6C76}" created="2024-04-18T01:47:05.653">
        <p188:txBody>
          <a:bodyPr/>
          <a:lstStyle/>
          <a:p>
            <a:r>
              <a:rPr lang="en-US"/>
              <a:t>Oops not sure what this one was for</a:t>
            </a:r>
          </a:p>
        </p188:txBody>
      </p188:reply>
    </p188:replyLst>
    <p188:txBody>
      <a:bodyPr/>
      <a:lstStyle/>
      <a:p>
        <a:r>
          <a:rPr lang="en-US"/>
          <a:t>delete</a:t>
        </a:r>
      </a:p>
    </p188:txBody>
  </p188:cm>
  <p188:cm id="{B76FFBC9-2E9B-45C1-A93E-250FC429A514}" authorId="{C8415711-3F78-0936-7465-887FAD6C6C76}" created="2024-04-17T02:52:32.75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32" creationId="{99203A01-D372-885B-A65A-FD727F6DA176}"/>
      <ac:txMk cp="0" len="6">
        <ac:context len="25" hash="3455805791"/>
      </ac:txMk>
    </ac:txMkLst>
    <p188:replyLst>
      <p188:reply id="{DA1E9623-9F9B-4F19-ABF8-262182BEAC10}" authorId="{E35E9A33-555A-E74F-1DFB-D0F0BE09EEA8}" created="2024-04-17T23:54:22.366">
        <p188:txBody>
          <a:bodyPr/>
          <a:lstStyle/>
          <a:p>
            <a:r>
              <a:rPr lang="en-US"/>
              <a:t>IDK man, with a better picture this could look pretty good. </a:t>
            </a:r>
          </a:p>
        </p188:txBody>
      </p188:reply>
    </p188:replyLst>
    <p188:txBody>
      <a:bodyPr/>
      <a:lstStyle/>
      <a:p>
        <a:r>
          <a:rPr lang="en-US"/>
          <a:t>As discussed, delete these and we'll talk more about it in a big manufacturing section</a:t>
        </a:r>
      </a:p>
    </p188:txBody>
  </p188:cm>
  <p188:cm id="{4D181B3B-D1C6-46C4-9673-5032DFDC8464}" authorId="{C8415711-3F78-0936-7465-887FAD6C6C76}" created="2024-04-17T02:53:41.51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89" creationId="{0616CF9C-30F4-85CB-3538-121A6D8CD370}"/>
    </ac:deMkLst>
    <p188:replyLst>
      <p188:reply id="{1D3EF852-B7D9-495E-A4C8-048B525D6016}" authorId="{DBD88B59-E769-0DF3-5A03-22E10A11DDEB}" created="2024-04-17T13:57:51.613">
        <p188:txBody>
          <a:bodyPr/>
          <a:lstStyle/>
          <a:p>
            <a:r>
              <a:rPr lang="en-US"/>
              <a:t>Hahaha probably a good idea</a:t>
            </a:r>
          </a:p>
        </p188:txBody>
      </p188:reply>
      <p188:reply id="{F1158154-361F-4986-B827-1C208A4994A2}" authorId="{E35E9A33-555A-E74F-1DFB-D0F0BE09EEA8}" created="2024-04-17T23:56:04.144">
        <p188:txBody>
          <a:bodyPr/>
          <a:lstStyle/>
          <a:p>
            <a:r>
              <a:rPr lang="en-US"/>
              <a:t>Once we get a new pic we can change - hows this?</a:t>
            </a:r>
          </a:p>
        </p188:txBody>
      </p188:reply>
      <p188:reply id="{336F0BC0-417F-4C97-B9AB-2C8AC4FFBBFC}" authorId="{C8415711-3F78-0936-7465-887FAD6C6C76}" created="2024-04-18T01:48:20.680">
        <p188:txBody>
          <a:bodyPr/>
          <a:lstStyle/>
          <a:p>
            <a:r>
              <a:rPr lang="en-US"/>
              <a:t>No gloves is actually the problem haha. Ill see if I can snag one tonight</a:t>
            </a:r>
          </a:p>
        </p188:txBody>
      </p188:reply>
    </p188:replyLst>
    <p188:txBody>
      <a:bodyPr/>
      <a:lstStyle/>
      <a:p>
        <a:r>
          <a:rPr lang="en-US"/>
          <a:t>I can get you a new picture with proper ppe, looks bad without it lol</a:t>
        </a:r>
      </a:p>
    </p188:txBody>
  </p188:cm>
  <p188:cm id="{BFED646F-6E2B-4CFC-BAD3-4FFF6C21BB7B}" authorId="{C8415711-3F78-0936-7465-887FAD6C6C76}" created="2024-04-17T02:59:09.2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100" creationId="{E8DEF5BD-500D-AD54-3F12-DF3131F93D51}"/>
    </ac:deMkLst>
    <p188:replyLst>
      <p188:reply id="{C0F414E5-CAA1-4C0C-837E-0349EBBDAC2F}" authorId="{E35E9A33-555A-E74F-1DFB-D0F0BE09EEA8}" created="2024-04-17T23:56:53.381">
        <p188:txBody>
          <a:bodyPr/>
          <a:lstStyle/>
          <a:p>
            <a:r>
              <a:rPr lang="en-US"/>
              <a:t>Can you throw the pic in here? Not sure what you're talking about
</a:t>
            </a:r>
          </a:p>
        </p188:txBody>
      </p188:reply>
      <p188:reply id="{7A8D0E9B-5308-450C-AB87-62C654B00817}" authorId="{C8415711-3F78-0936-7465-887FAD6C6C76}" created="2024-04-18T01:50:03.630">
        <p188:txBody>
          <a:bodyPr/>
          <a:lstStyle/>
          <a:p>
            <a:r>
              <a:rPr lang="en-US"/>
              <a:t>Sent over snap</a:t>
            </a:r>
          </a:p>
        </p188:txBody>
      </p188:reply>
    </p188:replyLst>
    <p188:txBody>
      <a:bodyPr/>
      <a:lstStyle/>
      <a:p>
        <a:r>
          <a:rPr lang="en-US"/>
          <a:t>Replace with pic showing me in front of the machine</a:t>
        </a:r>
      </a:p>
    </p188:txBody>
  </p188:cm>
  <p188:cm id="{FDFC8F99-F87A-45EC-A022-CA7719B09081}" authorId="{C8415711-3F78-0936-7465-887FAD6C6C76}" status="resolved" created="2024-04-17T03:01:03.73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86" creationId="{E9C0C435-403E-4749-C69B-2D2BD8B6B56F}"/>
      <ac:txMk cp="65" len="7">
        <ac:context len="74" hash="399104870"/>
      </ac:txMk>
    </ac:txMkLst>
    <p188:pos x="17352472" y="248410"/>
    <p188:txBody>
      <a:bodyPr/>
      <a:lstStyle/>
      <a:p>
        <a:r>
          <a:rPr lang="en-US"/>
          <a:t>Words line up with pics below but not next to each other</a:t>
        </a:r>
      </a:p>
    </p188:txBody>
  </p188:cm>
  <p188:cm id="{4CCFB329-7464-49A7-AFA3-2AE3983A5044}" authorId="{C8415711-3F78-0936-7465-887FAD6C6C76}" status="resolved" created="2024-04-17T03:01:25.44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31" creationId="{00000000-0000-0000-0000-000000000000}"/>
    </ac:deMkLst>
    <p188:replyLst>
      <p188:reply id="{F2DF3D6D-E28C-469C-9E0A-C0F975405FE8}" authorId="{C8415711-3F78-0936-7465-887FAD6C6C76}" created="2024-04-17T03:01:36.542">
        <p188:txBody>
          <a:bodyPr/>
          <a:lstStyle/>
          <a:p>
            <a:r>
              <a:rPr lang="en-US"/>
              <a:t>Maybe there is not enough space</a:t>
            </a:r>
          </a:p>
        </p188:txBody>
      </p188:reply>
    </p188:replyLst>
    <p188:txBody>
      <a:bodyPr/>
      <a:lstStyle/>
      <a:p>
        <a:r>
          <a:rPr lang="en-US"/>
          <a:t>Could we add a list of all the parts we had to make?</a:t>
        </a:r>
      </a:p>
    </p188:txBody>
  </p188:cm>
  <p188:cm id="{57ACD4B4-613B-4721-A46C-EB73B9A34C6B}" authorId="{C8415711-3F78-0936-7465-887FAD6C6C76}" status="resolved" created="2024-04-17T03:02:56.83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9" creationId="{00000000-0000-0000-0000-000000000000}"/>
      <ac:txMk cp="101" len="4">
        <ac:context len="139" hash="2873390396"/>
      </ac:txMk>
    </ac:txMkLst>
    <p188:pos x="10929637" y="1402313"/>
    <p188:txBody>
      <a:bodyPr/>
      <a:lstStyle/>
      <a:p>
        <a:r>
          <a:rPr lang="en-US"/>
          <a:t>Delete because same as below?</a:t>
        </a:r>
      </a:p>
    </p188:txBody>
  </p188:cm>
  <p188:cm id="{E7678181-0264-4C2E-B402-65A1BAD050E1}" authorId="{C8415711-3F78-0936-7465-887FAD6C6C76}" status="resolved" created="2024-04-17T03:03:14.90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9" creationId="{00000000-0000-0000-0000-000000000000}"/>
      <ac:txMk cp="48" len="1">
        <ac:context len="139" hash="2873390396"/>
      </ac:txMk>
    </ac:txMkLst>
    <p188:pos x="1294571" y="250846"/>
    <p188:replyLst>
      <p188:reply id="{5F7DEB73-4E9E-4400-B673-24B2826C7A88}" authorId="{C8415711-3F78-0936-7465-887FAD6C6C76}" created="2024-04-17T03:03:30.865">
        <p188:txBody>
          <a:bodyPr/>
          <a:lstStyle/>
          <a:p>
            <a:r>
              <a:rPr lang="en-US"/>
              <a:t>Check discord funding</a:t>
            </a:r>
          </a:p>
        </p188:txBody>
      </p188:reply>
    </p188:replyLst>
    <p188:txBody>
      <a:bodyPr/>
      <a:lstStyle/>
      <a:p>
        <a:r>
          <a:rPr lang="en-US"/>
          <a:t>I think 17</a:t>
        </a:r>
      </a:p>
    </p188:txBody>
  </p188:cm>
  <p188:cm id="{E66D13A7-6C3E-4103-BC4A-9FFF525FA40F}" authorId="{C8415711-3F78-0936-7465-887FAD6C6C76}" status="resolved" created="2024-04-17T03:06:13.39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09" creationId="{9BB62E2B-B6EC-82D9-8B67-692D82F196D6}"/>
      <ac:txMk cp="0" len="3">
        <ac:context len="9" hash="2635171348"/>
      </ac:txMk>
    </ac:txMkLst>
    <p188:pos x="1105506" y="244001"/>
    <p188:txBody>
      <a:bodyPr/>
      <a:lstStyle/>
      <a:p>
        <a:r>
          <a:rPr lang="en-US"/>
          <a:t>Maybe UNH?</a:t>
        </a:r>
      </a:p>
    </p188:txBody>
  </p188:cm>
  <p188:cm id="{06EE5B09-F90A-4F1E-981E-37648A191C51}" authorId="{C8415711-3F78-0936-7465-887FAD6C6C76}" status="resolved" created="2024-04-17T03:08:06.10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10" creationId="{2EB811DD-633C-D881-2724-FEA64B91F0D1}"/>
      <ac:txMk cp="217" len="9">
        <ac:context len="249" hash="1118090224"/>
      </ac:txMk>
    </ac:txMkLst>
    <p188:pos x="6035873" y="5323249"/>
    <p188:txBody>
      <a:bodyPr/>
      <a:lstStyle/>
      <a:p>
        <a:r>
          <a:rPr lang="en-US"/>
          <a:t>Can we fit presentations on here too?</a:t>
        </a:r>
      </a:p>
    </p188:txBody>
  </p188:cm>
  <p188:cm id="{DC613A71-0419-4406-ABB5-80666B860C43}" authorId="{C8415711-3F78-0936-7465-887FAD6C6C76}" status="resolved" created="2024-04-17T03:08:33.46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10" creationId="{2EB811DD-633C-D881-2724-FEA64B91F0D1}"/>
      <ac:txMk cp="37">
        <ac:context len="249" hash="1118090224"/>
      </ac:txMk>
    </ac:txMkLst>
    <p188:pos x="3131807" y="251716"/>
    <p188:txBody>
      <a:bodyPr/>
      <a:lstStyle/>
      <a:p>
        <a:r>
          <a:rPr lang="en-US"/>
          <a:t>I guess we did have $800 from unh which we just mentioned above</a:t>
        </a:r>
      </a:p>
    </p188:txBody>
  </p188:cm>
  <p188:cm id="{00F695F1-A2C5-488F-9B1A-CD3171BE0455}" authorId="{C8415711-3F78-0936-7465-887FAD6C6C76}" status="resolved" created="2024-04-17T03:12:30.11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10" creationId="{2EB811DD-633C-D881-2724-FEA64B91F0D1}"/>
      <ac:txMk cp="1" len="50">
        <ac:context len="249" hash="1118090224"/>
      </ac:txMk>
    </ac:txMkLst>
    <p188:pos x="5383940" y="251716"/>
    <p188:replyLst>
      <p188:reply id="{F1B53A93-5B14-4536-884F-E64C1F462656}" authorId="{C8415711-3F78-0936-7465-887FAD6C6C76}" created="2024-04-17T03:21:26.361">
        <p188:txBody>
          <a:bodyPr/>
          <a:lstStyle/>
          <a:p>
            <a:r>
              <a:rPr lang="en-US"/>
              <a:t>Not a legacy project maybe?</a:t>
            </a:r>
          </a:p>
        </p188:txBody>
      </p188:reply>
    </p188:replyLst>
    <p188:txBody>
      <a:bodyPr/>
      <a:lstStyle/>
      <a:p>
        <a:r>
          <a:rPr lang="en-US"/>
          <a:t>I know what you're trying to say im just not sure this is the best way to say it but I can't think of anything right now</a:t>
        </a:r>
      </a:p>
    </p188:txBody>
  </p188:cm>
  <p188:cm id="{5359983F-E41D-4EC6-AA32-E6998F45BFCE}" authorId="{C8415711-3F78-0936-7465-887FAD6C6C76}" status="resolved" created="2024-04-17T03:14:24.76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10" creationId="{2EB811DD-633C-D881-2724-FEA64B91F0D1}"/>
      <ac:txMk cp="126" len="36">
        <ac:context len="249" hash="1118090224"/>
      </ac:txMk>
    </ac:txMkLst>
    <p188:pos x="5367007" y="3291249"/>
    <p188:txBody>
      <a:bodyPr/>
      <a:lstStyle/>
      <a:p>
        <a:r>
          <a:rPr lang="en-US"/>
          <a:t>Time + resource manag</a:t>
        </a:r>
      </a:p>
    </p188:txBody>
  </p188:cm>
  <p188:cm id="{9F4E8C72-426D-4D85-88D8-3AE138E52691}" authorId="{C8415711-3F78-0936-7465-887FAD6C6C76}" status="resolved" created="2024-04-17T03:14:46.39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110" creationId="{2EB811DD-633C-D881-2724-FEA64B91F0D1}"/>
      <ac:txMk cp="178" len="9">
        <ac:context len="249" hash="1118090224"/>
      </ac:txMk>
    </ac:txMkLst>
    <p188:pos x="3851473" y="4307249"/>
    <p188:txBody>
      <a:bodyPr/>
      <a:lstStyle/>
      <a:p>
        <a:r>
          <a:rPr lang="en-US"/>
          <a:t>+ sponsor relations</a:t>
        </a:r>
      </a:p>
    </p188:txBody>
  </p188:cm>
  <p188:cm id="{4ABE605F-8B99-462A-9884-D8115F5E376E}" authorId="{C8415711-3F78-0936-7465-887FAD6C6C76}" created="2024-04-17T03:31:06.90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66" creationId="{4D435957-1A79-C211-1690-C957AB43BBB0}"/>
    </ac:deMkLst>
    <p188:replyLst>
      <p188:reply id="{ABB26BA4-E9AF-4908-AEEF-E0C34E71E365}" authorId="{C8415711-3F78-0936-7465-887FAD6C6C76}" created="2024-04-18T01:50:50.770">
        <p188:txBody>
          <a:bodyPr/>
          <a:lstStyle/>
          <a:p>
            <a:r>
              <a:rPr lang="en-US"/>
              <a:t>I like the background looks cool</a:t>
            </a:r>
          </a:p>
        </p188:txBody>
      </p188:reply>
    </p188:replyLst>
    <p188:txBody>
      <a:bodyPr/>
      <a:lstStyle/>
      <a:p>
        <a:r>
          <a:rPr lang="en-US"/>
          <a:t>Got mixed reviews on background photo. Most people agreed there were a few white text on white background spots</a:t>
        </a:r>
      </a:p>
    </p188:txBody>
  </p188:cm>
  <p188:cm id="{D0DD27D9-5B50-4EE5-8A90-011D1200BF5D}" authorId="{DBD88B59-E769-0DF3-5A03-22E10A11DDEB}" created="2024-04-17T13:54:58.344">
    <pc:sldMkLst xmlns:pc="http://schemas.microsoft.com/office/powerpoint/2013/main/command">
      <pc:docMk/>
      <pc:sldMk cId="376030445" sldId="256"/>
    </pc:sldMkLst>
    <p188:txBody>
      <a:bodyPr/>
      <a:lstStyle/>
      <a:p>
        <a:r>
          <a:rPr lang="en-US"/>
          <a:t>The middle block, bottom right, the text covers the picture slightly. Is there a way to change that?</a:t>
        </a:r>
      </a:p>
    </p188:txBody>
  </p188:cm>
  <p188:cm id="{18C2CA63-02E9-4FA6-B3CD-8B1E033F5312}" authorId="{DBD88B59-E769-0DF3-5A03-22E10A11DDEB}" created="2024-04-17T13:58:39.25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2" creationId="{00000000-0000-0000-0000-000000000000}"/>
      <ac:txMk cp="0">
        <ac:context len="89" hash="3679173423"/>
      </ac:txMk>
    </ac:txMkLst>
    <p188:pos x="30976311" y="4612460"/>
    <p188:replyLst>
      <p188:reply id="{20909425-5C07-4AB7-B61C-D54BEBB8E4BC}" authorId="{C8415711-3F78-0936-7465-887FAD6C6C76}" created="2024-04-17T15:29:12.346">
        <p188:txBody>
          <a:bodyPr/>
          <a:lstStyle/>
          <a:p>
            <a:r>
              <a:rPr lang="en-US"/>
              <a:t>Unfortunetly we wont have that pic before we have to submit for printing</a:t>
            </a:r>
          </a:p>
        </p188:txBody>
      </p188:reply>
    </p188:replyLst>
    <p188:txBody>
      <a:bodyPr/>
      <a:lstStyle/>
      <a:p>
        <a:r>
          <a:rPr lang="en-US"/>
          <a:t>Do we want to make a space for the picture of us testing?</a:t>
        </a:r>
      </a:p>
    </p188:txBody>
  </p188:cm>
  <p188:cm id="{B1B86A43-8EA6-4F45-9329-82AF8B06E40A}" authorId="{C8415711-3F78-0936-7465-887FAD6C6C76}" created="2024-04-17T22:23:26.20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picMk id="113" creationId="{E91E9723-4358-5288-6475-55486D1DE0D2}"/>
    </ac:deMkLst>
    <p188:replyLst>
      <p188:reply id="{1F0EDE03-0A8E-4DAB-B9D4-01A938905B7E}" authorId="{E35E9A33-555A-E74F-1DFB-D0F0BE09EEA8}" created="2024-04-18T00:15:07.255">
        <p188:txBody>
          <a:bodyPr/>
          <a:lstStyle/>
          <a:p>
            <a:r>
              <a:rPr lang="en-US"/>
              <a:t>Really? I think it's a cool picture to fill space</a:t>
            </a:r>
          </a:p>
        </p188:txBody>
      </p188:reply>
    </p188:replyLst>
    <p188:txBody>
      <a:bodyPr/>
      <a:lstStyle/>
      <a:p>
        <a:r>
          <a:rPr lang="en-US"/>
          <a:t>Probs delete</a:t>
        </a:r>
      </a:p>
    </p188:txBody>
  </p188:cm>
  <p188:cm id="{0A52387A-1A12-499C-88FB-489F7732B36D}" authorId="{C8415711-3F78-0936-7465-887FAD6C6C76}" created="2024-04-17T23:04:56.785">
    <pc:sldMkLst xmlns:pc="http://schemas.microsoft.com/office/powerpoint/2013/main/command">
      <pc:docMk/>
      <pc:sldMk cId="376030445" sldId="256"/>
    </pc:sldMkLst>
    <p188:txBody>
      <a:bodyPr/>
      <a:lstStyle/>
      <a:p>
        <a:r>
          <a:rPr lang="en-US"/>
          <a:t>Make intro/client photo bigger
Make main photo bigger with less clutter
Overall more concise language throughout</a:t>
        </a:r>
      </a:p>
    </p188:txBody>
  </p188:cm>
  <p188:cm id="{A6647446-75A3-4F33-8525-1E9A66A19666}" authorId="{C8415711-3F78-0936-7465-887FAD6C6C76}" created="2024-04-18T01:54:48.5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6030445" sldId="256"/>
      <ac:spMk id="21" creationId="{23D17367-7FDB-0A80-DE01-EF783ABEB8DE}"/>
    </ac:deMkLst>
    <p188:txBody>
      <a:bodyPr/>
      <a:lstStyle/>
      <a:p>
        <a:r>
          <a:rPr lang="en-US"/>
          <a:t>Is it possible to talk about mini snow mobile skis here too? I think it’s a defining feature of our trike that we need to highlight</a:t>
        </a:r>
      </a:p>
    </p188:txBody>
  </p188:cm>
  <p188:cm id="{EEB4FF55-F8CF-408E-B6E9-5549967D8926}" authorId="{225B0818-49A8-44DD-793F-1A1CE769E988}" created="2024-04-18T19:09:35.394">
    <pc:sldMkLst xmlns:pc="http://schemas.microsoft.com/office/powerpoint/2013/main/command">
      <pc:docMk/>
      <pc:sldMk cId="376030445" sldId="256"/>
    </pc:sldMkLst>
    <p188:txBody>
      <a:bodyPr/>
      <a:lstStyle/>
      <a:p>
        <a:r>
          <a:rPr lang="en-US"/>
          <a:t>Figure captions
</a:t>
        </a:r>
      </a:p>
    </p188:txBody>
  </p188:cm>
  <p188:cm id="{0C4A0FDB-0541-4D0E-BDBE-52234CF85BA3}" authorId="{225B0818-49A8-44DD-793F-1A1CE769E988}" created="2024-04-18T19:14:17.018">
    <pc:sldMkLst xmlns:pc="http://schemas.microsoft.com/office/powerpoint/2013/main/command">
      <pc:docMk/>
      <pc:sldMk cId="376030445" sldId="256"/>
    </pc:sldMkLst>
    <p188:txBody>
      <a:bodyPr/>
      <a:lstStyle/>
      <a:p>
        <a:r>
          <a:rPr lang="en-US"/>
          <a:t>Ppe pic</a:t>
        </a:r>
      </a:p>
    </p188:txBody>
  </p188:cm>
  <p188:cm id="{51C9782B-C83A-4F7D-95BA-78A134906112}" authorId="{225B0818-49A8-44DD-793F-1A1CE769E988}" created="2024-04-18T19:14:53.253">
    <pc:sldMkLst xmlns:pc="http://schemas.microsoft.com/office/powerpoint/2013/main/command">
      <pc:docMk/>
      <pc:sldMk cId="376030445" sldId="256"/>
    </pc:sldMkLst>
    <p188:txBody>
      <a:bodyPr/>
      <a:lstStyle/>
      <a:p>
        <a:r>
          <a:rPr lang="en-US"/>
          <a:t>Ann pic has border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C157A-95CA-4868-9B2E-3CC6C8A7A1A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5E9AA-C9B0-481A-874A-3DF81EDB4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3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5E9AA-C9B0-481A-874A-3DF81EDB42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3"/>
            <a:ext cx="37307520" cy="11460480"/>
          </a:xfrm>
        </p:spPr>
        <p:txBody>
          <a:bodyPr anchor="b"/>
          <a:lstStyle>
            <a:lvl1pPr algn="ctr"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3"/>
            <a:ext cx="32918400" cy="7947657"/>
          </a:xfrm>
        </p:spPr>
        <p:txBody>
          <a:bodyPr/>
          <a:lstStyle>
            <a:lvl1pPr marL="0" indent="0" algn="ctr">
              <a:buNone/>
              <a:defRPr sz="11800"/>
            </a:lvl1pPr>
            <a:lvl2pPr marL="2240152" indent="0" algn="ctr">
              <a:buNone/>
              <a:defRPr sz="9800"/>
            </a:lvl2pPr>
            <a:lvl3pPr marL="4480304" indent="0" algn="ctr">
              <a:buNone/>
              <a:defRPr sz="8800"/>
            </a:lvl3pPr>
            <a:lvl4pPr marL="6720456" indent="0" algn="ctr">
              <a:buNone/>
              <a:defRPr sz="7800"/>
            </a:lvl4pPr>
            <a:lvl5pPr marL="8960608" indent="0" algn="ctr">
              <a:buNone/>
              <a:defRPr sz="7800"/>
            </a:lvl5pPr>
            <a:lvl6pPr marL="11200760" indent="0" algn="ctr">
              <a:buNone/>
              <a:defRPr sz="7800"/>
            </a:lvl6pPr>
            <a:lvl7pPr marL="13440912" indent="0" algn="ctr">
              <a:buNone/>
              <a:defRPr sz="7800"/>
            </a:lvl7pPr>
            <a:lvl8pPr marL="15681064" indent="0" algn="ctr">
              <a:buNone/>
              <a:defRPr sz="7800"/>
            </a:lvl8pPr>
            <a:lvl9pPr marL="17921216" indent="0" algn="ctr">
              <a:buNone/>
              <a:defRPr sz="7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9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51"/>
            <a:ext cx="37856160" cy="13693137"/>
          </a:xfrm>
        </p:spPr>
        <p:txBody>
          <a:bodyPr anchor="b"/>
          <a:lstStyle>
            <a:lvl1pPr>
              <a:defRPr sz="2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31"/>
            <a:ext cx="37856160" cy="7200897"/>
          </a:xfrm>
        </p:spPr>
        <p:txBody>
          <a:bodyPr/>
          <a:lstStyle>
            <a:lvl1pPr marL="0" indent="0">
              <a:buNone/>
              <a:defRPr sz="11800">
                <a:solidFill>
                  <a:schemeClr val="tx1"/>
                </a:solidFill>
              </a:defRPr>
            </a:lvl1pPr>
            <a:lvl2pPr marL="2240152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2pPr>
            <a:lvl3pPr marL="4480304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3pPr>
            <a:lvl4pPr marL="672045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8960608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12007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3440912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5681064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17921216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4"/>
            <a:ext cx="18568032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4"/>
            <a:ext cx="18659477" cy="3954777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0152" indent="0">
              <a:buNone/>
              <a:defRPr sz="9800" b="1"/>
            </a:lvl2pPr>
            <a:lvl3pPr marL="4480304" indent="0">
              <a:buNone/>
              <a:defRPr sz="8800" b="1"/>
            </a:lvl3pPr>
            <a:lvl4pPr marL="6720456" indent="0">
              <a:buNone/>
              <a:defRPr sz="7800" b="1"/>
            </a:lvl4pPr>
            <a:lvl5pPr marL="8960608" indent="0">
              <a:buNone/>
              <a:defRPr sz="7800" b="1"/>
            </a:lvl5pPr>
            <a:lvl6pPr marL="11200760" indent="0">
              <a:buNone/>
              <a:defRPr sz="7800" b="1"/>
            </a:lvl6pPr>
            <a:lvl7pPr marL="13440912" indent="0">
              <a:buNone/>
              <a:defRPr sz="7800" b="1"/>
            </a:lvl7pPr>
            <a:lvl8pPr marL="15681064" indent="0">
              <a:buNone/>
              <a:defRPr sz="7800" b="1"/>
            </a:lvl8pPr>
            <a:lvl9pPr marL="17921216" indent="0">
              <a:buNone/>
              <a:defRPr sz="7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8"/>
            <a:ext cx="22219920" cy="23393400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1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8"/>
            <a:ext cx="22219920" cy="23393400"/>
          </a:xfrm>
        </p:spPr>
        <p:txBody>
          <a:bodyPr anchor="t"/>
          <a:lstStyle>
            <a:lvl1pPr marL="0" indent="0">
              <a:buNone/>
              <a:defRPr sz="15700"/>
            </a:lvl1pPr>
            <a:lvl2pPr marL="2240152" indent="0">
              <a:buNone/>
              <a:defRPr sz="13700"/>
            </a:lvl2pPr>
            <a:lvl3pPr marL="4480304" indent="0">
              <a:buNone/>
              <a:defRPr sz="11800"/>
            </a:lvl3pPr>
            <a:lvl4pPr marL="6720456" indent="0">
              <a:buNone/>
              <a:defRPr sz="9800"/>
            </a:lvl4pPr>
            <a:lvl5pPr marL="8960608" indent="0">
              <a:buNone/>
              <a:defRPr sz="9800"/>
            </a:lvl5pPr>
            <a:lvl6pPr marL="11200760" indent="0">
              <a:buNone/>
              <a:defRPr sz="9800"/>
            </a:lvl6pPr>
            <a:lvl7pPr marL="13440912" indent="0">
              <a:buNone/>
              <a:defRPr sz="9800"/>
            </a:lvl7pPr>
            <a:lvl8pPr marL="15681064" indent="0">
              <a:buNone/>
              <a:defRPr sz="9800"/>
            </a:lvl8pPr>
            <a:lvl9pPr marL="17921216" indent="0">
              <a:buNone/>
              <a:defRPr sz="98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3"/>
          </a:xfrm>
        </p:spPr>
        <p:txBody>
          <a:bodyPr/>
          <a:lstStyle>
            <a:lvl1pPr marL="0" indent="0">
              <a:buNone/>
              <a:defRPr sz="7800"/>
            </a:lvl1pPr>
            <a:lvl2pPr marL="2240152" indent="0">
              <a:buNone/>
              <a:defRPr sz="6900"/>
            </a:lvl2pPr>
            <a:lvl3pPr marL="4480304" indent="0">
              <a:buNone/>
              <a:defRPr sz="5900"/>
            </a:lvl3pPr>
            <a:lvl4pPr marL="6720456" indent="0">
              <a:buNone/>
              <a:defRPr sz="4900"/>
            </a:lvl4pPr>
            <a:lvl5pPr marL="8960608" indent="0">
              <a:buNone/>
              <a:defRPr sz="4900"/>
            </a:lvl5pPr>
            <a:lvl6pPr marL="11200760" indent="0">
              <a:buNone/>
              <a:defRPr sz="4900"/>
            </a:lvl6pPr>
            <a:lvl7pPr marL="13440912" indent="0">
              <a:buNone/>
              <a:defRPr sz="4900"/>
            </a:lvl7pPr>
            <a:lvl8pPr marL="15681064" indent="0">
              <a:buNone/>
              <a:defRPr sz="4900"/>
            </a:lvl8pPr>
            <a:lvl9pPr marL="17921216" indent="0">
              <a:buNone/>
              <a:defRPr sz="4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3"/>
          </a:xfrm>
          <a:prstGeom prst="rect">
            <a:avLst/>
          </a:prstGeom>
        </p:spPr>
        <p:txBody>
          <a:bodyPr vert="horz" lIns="106674" tIns="53337" rIns="106674" bIns="533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3"/>
          </a:xfrm>
          <a:prstGeom prst="rect">
            <a:avLst/>
          </a:prstGeom>
        </p:spPr>
        <p:txBody>
          <a:bodyPr vert="horz" lIns="106674" tIns="53337" rIns="106674" bIns="533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81BC7-D5A5-445F-BF4D-797F02B50EB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8"/>
            <a:ext cx="1481328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8"/>
            <a:ext cx="9875520" cy="1752600"/>
          </a:xfrm>
          <a:prstGeom prst="rect">
            <a:avLst/>
          </a:prstGeom>
        </p:spPr>
        <p:txBody>
          <a:bodyPr vert="horz" lIns="106674" tIns="53337" rIns="106674" bIns="5333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2990-41B8-4C7F-B873-1D5366E1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80304" rtl="0" eaLnBrk="1" latinLnBrk="0" hangingPunct="1">
        <a:lnSpc>
          <a:spcPct val="90000"/>
        </a:lnSpc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0076" indent="-1120076" algn="l" defTabSz="4480304" rtl="0" eaLnBrk="1" latinLnBrk="0" hangingPunct="1">
        <a:lnSpc>
          <a:spcPct val="90000"/>
        </a:lnSpc>
        <a:spcBef>
          <a:spcPts val="4900"/>
        </a:spcBef>
        <a:buFont typeface="Arial" panose="020B0604020202020204" pitchFamily="34" charset="0"/>
        <a:buChar char="•"/>
        <a:defRPr sz="13700" kern="1200">
          <a:solidFill>
            <a:schemeClr val="tx1"/>
          </a:solidFill>
          <a:latin typeface="+mn-lt"/>
          <a:ea typeface="+mn-ea"/>
          <a:cs typeface="+mn-cs"/>
        </a:defRPr>
      </a:lvl1pPr>
      <a:lvl2pPr marL="336022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0038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784053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684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20836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4560988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01140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41292" indent="-1120076" algn="l" defTabSz="4480304" rtl="0" eaLnBrk="1" latinLnBrk="0" hangingPunct="1">
        <a:lnSpc>
          <a:spcPct val="90000"/>
        </a:lnSpc>
        <a:spcBef>
          <a:spcPts val="2450"/>
        </a:spcBef>
        <a:buFont typeface="Arial" panose="020B0604020202020204" pitchFamily="34" charset="0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015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30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45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60608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00760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40912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681064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1216" algn="l" defTabSz="448030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jpeg"/><Relationship Id="rId3" Type="http://schemas.microsoft.com/office/2018/10/relationships/comments" Target="../comments/modernComment_100_1669C4ED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chart" Target="../charts/chart1.xml"/><Relationship Id="rId27" Type="http://schemas.openxmlformats.org/officeDocument/2006/relationships/image" Target="../media/image22.jpeg"/><Relationship Id="rId30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32572096" y="18013003"/>
            <a:ext cx="10914743" cy="418916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endParaRPr lang="en-US" sz="40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3" name="Picture 2" descr="Cabin Creek Snowshoe — Washington Trails Association">
            <a:extLst>
              <a:ext uri="{FF2B5EF4-FFF2-40B4-BE49-F238E27FC236}">
                <a16:creationId xmlns:a16="http://schemas.microsoft.com/office/drawing/2014/main" id="{3ED847AA-ACF0-4DEB-24E8-D26BFF10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01" y="-8842"/>
            <a:ext cx="43902989" cy="329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D435957-1A79-C211-1690-C957AB43BBB0}"/>
              </a:ext>
            </a:extLst>
          </p:cNvPr>
          <p:cNvSpPr/>
          <p:nvPr/>
        </p:nvSpPr>
        <p:spPr>
          <a:xfrm>
            <a:off x="-38601" y="-8842"/>
            <a:ext cx="43902989" cy="32927242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C7F92E5-95E5-E890-B912-552E7E28EFAA}"/>
              </a:ext>
            </a:extLst>
          </p:cNvPr>
          <p:cNvSpPr/>
          <p:nvPr/>
        </p:nvSpPr>
        <p:spPr>
          <a:xfrm>
            <a:off x="369597" y="6298003"/>
            <a:ext cx="10914743" cy="7012361"/>
          </a:xfrm>
          <a:prstGeom prst="rect">
            <a:avLst/>
          </a:prstGeom>
          <a:solidFill>
            <a:schemeClr val="bg2">
              <a:lumMod val="25000"/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597" y="522514"/>
            <a:ext cx="43117242" cy="3947886"/>
          </a:xfrm>
          <a:solidFill>
            <a:srgbClr val="002060"/>
          </a:solidFill>
          <a:ln w="10160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EAST: Electric Adaptive Ski Trike</a:t>
            </a:r>
            <a:b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</a:b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Reyer Bliss, Joseph Falk, Jared Hakala, Ethan </a:t>
            </a:r>
            <a:r>
              <a:rPr kumimoji="0" lang="en-US" sz="5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Hardardt</a:t>
            </a:r>
            <a:endParaRPr lang="en-US" sz="9300" i="1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69597" y="6318586"/>
            <a:ext cx="10914743" cy="6991779"/>
          </a:xfrm>
          <a:prstGeom prst="rect">
            <a:avLst/>
          </a:prstGeom>
          <a:solidFill>
            <a:schemeClr val="accent5">
              <a:lumMod val="60000"/>
              <a:lumOff val="40000"/>
              <a:alpha val="17000"/>
            </a:schemeClr>
          </a:solidFill>
          <a:ln>
            <a:solidFill>
              <a:srgbClr val="002060"/>
            </a:solidFill>
          </a:ln>
          <a:effectLst>
            <a:softEdge rad="31750"/>
          </a:effectLst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Wanted to make a positive impact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Client’s disability prevents her from enjoying winter sports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Device enables outside exercise with family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Northeast Passage partnership ensured client’s vision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/>
            <a:r>
              <a:rPr lang="en-US" sz="3700" b="1" dirty="0">
                <a:solidFill>
                  <a:schemeClr val="bg1"/>
                </a:solidFill>
                <a:latin typeface="Cambria" panose="02040503050406030204" pitchFamily="18" charset="0"/>
              </a:rPr>
              <a:t>Project Statement: </a:t>
            </a: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Design                                                and build a machine that                                               allows our client to exercise                                               on snowy trails.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61178" y="13667415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 DESIGN AND ANALYSIS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1940363" y="4866779"/>
            <a:ext cx="20002012" cy="9619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THE ELECTRIC ADAPTIVE SKI TRIKE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69597" y="4927623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INTRODUCTION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591449" y="4866779"/>
            <a:ext cx="10914743" cy="97400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FUNDING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958892" y="6318586"/>
            <a:ext cx="19983483" cy="1349783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41000"/>
                </a:schemeClr>
              </a:gs>
              <a:gs pos="74000">
                <a:schemeClr val="accent3">
                  <a:lumMod val="45000"/>
                  <a:lumOff val="55000"/>
                  <a:alpha val="93000"/>
                </a:schemeClr>
              </a:gs>
              <a:gs pos="83000">
                <a:schemeClr val="accent3">
                  <a:lumMod val="45000"/>
                  <a:lumOff val="55000"/>
                  <a:alpha val="78000"/>
                </a:schemeClr>
              </a:gs>
              <a:gs pos="100000">
                <a:schemeClr val="accent3">
                  <a:lumMod val="30000"/>
                  <a:lumOff val="70000"/>
                  <a:alpha val="34000"/>
                </a:schemeClr>
              </a:gs>
            </a:gsLst>
            <a:lin ang="5400000" scaled="1"/>
          </a:gradFill>
          <a:ln>
            <a:solidFill>
              <a:srgbClr val="002060">
                <a:alpha val="43000"/>
              </a:srgbClr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/>
              <a:t>Fat Bike</a:t>
            </a: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2552334" y="16717909"/>
            <a:ext cx="10914743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CHALLENGES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2572096" y="6298003"/>
            <a:ext cx="10914743" cy="9902487"/>
          </a:xfrm>
          <a:prstGeom prst="rect">
            <a:avLst/>
          </a:prstGeom>
          <a:solidFill>
            <a:schemeClr val="accent5">
              <a:lumMod val="60000"/>
              <a:lumOff val="40000"/>
              <a:alpha val="17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bg1"/>
                </a:solidFill>
                <a:latin typeface="Cambria" panose="02040503050406030204" pitchFamily="18" charset="0"/>
              </a:rPr>
              <a:t>Continuous Outreach Ensured Project Feasibility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bg1"/>
                </a:solidFill>
                <a:latin typeface="Cambria" panose="02040503050406030204" pitchFamily="18" charset="0"/>
              </a:rPr>
              <a:t>15 Sponsors Providing High-Quality Parts and Support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200" dirty="0">
                <a:solidFill>
                  <a:schemeClr val="bg1"/>
                </a:solidFill>
                <a:latin typeface="Cambria" panose="02040503050406030204" pitchFamily="18" charset="0"/>
              </a:rPr>
              <a:t>All Funds Raised During Academic Year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11958892" y="20218243"/>
            <a:ext cx="20016394" cy="86832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 MANUFACTURING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11968593" y="21488399"/>
            <a:ext cx="20006693" cy="10644791"/>
          </a:xfrm>
          <a:prstGeom prst="rect">
            <a:avLst/>
          </a:prstGeom>
          <a:solidFill>
            <a:schemeClr val="accent5">
              <a:lumMod val="60000"/>
              <a:lumOff val="40000"/>
              <a:alpha val="17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7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08" y="1065916"/>
            <a:ext cx="2298576" cy="3042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984920" y="12216858"/>
            <a:ext cx="5657401" cy="55399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endParaRPr lang="en-US" sz="2900">
              <a:latin typeface="Cambria" panose="02040503050406030204" pitchFamily="18" charset="0"/>
            </a:endParaRPr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369597" y="14937626"/>
            <a:ext cx="10914743" cy="17195564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7000"/>
                </a:schemeClr>
              </a:gs>
              <a:gs pos="74000">
                <a:schemeClr val="accent5">
                  <a:lumMod val="40000"/>
                  <a:lumOff val="60000"/>
                  <a:alpha val="21000"/>
                </a:schemeClr>
              </a:gs>
              <a:gs pos="83000">
                <a:schemeClr val="accent5">
                  <a:lumMod val="20000"/>
                  <a:lumOff val="80000"/>
                  <a:alpha val="46000"/>
                </a:schemeClr>
              </a:gs>
              <a:gs pos="99000">
                <a:schemeClr val="bg1">
                  <a:alpha val="72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  <a:effectLst>
            <a:softEdge rad="31750"/>
          </a:effectLst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3700" b="1" dirty="0">
                <a:solidFill>
                  <a:schemeClr val="bg1"/>
                </a:solidFill>
                <a:latin typeface="Cambria" panose="02040503050406030204" pitchFamily="18" charset="0"/>
              </a:rPr>
              <a:t>Successful Completion of this Project Entails:</a:t>
            </a: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highlight>
                <a:srgbClr val="FFFF00"/>
              </a:highlight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Transportable by Subaru Forester</a:t>
            </a: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Safe performance on groomed trails</a:t>
            </a: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Pedal operated</a:t>
            </a: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Variable electrical assistance</a:t>
            </a: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DESIGN PROCESS: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Transition to sheet metal from bent tube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Welding made simple with slot-and-tab design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Custom designed attachment points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Ensured all custom parts </a:t>
            </a:r>
          </a:p>
          <a:p>
            <a:pPr algn="just">
              <a:spcBef>
                <a:spcPts val="0"/>
              </a:spcBef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       integrated with donated</a:t>
            </a:r>
          </a:p>
          <a:p>
            <a:pPr algn="just">
              <a:spcBef>
                <a:spcPts val="0"/>
              </a:spcBef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       parts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2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2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ANALYSIS: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Minimum Safety Factor of 5</a:t>
            </a: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Maximum Weight Analyzed: 250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</a:rPr>
              <a:t>lbs</a:t>
            </a: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71500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Maximum Deflection: &lt;1 mm</a:t>
            </a: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400027" indent="-400027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32591449" y="25836461"/>
            <a:ext cx="10825388" cy="6296730"/>
          </a:xfrm>
          <a:prstGeom prst="rect">
            <a:avLst/>
          </a:prstGeom>
          <a:solidFill>
            <a:schemeClr val="accent5">
              <a:lumMod val="60000"/>
              <a:lumOff val="40000"/>
              <a:alpha val="17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A Special Thanks to Our Mentors, Supporters, and Advisors: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John Roth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Tye Thompson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Kyle Tierney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Jeremy </a:t>
            </a:r>
            <a:r>
              <a:rPr lang="en-US" sz="3700" dirty="0" err="1">
                <a:solidFill>
                  <a:schemeClr val="bg1"/>
                </a:solidFill>
                <a:latin typeface="Cambria" panose="02040503050406030204" pitchFamily="18" charset="0"/>
              </a:rPr>
              <a:t>Seiferth</a:t>
            </a: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Scott Campbell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Jonathan Dean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Brendan Reagan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Orrin Bliss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David Lee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All else who supported</a:t>
            </a:r>
          </a:p>
          <a:p>
            <a:pPr marL="685800" indent="-6858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/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11C247-9795-A832-2326-FA934930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612" y="879211"/>
            <a:ext cx="3269692" cy="326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BADAF-A080-180B-3738-B27BDDBE42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92" t="41850" r="15250" b="2737"/>
          <a:stretch/>
        </p:blipFill>
        <p:spPr>
          <a:xfrm>
            <a:off x="7335520" y="9382445"/>
            <a:ext cx="3533192" cy="3680062"/>
          </a:xfrm>
          <a:prstGeom prst="rect">
            <a:avLst/>
          </a:prstGeom>
        </p:spPr>
      </p:pic>
      <p:pic>
        <p:nvPicPr>
          <p:cNvPr id="5" name="Picture 4" descr="A computer generated image of a pipe&#10;&#10;Description automatically generated">
            <a:extLst>
              <a:ext uri="{FF2B5EF4-FFF2-40B4-BE49-F238E27FC236}">
                <a16:creationId xmlns:a16="http://schemas.microsoft.com/office/drawing/2014/main" id="{F8B82C92-9072-7C58-2C10-30D83B056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89" y="29348574"/>
            <a:ext cx="2919686" cy="2641621"/>
          </a:xfrm>
          <a:prstGeom prst="rect">
            <a:avLst/>
          </a:prstGeom>
        </p:spPr>
      </p:pic>
      <p:pic>
        <p:nvPicPr>
          <p:cNvPr id="14" name="Picture 13" descr="A blue and green object&#10;&#10;Description automatically generated">
            <a:extLst>
              <a:ext uri="{FF2B5EF4-FFF2-40B4-BE49-F238E27FC236}">
                <a16:creationId xmlns:a16="http://schemas.microsoft.com/office/drawing/2014/main" id="{02873DC7-6849-B078-795A-6964F5CBF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6" y="28298236"/>
            <a:ext cx="3612401" cy="40976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F48369-5884-0579-4029-C84190A27FF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1015"/>
          <a:stretch/>
        </p:blipFill>
        <p:spPr>
          <a:xfrm>
            <a:off x="16934716" y="26097741"/>
            <a:ext cx="4485255" cy="57605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D17367-7FDB-0A80-DE01-EF783ABEB8DE}"/>
              </a:ext>
            </a:extLst>
          </p:cNvPr>
          <p:cNvSpPr txBox="1"/>
          <p:nvPr/>
        </p:nvSpPr>
        <p:spPr>
          <a:xfrm>
            <a:off x="26722129" y="16205921"/>
            <a:ext cx="475785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b="1" i="1" dirty="0"/>
          </a:p>
          <a:p>
            <a:pPr algn="ctr"/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Fat Bike Tire Ensures Traction in Icy Conditions</a:t>
            </a:r>
          </a:p>
        </p:txBody>
      </p:sp>
      <p:pic>
        <p:nvPicPr>
          <p:cNvPr id="11" name="Picture 10" descr="A metal object with a black background&#10;&#10;Description automatically generated">
            <a:extLst>
              <a:ext uri="{FF2B5EF4-FFF2-40B4-BE49-F238E27FC236}">
                <a16:creationId xmlns:a16="http://schemas.microsoft.com/office/drawing/2014/main" id="{07B22747-0F0E-B1DA-8A8A-1D4337C129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85" y="20165286"/>
            <a:ext cx="6019964" cy="2646226"/>
          </a:xfrm>
          <a:prstGeom prst="rect">
            <a:avLst/>
          </a:prstGeom>
        </p:spPr>
      </p:pic>
      <p:pic>
        <p:nvPicPr>
          <p:cNvPr id="23" name="Picture 22" descr="A white metal chair with a black background&#10;&#10;Description automatically generated">
            <a:extLst>
              <a:ext uri="{FF2B5EF4-FFF2-40B4-BE49-F238E27FC236}">
                <a16:creationId xmlns:a16="http://schemas.microsoft.com/office/drawing/2014/main" id="{AA519EE1-9409-545F-E894-98F572A524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97" y="21976559"/>
            <a:ext cx="4896665" cy="4377322"/>
          </a:xfrm>
          <a:prstGeom prst="rect">
            <a:avLst/>
          </a:prstGeom>
        </p:spPr>
      </p:pic>
      <p:pic>
        <p:nvPicPr>
          <p:cNvPr id="40" name="Picture 39" descr="A metal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62BE215-06CD-CCAB-A774-3F0F383C03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29" y="16590855"/>
            <a:ext cx="4673121" cy="264622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DC0BC27-4DF3-299B-E530-72ADCAE557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8278" y="25753117"/>
            <a:ext cx="528078" cy="2640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132069A-2117-B3CC-68CD-EB6511868E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8986" y="25753117"/>
            <a:ext cx="528078" cy="264040"/>
          </a:xfrm>
          <a:prstGeom prst="rect">
            <a:avLst/>
          </a:prstGeom>
        </p:spPr>
      </p:pic>
      <p:pic>
        <p:nvPicPr>
          <p:cNvPr id="81" name="Picture 80" descr="A machine with a wheel&#10;&#10;Description automatically generated with medium confidence">
            <a:extLst>
              <a:ext uri="{FF2B5EF4-FFF2-40B4-BE49-F238E27FC236}">
                <a16:creationId xmlns:a16="http://schemas.microsoft.com/office/drawing/2014/main" id="{EE9B7299-216E-E3CE-6A31-6BE43EAF30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003" y="15387036"/>
            <a:ext cx="10810171" cy="4739294"/>
          </a:xfrm>
          <a:prstGeom prst="rect">
            <a:avLst/>
          </a:prstGeom>
          <a:noFill/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E9C0C435-403E-4749-C69B-2D2BD8B6B56F}"/>
              </a:ext>
            </a:extLst>
          </p:cNvPr>
          <p:cNvSpPr txBox="1"/>
          <p:nvPr/>
        </p:nvSpPr>
        <p:spPr>
          <a:xfrm>
            <a:off x="13119061" y="21731057"/>
            <a:ext cx="18917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FABRICATION              WELDING            MACHINING            FORMING</a:t>
            </a:r>
          </a:p>
          <a:p>
            <a:endParaRPr lang="en-US" sz="5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61636FF6-EC52-B366-14E1-80130B4233C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766"/>
          <a:stretch/>
        </p:blipFill>
        <p:spPr>
          <a:xfrm>
            <a:off x="27464151" y="26017157"/>
            <a:ext cx="4096421" cy="584114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616CF9C-30F4-85CB-3538-121A6D8CD37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261" t="11042" r="19937" b="23633"/>
          <a:stretch/>
        </p:blipFill>
        <p:spPr>
          <a:xfrm>
            <a:off x="12684778" y="26049924"/>
            <a:ext cx="3752885" cy="5760563"/>
          </a:xfrm>
          <a:prstGeom prst="rect">
            <a:avLst/>
          </a:prstGeom>
        </p:spPr>
      </p:pic>
      <p:pic>
        <p:nvPicPr>
          <p:cNvPr id="95" name="Picture 94" descr="A close-up of a metal pipe&#10;&#10;Description automatically generated">
            <a:extLst>
              <a:ext uri="{FF2B5EF4-FFF2-40B4-BE49-F238E27FC236}">
                <a16:creationId xmlns:a16="http://schemas.microsoft.com/office/drawing/2014/main" id="{1B192806-AED7-271C-93AD-DC83BA8206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915" y="21437998"/>
            <a:ext cx="4362450" cy="5191125"/>
          </a:xfrm>
          <a:prstGeom prst="rect">
            <a:avLst/>
          </a:prstGeom>
        </p:spPr>
      </p:pic>
      <p:pic>
        <p:nvPicPr>
          <p:cNvPr id="97" name="Picture 96" descr="A metal and black object&#10;&#10;Description automatically generated">
            <a:extLst>
              <a:ext uri="{FF2B5EF4-FFF2-40B4-BE49-F238E27FC236}">
                <a16:creationId xmlns:a16="http://schemas.microsoft.com/office/drawing/2014/main" id="{4F932E0B-7DE2-CA26-AED6-EB14299D75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652" y="21184386"/>
            <a:ext cx="4865307" cy="6498338"/>
          </a:xfrm>
          <a:prstGeom prst="rect">
            <a:avLst/>
          </a:prstGeom>
        </p:spPr>
      </p:pic>
      <p:pic>
        <p:nvPicPr>
          <p:cNvPr id="102" name="Picture 101" descr="A metal piece with a hole&#10;&#10;Description automatically generated">
            <a:extLst>
              <a:ext uri="{FF2B5EF4-FFF2-40B4-BE49-F238E27FC236}">
                <a16:creationId xmlns:a16="http://schemas.microsoft.com/office/drawing/2014/main" id="{BC42BADC-7B1A-1341-2A30-E68CAA74C2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093" y="22049868"/>
            <a:ext cx="3229875" cy="4304013"/>
          </a:xfrm>
          <a:prstGeom prst="rect">
            <a:avLst/>
          </a:prstGeom>
        </p:spPr>
      </p:pic>
      <p:graphicFrame>
        <p:nvGraphicFramePr>
          <p:cNvPr id="105" name="Chart 104">
            <a:extLst>
              <a:ext uri="{FF2B5EF4-FFF2-40B4-BE49-F238E27FC236}">
                <a16:creationId xmlns:a16="http://schemas.microsoft.com/office/drawing/2014/main" id="{735FA45A-1A0A-6973-4159-EA6E3A222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155725"/>
              </p:ext>
            </p:extLst>
          </p:nvPr>
        </p:nvGraphicFramePr>
        <p:xfrm>
          <a:off x="33484189" y="9270085"/>
          <a:ext cx="9227788" cy="7447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106" name="TextBox 105">
            <a:extLst>
              <a:ext uri="{FF2B5EF4-FFF2-40B4-BE49-F238E27FC236}">
                <a16:creationId xmlns:a16="http://schemas.microsoft.com/office/drawing/2014/main" id="{6CADB67A-C83F-4FBB-D53D-EE4B805F9687}"/>
              </a:ext>
            </a:extLst>
          </p:cNvPr>
          <p:cNvSpPr txBox="1"/>
          <p:nvPr/>
        </p:nvSpPr>
        <p:spPr>
          <a:xfrm>
            <a:off x="39726492" y="11846415"/>
            <a:ext cx="3520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Cash Donations</a:t>
            </a:r>
          </a:p>
          <a:p>
            <a:r>
              <a:rPr lang="en-US" sz="4400" dirty="0">
                <a:solidFill>
                  <a:schemeClr val="bg1"/>
                </a:solidFill>
              </a:rPr>
              <a:t>$1,300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EBA85FE-3CE8-7798-6975-94CC72BA612B}"/>
              </a:ext>
            </a:extLst>
          </p:cNvPr>
          <p:cNvSpPr txBox="1"/>
          <p:nvPr/>
        </p:nvSpPr>
        <p:spPr>
          <a:xfrm>
            <a:off x="34763770" y="11308408"/>
            <a:ext cx="36101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In-Kind Donations</a:t>
            </a:r>
          </a:p>
          <a:p>
            <a:r>
              <a:rPr lang="en-US" sz="5000" dirty="0">
                <a:solidFill>
                  <a:schemeClr val="bg1"/>
                </a:solidFill>
              </a:rPr>
              <a:t>$2,700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BB62E2B-B6EC-82D9-8B67-692D82F196D6}"/>
              </a:ext>
            </a:extLst>
          </p:cNvPr>
          <p:cNvSpPr txBox="1"/>
          <p:nvPr/>
        </p:nvSpPr>
        <p:spPr>
          <a:xfrm>
            <a:off x="38306827" y="10838866"/>
            <a:ext cx="3794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UNH $800</a:t>
            </a:r>
          </a:p>
        </p:txBody>
      </p:sp>
      <p:sp>
        <p:nvSpPr>
          <p:cNvPr id="110" name="Subtitle 2">
            <a:extLst>
              <a:ext uri="{FF2B5EF4-FFF2-40B4-BE49-F238E27FC236}">
                <a16:creationId xmlns:a16="http://schemas.microsoft.com/office/drawing/2014/main" id="{2EB811DD-633C-D881-2724-FEA64B91F0D1}"/>
              </a:ext>
            </a:extLst>
          </p:cNvPr>
          <p:cNvSpPr txBox="1">
            <a:spLocks/>
          </p:cNvSpPr>
          <p:nvPr/>
        </p:nvSpPr>
        <p:spPr>
          <a:xfrm>
            <a:off x="32512860" y="17968551"/>
            <a:ext cx="10914743" cy="6014432"/>
          </a:xfrm>
          <a:prstGeom prst="rect">
            <a:avLst/>
          </a:prstGeom>
          <a:solidFill>
            <a:schemeClr val="accent5">
              <a:lumMod val="60000"/>
              <a:lumOff val="40000"/>
              <a:alpha val="17000"/>
            </a:schemeClr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t">
            <a:normAutofit lnSpcReduction="10000"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No Resources From Legacy Project Work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New Advisors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Self-Taught Manufacturing Techniques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700" b="1" dirty="0">
                <a:solidFill>
                  <a:schemeClr val="bg1"/>
                </a:solidFill>
                <a:latin typeface="Cambria" panose="02040503050406030204" pitchFamily="18" charset="0"/>
              </a:rPr>
              <a:t>Lessons Learned</a:t>
            </a:r>
          </a:p>
          <a:p>
            <a:pPr>
              <a:spcBef>
                <a:spcPts val="0"/>
              </a:spcBef>
            </a:pPr>
            <a:endParaRPr lang="en-US" sz="8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Project Management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Time Management 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Resource Management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Client/Sponsor Relations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Advertising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Engineering Best Practices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</a:rPr>
              <a:t>Presentation Skills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7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l"/>
            <a:endParaRPr lang="en-US" sz="3700" dirty="0">
              <a:latin typeface="Cambria" panose="02040503050406030204" pitchFamily="18" charset="0"/>
            </a:endParaRPr>
          </a:p>
        </p:txBody>
      </p:sp>
      <p:sp>
        <p:nvSpPr>
          <p:cNvPr id="111" name="Subtitle 2">
            <a:extLst>
              <a:ext uri="{FF2B5EF4-FFF2-40B4-BE49-F238E27FC236}">
                <a16:creationId xmlns:a16="http://schemas.microsoft.com/office/drawing/2014/main" id="{C5E4B3B0-5583-9CC6-6300-19AAB450B38D}"/>
              </a:ext>
            </a:extLst>
          </p:cNvPr>
          <p:cNvSpPr txBox="1">
            <a:spLocks/>
          </p:cNvSpPr>
          <p:nvPr/>
        </p:nvSpPr>
        <p:spPr>
          <a:xfrm>
            <a:off x="32606860" y="24505498"/>
            <a:ext cx="10809977" cy="91315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106674" tIns="53337" rIns="106674" bIns="53337" rtlCol="0" anchor="ctr">
            <a:normAutofit/>
          </a:bodyPr>
          <a:lstStyle>
            <a:lvl1pPr marL="0" indent="0" algn="ctr" defTabSz="3840480" rtl="0" eaLnBrk="1" latinLnBrk="0" hangingPunct="1">
              <a:lnSpc>
                <a:spcPct val="90000"/>
              </a:lnSpc>
              <a:spcBef>
                <a:spcPts val="4200"/>
              </a:spcBef>
              <a:buFont typeface="Arial" panose="020B0604020202020204" pitchFamily="34" charset="0"/>
              <a:buNone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2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8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404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7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68096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60120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52144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44168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920" indent="0" algn="ctr" defTabSz="3840480" rtl="0" eaLnBrk="1" latinLnBrk="0" hangingPunct="1">
              <a:lnSpc>
                <a:spcPct val="90000"/>
              </a:lnSpc>
              <a:spcBef>
                <a:spcPts val="2100"/>
              </a:spcBef>
              <a:buFont typeface="Arial" panose="020B0604020202020204" pitchFamily="34" charset="0"/>
              <a:buNone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800">
                <a:solidFill>
                  <a:schemeClr val="bg1"/>
                </a:solidFill>
                <a:latin typeface="Cambria" panose="02040503050406030204" pitchFamily="18" charset="0"/>
              </a:rPr>
              <a:t>AKNOWLEDGEMENTS</a:t>
            </a:r>
          </a:p>
        </p:txBody>
      </p:sp>
      <p:pic>
        <p:nvPicPr>
          <p:cNvPr id="113" name="Picture 112" descr="A metal piece with a hole&#10;&#10;Description automatically generated">
            <a:extLst>
              <a:ext uri="{FF2B5EF4-FFF2-40B4-BE49-F238E27FC236}">
                <a16:creationId xmlns:a16="http://schemas.microsoft.com/office/drawing/2014/main" id="{E91E9723-4358-5288-6475-55486D1DE0D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8612" y="19588875"/>
            <a:ext cx="3336371" cy="4189166"/>
          </a:xfrm>
          <a:prstGeom prst="rect">
            <a:avLst/>
          </a:prstGeom>
        </p:spPr>
      </p:pic>
      <p:pic>
        <p:nvPicPr>
          <p:cNvPr id="29" name="Picture 28" descr="A metal piece with holes&#10;&#10;Description automatically generated with medium confidence">
            <a:extLst>
              <a:ext uri="{FF2B5EF4-FFF2-40B4-BE49-F238E27FC236}">
                <a16:creationId xmlns:a16="http://schemas.microsoft.com/office/drawing/2014/main" id="{A290B94C-EEDA-B68D-627D-8589CB5C511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09" y="24963100"/>
            <a:ext cx="3648598" cy="286583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075C8E9-D065-9C2A-8A0E-5EA2D4619AB6}"/>
              </a:ext>
            </a:extLst>
          </p:cNvPr>
          <p:cNvSpPr txBox="1"/>
          <p:nvPr/>
        </p:nvSpPr>
        <p:spPr>
          <a:xfrm>
            <a:off x="12598091" y="16013958"/>
            <a:ext cx="564584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00" b="1" i="1" dirty="0">
                <a:latin typeface="Cambria" panose="02040503050406030204" pitchFamily="18" charset="0"/>
                <a:ea typeface="Cambria" panose="02040503050406030204" pitchFamily="18" charset="0"/>
              </a:rPr>
              <a:t>1000W Mid-Drive Motor with Controller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518CAF-5384-860D-43F0-A1553B1F7ABA}"/>
              </a:ext>
            </a:extLst>
          </p:cNvPr>
          <p:cNvSpPr txBox="1"/>
          <p:nvPr/>
        </p:nvSpPr>
        <p:spPr>
          <a:xfrm>
            <a:off x="12445630" y="22773685"/>
            <a:ext cx="48653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Seat Attachments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Rear Frame Mount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Motor Mount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Steering Attachment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8455F9-0F87-0D86-0AB5-404A137C4DE8}"/>
              </a:ext>
            </a:extLst>
          </p:cNvPr>
          <p:cNvSpPr txBox="1"/>
          <p:nvPr/>
        </p:nvSpPr>
        <p:spPr>
          <a:xfrm>
            <a:off x="28119613" y="22773685"/>
            <a:ext cx="486530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Head Tubes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Ski-Arm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Ski Forks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Trike Frame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7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C16E73AF-CBE2-CF88-6C45-BDD1A863E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3" r="31572"/>
          <a:stretch/>
        </p:blipFill>
        <p:spPr bwMode="auto">
          <a:xfrm>
            <a:off x="21986982" y="26085136"/>
            <a:ext cx="4861006" cy="57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bicycle in front of a building&#10;&#10;Description automatically generated">
            <a:extLst>
              <a:ext uri="{FF2B5EF4-FFF2-40B4-BE49-F238E27FC236}">
                <a16:creationId xmlns:a16="http://schemas.microsoft.com/office/drawing/2014/main" id="{2775A2B3-EEB7-A0D2-12FE-C3F4B93853E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556" y="6707402"/>
            <a:ext cx="7752015" cy="5321553"/>
          </a:xfrm>
          <a:prstGeom prst="rect">
            <a:avLst/>
          </a:prstGeom>
        </p:spPr>
      </p:pic>
      <p:pic>
        <p:nvPicPr>
          <p:cNvPr id="67" name="Picture 66" descr="A bicycle with a pedal attached to it&#10;&#10;Description automatically generated">
            <a:extLst>
              <a:ext uri="{FF2B5EF4-FFF2-40B4-BE49-F238E27FC236}">
                <a16:creationId xmlns:a16="http://schemas.microsoft.com/office/drawing/2014/main" id="{AC6838F8-D53D-4DE0-975E-53EDBE3019B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9897" r="12612" b="13729"/>
          <a:stretch/>
        </p:blipFill>
        <p:spPr>
          <a:xfrm>
            <a:off x="12427843" y="6720288"/>
            <a:ext cx="10845571" cy="8488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A33D4A-C948-A957-2868-2BE454A4EFEB}"/>
              </a:ext>
            </a:extLst>
          </p:cNvPr>
          <p:cNvSpPr txBox="1"/>
          <p:nvPr/>
        </p:nvSpPr>
        <p:spPr>
          <a:xfrm>
            <a:off x="3296356" y="1157629"/>
            <a:ext cx="95727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600" i="1" dirty="0">
                <a:solidFill>
                  <a:prstClr val="white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UNH </a:t>
            </a:r>
          </a:p>
          <a:p>
            <a:pPr algn="ctr">
              <a:defRPr/>
            </a:pPr>
            <a:r>
              <a:rPr kumimoji="0" lang="en-US" sz="5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Mechanical</a:t>
            </a:r>
          </a:p>
          <a:p>
            <a:pPr algn="ctr">
              <a:defRPr/>
            </a:pPr>
            <a:r>
              <a:rPr kumimoji="0" lang="en-US" sz="5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Engineering</a:t>
            </a: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83E4DF-7262-58D9-B9C9-2A2DB898CD58}"/>
              </a:ext>
            </a:extLst>
          </p:cNvPr>
          <p:cNvSpPr txBox="1"/>
          <p:nvPr/>
        </p:nvSpPr>
        <p:spPr>
          <a:xfrm>
            <a:off x="33220179" y="1139107"/>
            <a:ext cx="57176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6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Advisors: </a:t>
            </a:r>
          </a:p>
          <a:p>
            <a:pPr algn="ctr"/>
            <a:r>
              <a:rPr lang="en-US" sz="56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Dr. John T. Roth</a:t>
            </a:r>
          </a:p>
          <a:p>
            <a:pPr algn="ctr"/>
            <a:r>
              <a:rPr lang="en-US" sz="5600" i="1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Tye Thompson</a:t>
            </a:r>
            <a:endParaRPr lang="en-US" sz="5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F1F5F95-B1A7-CDEC-9984-D47494CED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20812"/>
          <a:stretch/>
        </p:blipFill>
        <p:spPr bwMode="auto">
          <a:xfrm>
            <a:off x="37185457" y="26637833"/>
            <a:ext cx="5775084" cy="465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blue and green object with a black background&#10;&#10;Description automatically generated">
            <a:extLst>
              <a:ext uri="{FF2B5EF4-FFF2-40B4-BE49-F238E27FC236}">
                <a16:creationId xmlns:a16="http://schemas.microsoft.com/office/drawing/2014/main" id="{5C506AE0-64DF-F865-B4F8-7F7F533B0C7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04" y="26245827"/>
            <a:ext cx="8973008" cy="53838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CD6B767-D5C2-8892-69C0-773B35FC8906}"/>
              </a:ext>
            </a:extLst>
          </p:cNvPr>
          <p:cNvSpPr txBox="1"/>
          <p:nvPr/>
        </p:nvSpPr>
        <p:spPr>
          <a:xfrm>
            <a:off x="4033902" y="18374315"/>
            <a:ext cx="2196592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301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 Snowmobile Skis</a:t>
            </a:r>
            <a:endParaRPr kumimoji="0" lang="en-US" sz="37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D2E3EC2-9FAF-8C4E-AFC2-6787FC313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0" r="8423" b="6585"/>
          <a:stretch/>
        </p:blipFill>
        <p:spPr bwMode="auto">
          <a:xfrm>
            <a:off x="23809227" y="12380382"/>
            <a:ext cx="7751344" cy="278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04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8B49EBC-8012-49EB-A634-9AC004CF8E8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66D790-D06C-4361-94B8-8BED25FA40A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292</Words>
  <Application>Microsoft Office PowerPoint</Application>
  <PresentationFormat>Custom</PresentationFormat>
  <Paragraphs>102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Cambria</vt:lpstr>
      <vt:lpstr>Office Theme</vt:lpstr>
      <vt:lpstr>EAST: Electric Adaptive Ski Trike Reyer Bliss, Joseph Falk, Jared Hakala, Ethan Hardardt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Jacobs</dc:creator>
  <cp:lastModifiedBy>Reyer Bliss</cp:lastModifiedBy>
  <cp:revision>5</cp:revision>
  <dcterms:created xsi:type="dcterms:W3CDTF">2016-03-05T16:55:12Z</dcterms:created>
  <dcterms:modified xsi:type="dcterms:W3CDTF">2024-04-18T20:54:22Z</dcterms:modified>
</cp:coreProperties>
</file>