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sldIdLst>
    <p:sldId id="256" r:id="rId7"/>
  </p:sldIdLst>
  <p:sldSz cx="36576000" cy="29260800"/>
  <p:notesSz cx="9144000" cy="6858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16">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B935E4-94C6-4991-A449-EE404BD7D044}" v="4" dt="2024-04-18T20:13:12.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434" autoAdjust="0"/>
  </p:normalViewPr>
  <p:slideViewPr>
    <p:cSldViewPr snapToGrid="0">
      <p:cViewPr>
        <p:scale>
          <a:sx n="25" d="100"/>
          <a:sy n="25" d="100"/>
        </p:scale>
        <p:origin x="585" y="-1323"/>
      </p:cViewPr>
      <p:guideLst>
        <p:guide orient="horz" pos="9216"/>
        <p:guide pos="1152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 DiChiara" userId="896b32fa-91e8-48fd-9370-72de9c2e8d94" providerId="ADAL" clId="{B1B935E4-94C6-4991-A449-EE404BD7D044}"/>
    <pc:docChg chg="undo custSel delSld modSld">
      <pc:chgData name="Evan DiChiara" userId="896b32fa-91e8-48fd-9370-72de9c2e8d94" providerId="ADAL" clId="{B1B935E4-94C6-4991-A449-EE404BD7D044}" dt="2024-04-18T20:13:15.101" v="1864" actId="1076"/>
      <pc:docMkLst>
        <pc:docMk/>
      </pc:docMkLst>
      <pc:sldChg chg="addSp delSp modSp mod">
        <pc:chgData name="Evan DiChiara" userId="896b32fa-91e8-48fd-9370-72de9c2e8d94" providerId="ADAL" clId="{B1B935E4-94C6-4991-A449-EE404BD7D044}" dt="2024-04-18T20:13:15.101" v="1864" actId="1076"/>
        <pc:sldMkLst>
          <pc:docMk/>
          <pc:sldMk cId="376030445" sldId="256"/>
        </pc:sldMkLst>
        <pc:spChg chg="mod">
          <ac:chgData name="Evan DiChiara" userId="896b32fa-91e8-48fd-9370-72de9c2e8d94" providerId="ADAL" clId="{B1B935E4-94C6-4991-A449-EE404BD7D044}" dt="2024-04-18T20:12:43.903" v="1857" actId="20577"/>
          <ac:spMkLst>
            <pc:docMk/>
            <pc:sldMk cId="376030445" sldId="256"/>
            <ac:spMk id="8" creationId="{00000000-0000-0000-0000-000000000000}"/>
          </ac:spMkLst>
        </pc:spChg>
        <pc:spChg chg="mod">
          <ac:chgData name="Evan DiChiara" userId="896b32fa-91e8-48fd-9370-72de9c2e8d94" providerId="ADAL" clId="{B1B935E4-94C6-4991-A449-EE404BD7D044}" dt="2024-04-17T20:21:58.161" v="1692" actId="20577"/>
          <ac:spMkLst>
            <pc:docMk/>
            <pc:sldMk cId="376030445" sldId="256"/>
            <ac:spMk id="12" creationId="{00000000-0000-0000-0000-000000000000}"/>
          </ac:spMkLst>
        </pc:spChg>
        <pc:spChg chg="mod">
          <ac:chgData name="Evan DiChiara" userId="896b32fa-91e8-48fd-9370-72de9c2e8d94" providerId="ADAL" clId="{B1B935E4-94C6-4991-A449-EE404BD7D044}" dt="2024-04-17T04:02:30.644" v="4" actId="20577"/>
          <ac:spMkLst>
            <pc:docMk/>
            <pc:sldMk cId="376030445" sldId="256"/>
            <ac:spMk id="15" creationId="{00000000-0000-0000-0000-000000000000}"/>
          </ac:spMkLst>
        </pc:spChg>
        <pc:spChg chg="mod">
          <ac:chgData name="Evan DiChiara" userId="896b32fa-91e8-48fd-9370-72de9c2e8d94" providerId="ADAL" clId="{B1B935E4-94C6-4991-A449-EE404BD7D044}" dt="2024-04-17T20:21:44.874" v="1689" actId="1076"/>
          <ac:spMkLst>
            <pc:docMk/>
            <pc:sldMk cId="376030445" sldId="256"/>
            <ac:spMk id="18" creationId="{00000000-0000-0000-0000-000000000000}"/>
          </ac:spMkLst>
        </pc:spChg>
        <pc:spChg chg="mod">
          <ac:chgData name="Evan DiChiara" userId="896b32fa-91e8-48fd-9370-72de9c2e8d94" providerId="ADAL" clId="{B1B935E4-94C6-4991-A449-EE404BD7D044}" dt="2024-04-17T20:22:41.314" v="1697" actId="255"/>
          <ac:spMkLst>
            <pc:docMk/>
            <pc:sldMk cId="376030445" sldId="256"/>
            <ac:spMk id="19" creationId="{00000000-0000-0000-0000-000000000000}"/>
          </ac:spMkLst>
        </pc:spChg>
        <pc:spChg chg="add del mod">
          <ac:chgData name="Evan DiChiara" userId="896b32fa-91e8-48fd-9370-72de9c2e8d94" providerId="ADAL" clId="{B1B935E4-94C6-4991-A449-EE404BD7D044}" dt="2024-04-17T14:42:44.838" v="8" actId="478"/>
          <ac:spMkLst>
            <pc:docMk/>
            <pc:sldMk cId="376030445" sldId="256"/>
            <ac:spMk id="35" creationId="{8B01FB89-8FBC-345E-C0FA-F78EF6BFD7C6}"/>
          </ac:spMkLst>
        </pc:spChg>
        <pc:spChg chg="add del mod">
          <ac:chgData name="Evan DiChiara" userId="896b32fa-91e8-48fd-9370-72de9c2e8d94" providerId="ADAL" clId="{B1B935E4-94C6-4991-A449-EE404BD7D044}" dt="2024-04-17T14:43:13.012" v="11" actId="478"/>
          <ac:spMkLst>
            <pc:docMk/>
            <pc:sldMk cId="376030445" sldId="256"/>
            <ac:spMk id="37" creationId="{C91C5352-D876-84A5-01DC-8E7EB160D789}"/>
          </ac:spMkLst>
        </pc:spChg>
        <pc:spChg chg="mod">
          <ac:chgData name="Evan DiChiara" userId="896b32fa-91e8-48fd-9370-72de9c2e8d94" providerId="ADAL" clId="{B1B935E4-94C6-4991-A449-EE404BD7D044}" dt="2024-04-18T20:11:50.693" v="1771" actId="20577"/>
          <ac:spMkLst>
            <pc:docMk/>
            <pc:sldMk cId="376030445" sldId="256"/>
            <ac:spMk id="85" creationId="{00000000-0000-0000-0000-000000000000}"/>
          </ac:spMkLst>
        </pc:spChg>
        <pc:spChg chg="mod">
          <ac:chgData name="Evan DiChiara" userId="896b32fa-91e8-48fd-9370-72de9c2e8d94" providerId="ADAL" clId="{B1B935E4-94C6-4991-A449-EE404BD7D044}" dt="2024-04-17T20:22:12.669" v="1694" actId="1076"/>
          <ac:spMkLst>
            <pc:docMk/>
            <pc:sldMk cId="376030445" sldId="256"/>
            <ac:spMk id="93" creationId="{00000000-0000-0000-0000-000000000000}"/>
          </ac:spMkLst>
        </pc:spChg>
        <pc:spChg chg="mod">
          <ac:chgData name="Evan DiChiara" userId="896b32fa-91e8-48fd-9370-72de9c2e8d94" providerId="ADAL" clId="{B1B935E4-94C6-4991-A449-EE404BD7D044}" dt="2024-04-17T20:22:54.965" v="1698" actId="255"/>
          <ac:spMkLst>
            <pc:docMk/>
            <pc:sldMk cId="376030445" sldId="256"/>
            <ac:spMk id="99" creationId="{00000000-0000-0000-0000-000000000000}"/>
          </ac:spMkLst>
        </pc:spChg>
        <pc:spChg chg="mod">
          <ac:chgData name="Evan DiChiara" userId="896b32fa-91e8-48fd-9370-72de9c2e8d94" providerId="ADAL" clId="{B1B935E4-94C6-4991-A449-EE404BD7D044}" dt="2024-04-17T20:22:26.517" v="1696" actId="255"/>
          <ac:spMkLst>
            <pc:docMk/>
            <pc:sldMk cId="376030445" sldId="256"/>
            <ac:spMk id="108" creationId="{00000000-0000-0000-0000-000000000000}"/>
          </ac:spMkLst>
        </pc:spChg>
        <pc:picChg chg="mod">
          <ac:chgData name="Evan DiChiara" userId="896b32fa-91e8-48fd-9370-72de9c2e8d94" providerId="ADAL" clId="{B1B935E4-94C6-4991-A449-EE404BD7D044}" dt="2024-04-18T20:13:15.101" v="1864" actId="1076"/>
          <ac:picMkLst>
            <pc:docMk/>
            <pc:sldMk cId="376030445" sldId="256"/>
            <ac:picMk id="21" creationId="{5C7342B1-0B31-1AE0-4DA0-6BA8B809E02E}"/>
          </ac:picMkLst>
        </pc:picChg>
        <pc:picChg chg="mod">
          <ac:chgData name="Evan DiChiara" userId="896b32fa-91e8-48fd-9370-72de9c2e8d94" providerId="ADAL" clId="{B1B935E4-94C6-4991-A449-EE404BD7D044}" dt="2024-04-18T20:13:12.887" v="1863" actId="1076"/>
          <ac:picMkLst>
            <pc:docMk/>
            <pc:sldMk cId="376030445" sldId="256"/>
            <ac:picMk id="1026" creationId="{781982F6-76DA-829B-E72E-3A3481F17009}"/>
          </ac:picMkLst>
        </pc:picChg>
      </pc:sldChg>
      <pc:sldChg chg="del">
        <pc:chgData name="Evan DiChiara" userId="896b32fa-91e8-48fd-9370-72de9c2e8d94" providerId="ADAL" clId="{B1B935E4-94C6-4991-A449-EE404BD7D044}" dt="2024-04-18T20:11:00.756" v="1699" actId="47"/>
        <pc:sldMkLst>
          <pc:docMk/>
          <pc:sldMk cId="347236015" sldId="25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788749"/>
            <a:ext cx="31089600" cy="10187093"/>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572000" y="15368696"/>
            <a:ext cx="27432000" cy="7064584"/>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557867"/>
            <a:ext cx="7886700" cy="247971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1557867"/>
            <a:ext cx="23202900" cy="247971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7294889"/>
            <a:ext cx="31546800" cy="12171677"/>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495552" y="19581716"/>
            <a:ext cx="31546800" cy="6400797"/>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789333"/>
            <a:ext cx="1554480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789333"/>
            <a:ext cx="1554480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557873"/>
            <a:ext cx="31546800" cy="56557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7172963"/>
            <a:ext cx="15473360" cy="351535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519368" y="10688320"/>
            <a:ext cx="15473360"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7172963"/>
            <a:ext cx="15549564" cy="351535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8516602" y="10688320"/>
            <a:ext cx="15549564"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5549564" y="4213020"/>
            <a:ext cx="18516600" cy="20794133"/>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778240"/>
            <a:ext cx="11796712" cy="16262776"/>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4213020"/>
            <a:ext cx="18516600" cy="20794133"/>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519364" y="8778240"/>
            <a:ext cx="11796712" cy="16262776"/>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557873"/>
            <a:ext cx="31546800" cy="56557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789333"/>
            <a:ext cx="31546800" cy="185657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7120433"/>
            <a:ext cx="8229600" cy="1557867"/>
          </a:xfrm>
          <a:prstGeom prst="rect">
            <a:avLst/>
          </a:prstGeom>
        </p:spPr>
        <p:txBody>
          <a:bodyPr vert="horz" lIns="91440" tIns="45720" rIns="91440" bIns="45720" rtlCol="0" anchor="ctr"/>
          <a:lstStyle>
            <a:lvl1pPr algn="l">
              <a:defRPr sz="5040">
                <a:solidFill>
                  <a:schemeClr val="tx1">
                    <a:tint val="75000"/>
                  </a:schemeClr>
                </a:solidFill>
              </a:defRPr>
            </a:lvl1pPr>
          </a:lstStyle>
          <a:p>
            <a:fld id="{08E81BC7-D5A5-445F-BF4D-797F02B50EB4}" type="datetimeFigureOut">
              <a:rPr lang="en-US" smtClean="0"/>
              <a:t>4/18/2024</a:t>
            </a:fld>
            <a:endParaRPr lang="en-US"/>
          </a:p>
        </p:txBody>
      </p:sp>
      <p:sp>
        <p:nvSpPr>
          <p:cNvPr id="5" name="Footer Placeholder 4"/>
          <p:cNvSpPr>
            <a:spLocks noGrp="1"/>
          </p:cNvSpPr>
          <p:nvPr>
            <p:ph type="ftr" sz="quarter" idx="3"/>
          </p:nvPr>
        </p:nvSpPr>
        <p:spPr>
          <a:xfrm>
            <a:off x="12115800" y="27120433"/>
            <a:ext cx="12344400" cy="1557867"/>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7120433"/>
            <a:ext cx="8229600" cy="1557867"/>
          </a:xfrm>
          <a:prstGeom prst="rect">
            <a:avLst/>
          </a:prstGeom>
        </p:spPr>
        <p:txBody>
          <a:bodyPr vert="horz" lIns="91440" tIns="45720" rIns="91440" bIns="45720" rtlCol="0" anchor="ctr"/>
          <a:lstStyle>
            <a:lvl1pPr algn="r">
              <a:defRPr sz="504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mailto:evan.dichiara@unh.edu" TargetMode="External"/><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afdc.energy.gov/fuels/ethanol-benefits#:~:text=The%20impact%20to%20fuel%20economy%20varies%20depending%20on,to%20fuel%20economy%20lessens%20as%20ethanol%20content%20decreases%29." TargetMode="External"/><Relationship Id="rId5" Type="http://schemas.openxmlformats.org/officeDocument/2006/relationships/hyperlink" Target="https://www.energy.gov/eere/bioenergy/articles/ethanol-vs-petroleum-based-fuel-carbon-emissions" TargetMode="External"/><Relationship Id="rId10" Type="http://schemas.openxmlformats.org/officeDocument/2006/relationships/image" Target="../media/image5.png"/><Relationship Id="rId4" Type="http://schemas.openxmlformats.org/officeDocument/2006/relationships/hyperlink" Target="mailto:anthony.wilson@unh.edu"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997" y="464457"/>
            <a:ext cx="35947162" cy="3509232"/>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7200" dirty="0">
                <a:solidFill>
                  <a:schemeClr val="bg1"/>
                </a:solidFill>
                <a:latin typeface="Cambria" panose="02040503050406030204" pitchFamily="18" charset="0"/>
                <a:cs typeface="Arial" panose="020B0604020202020204" pitchFamily="34" charset="0"/>
              </a:rPr>
              <a:t>Leaf Blower - Gas to E85 Conversion</a:t>
            </a:r>
            <a:br>
              <a:rPr lang="en-US" sz="7200" dirty="0">
                <a:solidFill>
                  <a:schemeClr val="bg1"/>
                </a:solidFill>
                <a:latin typeface="Cambria" panose="02040503050406030204" pitchFamily="18" charset="0"/>
                <a:cs typeface="Arial" panose="020B0604020202020204" pitchFamily="34" charset="0"/>
              </a:rPr>
            </a:br>
            <a:r>
              <a:rPr lang="en-US" sz="4800" u="sng" dirty="0">
                <a:solidFill>
                  <a:schemeClr val="bg1"/>
                </a:solidFill>
                <a:latin typeface="Cambria" panose="02040503050406030204" pitchFamily="18" charset="0"/>
                <a:cs typeface="Arial" panose="020B0604020202020204" pitchFamily="34" charset="0"/>
              </a:rPr>
              <a:t>Anthony Wilson &amp; Evan DiChiara</a:t>
            </a:r>
            <a:br>
              <a:rPr lang="en-US" sz="4800" dirty="0">
                <a:solidFill>
                  <a:schemeClr val="bg1"/>
                </a:solidFill>
                <a:latin typeface="Cambria" panose="02040503050406030204" pitchFamily="18" charset="0"/>
                <a:cs typeface="Arial" panose="020B0604020202020204" pitchFamily="34" charset="0"/>
              </a:rPr>
            </a:br>
            <a:r>
              <a:rPr lang="en-US" sz="4800" i="1" dirty="0">
                <a:solidFill>
                  <a:schemeClr val="bg1"/>
                </a:solidFill>
                <a:latin typeface="Cambria" panose="02040503050406030204" pitchFamily="18" charset="0"/>
                <a:cs typeface="Arial" panose="020B0604020202020204" pitchFamily="34" charset="0"/>
              </a:rPr>
              <a:t>Department of CEPS, University of New Hampshire, Durham, NH 03824</a:t>
            </a:r>
            <a:endParaRPr lang="en-US" sz="8000"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07997" y="5616520"/>
            <a:ext cx="9095619" cy="6214915"/>
          </a:xfrm>
          <a:prstGeom prst="rect">
            <a:avLst/>
          </a:prstGeom>
          <a:noFill/>
          <a:ln>
            <a:solidFill>
              <a:srgbClr val="002060"/>
            </a:solidFill>
          </a:ln>
        </p:spPr>
        <p:txBody>
          <a:bodyPr vert="horz" lIns="91440" tIns="45720" rIns="9144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200" dirty="0">
                <a:latin typeface="Cambria" panose="02040503050406030204" pitchFamily="18" charset="0"/>
              </a:rPr>
              <a:t>For our project we converted a conventional 2 stroke gasoline leaf blower to run on E85 Ethanol fuel. This process required retuning the engine’s carburetor to provide more fuel. This is simple in theory but can be tricky to get right.</a:t>
            </a:r>
          </a:p>
        </p:txBody>
      </p:sp>
      <p:sp>
        <p:nvSpPr>
          <p:cNvPr id="7" name="Subtitle 2"/>
          <p:cNvSpPr txBox="1">
            <a:spLocks/>
          </p:cNvSpPr>
          <p:nvPr/>
        </p:nvSpPr>
        <p:spPr>
          <a:xfrm>
            <a:off x="307997" y="12247002"/>
            <a:ext cx="9095619" cy="811696"/>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dirty="0">
                <a:solidFill>
                  <a:schemeClr val="bg1"/>
                </a:solidFill>
                <a:latin typeface="Cambria" panose="02040503050406030204" pitchFamily="18" charset="0"/>
              </a:rPr>
              <a:t>What is E85?</a:t>
            </a:r>
          </a:p>
        </p:txBody>
      </p:sp>
      <p:sp>
        <p:nvSpPr>
          <p:cNvPr id="8" name="Subtitle 2"/>
          <p:cNvSpPr txBox="1">
            <a:spLocks/>
          </p:cNvSpPr>
          <p:nvPr/>
        </p:nvSpPr>
        <p:spPr>
          <a:xfrm>
            <a:off x="307997" y="21056038"/>
            <a:ext cx="9095619" cy="7495854"/>
          </a:xfrm>
          <a:prstGeom prst="rect">
            <a:avLst/>
          </a:prstGeom>
          <a:ln>
            <a:solidFill>
              <a:srgbClr val="002060"/>
            </a:solidFill>
          </a:ln>
        </p:spPr>
        <p:txBody>
          <a:bodyPr vert="horz" lIns="91440" tIns="45720" rIns="9144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42900" indent="-342900" algn="just">
              <a:spcBef>
                <a:spcPts val="0"/>
              </a:spcBef>
              <a:buFont typeface="Arial" panose="020B0604020202020204" pitchFamily="34" charset="0"/>
              <a:buChar char="•"/>
            </a:pPr>
            <a:r>
              <a:rPr lang="en-US" sz="4000" dirty="0">
                <a:latin typeface="Cambria" panose="02040503050406030204" pitchFamily="18" charset="0"/>
              </a:rPr>
              <a:t>Determine whether or not e85 could be used as an effective fuel alternative in smaller 2-stroke engines. </a:t>
            </a:r>
          </a:p>
          <a:p>
            <a:pPr marL="342900" indent="-342900" algn="just">
              <a:spcBef>
                <a:spcPts val="0"/>
              </a:spcBef>
              <a:buFont typeface="Arial" panose="020B0604020202020204" pitchFamily="34" charset="0"/>
              <a:buChar char="•"/>
            </a:pPr>
            <a:r>
              <a:rPr lang="en-US" sz="4000" dirty="0">
                <a:latin typeface="Cambria" panose="02040503050406030204" pitchFamily="18" charset="0"/>
              </a:rPr>
              <a:t>Spread awareness of e85 in order to lower prices and expand availability. </a:t>
            </a:r>
          </a:p>
          <a:p>
            <a:pPr marL="342900" indent="-342900" algn="just">
              <a:spcBef>
                <a:spcPts val="0"/>
              </a:spcBef>
              <a:buFont typeface="Arial" panose="020B0604020202020204" pitchFamily="34" charset="0"/>
              <a:buChar char="•"/>
            </a:pPr>
            <a:r>
              <a:rPr lang="en-US" sz="4000" dirty="0">
                <a:latin typeface="Cambria" panose="02040503050406030204" pitchFamily="18" charset="0"/>
              </a:rPr>
              <a:t>Reduce emissions</a:t>
            </a:r>
          </a:p>
          <a:p>
            <a:pPr marL="342900" indent="-342900" algn="just">
              <a:spcBef>
                <a:spcPts val="0"/>
              </a:spcBef>
              <a:buFont typeface="Arial" panose="020B0604020202020204" pitchFamily="34" charset="0"/>
              <a:buChar char="•"/>
            </a:pPr>
            <a:r>
              <a:rPr lang="en-US" sz="4000" dirty="0">
                <a:latin typeface="Cambria" panose="02040503050406030204" pitchFamily="18" charset="0"/>
              </a:rPr>
              <a:t>Encourage environmentally friendly alternatives</a:t>
            </a:r>
          </a:p>
          <a:p>
            <a:pPr marL="342900" indent="-342900" algn="just">
              <a:spcBef>
                <a:spcPts val="0"/>
              </a:spcBef>
              <a:buFont typeface="Arial" panose="020B0604020202020204" pitchFamily="34" charset="0"/>
              <a:buChar char="•"/>
            </a:pPr>
            <a:endParaRPr lang="en-US" sz="2500" dirty="0">
              <a:latin typeface="Cambria" panose="02040503050406030204" pitchFamily="18" charset="0"/>
            </a:endParaRPr>
          </a:p>
          <a:p>
            <a:pPr algn="just">
              <a:spcBef>
                <a:spcPts val="0"/>
              </a:spcBef>
            </a:pPr>
            <a:endParaRPr lang="en-US" sz="2500" dirty="0">
              <a:latin typeface="Cambria" panose="02040503050406030204" pitchFamily="18" charset="0"/>
            </a:endParaRPr>
          </a:p>
          <a:p>
            <a:pPr algn="just">
              <a:spcBef>
                <a:spcPts val="0"/>
              </a:spcBef>
            </a:pPr>
            <a:endParaRPr lang="en-US" sz="2500" dirty="0">
              <a:latin typeface="Cambria" panose="02040503050406030204" pitchFamily="18" charset="0"/>
            </a:endParaRPr>
          </a:p>
          <a:p>
            <a:pPr algn="just">
              <a:spcBef>
                <a:spcPts val="0"/>
              </a:spcBef>
            </a:pPr>
            <a:endParaRPr lang="en-US" sz="2500" dirty="0">
              <a:latin typeface="Cambria" panose="02040503050406030204" pitchFamily="18" charset="0"/>
            </a:endParaRPr>
          </a:p>
          <a:p>
            <a:pPr marL="342900" indent="-342900" algn="just">
              <a:spcBef>
                <a:spcPts val="0"/>
              </a:spcBef>
              <a:buFont typeface="Arial" panose="020B0604020202020204" pitchFamily="34" charset="0"/>
              <a:buChar char="•"/>
            </a:pPr>
            <a:endParaRPr lang="en-US" sz="2500" dirty="0">
              <a:latin typeface="Cambria" panose="02040503050406030204" pitchFamily="18" charset="0"/>
            </a:endParaRPr>
          </a:p>
          <a:p>
            <a:pPr algn="just">
              <a:spcBef>
                <a:spcPts val="0"/>
              </a:spcBef>
            </a:pPr>
            <a:endParaRPr lang="en-US" sz="2500" dirty="0">
              <a:latin typeface="Cambria" panose="02040503050406030204" pitchFamily="18" charset="0"/>
            </a:endParaRPr>
          </a:p>
          <a:p>
            <a:pPr marL="342900" indent="-342900" algn="just">
              <a:spcBef>
                <a:spcPts val="0"/>
              </a:spcBef>
              <a:buFont typeface="Arial" panose="020B0604020202020204" pitchFamily="34" charset="0"/>
              <a:buChar char="•"/>
            </a:pPr>
            <a:endParaRPr lang="en-US" sz="2500" dirty="0">
              <a:latin typeface="Cambria" panose="02040503050406030204" pitchFamily="18" charset="0"/>
            </a:endParaRPr>
          </a:p>
          <a:p>
            <a:pPr marL="342900" indent="-342900" algn="just">
              <a:spcBef>
                <a:spcPts val="0"/>
              </a:spcBef>
              <a:buFont typeface="Arial" panose="020B0604020202020204" pitchFamily="34" charset="0"/>
              <a:buChar char="•"/>
            </a:pPr>
            <a:endParaRPr lang="en-US" sz="2500" dirty="0">
              <a:latin typeface="Cambria" panose="02040503050406030204" pitchFamily="18" charset="0"/>
            </a:endParaRPr>
          </a:p>
          <a:p>
            <a:pPr marL="342900" indent="-342900" algn="just">
              <a:spcBef>
                <a:spcPts val="0"/>
              </a:spcBef>
              <a:buFont typeface="Arial" panose="020B0604020202020204" pitchFamily="34" charset="0"/>
              <a:buChar char="•"/>
            </a:pPr>
            <a:endParaRPr lang="en-US" sz="2500" dirty="0">
              <a:latin typeface="Cambria" panose="02040503050406030204" pitchFamily="18" charset="0"/>
            </a:endParaRPr>
          </a:p>
          <a:p>
            <a:pPr algn="l">
              <a:spcBef>
                <a:spcPts val="0"/>
              </a:spcBef>
            </a:pPr>
            <a:endParaRPr lang="en-US" sz="2500" dirty="0">
              <a:latin typeface="Cambria" panose="02040503050406030204" pitchFamily="18" charset="0"/>
            </a:endParaRPr>
          </a:p>
          <a:p>
            <a:pPr algn="just">
              <a:spcBef>
                <a:spcPts val="0"/>
              </a:spcBef>
            </a:pPr>
            <a:endParaRPr lang="en-US" sz="2500" dirty="0">
              <a:latin typeface="Cambria" panose="02040503050406030204" pitchFamily="18" charset="0"/>
            </a:endParaRPr>
          </a:p>
          <a:p>
            <a:pPr algn="l">
              <a:spcBef>
                <a:spcPts val="0"/>
              </a:spcBef>
            </a:pPr>
            <a:endParaRPr lang="en-US" sz="2500" dirty="0">
              <a:latin typeface="Cambria" panose="02040503050406030204" pitchFamily="18" charset="0"/>
            </a:endParaRPr>
          </a:p>
          <a:p>
            <a:pPr algn="l">
              <a:spcBef>
                <a:spcPts val="0"/>
              </a:spcBef>
            </a:pPr>
            <a:endParaRPr lang="en-US" sz="2500" dirty="0">
              <a:latin typeface="Cambria" panose="02040503050406030204" pitchFamily="18" charset="0"/>
            </a:endParaRPr>
          </a:p>
          <a:p>
            <a:pPr algn="l">
              <a:spcBef>
                <a:spcPts val="0"/>
              </a:spcBef>
            </a:pPr>
            <a:endParaRPr lang="en-US" sz="2500" dirty="0">
              <a:latin typeface="Cambria" panose="02040503050406030204" pitchFamily="18" charset="0"/>
            </a:endParaRPr>
          </a:p>
        </p:txBody>
      </p:sp>
      <p:sp>
        <p:nvSpPr>
          <p:cNvPr id="12" name="Subtitle 2"/>
          <p:cNvSpPr txBox="1">
            <a:spLocks/>
          </p:cNvSpPr>
          <p:nvPr/>
        </p:nvSpPr>
        <p:spPr>
          <a:xfrm>
            <a:off x="27143413" y="13473465"/>
            <a:ext cx="9095619" cy="7300278"/>
          </a:xfrm>
          <a:prstGeom prst="rect">
            <a:avLst/>
          </a:prstGeom>
          <a:noFill/>
          <a:ln>
            <a:solidFill>
              <a:srgbClr val="002060"/>
            </a:solidFill>
          </a:ln>
        </p:spPr>
        <p:txBody>
          <a:bodyPr vert="horz" lIns="91440" tIns="45720" rIns="91440" bIns="457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spcBef>
                <a:spcPts val="0"/>
              </a:spcBef>
              <a:buFont typeface="Arial" panose="020B0604020202020204" pitchFamily="34" charset="0"/>
              <a:buChar char="•"/>
            </a:pPr>
            <a:r>
              <a:rPr lang="en-US" sz="4000" dirty="0">
                <a:latin typeface="Cambria" panose="02040503050406030204" pitchFamily="18" charset="0"/>
              </a:rPr>
              <a:t>Decline in overall fuel efficiency</a:t>
            </a:r>
          </a:p>
          <a:p>
            <a:pPr marL="457200" indent="-457200" algn="l">
              <a:spcBef>
                <a:spcPts val="0"/>
              </a:spcBef>
              <a:buFont typeface="Arial" panose="020B0604020202020204" pitchFamily="34" charset="0"/>
              <a:buChar char="•"/>
            </a:pPr>
            <a:r>
              <a:rPr lang="en-US" sz="4000" dirty="0">
                <a:latin typeface="Cambria" panose="02040503050406030204" pitchFamily="18" charset="0"/>
              </a:rPr>
              <a:t>Will increase the need to refill the tank</a:t>
            </a:r>
          </a:p>
          <a:p>
            <a:pPr algn="l">
              <a:spcBef>
                <a:spcPts val="0"/>
              </a:spcBef>
            </a:pPr>
            <a:endParaRPr lang="en-US" sz="4000" dirty="0">
              <a:latin typeface="Cambria" panose="02040503050406030204" pitchFamily="18" charset="0"/>
            </a:endParaRPr>
          </a:p>
          <a:p>
            <a:pPr marL="457200" indent="-457200" algn="l">
              <a:spcBef>
                <a:spcPts val="0"/>
              </a:spcBef>
              <a:buFont typeface="Arial" panose="020B0604020202020204" pitchFamily="34" charset="0"/>
              <a:buChar char="•"/>
            </a:pPr>
            <a:r>
              <a:rPr lang="en-US" sz="4000" dirty="0">
                <a:latin typeface="Cambria" panose="02040503050406030204" pitchFamily="18" charset="0"/>
              </a:rPr>
              <a:t>Increase in effective power</a:t>
            </a:r>
          </a:p>
          <a:p>
            <a:pPr marL="457200" indent="-457200" algn="l">
              <a:spcBef>
                <a:spcPts val="0"/>
              </a:spcBef>
              <a:buFont typeface="Arial" panose="020B0604020202020204" pitchFamily="34" charset="0"/>
              <a:buChar char="•"/>
            </a:pPr>
            <a:r>
              <a:rPr lang="en-US" sz="4000" dirty="0">
                <a:latin typeface="Cambria" panose="02040503050406030204" pitchFamily="18" charset="0"/>
              </a:rPr>
              <a:t>Increase in output volume</a:t>
            </a:r>
          </a:p>
          <a:p>
            <a:pPr marL="457200" indent="-457200" algn="l">
              <a:spcBef>
                <a:spcPts val="0"/>
              </a:spcBef>
              <a:buFont typeface="Arial" panose="020B0604020202020204" pitchFamily="34" charset="0"/>
              <a:buChar char="•"/>
            </a:pPr>
            <a:endParaRPr lang="en-US" sz="4000" dirty="0">
              <a:latin typeface="Cambria" panose="02040503050406030204" pitchFamily="18" charset="0"/>
            </a:endParaRPr>
          </a:p>
          <a:p>
            <a:pPr marL="457200" indent="-457200" algn="l">
              <a:spcBef>
                <a:spcPts val="0"/>
              </a:spcBef>
              <a:buFont typeface="Arial" panose="020B0604020202020204" pitchFamily="34" charset="0"/>
              <a:buChar char="•"/>
            </a:pPr>
            <a:r>
              <a:rPr lang="en-US" sz="4000" dirty="0">
                <a:latin typeface="Cambria" panose="02040503050406030204" pitchFamily="18" charset="0"/>
              </a:rPr>
              <a:t>Ethanol has 44-52% lower greenhouse gas emissions than regular gasoline</a:t>
            </a:r>
          </a:p>
          <a:p>
            <a:pPr algn="l">
              <a:spcBef>
                <a:spcPts val="0"/>
              </a:spcBef>
            </a:pPr>
            <a:endParaRPr lang="en-US" sz="4000" dirty="0">
              <a:latin typeface="Cambria" panose="02040503050406030204" pitchFamily="18" charset="0"/>
            </a:endParaRPr>
          </a:p>
          <a:p>
            <a:pPr algn="l">
              <a:spcBef>
                <a:spcPts val="0"/>
              </a:spcBef>
            </a:pPr>
            <a:r>
              <a:rPr lang="en-US" sz="4000" b="1" dirty="0">
                <a:latin typeface="Cambria" panose="02040503050406030204" pitchFamily="18" charset="0"/>
              </a:rPr>
              <a:t>So it requires 20% more fuel to burn but has a 50% reduced emissions?</a:t>
            </a:r>
            <a:endParaRPr lang="en-US" sz="4000" dirty="0">
              <a:latin typeface="Cambria" panose="02040503050406030204" pitchFamily="18" charset="0"/>
            </a:endParaRPr>
          </a:p>
          <a:p>
            <a:pPr algn="l">
              <a:spcBef>
                <a:spcPts val="0"/>
              </a:spcBef>
            </a:pPr>
            <a:r>
              <a:rPr lang="en-US" sz="4000" dirty="0">
                <a:latin typeface="Cambria" panose="02040503050406030204" pitchFamily="18" charset="0"/>
              </a:rPr>
              <a:t> - Yes, this means a net reduction of 30-40% less greenhouse gasses.</a:t>
            </a:r>
          </a:p>
        </p:txBody>
      </p:sp>
      <p:sp>
        <p:nvSpPr>
          <p:cNvPr id="13" name="Subtitle 2"/>
          <p:cNvSpPr txBox="1">
            <a:spLocks/>
          </p:cNvSpPr>
          <p:nvPr/>
        </p:nvSpPr>
        <p:spPr>
          <a:xfrm>
            <a:off x="307997" y="4380109"/>
            <a:ext cx="9095619" cy="811696"/>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dirty="0">
                <a:solidFill>
                  <a:schemeClr val="bg1"/>
                </a:solidFill>
                <a:latin typeface="Cambria" panose="02040503050406030204" pitchFamily="18" charset="0"/>
              </a:rPr>
              <a:t>Introduction</a:t>
            </a:r>
          </a:p>
        </p:txBody>
      </p:sp>
      <p:sp>
        <p:nvSpPr>
          <p:cNvPr id="15" name="Subtitle 2"/>
          <p:cNvSpPr txBox="1">
            <a:spLocks/>
          </p:cNvSpPr>
          <p:nvPr/>
        </p:nvSpPr>
        <p:spPr>
          <a:xfrm>
            <a:off x="27159540" y="4380109"/>
            <a:ext cx="9095619" cy="811696"/>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dirty="0">
                <a:solidFill>
                  <a:schemeClr val="bg1"/>
                </a:solidFill>
                <a:latin typeface="Cambria" panose="02040503050406030204" pitchFamily="18" charset="0"/>
              </a:rPr>
              <a:t>Data</a:t>
            </a:r>
          </a:p>
        </p:txBody>
      </p:sp>
      <p:sp>
        <p:nvSpPr>
          <p:cNvPr id="17" name="Subtitle 2"/>
          <p:cNvSpPr txBox="1">
            <a:spLocks/>
          </p:cNvSpPr>
          <p:nvPr/>
        </p:nvSpPr>
        <p:spPr>
          <a:xfrm>
            <a:off x="27077443" y="12133818"/>
            <a:ext cx="9095619" cy="811696"/>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dirty="0">
                <a:solidFill>
                  <a:schemeClr val="bg1"/>
                </a:solidFill>
                <a:latin typeface="Cambria" panose="02040503050406030204" pitchFamily="18" charset="0"/>
              </a:rPr>
              <a:t>Conclusions</a:t>
            </a:r>
          </a:p>
        </p:txBody>
      </p:sp>
      <p:sp>
        <p:nvSpPr>
          <p:cNvPr id="18" name="Subtitle 2"/>
          <p:cNvSpPr txBox="1">
            <a:spLocks/>
          </p:cNvSpPr>
          <p:nvPr/>
        </p:nvSpPr>
        <p:spPr>
          <a:xfrm>
            <a:off x="27159540" y="21228015"/>
            <a:ext cx="9095619" cy="563222"/>
          </a:xfrm>
          <a:prstGeom prst="rect">
            <a:avLst/>
          </a:prstGeom>
          <a:solidFill>
            <a:srgbClr val="002060"/>
          </a:solidFill>
          <a:ln>
            <a:solidFill>
              <a:srgbClr val="002060"/>
            </a:solidFill>
          </a:ln>
        </p:spPr>
        <p:txBody>
          <a:bodyPr vert="horz" lIns="91440" tIns="45720" rIns="91440" bIns="45720"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dirty="0">
                <a:solidFill>
                  <a:schemeClr val="bg1"/>
                </a:solidFill>
                <a:latin typeface="Cambria" panose="02040503050406030204" pitchFamily="18" charset="0"/>
              </a:rPr>
              <a:t>Acknowledgements</a:t>
            </a:r>
          </a:p>
        </p:txBody>
      </p:sp>
      <p:sp>
        <p:nvSpPr>
          <p:cNvPr id="19" name="Subtitle 2"/>
          <p:cNvSpPr txBox="1">
            <a:spLocks/>
          </p:cNvSpPr>
          <p:nvPr/>
        </p:nvSpPr>
        <p:spPr>
          <a:xfrm>
            <a:off x="27143413" y="5459100"/>
            <a:ext cx="9095619" cy="6259152"/>
          </a:xfrm>
          <a:prstGeom prst="rect">
            <a:avLst/>
          </a:prstGeom>
          <a:noFill/>
          <a:ln>
            <a:solidFill>
              <a:srgbClr val="002060"/>
            </a:solidFill>
          </a:ln>
        </p:spPr>
        <p:txBody>
          <a:bodyPr vert="horz" lIns="91440" tIns="45720" rIns="9144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200" b="1" dirty="0">
                <a:latin typeface="Cambria" panose="02040503050406030204" pitchFamily="18" charset="0"/>
              </a:rPr>
              <a:t>Gas Real World Data:</a:t>
            </a:r>
          </a:p>
          <a:p>
            <a:pPr marL="457200" indent="-457200" algn="l">
              <a:spcBef>
                <a:spcPts val="0"/>
              </a:spcBef>
              <a:buFontTx/>
              <a:buChar char="-"/>
            </a:pPr>
            <a:r>
              <a:rPr lang="en-US" sz="3200" dirty="0">
                <a:latin typeface="Cambria" panose="02040503050406030204" pitchFamily="18" charset="0"/>
              </a:rPr>
              <a:t>1/3 cup fuel ran for 2 minutes and 12 seconds at full throttle.</a:t>
            </a:r>
          </a:p>
          <a:p>
            <a:pPr marL="457200" indent="-457200" algn="l">
              <a:spcBef>
                <a:spcPts val="0"/>
              </a:spcBef>
              <a:buFontTx/>
              <a:buChar char="-"/>
            </a:pPr>
            <a:r>
              <a:rPr lang="en-US" sz="3200" dirty="0">
                <a:latin typeface="Cambria" panose="02040503050406030204" pitchFamily="18" charset="0"/>
              </a:rPr>
              <a:t>1.7 liter fuel tanks means 48 minutes total runtime</a:t>
            </a:r>
          </a:p>
          <a:p>
            <a:pPr marL="457200" indent="-457200" algn="l">
              <a:spcBef>
                <a:spcPts val="0"/>
              </a:spcBef>
              <a:buFontTx/>
              <a:buChar char="-"/>
            </a:pPr>
            <a:r>
              <a:rPr lang="en-US" sz="3200" dirty="0">
                <a:latin typeface="Cambria" panose="02040503050406030204" pitchFamily="18" charset="0"/>
              </a:rPr>
              <a:t>At idle could fill a 40 gallon bag in 1.79 seconds</a:t>
            </a:r>
          </a:p>
          <a:p>
            <a:pPr marL="457200" indent="-457200" algn="l">
              <a:spcBef>
                <a:spcPts val="0"/>
              </a:spcBef>
              <a:buFontTx/>
              <a:buChar char="-"/>
            </a:pPr>
            <a:r>
              <a:rPr lang="en-US" sz="3200" dirty="0">
                <a:latin typeface="Cambria" panose="02040503050406030204" pitchFamily="18" charset="0"/>
              </a:rPr>
              <a:t>Idle flow rate of 179 CFM</a:t>
            </a:r>
          </a:p>
          <a:p>
            <a:pPr marL="457200" indent="-457200" algn="l">
              <a:spcBef>
                <a:spcPts val="0"/>
              </a:spcBef>
              <a:buFontTx/>
              <a:buChar char="-"/>
            </a:pPr>
            <a:endParaRPr lang="en-US" sz="3200" dirty="0">
              <a:latin typeface="Cambria" panose="02040503050406030204" pitchFamily="18" charset="0"/>
            </a:endParaRPr>
          </a:p>
          <a:p>
            <a:pPr algn="l">
              <a:spcBef>
                <a:spcPts val="0"/>
              </a:spcBef>
            </a:pPr>
            <a:r>
              <a:rPr lang="en-US" sz="3200" b="1" dirty="0">
                <a:latin typeface="Cambria" panose="02040503050406030204" pitchFamily="18" charset="0"/>
              </a:rPr>
              <a:t>E85 Predicted Data *:</a:t>
            </a:r>
          </a:p>
          <a:p>
            <a:pPr marL="457200" indent="-457200" algn="l">
              <a:spcBef>
                <a:spcPts val="0"/>
              </a:spcBef>
              <a:buFontTx/>
              <a:buChar char="-"/>
            </a:pPr>
            <a:r>
              <a:rPr lang="en-US" sz="3200" dirty="0">
                <a:latin typeface="Cambria" panose="02040503050406030204" pitchFamily="18" charset="0"/>
              </a:rPr>
              <a:t>1/3 cup fuel would run for 1 minutes and 46 seconds</a:t>
            </a:r>
          </a:p>
          <a:p>
            <a:pPr marL="457200" indent="-457200" algn="l">
              <a:spcBef>
                <a:spcPts val="0"/>
              </a:spcBef>
              <a:buFontTx/>
              <a:buChar char="-"/>
            </a:pPr>
            <a:r>
              <a:rPr lang="en-US" sz="3200" dirty="0">
                <a:latin typeface="Cambria" panose="02040503050406030204" pitchFamily="18" charset="0"/>
              </a:rPr>
              <a:t>Full tank would last 38 minutes</a:t>
            </a:r>
          </a:p>
          <a:p>
            <a:pPr marL="457200" indent="-457200" algn="l">
              <a:spcBef>
                <a:spcPts val="0"/>
              </a:spcBef>
              <a:buFontTx/>
              <a:buChar char="-"/>
            </a:pPr>
            <a:r>
              <a:rPr lang="en-US" sz="3200" dirty="0">
                <a:latin typeface="Cambria" panose="02040503050406030204" pitchFamily="18" charset="0"/>
              </a:rPr>
              <a:t>Idle flow rate of 197 CFM</a:t>
            </a:r>
          </a:p>
        </p:txBody>
      </p:sp>
      <p:cxnSp>
        <p:nvCxnSpPr>
          <p:cNvPr id="50" name="Straight Connector 49"/>
          <p:cNvCxnSpPr/>
          <p:nvPr/>
        </p:nvCxnSpPr>
        <p:spPr>
          <a:xfrm>
            <a:off x="18150576" y="5959885"/>
            <a:ext cx="33401" cy="3990410"/>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cxnSp>
        <p:nvCxnSpPr>
          <p:cNvPr id="159" name="Straight Connector 158"/>
          <p:cNvCxnSpPr/>
          <p:nvPr/>
        </p:nvCxnSpPr>
        <p:spPr>
          <a:xfrm flipH="1">
            <a:off x="18216248" y="12819165"/>
            <a:ext cx="5799" cy="6424501"/>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866" y="1039109"/>
            <a:ext cx="1915480" cy="2704207"/>
          </a:xfrm>
          <a:prstGeom prst="rect">
            <a:avLst/>
          </a:prstGeom>
        </p:spPr>
      </p:pic>
      <p:sp>
        <p:nvSpPr>
          <p:cNvPr id="85" name="Subtitle 2"/>
          <p:cNvSpPr txBox="1">
            <a:spLocks/>
          </p:cNvSpPr>
          <p:nvPr/>
        </p:nvSpPr>
        <p:spPr>
          <a:xfrm>
            <a:off x="27126945" y="26088975"/>
            <a:ext cx="9095619" cy="2436870"/>
          </a:xfrm>
          <a:prstGeom prst="rect">
            <a:avLst/>
          </a:prstGeom>
          <a:noFill/>
          <a:ln>
            <a:solidFill>
              <a:srgbClr val="002060"/>
            </a:solidFill>
          </a:ln>
        </p:spPr>
        <p:txBody>
          <a:bodyPr vert="horz" lIns="91440" tIns="45720" rIns="91440" bIns="45720" rtlCol="0" anchor="t">
            <a:normAutofit fontScale="850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200" dirty="0">
                <a:latin typeface="Cambria" panose="02040503050406030204" pitchFamily="18" charset="0"/>
              </a:rPr>
              <a:t>* Based off standing data that e85 produces 5-15% more power and has 25-30% less energy per gallon.</a:t>
            </a:r>
          </a:p>
          <a:p>
            <a:pPr algn="l"/>
            <a:r>
              <a:rPr lang="en-US" sz="3200" dirty="0">
                <a:latin typeface="Cambria" panose="02040503050406030204" pitchFamily="18" charset="0"/>
                <a:hlinkClick r:id="rId3"/>
              </a:rPr>
              <a:t>evan.dichiara@unh.edu</a:t>
            </a:r>
            <a:endParaRPr lang="en-US" sz="3200" dirty="0">
              <a:latin typeface="Cambria" panose="02040503050406030204" pitchFamily="18" charset="0"/>
            </a:endParaRPr>
          </a:p>
          <a:p>
            <a:pPr algn="l"/>
            <a:r>
              <a:rPr lang="en-US" sz="3200" dirty="0">
                <a:latin typeface="Cambria" panose="02040503050406030204" pitchFamily="18" charset="0"/>
                <a:hlinkClick r:id="rId4"/>
              </a:rPr>
              <a:t>anthony.wilson@unh.edu</a:t>
            </a:r>
            <a:r>
              <a:rPr lang="en-US" sz="3200" dirty="0">
                <a:latin typeface="Cambria" panose="02040503050406030204" pitchFamily="18" charset="0"/>
              </a:rPr>
              <a:t> </a:t>
            </a:r>
          </a:p>
        </p:txBody>
      </p:sp>
      <p:sp>
        <p:nvSpPr>
          <p:cNvPr id="93" name="Subtitle 2"/>
          <p:cNvSpPr txBox="1">
            <a:spLocks/>
          </p:cNvSpPr>
          <p:nvPr/>
        </p:nvSpPr>
        <p:spPr>
          <a:xfrm>
            <a:off x="27159540" y="25069531"/>
            <a:ext cx="9095619" cy="563222"/>
          </a:xfrm>
          <a:prstGeom prst="rect">
            <a:avLst/>
          </a:prstGeom>
          <a:solidFill>
            <a:srgbClr val="002060"/>
          </a:solidFill>
          <a:ln>
            <a:solidFill>
              <a:srgbClr val="002060"/>
            </a:solidFill>
          </a:ln>
        </p:spPr>
        <p:txBody>
          <a:bodyPr vert="horz" lIns="91440" tIns="45720" rIns="91440" bIns="45720"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dirty="0">
                <a:solidFill>
                  <a:schemeClr val="bg1"/>
                </a:solidFill>
                <a:latin typeface="Cambria" panose="02040503050406030204" pitchFamily="18" charset="0"/>
              </a:rPr>
              <a:t>References</a:t>
            </a:r>
          </a:p>
        </p:txBody>
      </p:sp>
      <p:sp>
        <p:nvSpPr>
          <p:cNvPr id="4" name="TextBox 3"/>
          <p:cNvSpPr txBox="1"/>
          <p:nvPr/>
        </p:nvSpPr>
        <p:spPr>
          <a:xfrm>
            <a:off x="27487433" y="10859429"/>
            <a:ext cx="4714501" cy="484626"/>
          </a:xfrm>
          <a:prstGeom prst="rect">
            <a:avLst/>
          </a:prstGeom>
          <a:noFill/>
        </p:spPr>
        <p:txBody>
          <a:bodyPr wrap="square" rtlCol="0">
            <a:spAutoFit/>
          </a:bodyPr>
          <a:lstStyle/>
          <a:p>
            <a:endParaRPr lang="en-US" sz="2500" dirty="0">
              <a:latin typeface="Cambria" panose="02040503050406030204" pitchFamily="18" charset="0"/>
            </a:endParaRPr>
          </a:p>
        </p:txBody>
      </p:sp>
      <p:sp>
        <p:nvSpPr>
          <p:cNvPr id="98" name="Subtitle 2"/>
          <p:cNvSpPr txBox="1">
            <a:spLocks/>
          </p:cNvSpPr>
          <p:nvPr/>
        </p:nvSpPr>
        <p:spPr>
          <a:xfrm>
            <a:off x="307997" y="19962047"/>
            <a:ext cx="9095619" cy="811696"/>
          </a:xfrm>
          <a:prstGeom prst="rect">
            <a:avLst/>
          </a:prstGeom>
          <a:solidFill>
            <a:srgbClr val="002060"/>
          </a:solidFill>
          <a:ln>
            <a:solidFill>
              <a:srgbClr val="002060"/>
            </a:solidFill>
          </a:ln>
        </p:spPr>
        <p:txBody>
          <a:bodyPr vert="horz" lIns="91440" tIns="45720" rIns="91440" bIns="45720"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dirty="0">
                <a:solidFill>
                  <a:schemeClr val="bg1"/>
                </a:solidFill>
                <a:latin typeface="Cambria" panose="02040503050406030204" pitchFamily="18" charset="0"/>
              </a:rPr>
              <a:t> What’s the goal?</a:t>
            </a:r>
            <a:endParaRPr lang="en-US" sz="5000" dirty="0">
              <a:solidFill>
                <a:schemeClr val="bg1"/>
              </a:solidFill>
              <a:latin typeface="Cambria" panose="02040503050406030204" pitchFamily="18" charset="0"/>
            </a:endParaRPr>
          </a:p>
        </p:txBody>
      </p:sp>
      <p:sp>
        <p:nvSpPr>
          <p:cNvPr id="99" name="Subtitle 2"/>
          <p:cNvSpPr txBox="1">
            <a:spLocks/>
          </p:cNvSpPr>
          <p:nvPr/>
        </p:nvSpPr>
        <p:spPr>
          <a:xfrm>
            <a:off x="307997" y="13277890"/>
            <a:ext cx="9095619" cy="6457371"/>
          </a:xfrm>
          <a:prstGeom prst="rect">
            <a:avLst/>
          </a:prstGeom>
          <a:ln>
            <a:solidFill>
              <a:srgbClr val="002060"/>
            </a:solidFill>
          </a:ln>
        </p:spPr>
        <p:txBody>
          <a:bodyPr vert="horz" lIns="91440" tIns="45720" rIns="9144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600" dirty="0">
                <a:latin typeface="Cambria" panose="02040503050406030204" pitchFamily="18" charset="0"/>
              </a:rPr>
              <a:t>E85, also known as flex fuel, is a blend of gasoline and ethanol. It typically refers to an ethanol fuel blend of 85% ethanol fuel and 15% gasoline or other hydrocarbon by volume. This blend is used for vehicles equipped with specially designed engines. The percentage of ethanol depends on the geographical location and time of the year</a:t>
            </a:r>
          </a:p>
          <a:p>
            <a:pPr marL="342900" indent="-342900" algn="just">
              <a:spcBef>
                <a:spcPts val="0"/>
              </a:spcBef>
              <a:buFont typeface="Arial" panose="020B0604020202020204" pitchFamily="34" charset="0"/>
              <a:buChar char="•"/>
            </a:pPr>
            <a:endParaRPr lang="en-US" sz="2500" dirty="0">
              <a:latin typeface="Cambria" panose="02040503050406030204" pitchFamily="18" charset="0"/>
            </a:endParaRPr>
          </a:p>
          <a:p>
            <a:pPr marL="342900" indent="-342900" algn="just">
              <a:spcBef>
                <a:spcPts val="0"/>
              </a:spcBef>
              <a:buFont typeface="Arial" panose="020B0604020202020204" pitchFamily="34" charset="0"/>
              <a:buChar char="•"/>
            </a:pPr>
            <a:endParaRPr lang="en-US" sz="2500" dirty="0">
              <a:latin typeface="Cambria" panose="02040503050406030204" pitchFamily="18" charset="0"/>
            </a:endParaRPr>
          </a:p>
          <a:p>
            <a:pPr algn="just">
              <a:spcBef>
                <a:spcPts val="0"/>
              </a:spcBef>
            </a:pPr>
            <a:endParaRPr lang="en-US" sz="2500" dirty="0">
              <a:latin typeface="Cambria" panose="02040503050406030204" pitchFamily="18" charset="0"/>
            </a:endParaRPr>
          </a:p>
          <a:p>
            <a:pPr algn="just">
              <a:spcBef>
                <a:spcPts val="0"/>
              </a:spcBef>
            </a:pPr>
            <a:endParaRPr lang="en-US" sz="2500" dirty="0">
              <a:latin typeface="Cambria" panose="02040503050406030204" pitchFamily="18" charset="0"/>
            </a:endParaRPr>
          </a:p>
          <a:p>
            <a:pPr algn="just">
              <a:spcBef>
                <a:spcPts val="0"/>
              </a:spcBef>
            </a:pPr>
            <a:endParaRPr lang="en-US" sz="2500" dirty="0">
              <a:latin typeface="Cambria" panose="02040503050406030204" pitchFamily="18" charset="0"/>
            </a:endParaRPr>
          </a:p>
          <a:p>
            <a:pPr marL="342900" indent="-342900" algn="just">
              <a:spcBef>
                <a:spcPts val="0"/>
              </a:spcBef>
              <a:buFont typeface="Arial" panose="020B0604020202020204" pitchFamily="34" charset="0"/>
              <a:buChar char="•"/>
            </a:pPr>
            <a:endParaRPr lang="en-US" sz="2500" dirty="0">
              <a:latin typeface="Cambria" panose="02040503050406030204" pitchFamily="18" charset="0"/>
            </a:endParaRPr>
          </a:p>
        </p:txBody>
      </p:sp>
      <p:sp>
        <p:nvSpPr>
          <p:cNvPr id="108" name="Subtitle 2"/>
          <p:cNvSpPr txBox="1">
            <a:spLocks/>
          </p:cNvSpPr>
          <p:nvPr/>
        </p:nvSpPr>
        <p:spPr>
          <a:xfrm>
            <a:off x="27172384" y="22191352"/>
            <a:ext cx="9095619" cy="2296164"/>
          </a:xfrm>
          <a:prstGeom prst="rect">
            <a:avLst/>
          </a:prstGeom>
          <a:noFill/>
          <a:ln>
            <a:solidFill>
              <a:srgbClr val="002060"/>
            </a:solidFill>
          </a:ln>
        </p:spPr>
        <p:txBody>
          <a:bodyPr vert="horz" lIns="91440" tIns="45720" rIns="9144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42900" indent="-342900" algn="l">
              <a:spcBef>
                <a:spcPts val="0"/>
              </a:spcBef>
              <a:buFont typeface="Arial" panose="020B0604020202020204" pitchFamily="34" charset="0"/>
              <a:buChar char="•"/>
            </a:pPr>
            <a:r>
              <a:rPr lang="en-US" sz="2800" dirty="0">
                <a:hlinkClick r:id="rId5"/>
              </a:rPr>
              <a:t>Ethanol vs. Petroleum-Based Fuel Carbon Emissions | Department of Energy</a:t>
            </a:r>
            <a:endParaRPr lang="en-US" sz="2800" dirty="0"/>
          </a:p>
          <a:p>
            <a:pPr marL="342900" indent="-342900" algn="l">
              <a:spcBef>
                <a:spcPts val="0"/>
              </a:spcBef>
              <a:buFont typeface="Arial" panose="020B0604020202020204" pitchFamily="34" charset="0"/>
              <a:buChar char="•"/>
            </a:pPr>
            <a:r>
              <a:rPr lang="en-US" sz="2800" dirty="0">
                <a:hlinkClick r:id="rId6"/>
              </a:rPr>
              <a:t>Alternative Fuels Data Center: Ethanol Benefits and Considerations (energy.gov</a:t>
            </a:r>
            <a:r>
              <a:rPr lang="en-US" sz="2000" dirty="0">
                <a:hlinkClick r:id="rId6"/>
              </a:rPr>
              <a:t>)</a:t>
            </a:r>
            <a:endParaRPr lang="en-US" sz="2000" dirty="0">
              <a:latin typeface="Cambria" panose="02040503050406030204" pitchFamily="18" charset="0"/>
            </a:endParaRPr>
          </a:p>
        </p:txBody>
      </p:sp>
      <p:pic>
        <p:nvPicPr>
          <p:cNvPr id="14" name="Picture 13">
            <a:extLst>
              <a:ext uri="{FF2B5EF4-FFF2-40B4-BE49-F238E27FC236}">
                <a16:creationId xmlns:a16="http://schemas.microsoft.com/office/drawing/2014/main" id="{91B29E31-6CE4-C286-217E-E3C40ED26B2E}"/>
              </a:ext>
            </a:extLst>
          </p:cNvPr>
          <p:cNvPicPr>
            <a:picLocks noChangeAspect="1"/>
          </p:cNvPicPr>
          <p:nvPr/>
        </p:nvPicPr>
        <p:blipFill>
          <a:blip r:embed="rId7"/>
          <a:stretch>
            <a:fillRect/>
          </a:stretch>
        </p:blipFill>
        <p:spPr>
          <a:xfrm>
            <a:off x="13068893" y="4354876"/>
            <a:ext cx="10196765" cy="8781524"/>
          </a:xfrm>
          <a:prstGeom prst="rect">
            <a:avLst/>
          </a:prstGeom>
        </p:spPr>
      </p:pic>
      <p:pic>
        <p:nvPicPr>
          <p:cNvPr id="1026" name="Picture 2" descr="Image result for e85">
            <a:extLst>
              <a:ext uri="{FF2B5EF4-FFF2-40B4-BE49-F238E27FC236}">
                <a16:creationId xmlns:a16="http://schemas.microsoft.com/office/drawing/2014/main" id="{781982F6-76DA-829B-E72E-3A3481F170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47679" y="13568291"/>
            <a:ext cx="9605790" cy="67996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C7342B1-0B31-1AE0-4DA0-6BA8B809E02E}"/>
              </a:ext>
            </a:extLst>
          </p:cNvPr>
          <p:cNvPicPr>
            <a:picLocks noChangeAspect="1"/>
          </p:cNvPicPr>
          <p:nvPr/>
        </p:nvPicPr>
        <p:blipFill>
          <a:blip r:embed="rId9"/>
          <a:stretch>
            <a:fillRect/>
          </a:stretch>
        </p:blipFill>
        <p:spPr>
          <a:xfrm>
            <a:off x="10787824" y="20174850"/>
            <a:ext cx="14758901" cy="8625331"/>
          </a:xfrm>
          <a:prstGeom prst="rect">
            <a:avLst/>
          </a:prstGeom>
        </p:spPr>
      </p:pic>
      <p:pic>
        <p:nvPicPr>
          <p:cNvPr id="34" name="Picture 33">
            <a:extLst>
              <a:ext uri="{FF2B5EF4-FFF2-40B4-BE49-F238E27FC236}">
                <a16:creationId xmlns:a16="http://schemas.microsoft.com/office/drawing/2014/main" id="{63E2C51B-E378-A0E8-ACA3-9EB96D0FC46B}"/>
              </a:ext>
            </a:extLst>
          </p:cNvPr>
          <p:cNvPicPr>
            <a:picLocks noChangeAspect="1"/>
          </p:cNvPicPr>
          <p:nvPr/>
        </p:nvPicPr>
        <p:blipFill>
          <a:blip r:embed="rId10"/>
          <a:stretch>
            <a:fillRect/>
          </a:stretch>
        </p:blipFill>
        <p:spPr>
          <a:xfrm>
            <a:off x="3457356" y="8195285"/>
            <a:ext cx="2314794" cy="3317871"/>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ct:contentTypeSchema xmlns:ct="http://schemas.microsoft.com/office/2006/metadata/contentType" xmlns:ma="http://schemas.microsoft.com/office/2006/metadata/properties/metaAttributes" ct:_="" ma:_="" ma:contentTypeName="Document" ma:contentTypeID="0x010100B95E56FE6BF175498B34D5DA1672332C" ma:contentTypeVersion="16" ma:contentTypeDescription="Create a new document." ma:contentTypeScope="" ma:versionID="1b5870023c5ad8caa3fe586220bd529f">
  <xsd:schema xmlns:xsd="http://www.w3.org/2001/XMLSchema" xmlns:xs="http://www.w3.org/2001/XMLSchema" xmlns:p="http://schemas.microsoft.com/office/2006/metadata/properties" xmlns:ns3="d4b96010-e254-4cec-bbac-b9bb370d36af" xmlns:ns4="12fa0be6-ae3f-46ed-983f-60dfdef742e0" targetNamespace="http://schemas.microsoft.com/office/2006/metadata/properties" ma:root="true" ma:fieldsID="949a4e4c3a6950935816ca76fafdec37" ns3:_="" ns4:_="">
    <xsd:import namespace="d4b96010-e254-4cec-bbac-b9bb370d36af"/>
    <xsd:import namespace="12fa0be6-ae3f-46ed-983f-60dfdef742e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LengthInSeconds" minOccurs="0"/>
                <xsd:element ref="ns3:MediaServiceDateTaken" minOccurs="0"/>
                <xsd:element ref="ns3:MediaServiceSystemTag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b96010-e254-4cec-bbac-b9bb370d36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fa0be6-ae3f-46ed-983f-60dfdef742e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_activity xmlns="d4b96010-e254-4cec-bbac-b9bb370d36af" xsi:nil="true"/>
  </documentManagement>
</p:properties>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3.xml><?xml version="1.0" encoding="utf-8"?>
<ds:datastoreItem xmlns:ds="http://schemas.openxmlformats.org/officeDocument/2006/customXml" ds:itemID="{1604551F-77A3-460C-AB93-8B35AAF9C4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b96010-e254-4cec-bbac-b9bb370d36af"/>
    <ds:schemaRef ds:uri="12fa0be6-ae3f-46ed-983f-60dfdef742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77A6D4A-5D8F-431E-94D4-71C271B70D45}">
  <ds:schemaRefs>
    <ds:schemaRef ds:uri="http://schemas.microsoft.com/sharepoint/v3/contenttype/forms"/>
  </ds:schemaRefs>
</ds:datastoreItem>
</file>

<file path=customXml/itemProps5.xml><?xml version="1.0" encoding="utf-8"?>
<ds:datastoreItem xmlns:ds="http://schemas.openxmlformats.org/officeDocument/2006/customXml" ds:itemID="{FCCF9847-58B6-4A8D-AE67-FDB1D9C7D311}">
  <ds:schemaRefs>
    <ds:schemaRef ds:uri="http://schemas.microsoft.com/office/2006/documentManagement/types"/>
    <ds:schemaRef ds:uri="12fa0be6-ae3f-46ed-983f-60dfdef742e0"/>
    <ds:schemaRef ds:uri="http://purl.org/dc/dcmitype/"/>
    <ds:schemaRef ds:uri="http://www.w3.org/XML/1998/namespace"/>
    <ds:schemaRef ds:uri="http://purl.org/dc/terms/"/>
    <ds:schemaRef ds:uri="http://schemas.openxmlformats.org/package/2006/metadata/core-properties"/>
    <ds:schemaRef ds:uri="http://purl.org/dc/elements/1.1/"/>
    <ds:schemaRef ds:uri="http://schemas.microsoft.com/office/infopath/2007/PartnerControls"/>
    <ds:schemaRef ds:uri="d4b96010-e254-4cec-bbac-b9bb370d36a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2952</TotalTime>
  <Words>384</Words>
  <Application>Microsoft Office PowerPoint</Application>
  <PresentationFormat>Custom</PresentationFormat>
  <Paragraphs>55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Leaf Blower - Gas to E85 Conversion Anthony Wilson &amp; Evan DiChiara Department of CEPS,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Evan DiChiara</cp:lastModifiedBy>
  <cp:revision>151</cp:revision>
  <dcterms:created xsi:type="dcterms:W3CDTF">2016-03-05T16:55:12Z</dcterms:created>
  <dcterms:modified xsi:type="dcterms:W3CDTF">2024-04-18T20:13:16Z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0x010100B95E56FE6BF175498B34D5DA1672332C</vt:lpwstr>
  </property>
</Properties>
</file>