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6"/>
  </p:handoutMasterIdLst>
  <p:sldIdLst>
    <p:sldId id="263" r:id="rId5"/>
  </p:sldIdLst>
  <p:sldSz cx="43891200" cy="32918400"/>
  <p:notesSz cx="7023100" cy="9309100"/>
  <p:defaultTextStyle>
    <a:defPPr>
      <a:defRPr lang="en-US"/>
    </a:defPPr>
    <a:lvl1pPr algn="ctr" rtl="0" fontAlgn="base">
      <a:spcBef>
        <a:spcPct val="0"/>
      </a:spcBef>
      <a:spcAft>
        <a:spcPct val="0"/>
      </a:spcAft>
      <a:defRPr sz="4300" b="1" kern="1200">
        <a:solidFill>
          <a:srgbClr val="FF9900"/>
        </a:solidFill>
        <a:latin typeface="Arial" charset="0"/>
        <a:ea typeface="+mn-ea"/>
        <a:cs typeface="+mn-cs"/>
      </a:defRPr>
    </a:lvl1pPr>
    <a:lvl2pPr marL="457200" algn="ctr" rtl="0" fontAlgn="base">
      <a:spcBef>
        <a:spcPct val="0"/>
      </a:spcBef>
      <a:spcAft>
        <a:spcPct val="0"/>
      </a:spcAft>
      <a:defRPr sz="4300" b="1" kern="1200">
        <a:solidFill>
          <a:srgbClr val="FF9900"/>
        </a:solidFill>
        <a:latin typeface="Arial" charset="0"/>
        <a:ea typeface="+mn-ea"/>
        <a:cs typeface="+mn-cs"/>
      </a:defRPr>
    </a:lvl2pPr>
    <a:lvl3pPr marL="914400" algn="ctr" rtl="0" fontAlgn="base">
      <a:spcBef>
        <a:spcPct val="0"/>
      </a:spcBef>
      <a:spcAft>
        <a:spcPct val="0"/>
      </a:spcAft>
      <a:defRPr sz="4300" b="1" kern="1200">
        <a:solidFill>
          <a:srgbClr val="FF9900"/>
        </a:solidFill>
        <a:latin typeface="Arial" charset="0"/>
        <a:ea typeface="+mn-ea"/>
        <a:cs typeface="+mn-cs"/>
      </a:defRPr>
    </a:lvl3pPr>
    <a:lvl4pPr marL="1371600" algn="ctr" rtl="0" fontAlgn="base">
      <a:spcBef>
        <a:spcPct val="0"/>
      </a:spcBef>
      <a:spcAft>
        <a:spcPct val="0"/>
      </a:spcAft>
      <a:defRPr sz="4300" b="1" kern="1200">
        <a:solidFill>
          <a:srgbClr val="FF9900"/>
        </a:solidFill>
        <a:latin typeface="Arial" charset="0"/>
        <a:ea typeface="+mn-ea"/>
        <a:cs typeface="+mn-cs"/>
      </a:defRPr>
    </a:lvl4pPr>
    <a:lvl5pPr marL="1828800" algn="ctr" rtl="0" fontAlgn="base">
      <a:spcBef>
        <a:spcPct val="0"/>
      </a:spcBef>
      <a:spcAft>
        <a:spcPct val="0"/>
      </a:spcAft>
      <a:defRPr sz="4300" b="1" kern="1200">
        <a:solidFill>
          <a:srgbClr val="FF9900"/>
        </a:solidFill>
        <a:latin typeface="Arial" charset="0"/>
        <a:ea typeface="+mn-ea"/>
        <a:cs typeface="+mn-cs"/>
      </a:defRPr>
    </a:lvl5pPr>
    <a:lvl6pPr marL="2286000" algn="l" defTabSz="914400" rtl="0" eaLnBrk="1" latinLnBrk="0" hangingPunct="1">
      <a:defRPr sz="4300" b="1" kern="1200">
        <a:solidFill>
          <a:srgbClr val="FF9900"/>
        </a:solidFill>
        <a:latin typeface="Arial" charset="0"/>
        <a:ea typeface="+mn-ea"/>
        <a:cs typeface="+mn-cs"/>
      </a:defRPr>
    </a:lvl6pPr>
    <a:lvl7pPr marL="2743200" algn="l" defTabSz="914400" rtl="0" eaLnBrk="1" latinLnBrk="0" hangingPunct="1">
      <a:defRPr sz="4300" b="1" kern="1200">
        <a:solidFill>
          <a:srgbClr val="FF9900"/>
        </a:solidFill>
        <a:latin typeface="Arial" charset="0"/>
        <a:ea typeface="+mn-ea"/>
        <a:cs typeface="+mn-cs"/>
      </a:defRPr>
    </a:lvl7pPr>
    <a:lvl8pPr marL="3200400" algn="l" defTabSz="914400" rtl="0" eaLnBrk="1" latinLnBrk="0" hangingPunct="1">
      <a:defRPr sz="4300" b="1" kern="1200">
        <a:solidFill>
          <a:srgbClr val="FF9900"/>
        </a:solidFill>
        <a:latin typeface="Arial" charset="0"/>
        <a:ea typeface="+mn-ea"/>
        <a:cs typeface="+mn-cs"/>
      </a:defRPr>
    </a:lvl8pPr>
    <a:lvl9pPr marL="3657600" algn="l" defTabSz="914400" rtl="0" eaLnBrk="1" latinLnBrk="0" hangingPunct="1">
      <a:defRPr sz="4300" b="1" kern="1200">
        <a:solidFill>
          <a:srgbClr val="FF9900"/>
        </a:solidFill>
        <a:latin typeface="Arial" charset="0"/>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guide id="3" pos="1382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93C193-BA96-C7D0-1FDC-11C831C4CF8B}" name="William Moore" initials="WM" userId="S::whm1008@usnh.edu::d989f718-3b09-49ae-95b1-160b286563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622"/>
    <a:srgbClr val="000066"/>
    <a:srgbClr val="CCCCCC"/>
    <a:srgbClr val="999999"/>
    <a:srgbClr val="FF9900"/>
    <a:srgbClr val="990000"/>
    <a:srgbClr val="000050"/>
    <a:srgbClr val="00126A"/>
    <a:srgbClr val="0033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F820B-0F13-2BBD-76E2-19EE2D280F6D}" v="4" dt="2024-04-18T13:51:43.084"/>
    <p1510:client id="{0AEE5B29-EE0F-1077-219F-D71960056A2A}" v="42" dt="2024-04-18T18:26:33.607"/>
    <p1510:client id="{368392EA-3396-591E-C8A6-43226853EE9F}" v="1808" dt="2024-04-18T17:26:01.137"/>
    <p1510:client id="{394F6626-C5AE-BA1A-7513-2C112F2C1969}" v="80" dt="2024-04-18T17:39:23.426"/>
    <p1510:client id="{48301690-B9F1-5683-0F72-63929EF33BA7}" v="245" dt="2024-04-18T19:33:41.941"/>
    <p1510:client id="{533770B4-609C-4E14-9C38-4EDE239252D4}" v="92" dt="2024-04-18T13:19:58.621"/>
    <p1510:client id="{6293016A-83F1-6791-1B40-94E0562F8726}" v="1" dt="2024-04-18T19:19:11.637"/>
    <p1510:client id="{62A5B1E3-12FA-E058-912A-BA99734C5587}" v="14" dt="2024-04-18T19:04:11.465"/>
    <p1510:client id="{A9B86719-CB91-560A-DFBB-C02226C5BF8B}" v="1167" dt="2024-04-18T20:05:45.322"/>
    <p1510:client id="{B865D910-F16C-583D-35B2-4FAD15DAD0A7}" v="231" dt="2024-04-18T18:09:38.506"/>
    <p1510:client id="{C06DE866-A075-3263-44D1-7D42ECEBE2F7}" v="44" dt="2024-04-18T18:44:24.331"/>
    <p1510:client id="{FCDE1FEC-CC4A-DEB6-B5B0-2066E6C96BEC}" v="578" dt="2024-04-18T19:28:19.4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368"/>
        <p:guide pos="15552"/>
        <p:guide pos="13824"/>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handoutMaster" Target="handoutMasters/handout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1"/>
            <a:ext cx="304334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95" tIns="46848" rIns="93695" bIns="46848" numCol="1" anchor="t" anchorCtr="0" compatLnSpc="1">
            <a:prstTxWarp prst="textNoShape">
              <a:avLst/>
            </a:prstTxWarp>
          </a:bodyPr>
          <a:lstStyle>
            <a:lvl1pPr algn="l" defTabSz="936540">
              <a:defRPr sz="1200" b="0">
                <a:solidFill>
                  <a:schemeClr val="tx1"/>
                </a:solidFill>
                <a:latin typeface="Arial" pitchFamily="34" charset="0"/>
              </a:defRPr>
            </a:lvl1pPr>
          </a:lstStyle>
          <a:p>
            <a:pPr>
              <a:defRPr/>
            </a:pPr>
            <a:endParaRPr lang="en-US"/>
          </a:p>
        </p:txBody>
      </p:sp>
      <p:sp>
        <p:nvSpPr>
          <p:cNvPr id="29699" name="Rectangle 3"/>
          <p:cNvSpPr>
            <a:spLocks noGrp="1" noChangeArrowheads="1"/>
          </p:cNvSpPr>
          <p:nvPr>
            <p:ph type="dt" sz="quarter" idx="1"/>
          </p:nvPr>
        </p:nvSpPr>
        <p:spPr bwMode="auto">
          <a:xfrm>
            <a:off x="3978155" y="1"/>
            <a:ext cx="304334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95" tIns="46848" rIns="93695" bIns="46848" numCol="1" anchor="t" anchorCtr="0" compatLnSpc="1">
            <a:prstTxWarp prst="textNoShape">
              <a:avLst/>
            </a:prstTxWarp>
          </a:bodyPr>
          <a:lstStyle>
            <a:lvl1pPr algn="r" defTabSz="936540">
              <a:defRPr sz="1200" b="0">
                <a:solidFill>
                  <a:schemeClr val="tx1"/>
                </a:solidFill>
                <a:latin typeface="Arial" pitchFamily="34" charset="0"/>
              </a:defRPr>
            </a:lvl1pPr>
          </a:lstStyle>
          <a:p>
            <a:pPr>
              <a:defRPr/>
            </a:pPr>
            <a:endParaRPr lang="en-US"/>
          </a:p>
        </p:txBody>
      </p:sp>
      <p:sp>
        <p:nvSpPr>
          <p:cNvPr id="29700" name="Rectangle 4"/>
          <p:cNvSpPr>
            <a:spLocks noGrp="1" noChangeArrowheads="1"/>
          </p:cNvSpPr>
          <p:nvPr>
            <p:ph type="ftr" sz="quarter" idx="2"/>
          </p:nvPr>
        </p:nvSpPr>
        <p:spPr bwMode="auto">
          <a:xfrm>
            <a:off x="0" y="8842046"/>
            <a:ext cx="304334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95" tIns="46848" rIns="93695" bIns="46848" numCol="1" anchor="b" anchorCtr="0" compatLnSpc="1">
            <a:prstTxWarp prst="textNoShape">
              <a:avLst/>
            </a:prstTxWarp>
          </a:bodyPr>
          <a:lstStyle>
            <a:lvl1pPr algn="l" defTabSz="936540">
              <a:defRPr sz="1200" b="0">
                <a:solidFill>
                  <a:schemeClr val="tx1"/>
                </a:solidFill>
                <a:latin typeface="Arial" pitchFamily="34" charset="0"/>
              </a:defRPr>
            </a:lvl1pPr>
          </a:lstStyle>
          <a:p>
            <a:pPr>
              <a:defRPr/>
            </a:pPr>
            <a:endParaRPr lang="en-US"/>
          </a:p>
        </p:txBody>
      </p:sp>
      <p:sp>
        <p:nvSpPr>
          <p:cNvPr id="29701" name="Rectangle 5"/>
          <p:cNvSpPr>
            <a:spLocks noGrp="1" noChangeArrowheads="1"/>
          </p:cNvSpPr>
          <p:nvPr>
            <p:ph type="sldNum" sz="quarter" idx="3"/>
          </p:nvPr>
        </p:nvSpPr>
        <p:spPr bwMode="auto">
          <a:xfrm>
            <a:off x="3978155" y="8842046"/>
            <a:ext cx="304334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95" tIns="46848" rIns="93695" bIns="46848" numCol="1" anchor="b" anchorCtr="0" compatLnSpc="1">
            <a:prstTxWarp prst="textNoShape">
              <a:avLst/>
            </a:prstTxWarp>
          </a:bodyPr>
          <a:lstStyle>
            <a:lvl1pPr algn="r" defTabSz="936540">
              <a:defRPr sz="1200" b="0">
                <a:solidFill>
                  <a:schemeClr val="tx1"/>
                </a:solidFill>
                <a:latin typeface="Arial" pitchFamily="34" charset="0"/>
              </a:defRPr>
            </a:lvl1pPr>
          </a:lstStyle>
          <a:p>
            <a:pPr>
              <a:defRPr/>
            </a:pPr>
            <a:fld id="{BDCE5CEB-6363-420F-BE45-85B064B89173}" type="slidenum">
              <a:rPr lang="en-US"/>
              <a:pPr>
                <a:defRPr/>
              </a:pPr>
              <a:t>‹#›</a:t>
            </a:fld>
            <a:endParaRPr lang="en-US"/>
          </a:p>
        </p:txBody>
      </p:sp>
    </p:spTree>
    <p:extLst>
      <p:ext uri="{BB962C8B-B14F-4D97-AF65-F5344CB8AC3E}">
        <p14:creationId xmlns:p14="http://schemas.microsoft.com/office/powerpoint/2010/main" val="84852614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7" y="10226675"/>
            <a:ext cx="37306250" cy="7054850"/>
          </a:xfrm>
        </p:spPr>
        <p:txBody>
          <a:bodyPr/>
          <a:lstStyle/>
          <a:p>
            <a:r>
              <a:rPr lang="en-US"/>
              <a:t>Click to edit Master title style</a:t>
            </a:r>
          </a:p>
        </p:txBody>
      </p:sp>
      <p:sp>
        <p:nvSpPr>
          <p:cNvPr id="3" name="Subtitle 2"/>
          <p:cNvSpPr>
            <a:spLocks noGrp="1"/>
          </p:cNvSpPr>
          <p:nvPr>
            <p:ph type="subTitle" idx="1"/>
          </p:nvPr>
        </p:nvSpPr>
        <p:spPr>
          <a:xfrm>
            <a:off x="6583364" y="18653125"/>
            <a:ext cx="30724474"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D5278E-ED96-461A-883E-5FD94BC35AA3}" type="slidenum">
              <a:rPr lang="en-US"/>
              <a:pPr>
                <a:defRPr/>
              </a:pPr>
              <a:t>‹#›</a:t>
            </a:fld>
            <a:endParaRPr lang="en-US"/>
          </a:p>
        </p:txBody>
      </p:sp>
    </p:spTree>
    <p:extLst>
      <p:ext uri="{BB962C8B-B14F-4D97-AF65-F5344CB8AC3E}">
        <p14:creationId xmlns:p14="http://schemas.microsoft.com/office/powerpoint/2010/main" val="387922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5C329-9094-49E3-ADB9-7C70C8CFFD34}" type="slidenum">
              <a:rPr lang="en-US"/>
              <a:pPr>
                <a:defRPr/>
              </a:pPr>
              <a:t>‹#›</a:t>
            </a:fld>
            <a:endParaRPr lang="en-US"/>
          </a:p>
        </p:txBody>
      </p:sp>
    </p:spTree>
    <p:extLst>
      <p:ext uri="{BB962C8B-B14F-4D97-AF65-F5344CB8AC3E}">
        <p14:creationId xmlns:p14="http://schemas.microsoft.com/office/powerpoint/2010/main" val="415916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40" y="1317625"/>
            <a:ext cx="9875837" cy="28089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3925" y="1317625"/>
            <a:ext cx="29475113" cy="28089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CBC182-0EAC-4479-8D18-C53192F402C0}" type="slidenum">
              <a:rPr lang="en-US"/>
              <a:pPr>
                <a:defRPr/>
              </a:pPr>
              <a:t>‹#›</a:t>
            </a:fld>
            <a:endParaRPr lang="en-US"/>
          </a:p>
        </p:txBody>
      </p:sp>
    </p:spTree>
    <p:extLst>
      <p:ext uri="{BB962C8B-B14F-4D97-AF65-F5344CB8AC3E}">
        <p14:creationId xmlns:p14="http://schemas.microsoft.com/office/powerpoint/2010/main" val="168377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193927" y="1317625"/>
            <a:ext cx="39503350" cy="5486400"/>
          </a:xfrm>
        </p:spPr>
        <p:txBody>
          <a:bodyPr/>
          <a:lstStyle/>
          <a:p>
            <a:r>
              <a:rPr lang="en-US"/>
              <a:t>Click to edit Master title style</a:t>
            </a:r>
          </a:p>
        </p:txBody>
      </p:sp>
      <p:sp>
        <p:nvSpPr>
          <p:cNvPr id="3" name="Content Placeholder 2"/>
          <p:cNvSpPr>
            <a:spLocks noGrp="1"/>
          </p:cNvSpPr>
          <p:nvPr>
            <p:ph sz="quarter" idx="1"/>
          </p:nvPr>
        </p:nvSpPr>
        <p:spPr>
          <a:xfrm>
            <a:off x="2193928" y="7680326"/>
            <a:ext cx="19675474" cy="10787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22021803" y="7680326"/>
            <a:ext cx="19675474" cy="10787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193928" y="18619788"/>
            <a:ext cx="19675474" cy="10787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22021803" y="18619788"/>
            <a:ext cx="19675474" cy="10787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8E7164-4707-4A19-A6AB-6533AC9FA80C}" type="slidenum">
              <a:rPr lang="en-US"/>
              <a:pPr>
                <a:defRPr/>
              </a:pPr>
              <a:t>‹#›</a:t>
            </a:fld>
            <a:endParaRPr lang="en-US"/>
          </a:p>
        </p:txBody>
      </p:sp>
    </p:spTree>
    <p:extLst>
      <p:ext uri="{BB962C8B-B14F-4D97-AF65-F5344CB8AC3E}">
        <p14:creationId xmlns:p14="http://schemas.microsoft.com/office/powerpoint/2010/main" val="93065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D8D97-1826-4078-ADDA-4E99B734A4D4}" type="slidenum">
              <a:rPr lang="en-US"/>
              <a:pPr>
                <a:defRPr/>
              </a:pPr>
              <a:t>‹#›</a:t>
            </a:fld>
            <a:endParaRPr lang="en-US"/>
          </a:p>
        </p:txBody>
      </p:sp>
    </p:spTree>
    <p:extLst>
      <p:ext uri="{BB962C8B-B14F-4D97-AF65-F5344CB8AC3E}">
        <p14:creationId xmlns:p14="http://schemas.microsoft.com/office/powerpoint/2010/main" val="199901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43"/>
            <a:ext cx="37307838" cy="65373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73675-D381-4E0E-B86F-9F9EFE05722F}" type="slidenum">
              <a:rPr lang="en-US"/>
              <a:pPr>
                <a:defRPr/>
              </a:pPr>
              <a:t>‹#›</a:t>
            </a:fld>
            <a:endParaRPr lang="en-US"/>
          </a:p>
        </p:txBody>
      </p:sp>
    </p:spTree>
    <p:extLst>
      <p:ext uri="{BB962C8B-B14F-4D97-AF65-F5344CB8AC3E}">
        <p14:creationId xmlns:p14="http://schemas.microsoft.com/office/powerpoint/2010/main" val="350424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3928" y="7680325"/>
            <a:ext cx="19675474" cy="2172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3" y="7680325"/>
            <a:ext cx="19675474" cy="2172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F8DAF2-D655-47B3-A184-648194FE7E75}" type="slidenum">
              <a:rPr lang="en-US"/>
              <a:pPr>
                <a:defRPr/>
              </a:pPr>
              <a:t>‹#›</a:t>
            </a:fld>
            <a:endParaRPr lang="en-US"/>
          </a:p>
        </p:txBody>
      </p:sp>
    </p:spTree>
    <p:extLst>
      <p:ext uri="{BB962C8B-B14F-4D97-AF65-F5344CB8AC3E}">
        <p14:creationId xmlns:p14="http://schemas.microsoft.com/office/powerpoint/2010/main" val="380980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5" y="7369178"/>
            <a:ext cx="19392901"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1"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8"/>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1F92EC-8C3C-4F10-858C-C66E68A9ECA2}" type="slidenum">
              <a:rPr lang="en-US"/>
              <a:pPr>
                <a:defRPr/>
              </a:pPr>
              <a:t>‹#›</a:t>
            </a:fld>
            <a:endParaRPr lang="en-US"/>
          </a:p>
        </p:txBody>
      </p:sp>
    </p:spTree>
    <p:extLst>
      <p:ext uri="{BB962C8B-B14F-4D97-AF65-F5344CB8AC3E}">
        <p14:creationId xmlns:p14="http://schemas.microsoft.com/office/powerpoint/2010/main" val="76885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8AEDA9-9C5F-4252-8D07-E5D3174E9901}" type="slidenum">
              <a:rPr lang="en-US"/>
              <a:pPr>
                <a:defRPr/>
              </a:pPr>
              <a:t>‹#›</a:t>
            </a:fld>
            <a:endParaRPr lang="en-US"/>
          </a:p>
        </p:txBody>
      </p:sp>
    </p:spTree>
    <p:extLst>
      <p:ext uri="{BB962C8B-B14F-4D97-AF65-F5344CB8AC3E}">
        <p14:creationId xmlns:p14="http://schemas.microsoft.com/office/powerpoint/2010/main" val="396551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0FBADD-EE0D-4AEE-A966-D1DAD5921D3E}" type="slidenum">
              <a:rPr lang="en-US"/>
              <a:pPr>
                <a:defRPr/>
              </a:pPr>
              <a:t>‹#›</a:t>
            </a:fld>
            <a:endParaRPr lang="en-US"/>
          </a:p>
        </p:txBody>
      </p:sp>
    </p:spTree>
    <p:extLst>
      <p:ext uri="{BB962C8B-B14F-4D97-AF65-F5344CB8AC3E}">
        <p14:creationId xmlns:p14="http://schemas.microsoft.com/office/powerpoint/2010/main" val="48936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4" y="1311275"/>
            <a:ext cx="14439901"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874"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4" y="6888163"/>
            <a:ext cx="14439901"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356635-F299-487E-8478-361B2D7E66D4}" type="slidenum">
              <a:rPr lang="en-US"/>
              <a:pPr>
                <a:defRPr/>
              </a:pPr>
              <a:t>‹#›</a:t>
            </a:fld>
            <a:endParaRPr lang="en-US"/>
          </a:p>
        </p:txBody>
      </p:sp>
    </p:spTree>
    <p:extLst>
      <p:ext uri="{BB962C8B-B14F-4D97-AF65-F5344CB8AC3E}">
        <p14:creationId xmlns:p14="http://schemas.microsoft.com/office/powerpoint/2010/main" val="50034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5" y="23042568"/>
            <a:ext cx="26335037"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665"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2665" y="25763543"/>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18BA4C-6842-4480-8686-9E83B0824346}" type="slidenum">
              <a:rPr lang="en-US"/>
              <a:pPr>
                <a:defRPr/>
              </a:pPr>
              <a:t>‹#›</a:t>
            </a:fld>
            <a:endParaRPr lang="en-US"/>
          </a:p>
        </p:txBody>
      </p:sp>
    </p:spTree>
    <p:extLst>
      <p:ext uri="{BB962C8B-B14F-4D97-AF65-F5344CB8AC3E}">
        <p14:creationId xmlns:p14="http://schemas.microsoft.com/office/powerpoint/2010/main" val="327819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A9A9"/>
            </a:gs>
            <a:gs pos="50000">
              <a:srgbClr val="990000"/>
            </a:gs>
            <a:gs pos="100000">
              <a:srgbClr val="DDA9A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4279" y="1317625"/>
            <a:ext cx="3950264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194279" y="7680325"/>
            <a:ext cx="39502645" cy="2172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4279" y="29978350"/>
            <a:ext cx="1024184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algn="l" defTabSz="3762375">
              <a:defRPr sz="5700" b="0">
                <a:solidFill>
                  <a:schemeClr val="tx1"/>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4995879" y="29978350"/>
            <a:ext cx="1389944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defTabSz="3762375">
              <a:defRPr sz="5700" b="0">
                <a:solidFill>
                  <a:schemeClr val="tx1"/>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31455079" y="29978350"/>
            <a:ext cx="1024184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algn="r" defTabSz="3762375">
              <a:defRPr sz="5700" b="0">
                <a:solidFill>
                  <a:schemeClr val="tx1"/>
                </a:solidFill>
                <a:latin typeface="Arial" pitchFamily="34" charset="0"/>
              </a:defRPr>
            </a:lvl1pPr>
          </a:lstStyle>
          <a:p>
            <a:pPr>
              <a:defRPr/>
            </a:pPr>
            <a:fld id="{5D3B0B1D-8805-4920-9608-A1D4D0B3DD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762375" rtl="0" eaLnBrk="0" fontAlgn="base" hangingPunct="0">
        <a:spcBef>
          <a:spcPct val="0"/>
        </a:spcBef>
        <a:spcAft>
          <a:spcPct val="0"/>
        </a:spcAft>
        <a:defRPr sz="18200">
          <a:solidFill>
            <a:schemeClr val="tx2"/>
          </a:solidFill>
          <a:latin typeface="+mj-lt"/>
          <a:ea typeface="+mj-ea"/>
          <a:cs typeface="+mj-cs"/>
        </a:defRPr>
      </a:lvl1pPr>
      <a:lvl2pPr algn="ctr" defTabSz="3762375" rtl="0" eaLnBrk="0" fontAlgn="base" hangingPunct="0">
        <a:spcBef>
          <a:spcPct val="0"/>
        </a:spcBef>
        <a:spcAft>
          <a:spcPct val="0"/>
        </a:spcAft>
        <a:defRPr sz="18200">
          <a:solidFill>
            <a:schemeClr val="tx2"/>
          </a:solidFill>
          <a:latin typeface="Arial" pitchFamily="34" charset="0"/>
        </a:defRPr>
      </a:lvl2pPr>
      <a:lvl3pPr algn="ctr" defTabSz="3762375" rtl="0" eaLnBrk="0" fontAlgn="base" hangingPunct="0">
        <a:spcBef>
          <a:spcPct val="0"/>
        </a:spcBef>
        <a:spcAft>
          <a:spcPct val="0"/>
        </a:spcAft>
        <a:defRPr sz="18200">
          <a:solidFill>
            <a:schemeClr val="tx2"/>
          </a:solidFill>
          <a:latin typeface="Arial" pitchFamily="34" charset="0"/>
        </a:defRPr>
      </a:lvl3pPr>
      <a:lvl4pPr algn="ctr" defTabSz="3762375" rtl="0" eaLnBrk="0" fontAlgn="base" hangingPunct="0">
        <a:spcBef>
          <a:spcPct val="0"/>
        </a:spcBef>
        <a:spcAft>
          <a:spcPct val="0"/>
        </a:spcAft>
        <a:defRPr sz="18200">
          <a:solidFill>
            <a:schemeClr val="tx2"/>
          </a:solidFill>
          <a:latin typeface="Arial" pitchFamily="34" charset="0"/>
        </a:defRPr>
      </a:lvl4pPr>
      <a:lvl5pPr algn="ctr" defTabSz="3762375" rtl="0" eaLnBrk="0" fontAlgn="base" hangingPunct="0">
        <a:spcBef>
          <a:spcPct val="0"/>
        </a:spcBef>
        <a:spcAft>
          <a:spcPct val="0"/>
        </a:spcAft>
        <a:defRPr sz="18200">
          <a:solidFill>
            <a:schemeClr val="tx2"/>
          </a:solidFill>
          <a:latin typeface="Arial" pitchFamily="34" charset="0"/>
        </a:defRPr>
      </a:lvl5pPr>
      <a:lvl6pPr marL="457200" algn="ctr" defTabSz="3762375" rtl="0" fontAlgn="base">
        <a:spcBef>
          <a:spcPct val="0"/>
        </a:spcBef>
        <a:spcAft>
          <a:spcPct val="0"/>
        </a:spcAft>
        <a:defRPr sz="18200">
          <a:solidFill>
            <a:schemeClr val="tx2"/>
          </a:solidFill>
          <a:latin typeface="Arial" pitchFamily="34" charset="0"/>
        </a:defRPr>
      </a:lvl6pPr>
      <a:lvl7pPr marL="914400" algn="ctr" defTabSz="3762375" rtl="0" fontAlgn="base">
        <a:spcBef>
          <a:spcPct val="0"/>
        </a:spcBef>
        <a:spcAft>
          <a:spcPct val="0"/>
        </a:spcAft>
        <a:defRPr sz="18200">
          <a:solidFill>
            <a:schemeClr val="tx2"/>
          </a:solidFill>
          <a:latin typeface="Arial" pitchFamily="34" charset="0"/>
        </a:defRPr>
      </a:lvl7pPr>
      <a:lvl8pPr marL="1371600" algn="ctr" defTabSz="3762375" rtl="0" fontAlgn="base">
        <a:spcBef>
          <a:spcPct val="0"/>
        </a:spcBef>
        <a:spcAft>
          <a:spcPct val="0"/>
        </a:spcAft>
        <a:defRPr sz="18200">
          <a:solidFill>
            <a:schemeClr val="tx2"/>
          </a:solidFill>
          <a:latin typeface="Arial" pitchFamily="34" charset="0"/>
        </a:defRPr>
      </a:lvl8pPr>
      <a:lvl9pPr marL="1828800" algn="ctr" defTabSz="3762375" rtl="0" fontAlgn="base">
        <a:spcBef>
          <a:spcPct val="0"/>
        </a:spcBef>
        <a:spcAft>
          <a:spcPct val="0"/>
        </a:spcAft>
        <a:defRPr sz="18200">
          <a:solidFill>
            <a:schemeClr val="tx2"/>
          </a:solidFill>
          <a:latin typeface="Arial" pitchFamily="34" charset="0"/>
        </a:defRPr>
      </a:lvl9pPr>
    </p:titleStyle>
    <p:bodyStyle>
      <a:lvl1pPr marL="1409700" indent="-1409700" algn="l" defTabSz="3762375" rtl="0" eaLnBrk="0" fontAlgn="base" hangingPunct="0">
        <a:spcBef>
          <a:spcPct val="20000"/>
        </a:spcBef>
        <a:spcAft>
          <a:spcPct val="0"/>
        </a:spcAft>
        <a:buChar char="•"/>
        <a:defRPr sz="13200">
          <a:solidFill>
            <a:schemeClr val="tx1"/>
          </a:solidFill>
          <a:latin typeface="+mn-lt"/>
          <a:ea typeface="+mn-ea"/>
          <a:cs typeface="+mn-cs"/>
        </a:defRPr>
      </a:lvl1pPr>
      <a:lvl2pPr marL="3057525" indent="-1176338" algn="l" defTabSz="3762375" rtl="0" eaLnBrk="0" fontAlgn="base" hangingPunct="0">
        <a:spcBef>
          <a:spcPct val="20000"/>
        </a:spcBef>
        <a:spcAft>
          <a:spcPct val="0"/>
        </a:spcAft>
        <a:buChar char="–"/>
        <a:defRPr sz="11500">
          <a:solidFill>
            <a:schemeClr val="tx1"/>
          </a:solidFill>
          <a:latin typeface="+mn-lt"/>
        </a:defRPr>
      </a:lvl2pPr>
      <a:lvl3pPr marL="4702175" indent="-939800" algn="l" defTabSz="3762375" rtl="0" eaLnBrk="0" fontAlgn="base" hangingPunct="0">
        <a:spcBef>
          <a:spcPct val="20000"/>
        </a:spcBef>
        <a:spcAft>
          <a:spcPct val="0"/>
        </a:spcAft>
        <a:buChar char="•"/>
        <a:defRPr sz="9900">
          <a:solidFill>
            <a:schemeClr val="tx1"/>
          </a:solidFill>
          <a:latin typeface="+mn-lt"/>
        </a:defRPr>
      </a:lvl3pPr>
      <a:lvl4pPr marL="6583363" indent="-939800" algn="l" defTabSz="3762375" rtl="0" eaLnBrk="0" fontAlgn="base" hangingPunct="0">
        <a:spcBef>
          <a:spcPct val="20000"/>
        </a:spcBef>
        <a:spcAft>
          <a:spcPct val="0"/>
        </a:spcAft>
        <a:buChar char="–"/>
        <a:defRPr sz="8200">
          <a:solidFill>
            <a:schemeClr val="tx1"/>
          </a:solidFill>
          <a:latin typeface="+mn-lt"/>
        </a:defRPr>
      </a:lvl4pPr>
      <a:lvl5pPr marL="8466138" indent="-941388" algn="l" defTabSz="3762375" rtl="0" eaLnBrk="0" fontAlgn="base" hangingPunct="0">
        <a:spcBef>
          <a:spcPct val="20000"/>
        </a:spcBef>
        <a:spcAft>
          <a:spcPct val="0"/>
        </a:spcAft>
        <a:buChar char="»"/>
        <a:defRPr sz="8200">
          <a:solidFill>
            <a:schemeClr val="tx1"/>
          </a:solidFill>
          <a:latin typeface="+mn-lt"/>
        </a:defRPr>
      </a:lvl5pPr>
      <a:lvl6pPr marL="8923338" indent="-941388" algn="l" defTabSz="3762375" rtl="0" fontAlgn="base">
        <a:spcBef>
          <a:spcPct val="20000"/>
        </a:spcBef>
        <a:spcAft>
          <a:spcPct val="0"/>
        </a:spcAft>
        <a:buChar char="»"/>
        <a:defRPr sz="8200">
          <a:solidFill>
            <a:schemeClr val="tx1"/>
          </a:solidFill>
          <a:latin typeface="+mn-lt"/>
        </a:defRPr>
      </a:lvl6pPr>
      <a:lvl7pPr marL="9380538" indent="-941388" algn="l" defTabSz="3762375" rtl="0" fontAlgn="base">
        <a:spcBef>
          <a:spcPct val="20000"/>
        </a:spcBef>
        <a:spcAft>
          <a:spcPct val="0"/>
        </a:spcAft>
        <a:buChar char="»"/>
        <a:defRPr sz="8200">
          <a:solidFill>
            <a:schemeClr val="tx1"/>
          </a:solidFill>
          <a:latin typeface="+mn-lt"/>
        </a:defRPr>
      </a:lvl7pPr>
      <a:lvl8pPr marL="9837738" indent="-941388" algn="l" defTabSz="3762375" rtl="0" fontAlgn="base">
        <a:spcBef>
          <a:spcPct val="20000"/>
        </a:spcBef>
        <a:spcAft>
          <a:spcPct val="0"/>
        </a:spcAft>
        <a:buChar char="»"/>
        <a:defRPr sz="8200">
          <a:solidFill>
            <a:schemeClr val="tx1"/>
          </a:solidFill>
          <a:latin typeface="+mn-lt"/>
        </a:defRPr>
      </a:lvl8pPr>
      <a:lvl9pPr marL="10294938" indent="-941388" algn="l" defTabSz="3762375" rtl="0" fontAlgn="base">
        <a:spcBef>
          <a:spcPct val="20000"/>
        </a:spcBef>
        <a:spcAft>
          <a:spcPct val="0"/>
        </a:spcAft>
        <a:buChar char="»"/>
        <a:defRPr sz="8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sz="quarter"/>
          </p:nvPr>
        </p:nvSpPr>
        <p:spPr>
          <a:xfrm>
            <a:off x="0" y="1"/>
            <a:ext cx="43891200" cy="5985162"/>
          </a:xfrm>
          <a:gradFill>
            <a:gsLst>
              <a:gs pos="0">
                <a:schemeClr val="tx2">
                  <a:lumMod val="50000"/>
                </a:schemeClr>
              </a:gs>
              <a:gs pos="50000">
                <a:schemeClr val="tx2">
                  <a:lumMod val="75000"/>
                </a:schemeClr>
              </a:gs>
              <a:gs pos="100000">
                <a:schemeClr val="tx2">
                  <a:lumMod val="50000"/>
                </a:schemeClr>
              </a:gs>
            </a:gsLst>
            <a:lin ang="5400000" scaled="1"/>
          </a:gradFill>
          <a:ln>
            <a:solidFill>
              <a:schemeClr val="tx1"/>
            </a:solidFill>
            <a:miter lim="800000"/>
            <a:headEnd/>
            <a:tailEnd/>
          </a:ln>
        </p:spPr>
        <p:txBody>
          <a:bodyPr>
            <a:normAutofit/>
          </a:bodyPr>
          <a:lstStyle/>
          <a:p>
            <a:pPr indent="-457200" eaLnBrk="1" hangingPunct="1">
              <a:spcBef>
                <a:spcPts val="0"/>
              </a:spcBef>
              <a:spcAft>
                <a:spcPts val="0"/>
              </a:spcAft>
            </a:pPr>
            <a:endParaRPr lang="en-US" sz="5400" i="1">
              <a:latin typeface="Times New Roman"/>
              <a:cs typeface="Arial"/>
            </a:endParaRPr>
          </a:p>
        </p:txBody>
      </p:sp>
      <p:sp>
        <p:nvSpPr>
          <p:cNvPr id="2150" name="Text Box 161"/>
          <p:cNvSpPr txBox="1">
            <a:spLocks noChangeArrowheads="1"/>
          </p:cNvSpPr>
          <p:nvPr/>
        </p:nvSpPr>
        <p:spPr bwMode="auto">
          <a:xfrm>
            <a:off x="39635364" y="10364254"/>
            <a:ext cx="3048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300" b="1">
                <a:solidFill>
                  <a:srgbClr val="FF9900"/>
                </a:solidFill>
                <a:latin typeface="Arial" charset="0"/>
              </a:defRPr>
            </a:lvl1pPr>
            <a:lvl2pPr marL="742950" indent="-285750" eaLnBrk="0" hangingPunct="0">
              <a:defRPr sz="4300" b="1">
                <a:solidFill>
                  <a:srgbClr val="FF9900"/>
                </a:solidFill>
                <a:latin typeface="Arial" charset="0"/>
              </a:defRPr>
            </a:lvl2pPr>
            <a:lvl3pPr marL="1143000" indent="-228600" eaLnBrk="0" hangingPunct="0">
              <a:defRPr sz="4300" b="1">
                <a:solidFill>
                  <a:srgbClr val="FF9900"/>
                </a:solidFill>
                <a:latin typeface="Arial" charset="0"/>
              </a:defRPr>
            </a:lvl3pPr>
            <a:lvl4pPr marL="1600200" indent="-228600" eaLnBrk="0" hangingPunct="0">
              <a:defRPr sz="4300" b="1">
                <a:solidFill>
                  <a:srgbClr val="FF9900"/>
                </a:solidFill>
                <a:latin typeface="Arial" charset="0"/>
              </a:defRPr>
            </a:lvl4pPr>
            <a:lvl5pPr marL="2057400" indent="-228600" eaLnBrk="0" hangingPunct="0">
              <a:defRPr sz="4300" b="1">
                <a:solidFill>
                  <a:srgbClr val="FF9900"/>
                </a:solidFill>
                <a:latin typeface="Arial" charset="0"/>
              </a:defRPr>
            </a:lvl5pPr>
            <a:lvl6pPr marL="2514600" indent="-228600" algn="ctr" eaLnBrk="0" fontAlgn="base" hangingPunct="0">
              <a:spcBef>
                <a:spcPct val="0"/>
              </a:spcBef>
              <a:spcAft>
                <a:spcPct val="0"/>
              </a:spcAft>
              <a:defRPr sz="4300" b="1">
                <a:solidFill>
                  <a:srgbClr val="FF9900"/>
                </a:solidFill>
                <a:latin typeface="Arial" charset="0"/>
              </a:defRPr>
            </a:lvl6pPr>
            <a:lvl7pPr marL="2971800" indent="-228600" algn="ctr" eaLnBrk="0" fontAlgn="base" hangingPunct="0">
              <a:spcBef>
                <a:spcPct val="0"/>
              </a:spcBef>
              <a:spcAft>
                <a:spcPct val="0"/>
              </a:spcAft>
              <a:defRPr sz="4300" b="1">
                <a:solidFill>
                  <a:srgbClr val="FF9900"/>
                </a:solidFill>
                <a:latin typeface="Arial" charset="0"/>
              </a:defRPr>
            </a:lvl7pPr>
            <a:lvl8pPr marL="3429000" indent="-228600" algn="ctr" eaLnBrk="0" fontAlgn="base" hangingPunct="0">
              <a:spcBef>
                <a:spcPct val="0"/>
              </a:spcBef>
              <a:spcAft>
                <a:spcPct val="0"/>
              </a:spcAft>
              <a:defRPr sz="4300" b="1">
                <a:solidFill>
                  <a:srgbClr val="FF9900"/>
                </a:solidFill>
                <a:latin typeface="Arial" charset="0"/>
              </a:defRPr>
            </a:lvl8pPr>
            <a:lvl9pPr marL="3886200" indent="-228600" algn="ctr" eaLnBrk="0" fontAlgn="base" hangingPunct="0">
              <a:spcBef>
                <a:spcPct val="0"/>
              </a:spcBef>
              <a:spcAft>
                <a:spcPct val="0"/>
              </a:spcAft>
              <a:defRPr sz="4300" b="1">
                <a:solidFill>
                  <a:srgbClr val="FF9900"/>
                </a:solidFill>
                <a:latin typeface="Arial" charset="0"/>
              </a:defRPr>
            </a:lvl9pPr>
          </a:lstStyle>
          <a:p>
            <a:pPr algn="l" eaLnBrk="1" hangingPunct="1">
              <a:spcBef>
                <a:spcPct val="50000"/>
              </a:spcBef>
            </a:pPr>
            <a:endParaRPr lang="en-US" sz="3000" b="0">
              <a:solidFill>
                <a:schemeClr val="tx1"/>
              </a:solidFill>
            </a:endParaRPr>
          </a:p>
        </p:txBody>
      </p:sp>
      <p:pic>
        <p:nvPicPr>
          <p:cNvPr id="11" name="Picture 10" descr="Michigan Tech Team Among 17 Teams Selected for Marine Energy Competition |  Computing News Blog">
            <a:extLst>
              <a:ext uri="{FF2B5EF4-FFF2-40B4-BE49-F238E27FC236}">
                <a16:creationId xmlns:a16="http://schemas.microsoft.com/office/drawing/2014/main" id="{8C5694ED-901A-984B-04AB-1018258A3314}"/>
              </a:ext>
            </a:extLst>
          </p:cNvPr>
          <p:cNvPicPr>
            <a:picLocks noChangeAspect="1"/>
          </p:cNvPicPr>
          <p:nvPr/>
        </p:nvPicPr>
        <p:blipFill>
          <a:blip r:embed="rId2"/>
          <a:stretch>
            <a:fillRect/>
          </a:stretch>
        </p:blipFill>
        <p:spPr>
          <a:xfrm>
            <a:off x="34546592" y="301983"/>
            <a:ext cx="2495072" cy="2465490"/>
          </a:xfrm>
          <a:prstGeom prst="rect">
            <a:avLst/>
          </a:prstGeom>
        </p:spPr>
      </p:pic>
      <p:sp>
        <p:nvSpPr>
          <p:cNvPr id="17" name="TextBox 16">
            <a:extLst>
              <a:ext uri="{FF2B5EF4-FFF2-40B4-BE49-F238E27FC236}">
                <a16:creationId xmlns:a16="http://schemas.microsoft.com/office/drawing/2014/main" id="{00B3854B-3165-6EC8-953F-269518C02097}"/>
              </a:ext>
            </a:extLst>
          </p:cNvPr>
          <p:cNvSpPr txBox="1"/>
          <p:nvPr/>
        </p:nvSpPr>
        <p:spPr>
          <a:xfrm>
            <a:off x="454283" y="20469292"/>
            <a:ext cx="9676753"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000622"/>
                </a:solidFill>
                <a:latin typeface="Times New Roman"/>
                <a:cs typeface="Arial"/>
              </a:rPr>
              <a:t>Design</a:t>
            </a:r>
            <a:endParaRPr lang="en-US" sz="3600">
              <a:solidFill>
                <a:srgbClr val="000622"/>
              </a:solidFill>
              <a:latin typeface="Times New Roman"/>
              <a:cs typeface="Arial" charset="0"/>
            </a:endParaRPr>
          </a:p>
          <a:p>
            <a:pPr marL="571500" indent="-571500" algn="l">
              <a:buFont typeface="Arial"/>
              <a:buChar char="•"/>
            </a:pPr>
            <a:r>
              <a:rPr lang="en-US" sz="3600" b="0">
                <a:solidFill>
                  <a:srgbClr val="000622"/>
                </a:solidFill>
                <a:latin typeface="Times New Roman"/>
                <a:cs typeface="Arial"/>
              </a:rPr>
              <a:t>Wave energy converter (WEC)</a:t>
            </a:r>
          </a:p>
          <a:p>
            <a:pPr marL="571500" indent="-571500" algn="l">
              <a:buFont typeface="Arial"/>
              <a:buChar char="•"/>
            </a:pPr>
            <a:r>
              <a:rPr lang="en-US" sz="3600" b="0">
                <a:solidFill>
                  <a:srgbClr val="000622"/>
                </a:solidFill>
                <a:latin typeface="Times New Roman"/>
                <a:cs typeface="Arial"/>
              </a:rPr>
              <a:t>Unbalanced rotating mass </a:t>
            </a:r>
          </a:p>
          <a:p>
            <a:pPr marL="571500" indent="-571500" algn="l">
              <a:buFont typeface="Arial"/>
              <a:buChar char="•"/>
            </a:pPr>
            <a:r>
              <a:rPr lang="en-US" sz="3600" b="0">
                <a:solidFill>
                  <a:srgbClr val="000622"/>
                </a:solidFill>
                <a:latin typeface="Times New Roman"/>
                <a:cs typeface="Arial"/>
              </a:rPr>
              <a:t>Gearbox &amp; electric-mechanical generator</a:t>
            </a:r>
          </a:p>
          <a:p>
            <a:pPr marL="571500" indent="-571500" algn="l">
              <a:buFont typeface="Arial"/>
              <a:buChar char="•"/>
            </a:pPr>
            <a:r>
              <a:rPr lang="en-US" sz="3600" b="0">
                <a:solidFill>
                  <a:srgbClr val="000622"/>
                </a:solidFill>
                <a:latin typeface="Times New Roman"/>
                <a:cs typeface="Arial"/>
              </a:rPr>
              <a:t>2 rechargeable batteries</a:t>
            </a:r>
          </a:p>
          <a:p>
            <a:pPr marL="571500" indent="-571500" algn="l">
              <a:buFont typeface="Arial"/>
              <a:buChar char="•"/>
            </a:pPr>
            <a:r>
              <a:rPr lang="en-US" sz="3600" b="0">
                <a:solidFill>
                  <a:srgbClr val="000622"/>
                </a:solidFill>
                <a:latin typeface="Times New Roman"/>
                <a:cs typeface="Arial"/>
              </a:rPr>
              <a:t>H-Bridge or similar circuity</a:t>
            </a:r>
          </a:p>
          <a:p>
            <a:pPr algn="l"/>
            <a:r>
              <a:rPr lang="en-US" sz="3600">
                <a:solidFill>
                  <a:srgbClr val="000622"/>
                </a:solidFill>
                <a:latin typeface="Times New Roman"/>
                <a:cs typeface="Arial"/>
              </a:rPr>
              <a:t>Characteristics</a:t>
            </a:r>
            <a:endParaRPr lang="en-US" sz="3600" b="0">
              <a:solidFill>
                <a:srgbClr val="000622"/>
              </a:solidFill>
              <a:latin typeface="Times New Roman"/>
              <a:cs typeface="Arial"/>
            </a:endParaRPr>
          </a:p>
          <a:p>
            <a:pPr marL="571500" indent="-571500" algn="l">
              <a:buFont typeface="Arial"/>
              <a:buChar char="•"/>
            </a:pPr>
            <a:r>
              <a:rPr lang="en-US" sz="3600" b="0">
                <a:solidFill>
                  <a:srgbClr val="000622"/>
                </a:solidFill>
                <a:latin typeface="Times New Roman"/>
                <a:cs typeface="Arial"/>
              </a:rPr>
              <a:t>Cannot inhibit drifter flow</a:t>
            </a:r>
            <a:endParaRPr lang="en-US" sz="3600">
              <a:solidFill>
                <a:srgbClr val="000622"/>
              </a:solidFill>
              <a:latin typeface="Times New Roman"/>
              <a:cs typeface="Arial"/>
            </a:endParaRPr>
          </a:p>
          <a:p>
            <a:pPr marL="571500" indent="-571500" algn="l">
              <a:buFont typeface="Arial"/>
              <a:buChar char="•"/>
            </a:pPr>
            <a:r>
              <a:rPr lang="en-US" sz="3600" b="0">
                <a:solidFill>
                  <a:srgbClr val="000622"/>
                </a:solidFill>
                <a:latin typeface="Times New Roman"/>
                <a:cs typeface="Times New Roman"/>
              </a:rPr>
              <a:t>Can survive different environments</a:t>
            </a:r>
            <a:endParaRPr lang="en-US" sz="3600" b="0">
              <a:solidFill>
                <a:srgbClr val="000622"/>
              </a:solidFill>
              <a:latin typeface="Times New Roman"/>
              <a:cs typeface="Arial"/>
            </a:endParaRPr>
          </a:p>
          <a:p>
            <a:pPr marL="571500" indent="-571500" algn="l">
              <a:buFont typeface="Arial"/>
              <a:buChar char="•"/>
            </a:pPr>
            <a:r>
              <a:rPr lang="en-US" sz="3600" b="0">
                <a:solidFill>
                  <a:srgbClr val="000622"/>
                </a:solidFill>
                <a:latin typeface="Times New Roman"/>
                <a:cs typeface="Arial"/>
              </a:rPr>
              <a:t>Easily deployable </a:t>
            </a:r>
            <a:endParaRPr lang="en-US">
              <a:cs typeface="Arial" charset="0"/>
            </a:endParaRPr>
          </a:p>
          <a:p>
            <a:pPr marL="571500" indent="-571500" algn="l">
              <a:buFont typeface="Arial"/>
              <a:buChar char="•"/>
            </a:pPr>
            <a:r>
              <a:rPr lang="en-US" sz="3600" b="0">
                <a:solidFill>
                  <a:srgbClr val="000622"/>
                </a:solidFill>
                <a:latin typeface="Times New Roman"/>
                <a:cs typeface="Arial"/>
              </a:rPr>
              <a:t>Lightweight</a:t>
            </a:r>
            <a:endParaRPr lang="en-US">
              <a:cs typeface="Arial" charset="0"/>
            </a:endParaRPr>
          </a:p>
        </p:txBody>
      </p:sp>
      <p:sp>
        <p:nvSpPr>
          <p:cNvPr id="18" name="TextBox 17">
            <a:extLst>
              <a:ext uri="{FF2B5EF4-FFF2-40B4-BE49-F238E27FC236}">
                <a16:creationId xmlns:a16="http://schemas.microsoft.com/office/drawing/2014/main" id="{5FB0A92F-03F9-B8A5-CF1B-691647978CA2}"/>
              </a:ext>
            </a:extLst>
          </p:cNvPr>
          <p:cNvSpPr txBox="1"/>
          <p:nvPr/>
        </p:nvSpPr>
        <p:spPr>
          <a:xfrm>
            <a:off x="484739" y="7800967"/>
            <a:ext cx="9655799" cy="7294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000622"/>
                </a:solidFill>
                <a:latin typeface="Times New Roman"/>
                <a:cs typeface="Arial"/>
              </a:rPr>
              <a:t>The Marine Energy Collegiate Competition</a:t>
            </a:r>
          </a:p>
          <a:p>
            <a:pPr marL="571500" indent="-571500" algn="l">
              <a:buFont typeface="Arial"/>
              <a:buChar char="•"/>
            </a:pPr>
            <a:r>
              <a:rPr lang="en-US" sz="3600" b="0">
                <a:solidFill>
                  <a:srgbClr val="000622"/>
                </a:solidFill>
                <a:latin typeface="Times New Roman"/>
                <a:cs typeface="Arial"/>
              </a:rPr>
              <a:t>Powering the Blue Economy (PBE) applications</a:t>
            </a:r>
            <a:endParaRPr lang="en-US" sz="3600">
              <a:solidFill>
                <a:srgbClr val="000622"/>
              </a:solidFill>
              <a:latin typeface="Times New Roman"/>
              <a:cs typeface="Arial"/>
            </a:endParaRPr>
          </a:p>
          <a:p>
            <a:pPr marL="571500" indent="-571500" algn="l">
              <a:buFont typeface="Arial"/>
              <a:buChar char="•"/>
            </a:pPr>
            <a:r>
              <a:rPr lang="en-US" sz="3600" b="0">
                <a:solidFill>
                  <a:srgbClr val="000622"/>
                </a:solidFill>
                <a:latin typeface="Times New Roman"/>
                <a:cs typeface="Arial"/>
              </a:rPr>
              <a:t>Use marine renewable energy</a:t>
            </a:r>
          </a:p>
          <a:p>
            <a:pPr algn="l"/>
            <a:r>
              <a:rPr lang="en-US" sz="3600">
                <a:solidFill>
                  <a:srgbClr val="000622"/>
                </a:solidFill>
                <a:latin typeface="Times New Roman"/>
                <a:cs typeface="Arial"/>
              </a:rPr>
              <a:t>NOAA Global Drifter Program</a:t>
            </a:r>
            <a:endParaRPr lang="en-US">
              <a:cs typeface="Arial"/>
            </a:endParaRPr>
          </a:p>
          <a:p>
            <a:pPr marL="571500" indent="-571500" algn="l">
              <a:buFont typeface="Arial"/>
              <a:buChar char="•"/>
            </a:pPr>
            <a:r>
              <a:rPr lang="en-US" sz="3600" b="0">
                <a:solidFill>
                  <a:srgbClr val="000622"/>
                </a:solidFill>
                <a:latin typeface="Times New Roman"/>
                <a:cs typeface="Arial"/>
              </a:rPr>
              <a:t>Collect data to improve weather forecasting</a:t>
            </a:r>
          </a:p>
          <a:p>
            <a:pPr marL="571500" indent="-571500" algn="l">
              <a:buFont typeface="Arial"/>
              <a:buChar char="•"/>
            </a:pPr>
            <a:r>
              <a:rPr lang="en-US" sz="3600" b="0">
                <a:solidFill>
                  <a:srgbClr val="000622"/>
                </a:solidFill>
                <a:latin typeface="Times New Roman"/>
                <a:cs typeface="Arial"/>
              </a:rPr>
              <a:t>Over 1300 drifters deployed worldwide, goal: maintain a 5ºx5º grid</a:t>
            </a:r>
            <a:endParaRPr lang="en-US">
              <a:cs typeface="Arial" charset="0"/>
            </a:endParaRPr>
          </a:p>
          <a:p>
            <a:pPr marL="571500" indent="-571500" algn="l">
              <a:buFont typeface="Arial"/>
              <a:buChar char="•"/>
            </a:pPr>
            <a:r>
              <a:rPr lang="en-US" sz="3600" b="0">
                <a:solidFill>
                  <a:srgbClr val="000622"/>
                </a:solidFill>
                <a:latin typeface="Times New Roman"/>
                <a:cs typeface="Arial"/>
              </a:rPr>
              <a:t>Powered by 30 D-Cell batteries</a:t>
            </a:r>
          </a:p>
          <a:p>
            <a:pPr algn="l"/>
            <a:r>
              <a:rPr lang="en-US" sz="3600">
                <a:solidFill>
                  <a:srgbClr val="000622"/>
                </a:solidFill>
                <a:latin typeface="Times New Roman"/>
                <a:cs typeface="Arial"/>
              </a:rPr>
              <a:t>Problem</a:t>
            </a:r>
          </a:p>
          <a:p>
            <a:pPr marL="571500" indent="-571500" algn="l">
              <a:buFont typeface="Arial"/>
              <a:buChar char="•"/>
            </a:pPr>
            <a:r>
              <a:rPr lang="en-US" sz="3600" b="0">
                <a:solidFill>
                  <a:srgbClr val="000622"/>
                </a:solidFill>
                <a:latin typeface="Times New Roman"/>
                <a:cs typeface="Arial"/>
              </a:rPr>
              <a:t>Unreliable, 68% stop transmitting before expected lifetime is reached</a:t>
            </a:r>
          </a:p>
          <a:p>
            <a:pPr marL="571500" indent="-571500" algn="l">
              <a:buFont typeface="Arial"/>
              <a:buChar char="•"/>
            </a:pPr>
            <a:r>
              <a:rPr lang="en-US" sz="3600" b="0">
                <a:solidFill>
                  <a:srgbClr val="000622"/>
                </a:solidFill>
                <a:latin typeface="Times New Roman"/>
                <a:cs typeface="Arial"/>
              </a:rPr>
              <a:t>400 replaced annually – Remainder marine debris</a:t>
            </a:r>
            <a:endParaRPr lang="en-US">
              <a:cs typeface="Arial" charset="0"/>
            </a:endParaRPr>
          </a:p>
        </p:txBody>
      </p:sp>
      <p:sp>
        <p:nvSpPr>
          <p:cNvPr id="22" name="TextBox 21">
            <a:extLst>
              <a:ext uri="{FF2B5EF4-FFF2-40B4-BE49-F238E27FC236}">
                <a16:creationId xmlns:a16="http://schemas.microsoft.com/office/drawing/2014/main" id="{F6DAA45D-D891-D595-4DDB-7348CEEAF746}"/>
              </a:ext>
            </a:extLst>
          </p:cNvPr>
          <p:cNvSpPr txBox="1"/>
          <p:nvPr/>
        </p:nvSpPr>
        <p:spPr>
          <a:xfrm>
            <a:off x="33615780" y="29440832"/>
            <a:ext cx="976038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000622"/>
                </a:solidFill>
                <a:latin typeface="Times New Roman"/>
                <a:cs typeface="Arial"/>
              </a:rPr>
              <a:t>Prototype Testing</a:t>
            </a:r>
          </a:p>
          <a:p>
            <a:pPr marL="571500" indent="-571500" algn="l">
              <a:buFont typeface="Arial"/>
              <a:buChar char="•"/>
            </a:pPr>
            <a:r>
              <a:rPr lang="en-US" sz="3600" b="0">
                <a:solidFill>
                  <a:srgbClr val="000622"/>
                </a:solidFill>
                <a:latin typeface="Times New Roman"/>
                <a:cs typeface="Arial"/>
              </a:rPr>
              <a:t>Larger electrical loads</a:t>
            </a:r>
          </a:p>
          <a:p>
            <a:pPr marL="571500" indent="-571500" algn="l">
              <a:buFont typeface="Arial"/>
              <a:buChar char="•"/>
            </a:pPr>
            <a:r>
              <a:rPr lang="en-US" sz="3600" b="0">
                <a:solidFill>
                  <a:srgbClr val="000622"/>
                </a:solidFill>
                <a:latin typeface="Times New Roman"/>
                <a:cs typeface="Arial"/>
              </a:rPr>
              <a:t>Test in wave tank under different conditions</a:t>
            </a:r>
          </a:p>
          <a:p>
            <a:pPr algn="l"/>
            <a:r>
              <a:rPr lang="en-US" sz="3600">
                <a:solidFill>
                  <a:srgbClr val="000622"/>
                </a:solidFill>
                <a:latin typeface="Times New Roman"/>
                <a:cs typeface="Arial"/>
              </a:rPr>
              <a:t>WEC-Sim Model</a:t>
            </a:r>
          </a:p>
          <a:p>
            <a:pPr marL="571500" indent="-571500" algn="l">
              <a:buFont typeface="Arial"/>
              <a:buChar char="•"/>
            </a:pPr>
            <a:r>
              <a:rPr lang="en-US" sz="3600" b="0">
                <a:solidFill>
                  <a:srgbClr val="000622"/>
                </a:solidFill>
                <a:latin typeface="Times New Roman"/>
                <a:cs typeface="Arial"/>
              </a:rPr>
              <a:t>Simulate more complex model</a:t>
            </a:r>
          </a:p>
        </p:txBody>
      </p:sp>
      <p:cxnSp>
        <p:nvCxnSpPr>
          <p:cNvPr id="25" name="Straight Arrow Connector 24">
            <a:extLst>
              <a:ext uri="{FF2B5EF4-FFF2-40B4-BE49-F238E27FC236}">
                <a16:creationId xmlns:a16="http://schemas.microsoft.com/office/drawing/2014/main" id="{66236F4B-E380-CB0A-C402-E65DE8450847}"/>
              </a:ext>
            </a:extLst>
          </p:cNvPr>
          <p:cNvCxnSpPr/>
          <p:nvPr/>
        </p:nvCxnSpPr>
        <p:spPr bwMode="auto">
          <a:xfrm>
            <a:off x="10828637" y="6927124"/>
            <a:ext cx="48585" cy="25212423"/>
          </a:xfrm>
          <a:prstGeom prst="straightConnector1">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pic>
        <p:nvPicPr>
          <p:cNvPr id="26" name="Picture 25" descr="A transparent ball with a mechanism inside&#10;&#10;Description automatically generated">
            <a:extLst>
              <a:ext uri="{FF2B5EF4-FFF2-40B4-BE49-F238E27FC236}">
                <a16:creationId xmlns:a16="http://schemas.microsoft.com/office/drawing/2014/main" id="{7FDEBB32-0766-A8A0-A89B-1AF099B4EC93}"/>
              </a:ext>
            </a:extLst>
          </p:cNvPr>
          <p:cNvPicPr>
            <a:picLocks noChangeAspect="1"/>
          </p:cNvPicPr>
          <p:nvPr/>
        </p:nvPicPr>
        <p:blipFill rotWithShape="1">
          <a:blip r:embed="rId3"/>
          <a:srcRect l="8331" t="-2295" r="7903" b="532"/>
          <a:stretch/>
        </p:blipFill>
        <p:spPr>
          <a:xfrm>
            <a:off x="15747379" y="7902896"/>
            <a:ext cx="5305965" cy="5641521"/>
          </a:xfrm>
          <a:prstGeom prst="rect">
            <a:avLst/>
          </a:prstGeom>
        </p:spPr>
      </p:pic>
      <p:sp>
        <p:nvSpPr>
          <p:cNvPr id="27" name="TextBox 26">
            <a:extLst>
              <a:ext uri="{FF2B5EF4-FFF2-40B4-BE49-F238E27FC236}">
                <a16:creationId xmlns:a16="http://schemas.microsoft.com/office/drawing/2014/main" id="{55DE5523-9F92-C58C-C0E9-5E5B00E0C636}"/>
              </a:ext>
            </a:extLst>
          </p:cNvPr>
          <p:cNvSpPr txBox="1"/>
          <p:nvPr/>
        </p:nvSpPr>
        <p:spPr>
          <a:xfrm>
            <a:off x="16632190" y="13687532"/>
            <a:ext cx="35460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000622"/>
                </a:solidFill>
                <a:latin typeface="Times New Roman"/>
                <a:cs typeface="Arial"/>
              </a:rPr>
              <a:t>SW Model of Drift-RMT Buoy</a:t>
            </a:r>
            <a:endParaRPr lang="en-US"/>
          </a:p>
        </p:txBody>
      </p:sp>
      <p:sp>
        <p:nvSpPr>
          <p:cNvPr id="28" name="TextBox 27">
            <a:extLst>
              <a:ext uri="{FF2B5EF4-FFF2-40B4-BE49-F238E27FC236}">
                <a16:creationId xmlns:a16="http://schemas.microsoft.com/office/drawing/2014/main" id="{CDCEEC20-65AC-7D16-9D29-658A1F3C5C23}"/>
              </a:ext>
            </a:extLst>
          </p:cNvPr>
          <p:cNvSpPr txBox="1"/>
          <p:nvPr/>
        </p:nvSpPr>
        <p:spPr>
          <a:xfrm>
            <a:off x="11402354" y="7903090"/>
            <a:ext cx="5528821" cy="72412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000622"/>
                </a:solidFill>
                <a:latin typeface="Times New Roman"/>
                <a:cs typeface="Arial"/>
              </a:rPr>
              <a:t>Preliminary Design</a:t>
            </a:r>
            <a:endParaRPr lang="en-US" sz="3600">
              <a:solidFill>
                <a:srgbClr val="000622"/>
              </a:solidFill>
              <a:latin typeface="Times New Roman"/>
              <a:cs typeface="Arial" charset="0"/>
            </a:endParaRPr>
          </a:p>
          <a:p>
            <a:pPr marL="571500" indent="-571500" algn="l">
              <a:buFont typeface="Arial"/>
              <a:buChar char="•"/>
            </a:pPr>
            <a:r>
              <a:rPr lang="en-US" sz="3600" b="0">
                <a:solidFill>
                  <a:srgbClr val="000622"/>
                </a:solidFill>
                <a:latin typeface="Times New Roman"/>
                <a:cs typeface="Arial"/>
              </a:rPr>
              <a:t>General concept</a:t>
            </a:r>
            <a:endParaRPr lang="en-US" sz="3600">
              <a:solidFill>
                <a:srgbClr val="000622"/>
              </a:solidFill>
              <a:latin typeface="Times New Roman"/>
              <a:cs typeface="Arial"/>
            </a:endParaRPr>
          </a:p>
          <a:p>
            <a:pPr marL="571500" indent="-571500" algn="l">
              <a:buFont typeface="Arial"/>
              <a:buChar char="•"/>
            </a:pPr>
            <a:r>
              <a:rPr lang="en-US" sz="3600" b="0">
                <a:solidFill>
                  <a:srgbClr val="000622"/>
                </a:solidFill>
                <a:latin typeface="Times New Roman"/>
                <a:cs typeface="Arial"/>
              </a:rPr>
              <a:t>Estimate sizing</a:t>
            </a:r>
          </a:p>
          <a:p>
            <a:pPr marL="571500" indent="-571500" algn="l">
              <a:buFont typeface="Arial"/>
              <a:buChar char="•"/>
            </a:pPr>
            <a:r>
              <a:rPr lang="en-US" sz="3600" b="0">
                <a:solidFill>
                  <a:srgbClr val="000622"/>
                </a:solidFill>
                <a:latin typeface="Times New Roman"/>
                <a:cs typeface="Arial"/>
              </a:rPr>
              <a:t>material properties</a:t>
            </a:r>
            <a:endParaRPr lang="en-US"/>
          </a:p>
          <a:p>
            <a:pPr algn="l"/>
            <a:r>
              <a:rPr lang="en-US" sz="3600">
                <a:solidFill>
                  <a:srgbClr val="000622"/>
                </a:solidFill>
                <a:latin typeface="Times New Roman"/>
                <a:cs typeface="Arial"/>
              </a:rPr>
              <a:t>Specifications</a:t>
            </a:r>
            <a:endParaRPr lang="en-US" sz="3600" b="0">
              <a:solidFill>
                <a:srgbClr val="000622"/>
              </a:solidFill>
              <a:latin typeface="Times New Roman"/>
              <a:cs typeface="Arial"/>
            </a:endParaRPr>
          </a:p>
          <a:p>
            <a:pPr marL="571500" indent="-571500" algn="l">
              <a:buFont typeface="Arial"/>
              <a:buChar char="•"/>
            </a:pPr>
            <a:r>
              <a:rPr lang="en-US" sz="3600" b="0">
                <a:solidFill>
                  <a:srgbClr val="000622"/>
                </a:solidFill>
                <a:latin typeface="Times New Roman"/>
                <a:cs typeface="Arial"/>
              </a:rPr>
              <a:t>0.38m Diameter Spherical hull</a:t>
            </a:r>
            <a:endParaRPr lang="en-US" sz="3600">
              <a:solidFill>
                <a:srgbClr val="000622"/>
              </a:solidFill>
              <a:latin typeface="Times New Roman"/>
              <a:cs typeface="Arial"/>
            </a:endParaRPr>
          </a:p>
          <a:p>
            <a:pPr marL="571500" indent="-571500" algn="l">
              <a:buFont typeface="Arial"/>
              <a:buChar char="•"/>
            </a:pPr>
            <a:r>
              <a:rPr lang="en-US" sz="3600" b="0">
                <a:solidFill>
                  <a:srgbClr val="000622"/>
                </a:solidFill>
                <a:latin typeface="Times New Roman"/>
                <a:cs typeface="Arial"/>
              </a:rPr>
              <a:t>3kg rotating mass</a:t>
            </a:r>
          </a:p>
          <a:p>
            <a:pPr marL="571500" indent="-571500" algn="l">
              <a:buFont typeface="Arial"/>
              <a:buChar char="•"/>
            </a:pPr>
            <a:r>
              <a:rPr lang="en-US" sz="3600" b="0">
                <a:solidFill>
                  <a:srgbClr val="000622"/>
                </a:solidFill>
                <a:latin typeface="Times New Roman"/>
                <a:cs typeface="Arial"/>
              </a:rPr>
              <a:t>~170:1 Gear Ratio of Shaft to Motor</a:t>
            </a:r>
          </a:p>
          <a:p>
            <a:pPr marL="571500" indent="-571500" algn="l">
              <a:buFont typeface="Arial"/>
              <a:buChar char="•"/>
            </a:pPr>
            <a:endParaRPr lang="en-US" sz="3600" b="0">
              <a:solidFill>
                <a:srgbClr val="000622"/>
              </a:solidFill>
              <a:latin typeface="Times New Roman"/>
              <a:cs typeface="Arial"/>
            </a:endParaRPr>
          </a:p>
          <a:p>
            <a:pPr marL="571500" indent="-571500" algn="l">
              <a:buFont typeface="Arial"/>
              <a:buChar char="•"/>
            </a:pPr>
            <a:endParaRPr lang="en-US" sz="3600" b="0">
              <a:solidFill>
                <a:srgbClr val="000622"/>
              </a:solidFill>
              <a:latin typeface="Times New Roman"/>
              <a:cs typeface="Arial"/>
            </a:endParaRPr>
          </a:p>
          <a:p>
            <a:pPr algn="l"/>
            <a:endParaRPr lang="en-US" sz="3600" b="0">
              <a:solidFill>
                <a:srgbClr val="000622"/>
              </a:solidFill>
              <a:latin typeface="Times New Roman"/>
              <a:cs typeface="Arial"/>
            </a:endParaRPr>
          </a:p>
        </p:txBody>
      </p:sp>
      <p:cxnSp>
        <p:nvCxnSpPr>
          <p:cNvPr id="13" name="Straight Arrow Connector 12">
            <a:extLst>
              <a:ext uri="{FF2B5EF4-FFF2-40B4-BE49-F238E27FC236}">
                <a16:creationId xmlns:a16="http://schemas.microsoft.com/office/drawing/2014/main" id="{AD601E75-BFCF-5FEF-DA0F-5C9891E44333}"/>
              </a:ext>
            </a:extLst>
          </p:cNvPr>
          <p:cNvCxnSpPr>
            <a:cxnSpLocks/>
          </p:cNvCxnSpPr>
          <p:nvPr/>
        </p:nvCxnSpPr>
        <p:spPr bwMode="auto">
          <a:xfrm flipH="1">
            <a:off x="21944162" y="6930424"/>
            <a:ext cx="22976" cy="25093155"/>
          </a:xfrm>
          <a:prstGeom prst="straightConnector1">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205D4677-457F-F686-A1E4-D700AD998E93}"/>
              </a:ext>
            </a:extLst>
          </p:cNvPr>
          <p:cNvCxnSpPr>
            <a:cxnSpLocks/>
          </p:cNvCxnSpPr>
          <p:nvPr/>
        </p:nvCxnSpPr>
        <p:spPr bwMode="auto">
          <a:xfrm flipH="1">
            <a:off x="33038988" y="6763447"/>
            <a:ext cx="22976" cy="25188570"/>
          </a:xfrm>
          <a:prstGeom prst="straightConnector1">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pic>
        <p:nvPicPr>
          <p:cNvPr id="16" name="Picture 15" descr="New Hampshire Sea Grant | University of New Hampshire">
            <a:extLst>
              <a:ext uri="{FF2B5EF4-FFF2-40B4-BE49-F238E27FC236}">
                <a16:creationId xmlns:a16="http://schemas.microsoft.com/office/drawing/2014/main" id="{46BA00C3-FADB-5A4C-93FC-4683C9865A31}"/>
              </a:ext>
            </a:extLst>
          </p:cNvPr>
          <p:cNvPicPr>
            <a:picLocks noChangeAspect="1"/>
          </p:cNvPicPr>
          <p:nvPr/>
        </p:nvPicPr>
        <p:blipFill>
          <a:blip r:embed="rId4"/>
          <a:stretch>
            <a:fillRect/>
          </a:stretch>
        </p:blipFill>
        <p:spPr>
          <a:xfrm>
            <a:off x="2287946" y="302254"/>
            <a:ext cx="3741682" cy="2335248"/>
          </a:xfrm>
          <a:prstGeom prst="rect">
            <a:avLst/>
          </a:prstGeom>
        </p:spPr>
      </p:pic>
      <p:pic>
        <p:nvPicPr>
          <p:cNvPr id="20" name="Picture 19" descr="NREL | Drupal.org">
            <a:extLst>
              <a:ext uri="{FF2B5EF4-FFF2-40B4-BE49-F238E27FC236}">
                <a16:creationId xmlns:a16="http://schemas.microsoft.com/office/drawing/2014/main" id="{E888EC8B-5640-A77F-A495-40161006CD4B}"/>
              </a:ext>
            </a:extLst>
          </p:cNvPr>
          <p:cNvPicPr>
            <a:picLocks noChangeAspect="1"/>
          </p:cNvPicPr>
          <p:nvPr/>
        </p:nvPicPr>
        <p:blipFill>
          <a:blip r:embed="rId5"/>
          <a:stretch>
            <a:fillRect/>
          </a:stretch>
        </p:blipFill>
        <p:spPr>
          <a:xfrm>
            <a:off x="37373002" y="594940"/>
            <a:ext cx="6180450" cy="1742906"/>
          </a:xfrm>
          <a:prstGeom prst="rect">
            <a:avLst/>
          </a:prstGeom>
        </p:spPr>
      </p:pic>
      <p:pic>
        <p:nvPicPr>
          <p:cNvPr id="23" name="Picture 22" descr="United States Department of Energy - Wikipedia">
            <a:extLst>
              <a:ext uri="{FF2B5EF4-FFF2-40B4-BE49-F238E27FC236}">
                <a16:creationId xmlns:a16="http://schemas.microsoft.com/office/drawing/2014/main" id="{74454179-8DED-17E7-6984-743A1C0265DE}"/>
              </a:ext>
            </a:extLst>
          </p:cNvPr>
          <p:cNvPicPr>
            <a:picLocks noChangeAspect="1"/>
          </p:cNvPicPr>
          <p:nvPr/>
        </p:nvPicPr>
        <p:blipFill>
          <a:blip r:embed="rId6"/>
          <a:stretch>
            <a:fillRect/>
          </a:stretch>
        </p:blipFill>
        <p:spPr>
          <a:xfrm>
            <a:off x="6269144" y="335545"/>
            <a:ext cx="2394600" cy="2388173"/>
          </a:xfrm>
          <a:prstGeom prst="rect">
            <a:avLst/>
          </a:prstGeom>
        </p:spPr>
      </p:pic>
      <p:sp>
        <p:nvSpPr>
          <p:cNvPr id="9" name="TextBox 8">
            <a:extLst>
              <a:ext uri="{FF2B5EF4-FFF2-40B4-BE49-F238E27FC236}">
                <a16:creationId xmlns:a16="http://schemas.microsoft.com/office/drawing/2014/main" id="{46CDEE64-47EB-5149-76D4-46FFD53DDD3F}"/>
              </a:ext>
            </a:extLst>
          </p:cNvPr>
          <p:cNvSpPr txBox="1"/>
          <p:nvPr/>
        </p:nvSpPr>
        <p:spPr>
          <a:xfrm>
            <a:off x="22926964" y="25498242"/>
            <a:ext cx="9604978" cy="7294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000622"/>
                </a:solidFill>
                <a:latin typeface="Times New Roman"/>
                <a:cs typeface="Arial"/>
              </a:rPr>
              <a:t>Financials</a:t>
            </a:r>
          </a:p>
          <a:p>
            <a:pPr marL="571500" indent="-571500" algn="l">
              <a:buFont typeface="Arial"/>
              <a:buChar char="•"/>
            </a:pPr>
            <a:r>
              <a:rPr lang="en-US" sz="3600" b="0">
                <a:solidFill>
                  <a:srgbClr val="000622"/>
                </a:solidFill>
                <a:latin typeface="Times New Roman"/>
                <a:cs typeface="Arial"/>
              </a:rPr>
              <a:t>Sublicense design fee with multilevel drifter price scale based on instrumentation</a:t>
            </a:r>
            <a:endParaRPr lang="en-US" sz="3600">
              <a:latin typeface="Times New Roman"/>
              <a:cs typeface="Times New Roman"/>
            </a:endParaRPr>
          </a:p>
          <a:p>
            <a:pPr algn="l"/>
            <a:r>
              <a:rPr lang="en-US" sz="3600" b="0" i="1">
                <a:solidFill>
                  <a:srgbClr val="000622"/>
                </a:solidFill>
                <a:latin typeface="Times New Roman"/>
                <a:cs typeface="Arial"/>
              </a:rPr>
              <a:t>Sales Price: $6,000 – $12,000 per unit</a:t>
            </a:r>
          </a:p>
          <a:p>
            <a:pPr algn="l"/>
            <a:r>
              <a:rPr lang="en-US" sz="3600" b="0" i="1">
                <a:solidFill>
                  <a:srgbClr val="000622"/>
                </a:solidFill>
                <a:latin typeface="Times New Roman"/>
                <a:cs typeface="Arial"/>
              </a:rPr>
              <a:t>Cost of Sales: $0 (Outsourced Manufacturing)</a:t>
            </a:r>
            <a:endParaRPr lang="en-US" sz="3600" i="1">
              <a:latin typeface="Times New Roman"/>
              <a:cs typeface="Times New Roman"/>
            </a:endParaRPr>
          </a:p>
          <a:p>
            <a:pPr algn="l"/>
            <a:r>
              <a:rPr lang="en-US" sz="3600" b="0" i="1">
                <a:solidFill>
                  <a:srgbClr val="000622"/>
                </a:solidFill>
                <a:latin typeface="Times New Roman"/>
                <a:cs typeface="Arial"/>
              </a:rPr>
              <a:t>Gross Profit Margin: 27% (</a:t>
            </a:r>
            <a:r>
              <a:rPr lang="en-US" sz="3600" b="0" i="1">
                <a:solidFill>
                  <a:srgbClr val="000622"/>
                </a:solidFill>
                <a:latin typeface="Times New Roman"/>
                <a:cs typeface="Times New Roman"/>
              </a:rPr>
              <a:t>Averaged)</a:t>
            </a:r>
          </a:p>
          <a:p>
            <a:pPr algn="l"/>
            <a:r>
              <a:rPr lang="en-US" sz="3600">
                <a:solidFill>
                  <a:srgbClr val="000622"/>
                </a:solidFill>
                <a:latin typeface="Times New Roman"/>
                <a:cs typeface="Arial"/>
              </a:rPr>
              <a:t>Market Expansion</a:t>
            </a:r>
          </a:p>
          <a:p>
            <a:pPr marL="571500" indent="-571500" algn="l">
              <a:buFont typeface="Arial"/>
              <a:buChar char="•"/>
            </a:pPr>
            <a:r>
              <a:rPr lang="en-US" sz="3600" b="0">
                <a:solidFill>
                  <a:srgbClr val="000622"/>
                </a:solidFill>
                <a:latin typeface="Times New Roman"/>
                <a:cs typeface="Arial"/>
              </a:rPr>
              <a:t>Increase current concentration to global 3</a:t>
            </a:r>
            <a:r>
              <a:rPr lang="en-US" sz="3600" b="0">
                <a:solidFill>
                  <a:srgbClr val="000622"/>
                </a:solidFill>
                <a:latin typeface="Times New Roman"/>
                <a:cs typeface="Times New Roman"/>
              </a:rPr>
              <a:t>ºx3º grid over five years</a:t>
            </a:r>
            <a:endParaRPr lang="en-US" sz="3600" b="0">
              <a:solidFill>
                <a:srgbClr val="000000"/>
              </a:solidFill>
              <a:latin typeface="Times New Roman"/>
              <a:cs typeface="Times New Roman"/>
            </a:endParaRPr>
          </a:p>
          <a:p>
            <a:pPr marL="571500" indent="-571500" algn="l">
              <a:buFont typeface="Arial"/>
              <a:buChar char="•"/>
            </a:pPr>
            <a:r>
              <a:rPr lang="en-US" sz="3600" b="0">
                <a:solidFill>
                  <a:srgbClr val="000622"/>
                </a:solidFill>
                <a:latin typeface="Times New Roman"/>
                <a:cs typeface="Arial"/>
              </a:rPr>
              <a:t>Expand current buoy networks for: weather prediction, climate mapping, disaster preparedness, shipping routes, fish population monitoring, oil concentration detection</a:t>
            </a:r>
            <a:endParaRPr lang="en-US" sz="3600">
              <a:latin typeface="Times New Roman"/>
              <a:cs typeface="Times New Roman"/>
            </a:endParaRPr>
          </a:p>
        </p:txBody>
      </p:sp>
      <p:sp>
        <p:nvSpPr>
          <p:cNvPr id="29" name="TextBox 28">
            <a:extLst>
              <a:ext uri="{FF2B5EF4-FFF2-40B4-BE49-F238E27FC236}">
                <a16:creationId xmlns:a16="http://schemas.microsoft.com/office/drawing/2014/main" id="{B16DF6B8-3815-E2DA-EBC8-050798CD652E}"/>
              </a:ext>
            </a:extLst>
          </p:cNvPr>
          <p:cNvSpPr txBox="1"/>
          <p:nvPr/>
        </p:nvSpPr>
        <p:spPr>
          <a:xfrm>
            <a:off x="33645201" y="7898508"/>
            <a:ext cx="9748864"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000622"/>
                </a:solidFill>
                <a:latin typeface="Times New Roman"/>
                <a:cs typeface="Arial"/>
              </a:rPr>
              <a:t>Target Government and Private Organizations</a:t>
            </a:r>
            <a:endParaRPr lang="en-US"/>
          </a:p>
          <a:p>
            <a:pPr algn="l"/>
            <a:r>
              <a:rPr lang="en-US" sz="3600" b="0">
                <a:solidFill>
                  <a:srgbClr val="000622"/>
                </a:solidFill>
                <a:latin typeface="Times New Roman"/>
                <a:cs typeface="Arial"/>
              </a:rPr>
              <a:t>Interview conducted</a:t>
            </a:r>
          </a:p>
          <a:p>
            <a:pPr marL="571500" indent="-571500" algn="l">
              <a:buFont typeface="Arial"/>
              <a:buChar char="•"/>
            </a:pPr>
            <a:r>
              <a:rPr lang="en-US" sz="3600" b="0">
                <a:solidFill>
                  <a:srgbClr val="000622"/>
                </a:solidFill>
                <a:latin typeface="Times New Roman"/>
                <a:cs typeface="Arial"/>
              </a:rPr>
              <a:t>Dr. Shaun Dolk, </a:t>
            </a:r>
            <a:r>
              <a:rPr lang="en-US" sz="3600" b="0" i="1">
                <a:solidFill>
                  <a:srgbClr val="000622"/>
                </a:solidFill>
                <a:latin typeface="Times New Roman"/>
                <a:cs typeface="Arial"/>
              </a:rPr>
              <a:t>Manager of the Global Drifter Program, NOAA</a:t>
            </a:r>
          </a:p>
          <a:p>
            <a:pPr marL="571500" indent="-571500" algn="l">
              <a:buFont typeface="Arial"/>
              <a:buChar char="•"/>
            </a:pPr>
            <a:r>
              <a:rPr lang="en-US" sz="3600" b="0">
                <a:solidFill>
                  <a:srgbClr val="000622"/>
                </a:solidFill>
                <a:latin typeface="Times New Roman"/>
                <a:cs typeface="Arial"/>
              </a:rPr>
              <a:t>Dr. Jake Kritzer</a:t>
            </a:r>
            <a:r>
              <a:rPr lang="en-US" sz="3600" b="0" i="1">
                <a:solidFill>
                  <a:srgbClr val="000622"/>
                </a:solidFill>
                <a:latin typeface="Times New Roman"/>
                <a:cs typeface="Arial"/>
              </a:rPr>
              <a:t>, Executive Director, NERACOOS, Portsmouth, NH</a:t>
            </a:r>
          </a:p>
          <a:p>
            <a:pPr marL="571500" indent="-571500" algn="l">
              <a:buFont typeface="Arial"/>
              <a:buChar char="•"/>
            </a:pPr>
            <a:r>
              <a:rPr lang="en-US" sz="3600" b="0">
                <a:solidFill>
                  <a:srgbClr val="000622"/>
                </a:solidFill>
                <a:latin typeface="Times New Roman"/>
                <a:cs typeface="Arial"/>
              </a:rPr>
              <a:t>Dr. Tom Coolbaugh, </a:t>
            </a:r>
            <a:r>
              <a:rPr lang="en-US" sz="3600" b="0" i="1">
                <a:solidFill>
                  <a:srgbClr val="000622"/>
                </a:solidFill>
                <a:latin typeface="Times New Roman"/>
                <a:cs typeface="Arial"/>
              </a:rPr>
              <a:t>Operations Manager, </a:t>
            </a:r>
            <a:r>
              <a:rPr lang="en-US" sz="3600" b="0" i="1" err="1">
                <a:solidFill>
                  <a:srgbClr val="000622"/>
                </a:solidFill>
                <a:latin typeface="Times New Roman"/>
                <a:cs typeface="Arial"/>
              </a:rPr>
              <a:t>Ohmsett</a:t>
            </a:r>
            <a:r>
              <a:rPr lang="en-US" sz="3600" b="0" i="1">
                <a:solidFill>
                  <a:srgbClr val="000622"/>
                </a:solidFill>
                <a:latin typeface="Times New Roman"/>
                <a:cs typeface="Arial"/>
              </a:rPr>
              <a:t> Testing Facility, Leonardo, NJ</a:t>
            </a:r>
          </a:p>
          <a:p>
            <a:pPr marL="571500" indent="-571500" algn="l">
              <a:buFont typeface="Arial"/>
              <a:buChar char="•"/>
            </a:pPr>
            <a:r>
              <a:rPr lang="en-US" sz="3600" b="0">
                <a:solidFill>
                  <a:srgbClr val="000622"/>
                </a:solidFill>
                <a:latin typeface="Times New Roman"/>
                <a:cs typeface="Arial"/>
              </a:rPr>
              <a:t>Peter Britz, </a:t>
            </a:r>
            <a:r>
              <a:rPr lang="en-US" sz="3600" b="0" i="1">
                <a:solidFill>
                  <a:srgbClr val="000622"/>
                </a:solidFill>
                <a:latin typeface="Times New Roman"/>
                <a:cs typeface="Arial"/>
              </a:rPr>
              <a:t>Director of Planning and Sustainability, Portsmouth, NH</a:t>
            </a:r>
          </a:p>
          <a:p>
            <a:pPr marL="571500" indent="-571500" algn="l">
              <a:buFont typeface="Arial"/>
              <a:buChar char="•"/>
            </a:pPr>
            <a:r>
              <a:rPr lang="en-US" sz="3600" b="0">
                <a:solidFill>
                  <a:srgbClr val="000622"/>
                </a:solidFill>
                <a:latin typeface="Times New Roman"/>
                <a:cs typeface="Arial"/>
              </a:rPr>
              <a:t>Evan Alders</a:t>
            </a:r>
            <a:r>
              <a:rPr lang="en-US" sz="3600" b="0" i="1">
                <a:solidFill>
                  <a:srgbClr val="000622"/>
                </a:solidFill>
                <a:latin typeface="Times New Roman"/>
                <a:cs typeface="Arial"/>
              </a:rPr>
              <a:t>, </a:t>
            </a:r>
            <a:r>
              <a:rPr lang="en-US" sz="3600" b="0" i="1" err="1">
                <a:solidFill>
                  <a:srgbClr val="000622"/>
                </a:solidFill>
                <a:latin typeface="Times New Roman"/>
                <a:cs typeface="Arial"/>
              </a:rPr>
              <a:t>MetOcean</a:t>
            </a:r>
            <a:r>
              <a:rPr lang="en-US" sz="3600" b="0" i="1">
                <a:solidFill>
                  <a:srgbClr val="000622"/>
                </a:solidFill>
                <a:latin typeface="Times New Roman"/>
                <a:cs typeface="Arial"/>
              </a:rPr>
              <a:t> Telematics </a:t>
            </a:r>
          </a:p>
        </p:txBody>
      </p:sp>
      <p:sp>
        <p:nvSpPr>
          <p:cNvPr id="8" name="TextBox 7">
            <a:extLst>
              <a:ext uri="{FF2B5EF4-FFF2-40B4-BE49-F238E27FC236}">
                <a16:creationId xmlns:a16="http://schemas.microsoft.com/office/drawing/2014/main" id="{F91E73B5-AF7B-50D5-F862-959C991CF233}"/>
              </a:ext>
            </a:extLst>
          </p:cNvPr>
          <p:cNvSpPr txBox="1"/>
          <p:nvPr/>
        </p:nvSpPr>
        <p:spPr>
          <a:xfrm>
            <a:off x="11385769" y="15679525"/>
            <a:ext cx="9679352" cy="2879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000622"/>
                </a:solidFill>
                <a:latin typeface="Times New Roman"/>
                <a:cs typeface="Arial"/>
              </a:rPr>
              <a:t>WEC-Sim</a:t>
            </a:r>
            <a:endParaRPr lang="en-US" err="1">
              <a:cs typeface="Arial" charset="0"/>
            </a:endParaRPr>
          </a:p>
          <a:p>
            <a:pPr marL="571500" indent="-571500" algn="l">
              <a:buFont typeface="Arial"/>
              <a:buChar char="•"/>
            </a:pPr>
            <a:r>
              <a:rPr lang="en-US" sz="3600" b="0">
                <a:solidFill>
                  <a:srgbClr val="000622"/>
                </a:solidFill>
                <a:latin typeface="Times New Roman"/>
                <a:cs typeface="Arial"/>
              </a:rPr>
              <a:t>Model used to generate data of heave response and power output for given waves</a:t>
            </a:r>
          </a:p>
          <a:p>
            <a:pPr marL="571500" indent="-571500" algn="l">
              <a:buFont typeface="Arial"/>
              <a:buChar char="•"/>
            </a:pPr>
            <a:r>
              <a:rPr lang="en-US" sz="3600" b="0">
                <a:solidFill>
                  <a:srgbClr val="000622"/>
                </a:solidFill>
                <a:latin typeface="Times New Roman"/>
                <a:cs typeface="Arial"/>
              </a:rPr>
              <a:t>Simplified model used to reduce computation times</a:t>
            </a:r>
          </a:p>
        </p:txBody>
      </p:sp>
      <p:sp>
        <p:nvSpPr>
          <p:cNvPr id="31" name="TextBox 30">
            <a:extLst>
              <a:ext uri="{FF2B5EF4-FFF2-40B4-BE49-F238E27FC236}">
                <a16:creationId xmlns:a16="http://schemas.microsoft.com/office/drawing/2014/main" id="{601376A9-746A-EC20-2596-5ECB35B49D02}"/>
              </a:ext>
            </a:extLst>
          </p:cNvPr>
          <p:cNvSpPr txBox="1"/>
          <p:nvPr/>
        </p:nvSpPr>
        <p:spPr>
          <a:xfrm>
            <a:off x="33605847" y="15812375"/>
            <a:ext cx="9551572" cy="28161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300">
                <a:solidFill>
                  <a:schemeClr val="tx1"/>
                </a:solidFill>
                <a:latin typeface="Times New Roman"/>
                <a:cs typeface="Times New Roman"/>
              </a:rPr>
              <a:t>Founder's Academy, Manchester, NH</a:t>
            </a:r>
            <a:endParaRPr lang="en-US" sz="3300">
              <a:solidFill>
                <a:schemeClr val="tx1"/>
              </a:solidFill>
            </a:endParaRPr>
          </a:p>
          <a:p>
            <a:pPr marL="571500" indent="-571500" algn="l">
              <a:buFont typeface="Arial"/>
              <a:buChar char="•"/>
            </a:pPr>
            <a:r>
              <a:rPr lang="en-US" sz="3600" b="0">
                <a:solidFill>
                  <a:schemeClr val="tx1"/>
                </a:solidFill>
                <a:latin typeface="Times New Roman"/>
                <a:cs typeface="Arial"/>
              </a:rPr>
              <a:t>3 interactive stations for 70 6th-grade student. </a:t>
            </a:r>
          </a:p>
          <a:p>
            <a:pPr marL="571500" indent="-571500" algn="l">
              <a:buFont typeface="Arial"/>
              <a:buChar char="•"/>
            </a:pPr>
            <a:r>
              <a:rPr lang="en-US" sz="3600" b="0">
                <a:solidFill>
                  <a:schemeClr val="tx1"/>
                </a:solidFill>
                <a:latin typeface="Times New Roman"/>
                <a:cs typeface="Arial"/>
              </a:rPr>
              <a:t>Demonstrated rotational energy generation, wind turbine mechanical energy, and surface current flow paths. </a:t>
            </a:r>
          </a:p>
        </p:txBody>
      </p:sp>
      <p:sp>
        <p:nvSpPr>
          <p:cNvPr id="33" name="TextBox 32">
            <a:extLst>
              <a:ext uri="{FF2B5EF4-FFF2-40B4-BE49-F238E27FC236}">
                <a16:creationId xmlns:a16="http://schemas.microsoft.com/office/drawing/2014/main" id="{7BA80AD1-D84D-D609-974E-B1801CFD6D59}"/>
              </a:ext>
            </a:extLst>
          </p:cNvPr>
          <p:cNvSpPr txBox="1"/>
          <p:nvPr/>
        </p:nvSpPr>
        <p:spPr>
          <a:xfrm>
            <a:off x="33605561" y="23180271"/>
            <a:ext cx="9792328" cy="518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chemeClr val="tx1"/>
                </a:solidFill>
                <a:latin typeface="Times New Roman"/>
                <a:cs typeface="Arial"/>
              </a:rPr>
              <a:t>Seacoast School of Technology, Exeter, NH</a:t>
            </a:r>
          </a:p>
          <a:p>
            <a:pPr marL="571500" indent="-571500" algn="l">
              <a:buFont typeface="Arial"/>
              <a:buChar char="•"/>
            </a:pPr>
            <a:r>
              <a:rPr lang="en-US" sz="3600" b="0">
                <a:solidFill>
                  <a:schemeClr val="tx1"/>
                </a:solidFill>
                <a:latin typeface="Times New Roman"/>
                <a:cs typeface="Arial"/>
              </a:rPr>
              <a:t>Provided a tour for UNH marine energy testing facility and demonstrated design.</a:t>
            </a:r>
          </a:p>
          <a:p>
            <a:pPr algn="l"/>
            <a:r>
              <a:rPr lang="en-US" sz="3600">
                <a:solidFill>
                  <a:schemeClr val="tx1"/>
                </a:solidFill>
                <a:latin typeface="Times New Roman"/>
                <a:cs typeface="Arial"/>
              </a:rPr>
              <a:t>Presentations </a:t>
            </a:r>
          </a:p>
          <a:p>
            <a:pPr marL="571500" indent="-571500" algn="l">
              <a:buFont typeface="Arial"/>
              <a:buChar char="•"/>
            </a:pPr>
            <a:r>
              <a:rPr lang="en-US" sz="3600" b="0">
                <a:solidFill>
                  <a:schemeClr val="tx1"/>
                </a:solidFill>
                <a:latin typeface="Times New Roman"/>
                <a:cs typeface="Arial"/>
              </a:rPr>
              <a:t>Presented Drift-RMT design for clubs and organizations.</a:t>
            </a:r>
            <a:endParaRPr lang="en-US" sz="3600">
              <a:solidFill>
                <a:schemeClr val="tx1"/>
              </a:solidFill>
              <a:latin typeface="Times New Roman"/>
              <a:cs typeface="Arial"/>
            </a:endParaRPr>
          </a:p>
          <a:p>
            <a:pPr algn="l"/>
            <a:r>
              <a:rPr lang="en-US" sz="3600">
                <a:solidFill>
                  <a:schemeClr val="tx1"/>
                </a:solidFill>
                <a:latin typeface="Times New Roman"/>
                <a:cs typeface="Arial"/>
              </a:rPr>
              <a:t>Social Media Presence </a:t>
            </a:r>
            <a:endParaRPr lang="en-US" sz="3600" b="0">
              <a:solidFill>
                <a:schemeClr val="tx1"/>
              </a:solidFill>
              <a:latin typeface="Times New Roman"/>
              <a:cs typeface="Arial"/>
            </a:endParaRPr>
          </a:p>
          <a:p>
            <a:pPr marL="571500" indent="-571500" algn="l">
              <a:buFont typeface="Arial"/>
              <a:buChar char="•"/>
            </a:pPr>
            <a:r>
              <a:rPr lang="en-US" sz="3600" b="0">
                <a:solidFill>
                  <a:schemeClr val="tx1"/>
                </a:solidFill>
                <a:latin typeface="Times New Roman"/>
                <a:cs typeface="Arial"/>
              </a:rPr>
              <a:t>Active Instagram @unhmecc</a:t>
            </a:r>
          </a:p>
          <a:p>
            <a:pPr algn="l"/>
            <a:endParaRPr lang="en-US" sz="3600">
              <a:solidFill>
                <a:schemeClr val="tx1"/>
              </a:solidFill>
              <a:latin typeface="Times New Roman"/>
              <a:cs typeface="Arial"/>
            </a:endParaRPr>
          </a:p>
        </p:txBody>
      </p:sp>
      <p:pic>
        <p:nvPicPr>
          <p:cNvPr id="30" name="Picture 29" descr="A graph of blue lines&#10;&#10;Description automatically generated">
            <a:extLst>
              <a:ext uri="{FF2B5EF4-FFF2-40B4-BE49-F238E27FC236}">
                <a16:creationId xmlns:a16="http://schemas.microsoft.com/office/drawing/2014/main" id="{360AFE4B-E27F-3037-6BEB-7CB961B48DA1}"/>
              </a:ext>
            </a:extLst>
          </p:cNvPr>
          <p:cNvPicPr>
            <a:picLocks noChangeAspect="1"/>
          </p:cNvPicPr>
          <p:nvPr/>
        </p:nvPicPr>
        <p:blipFill>
          <a:blip r:embed="rId7"/>
          <a:stretch>
            <a:fillRect/>
          </a:stretch>
        </p:blipFill>
        <p:spPr>
          <a:xfrm>
            <a:off x="15974436" y="18496509"/>
            <a:ext cx="5078545" cy="3696054"/>
          </a:xfrm>
          <a:prstGeom prst="rect">
            <a:avLst/>
          </a:prstGeom>
        </p:spPr>
      </p:pic>
      <p:sp>
        <p:nvSpPr>
          <p:cNvPr id="34" name="TextBox 33">
            <a:extLst>
              <a:ext uri="{FF2B5EF4-FFF2-40B4-BE49-F238E27FC236}">
                <a16:creationId xmlns:a16="http://schemas.microsoft.com/office/drawing/2014/main" id="{9BBCA629-F544-D099-D103-4D78317997FD}"/>
              </a:ext>
            </a:extLst>
          </p:cNvPr>
          <p:cNvSpPr txBox="1"/>
          <p:nvPr/>
        </p:nvSpPr>
        <p:spPr>
          <a:xfrm>
            <a:off x="11451979" y="22355350"/>
            <a:ext cx="42981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622"/>
                </a:solidFill>
                <a:latin typeface="Times New Roman"/>
                <a:cs typeface="Arial"/>
              </a:rPr>
              <a:t>WEC-Sim Model</a:t>
            </a:r>
            <a:endParaRPr lang="en-US"/>
          </a:p>
        </p:txBody>
      </p:sp>
      <p:sp>
        <p:nvSpPr>
          <p:cNvPr id="35" name="TextBox 34">
            <a:extLst>
              <a:ext uri="{FF2B5EF4-FFF2-40B4-BE49-F238E27FC236}">
                <a16:creationId xmlns:a16="http://schemas.microsoft.com/office/drawing/2014/main" id="{90E0AF6E-E46E-A439-E330-AAFBC3B32920}"/>
              </a:ext>
            </a:extLst>
          </p:cNvPr>
          <p:cNvSpPr txBox="1"/>
          <p:nvPr/>
        </p:nvSpPr>
        <p:spPr>
          <a:xfrm>
            <a:off x="16733690" y="22351629"/>
            <a:ext cx="35460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000622"/>
                </a:solidFill>
                <a:latin typeface="Times New Roman"/>
                <a:cs typeface="Arial"/>
              </a:rPr>
              <a:t>Instantaneous Power of Model</a:t>
            </a:r>
          </a:p>
        </p:txBody>
      </p:sp>
      <p:pic>
        <p:nvPicPr>
          <p:cNvPr id="37" name="Picture 36" descr="A table with numbers and letters&#10;&#10;Description automatically generated">
            <a:extLst>
              <a:ext uri="{FF2B5EF4-FFF2-40B4-BE49-F238E27FC236}">
                <a16:creationId xmlns:a16="http://schemas.microsoft.com/office/drawing/2014/main" id="{19196C37-175D-FA90-C78D-A695002EB9EA}"/>
              </a:ext>
            </a:extLst>
          </p:cNvPr>
          <p:cNvPicPr>
            <a:picLocks noChangeAspect="1"/>
          </p:cNvPicPr>
          <p:nvPr/>
        </p:nvPicPr>
        <p:blipFill>
          <a:blip r:embed="rId8"/>
          <a:stretch>
            <a:fillRect/>
          </a:stretch>
        </p:blipFill>
        <p:spPr>
          <a:xfrm>
            <a:off x="11924087" y="22872830"/>
            <a:ext cx="8504916" cy="2573426"/>
          </a:xfrm>
          <a:prstGeom prst="rect">
            <a:avLst/>
          </a:prstGeom>
        </p:spPr>
      </p:pic>
      <p:sp>
        <p:nvSpPr>
          <p:cNvPr id="39" name="TextBox 38">
            <a:extLst>
              <a:ext uri="{FF2B5EF4-FFF2-40B4-BE49-F238E27FC236}">
                <a16:creationId xmlns:a16="http://schemas.microsoft.com/office/drawing/2014/main" id="{80B10D72-FA33-00AD-94E1-B6E0C95FEEDF}"/>
              </a:ext>
            </a:extLst>
          </p:cNvPr>
          <p:cNvSpPr txBox="1"/>
          <p:nvPr/>
        </p:nvSpPr>
        <p:spPr>
          <a:xfrm>
            <a:off x="13011882" y="25573344"/>
            <a:ext cx="64445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000622"/>
                </a:solidFill>
                <a:latin typeface="Times New Roman"/>
                <a:cs typeface="Arial"/>
              </a:rPr>
              <a:t>Power Matrix in Watts of Simplified WEC-Sim Model</a:t>
            </a:r>
          </a:p>
        </p:txBody>
      </p:sp>
      <p:sp>
        <p:nvSpPr>
          <p:cNvPr id="40" name="TextBox 39">
            <a:extLst>
              <a:ext uri="{FF2B5EF4-FFF2-40B4-BE49-F238E27FC236}">
                <a16:creationId xmlns:a16="http://schemas.microsoft.com/office/drawing/2014/main" id="{91BA5C47-228D-9C5C-B88E-4796C85AACA3}"/>
              </a:ext>
            </a:extLst>
          </p:cNvPr>
          <p:cNvSpPr txBox="1"/>
          <p:nvPr/>
        </p:nvSpPr>
        <p:spPr>
          <a:xfrm>
            <a:off x="466502" y="28000810"/>
            <a:ext cx="9712607"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000622"/>
                </a:solidFill>
                <a:latin typeface="Times New Roman"/>
                <a:cs typeface="Arial"/>
              </a:rPr>
              <a:t>Power Demanded</a:t>
            </a:r>
            <a:endParaRPr lang="en-US">
              <a:cs typeface="Arial" charset="0"/>
            </a:endParaRPr>
          </a:p>
          <a:p>
            <a:pPr marL="571500" indent="-571500" algn="l">
              <a:buFont typeface="Arial"/>
              <a:buChar char="•"/>
            </a:pPr>
            <a:r>
              <a:rPr lang="en-US" sz="3600" b="0">
                <a:solidFill>
                  <a:srgbClr val="000622"/>
                </a:solidFill>
                <a:latin typeface="Times New Roman"/>
                <a:cs typeface="Arial"/>
              </a:rPr>
              <a:t>Sensors ping every hour on the hour and that data is transmitted to satellite </a:t>
            </a:r>
          </a:p>
          <a:p>
            <a:pPr marL="571500" indent="-571500" algn="l">
              <a:buFont typeface="Arial"/>
              <a:buChar char="•"/>
            </a:pPr>
            <a:r>
              <a:rPr lang="en-US" sz="3600" b="0">
                <a:solidFill>
                  <a:srgbClr val="000622"/>
                </a:solidFill>
                <a:latin typeface="Times New Roman"/>
                <a:cs typeface="Arial"/>
              </a:rPr>
              <a:t>Average power draw ~0.06 watts</a:t>
            </a:r>
            <a:endParaRPr lang="en-US">
              <a:cs typeface="Arial" charset="0"/>
            </a:endParaRPr>
          </a:p>
          <a:p>
            <a:pPr algn="l"/>
            <a:endParaRPr lang="en-US" sz="900">
              <a:solidFill>
                <a:srgbClr val="000622"/>
              </a:solidFill>
              <a:latin typeface="Times New Roman"/>
              <a:cs typeface="Arial"/>
            </a:endParaRPr>
          </a:p>
          <a:p>
            <a:pPr algn="l"/>
            <a:r>
              <a:rPr lang="en-US" sz="3600">
                <a:solidFill>
                  <a:srgbClr val="000622"/>
                </a:solidFill>
                <a:latin typeface="Times New Roman"/>
                <a:cs typeface="Arial"/>
              </a:rPr>
              <a:t>Power Produced - Theoretical</a:t>
            </a:r>
            <a:endParaRPr lang="en-US">
              <a:cs typeface="Arial"/>
            </a:endParaRPr>
          </a:p>
        </p:txBody>
      </p:sp>
      <p:sp>
        <p:nvSpPr>
          <p:cNvPr id="41" name="TextBox 40">
            <a:extLst>
              <a:ext uri="{FF2B5EF4-FFF2-40B4-BE49-F238E27FC236}">
                <a16:creationId xmlns:a16="http://schemas.microsoft.com/office/drawing/2014/main" id="{327A23D2-8F0F-1555-1B7B-1359052B1260}"/>
              </a:ext>
            </a:extLst>
          </p:cNvPr>
          <p:cNvSpPr txBox="1"/>
          <p:nvPr/>
        </p:nvSpPr>
        <p:spPr>
          <a:xfrm>
            <a:off x="27693533" y="12747301"/>
            <a:ext cx="4843552" cy="8402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000622"/>
                </a:solidFill>
                <a:latin typeface="Times New Roman"/>
                <a:cs typeface="Arial"/>
              </a:rPr>
              <a:t>Wave tank testing: </a:t>
            </a:r>
          </a:p>
          <a:p>
            <a:pPr marL="571500" indent="-571500" algn="l">
              <a:buFont typeface="Arial"/>
              <a:buChar char="•"/>
            </a:pPr>
            <a:r>
              <a:rPr lang="en-US" sz="3600" b="0">
                <a:solidFill>
                  <a:srgbClr val="000622"/>
                </a:solidFill>
                <a:latin typeface="Times New Roman"/>
                <a:cs typeface="Arial"/>
              </a:rPr>
              <a:t>Goal: Develop a relationship between angular velocity of the rotating mass mechanism and different wave characteristics</a:t>
            </a:r>
          </a:p>
          <a:p>
            <a:pPr marL="571500" indent="-571500" algn="l">
              <a:buFont typeface="Arial"/>
              <a:buChar char="•"/>
            </a:pPr>
            <a:r>
              <a:rPr lang="en-US" sz="3600" b="0">
                <a:solidFill>
                  <a:srgbClr val="000622"/>
                </a:solidFill>
                <a:latin typeface="Times New Roman"/>
                <a:cs typeface="Arial"/>
              </a:rPr>
              <a:t>Conducted in Wave Tank in Chase Ocean Engineering Lab</a:t>
            </a:r>
            <a:endParaRPr lang="en-US"/>
          </a:p>
          <a:p>
            <a:pPr marL="571500" indent="-571500" algn="l">
              <a:buFont typeface="Arial"/>
              <a:buChar char="•"/>
            </a:pPr>
            <a:r>
              <a:rPr lang="en-US" sz="3600" b="0">
                <a:solidFill>
                  <a:srgbClr val="000622"/>
                </a:solidFill>
                <a:latin typeface="Times New Roman"/>
                <a:cs typeface="Arial"/>
              </a:rPr>
              <a:t>Tested under 12 wave settings, varying wave height and period</a:t>
            </a:r>
          </a:p>
        </p:txBody>
      </p:sp>
      <p:sp>
        <p:nvSpPr>
          <p:cNvPr id="44" name="TextBox 43">
            <a:extLst>
              <a:ext uri="{FF2B5EF4-FFF2-40B4-BE49-F238E27FC236}">
                <a16:creationId xmlns:a16="http://schemas.microsoft.com/office/drawing/2014/main" id="{4402AC28-C4E4-2FF0-695C-BCB9D929226A}"/>
              </a:ext>
            </a:extLst>
          </p:cNvPr>
          <p:cNvSpPr txBox="1"/>
          <p:nvPr/>
        </p:nvSpPr>
        <p:spPr>
          <a:xfrm>
            <a:off x="22853099" y="21326210"/>
            <a:ext cx="9667200" cy="2845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l">
              <a:buFont typeface="Arial"/>
              <a:buChar char="•"/>
            </a:pPr>
            <a:r>
              <a:rPr lang="en-US" sz="3600" b="0">
                <a:solidFill>
                  <a:srgbClr val="000622"/>
                </a:solidFill>
                <a:latin typeface="Times New Roman"/>
                <a:cs typeface="Times New Roman"/>
              </a:rPr>
              <a:t>Given any combination of wave conditions and motor size, </a:t>
            </a:r>
            <a:r>
              <a:rPr lang="en-US" sz="3600" b="0">
                <a:solidFill>
                  <a:srgbClr val="000622"/>
                </a:solidFill>
                <a:latin typeface="Times New Roman"/>
                <a:cs typeface="Arial"/>
              </a:rPr>
              <a:t>voltage production can be predicted</a:t>
            </a:r>
            <a:endParaRPr lang="en-US" sz="3600" b="0">
              <a:solidFill>
                <a:srgbClr val="000622"/>
              </a:solidFill>
              <a:latin typeface="Times New Roman"/>
              <a:cs typeface="Arial" charset="0"/>
            </a:endParaRPr>
          </a:p>
          <a:p>
            <a:pPr marL="571500" indent="-571500" algn="l">
              <a:buFont typeface="Arial"/>
              <a:buChar char="•"/>
            </a:pPr>
            <a:r>
              <a:rPr lang="en-US" sz="3600" b="0">
                <a:solidFill>
                  <a:srgbClr val="000622"/>
                </a:solidFill>
                <a:latin typeface="Times New Roman"/>
                <a:cs typeface="Arial"/>
              </a:rPr>
              <a:t>Motor selection depends on factors including gear ratios, operating range, and battery specifications</a:t>
            </a:r>
            <a:endParaRPr lang="en-US" sz="3600" b="0">
              <a:solidFill>
                <a:srgbClr val="000622"/>
              </a:solidFill>
              <a:latin typeface="Times New Roman"/>
              <a:cs typeface="Arial" charset="0"/>
            </a:endParaRPr>
          </a:p>
        </p:txBody>
      </p:sp>
      <p:pic>
        <p:nvPicPr>
          <p:cNvPr id="45" name="Picture 44">
            <a:extLst>
              <a:ext uri="{FF2B5EF4-FFF2-40B4-BE49-F238E27FC236}">
                <a16:creationId xmlns:a16="http://schemas.microsoft.com/office/drawing/2014/main" id="{909E6310-7DCA-5141-AEA8-68B2FD629081}"/>
              </a:ext>
            </a:extLst>
          </p:cNvPr>
          <p:cNvPicPr>
            <a:picLocks noChangeAspect="1"/>
          </p:cNvPicPr>
          <p:nvPr/>
        </p:nvPicPr>
        <p:blipFill>
          <a:blip r:embed="rId9"/>
          <a:stretch>
            <a:fillRect/>
          </a:stretch>
        </p:blipFill>
        <p:spPr>
          <a:xfrm>
            <a:off x="1713323" y="15176289"/>
            <a:ext cx="7126664" cy="3550119"/>
          </a:xfrm>
          <a:prstGeom prst="rect">
            <a:avLst/>
          </a:prstGeom>
        </p:spPr>
      </p:pic>
      <p:sp>
        <p:nvSpPr>
          <p:cNvPr id="46" name="TextBox 45">
            <a:extLst>
              <a:ext uri="{FF2B5EF4-FFF2-40B4-BE49-F238E27FC236}">
                <a16:creationId xmlns:a16="http://schemas.microsoft.com/office/drawing/2014/main" id="{D0D0A40C-0AE7-E867-7FEE-46B58887B67F}"/>
              </a:ext>
            </a:extLst>
          </p:cNvPr>
          <p:cNvSpPr txBox="1"/>
          <p:nvPr/>
        </p:nvSpPr>
        <p:spPr>
          <a:xfrm>
            <a:off x="15005830" y="27412713"/>
            <a:ext cx="604542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000622"/>
                </a:solidFill>
                <a:latin typeface="Times New Roman"/>
                <a:cs typeface="Arial"/>
              </a:rPr>
              <a:t>Concerns:</a:t>
            </a:r>
            <a:endParaRPr lang="en-US"/>
          </a:p>
          <a:p>
            <a:pPr marL="571500" indent="-571500" algn="l">
              <a:buFont typeface="Arial"/>
              <a:buChar char="•"/>
            </a:pPr>
            <a:r>
              <a:rPr lang="en-US" sz="3600" b="0">
                <a:solidFill>
                  <a:srgbClr val="000622"/>
                </a:solidFill>
                <a:latin typeface="Times New Roman"/>
                <a:cs typeface="Times New Roman"/>
              </a:rPr>
              <a:t>Noise disturbance</a:t>
            </a:r>
          </a:p>
          <a:p>
            <a:pPr marL="571500" indent="-571500" algn="l">
              <a:buFont typeface="Arial"/>
              <a:buChar char="•"/>
            </a:pPr>
            <a:r>
              <a:rPr lang="en-US" sz="3600" b="0">
                <a:solidFill>
                  <a:srgbClr val="000622"/>
                </a:solidFill>
                <a:latin typeface="Times New Roman"/>
                <a:cs typeface="Times New Roman"/>
              </a:rPr>
              <a:t>Marine toxicity </a:t>
            </a:r>
          </a:p>
          <a:p>
            <a:pPr marL="571500" indent="-571500" algn="l">
              <a:buFont typeface="Arial"/>
              <a:buChar char="•"/>
            </a:pPr>
            <a:r>
              <a:rPr lang="en-US" sz="3600" b="0">
                <a:solidFill>
                  <a:srgbClr val="000622"/>
                </a:solidFill>
                <a:latin typeface="Times New Roman"/>
                <a:cs typeface="Times New Roman"/>
              </a:rPr>
              <a:t>Marine debris of drifter</a:t>
            </a:r>
          </a:p>
          <a:p>
            <a:pPr algn="l"/>
            <a:r>
              <a:rPr lang="en-US" sz="3600">
                <a:solidFill>
                  <a:srgbClr val="000622"/>
                </a:solidFill>
                <a:latin typeface="Times New Roman"/>
                <a:cs typeface="Times New Roman"/>
              </a:rPr>
              <a:t>Solutions:</a:t>
            </a:r>
          </a:p>
          <a:p>
            <a:pPr marL="571500" indent="-571500" algn="l">
              <a:buFont typeface="Arial"/>
              <a:buChar char="•"/>
            </a:pPr>
            <a:r>
              <a:rPr lang="en-US" sz="3600" b="0">
                <a:solidFill>
                  <a:srgbClr val="000622"/>
                </a:solidFill>
                <a:latin typeface="Times New Roman"/>
                <a:cs typeface="Times New Roman"/>
              </a:rPr>
              <a:t>Insulated electronics</a:t>
            </a:r>
          </a:p>
          <a:p>
            <a:pPr marL="571500" indent="-571500" algn="l">
              <a:buFont typeface="Arial"/>
              <a:buChar char="•"/>
            </a:pPr>
            <a:r>
              <a:rPr lang="en-US" sz="3600" b="0">
                <a:solidFill>
                  <a:srgbClr val="000622"/>
                </a:solidFill>
                <a:latin typeface="Times New Roman"/>
                <a:cs typeface="Times New Roman"/>
              </a:rPr>
              <a:t>Encapsulated batteries</a:t>
            </a:r>
          </a:p>
          <a:p>
            <a:pPr marL="571500" indent="-571500" algn="l">
              <a:buFont typeface="Arial"/>
              <a:buChar char="•"/>
            </a:pPr>
            <a:r>
              <a:rPr lang="en-US" sz="3600" b="0">
                <a:solidFill>
                  <a:srgbClr val="000622"/>
                </a:solidFill>
                <a:latin typeface="Times New Roman"/>
                <a:cs typeface="Times New Roman"/>
              </a:rPr>
              <a:t>Retrievable via GPS tracking </a:t>
            </a:r>
          </a:p>
        </p:txBody>
      </p:sp>
      <p:pic>
        <p:nvPicPr>
          <p:cNvPr id="47" name="Picture 46" descr="A black background with white text&#10;&#10;Description automatically generated">
            <a:extLst>
              <a:ext uri="{FF2B5EF4-FFF2-40B4-BE49-F238E27FC236}">
                <a16:creationId xmlns:a16="http://schemas.microsoft.com/office/drawing/2014/main" id="{F34CFB4C-BD59-94D4-6878-A34CB5EF1B1D}"/>
              </a:ext>
            </a:extLst>
          </p:cNvPr>
          <p:cNvPicPr>
            <a:picLocks noChangeAspect="1"/>
          </p:cNvPicPr>
          <p:nvPr/>
        </p:nvPicPr>
        <p:blipFill>
          <a:blip r:embed="rId10"/>
          <a:stretch>
            <a:fillRect/>
          </a:stretch>
        </p:blipFill>
        <p:spPr>
          <a:xfrm>
            <a:off x="15019307" y="7414"/>
            <a:ext cx="14230505" cy="3142713"/>
          </a:xfrm>
          <a:prstGeom prst="rect">
            <a:avLst/>
          </a:prstGeom>
        </p:spPr>
      </p:pic>
      <p:sp>
        <p:nvSpPr>
          <p:cNvPr id="48" name="TextBox 47">
            <a:extLst>
              <a:ext uri="{FF2B5EF4-FFF2-40B4-BE49-F238E27FC236}">
                <a16:creationId xmlns:a16="http://schemas.microsoft.com/office/drawing/2014/main" id="{D97F08E2-C962-51D3-7FB9-6B78559EAB7E}"/>
              </a:ext>
            </a:extLst>
          </p:cNvPr>
          <p:cNvSpPr txBox="1"/>
          <p:nvPr/>
        </p:nvSpPr>
        <p:spPr>
          <a:xfrm>
            <a:off x="3597969" y="18706669"/>
            <a:ext cx="35460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622"/>
                </a:solidFill>
                <a:latin typeface="Times New Roman"/>
                <a:cs typeface="Arial"/>
              </a:rPr>
              <a:t>Global Drifter Map</a:t>
            </a:r>
          </a:p>
        </p:txBody>
      </p:sp>
      <p:pic>
        <p:nvPicPr>
          <p:cNvPr id="10" name="Picture 9" descr="A graph of a wave&#10;&#10;Description automatically generated">
            <a:extLst>
              <a:ext uri="{FF2B5EF4-FFF2-40B4-BE49-F238E27FC236}">
                <a16:creationId xmlns:a16="http://schemas.microsoft.com/office/drawing/2014/main" id="{29F5C261-4F5B-445F-9088-783DE6906B00}"/>
              </a:ext>
            </a:extLst>
          </p:cNvPr>
          <p:cNvPicPr>
            <a:picLocks noChangeAspect="1"/>
          </p:cNvPicPr>
          <p:nvPr/>
        </p:nvPicPr>
        <p:blipFill>
          <a:blip r:embed="rId11"/>
          <a:stretch>
            <a:fillRect/>
          </a:stretch>
        </p:blipFill>
        <p:spPr>
          <a:xfrm>
            <a:off x="22917570" y="17074872"/>
            <a:ext cx="4654990" cy="3607908"/>
          </a:xfrm>
          <a:prstGeom prst="rect">
            <a:avLst/>
          </a:prstGeom>
        </p:spPr>
      </p:pic>
      <p:pic>
        <p:nvPicPr>
          <p:cNvPr id="21" name="Picture 20">
            <a:extLst>
              <a:ext uri="{FF2B5EF4-FFF2-40B4-BE49-F238E27FC236}">
                <a16:creationId xmlns:a16="http://schemas.microsoft.com/office/drawing/2014/main" id="{26384E51-2A1A-4EE5-2BA6-F43658EA58A5}"/>
              </a:ext>
            </a:extLst>
          </p:cNvPr>
          <p:cNvPicPr>
            <a:picLocks noChangeAspect="1"/>
          </p:cNvPicPr>
          <p:nvPr/>
        </p:nvPicPr>
        <p:blipFill>
          <a:blip r:embed="rId12"/>
          <a:stretch>
            <a:fillRect/>
          </a:stretch>
        </p:blipFill>
        <p:spPr>
          <a:xfrm>
            <a:off x="11427378" y="18492135"/>
            <a:ext cx="4321887" cy="3703158"/>
          </a:xfrm>
          <a:prstGeom prst="rect">
            <a:avLst/>
          </a:prstGeom>
        </p:spPr>
      </p:pic>
      <p:pic>
        <p:nvPicPr>
          <p:cNvPr id="15" name="Picture 14">
            <a:extLst>
              <a:ext uri="{FF2B5EF4-FFF2-40B4-BE49-F238E27FC236}">
                <a16:creationId xmlns:a16="http://schemas.microsoft.com/office/drawing/2014/main" id="{9FC8CEBF-B8C7-C158-A46F-A8F19982A9B3}"/>
              </a:ext>
            </a:extLst>
          </p:cNvPr>
          <p:cNvPicPr>
            <a:picLocks noChangeAspect="1"/>
          </p:cNvPicPr>
          <p:nvPr/>
        </p:nvPicPr>
        <p:blipFill rotWithShape="1">
          <a:blip r:embed="rId13"/>
          <a:srcRect l="3333" t="-971" r="-96" b="320"/>
          <a:stretch/>
        </p:blipFill>
        <p:spPr>
          <a:xfrm>
            <a:off x="27553235" y="7886619"/>
            <a:ext cx="5047792" cy="4310393"/>
          </a:xfrm>
          <a:prstGeom prst="rect">
            <a:avLst/>
          </a:prstGeom>
        </p:spPr>
      </p:pic>
      <p:sp>
        <p:nvSpPr>
          <p:cNvPr id="32" name="TextBox 31">
            <a:extLst>
              <a:ext uri="{FF2B5EF4-FFF2-40B4-BE49-F238E27FC236}">
                <a16:creationId xmlns:a16="http://schemas.microsoft.com/office/drawing/2014/main" id="{33608416-2CFC-E6E8-6661-EA49B5DEB843}"/>
              </a:ext>
            </a:extLst>
          </p:cNvPr>
          <p:cNvSpPr txBox="1"/>
          <p:nvPr/>
        </p:nvSpPr>
        <p:spPr>
          <a:xfrm>
            <a:off x="22717323" y="7903486"/>
            <a:ext cx="537484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rgbClr val="000622"/>
                </a:solidFill>
                <a:latin typeface="Times New Roman"/>
                <a:cs typeface="Times New Roman"/>
              </a:rPr>
              <a:t>Generator testing </a:t>
            </a:r>
            <a:endParaRPr lang="en-US">
              <a:cs typeface="Arial" charset="0"/>
            </a:endParaRPr>
          </a:p>
          <a:p>
            <a:pPr marL="571500" indent="-571500" algn="l">
              <a:buFont typeface="Arial"/>
              <a:buChar char="•"/>
            </a:pPr>
            <a:r>
              <a:rPr lang="en-US" sz="3600" b="0">
                <a:solidFill>
                  <a:srgbClr val="000622"/>
                </a:solidFill>
                <a:latin typeface="Times New Roman"/>
                <a:cs typeface="Times New Roman"/>
              </a:rPr>
              <a:t>Goal: Develop the relationship between angular velocity and voltage produced for each motor</a:t>
            </a:r>
            <a:endParaRPr lang="en-US">
              <a:cs typeface="Arial" charset="0"/>
            </a:endParaRPr>
          </a:p>
          <a:p>
            <a:pPr marL="571500" indent="-571500" algn="l">
              <a:buFont typeface="Arial"/>
              <a:buChar char="•"/>
            </a:pPr>
            <a:r>
              <a:rPr lang="en-US" sz="3600" b="0">
                <a:solidFill>
                  <a:srgbClr val="000622"/>
                </a:solidFill>
                <a:latin typeface="Times New Roman"/>
                <a:cs typeface="Times New Roman"/>
              </a:rPr>
              <a:t>Three different sized motors</a:t>
            </a:r>
          </a:p>
        </p:txBody>
      </p:sp>
      <p:pic>
        <p:nvPicPr>
          <p:cNvPr id="49" name="Picture 48" descr="A graph of a graph with numbers and a bar&#10;&#10;Description automatically generated">
            <a:extLst>
              <a:ext uri="{FF2B5EF4-FFF2-40B4-BE49-F238E27FC236}">
                <a16:creationId xmlns:a16="http://schemas.microsoft.com/office/drawing/2014/main" id="{3EC6C3CC-F486-F7A7-09AE-D51F84FDAA22}"/>
              </a:ext>
            </a:extLst>
          </p:cNvPr>
          <p:cNvPicPr>
            <a:picLocks noChangeAspect="1"/>
          </p:cNvPicPr>
          <p:nvPr/>
        </p:nvPicPr>
        <p:blipFill>
          <a:blip r:embed="rId14"/>
          <a:stretch>
            <a:fillRect/>
          </a:stretch>
        </p:blipFill>
        <p:spPr>
          <a:xfrm>
            <a:off x="11412793" y="27378928"/>
            <a:ext cx="3192292" cy="4525457"/>
          </a:xfrm>
          <a:prstGeom prst="rect">
            <a:avLst/>
          </a:prstGeom>
        </p:spPr>
      </p:pic>
      <p:pic>
        <p:nvPicPr>
          <p:cNvPr id="7" name="Picture 6">
            <a:extLst>
              <a:ext uri="{FF2B5EF4-FFF2-40B4-BE49-F238E27FC236}">
                <a16:creationId xmlns:a16="http://schemas.microsoft.com/office/drawing/2014/main" id="{CFE7E006-FACD-5A7F-43A6-0870FCDA7EE2}"/>
              </a:ext>
            </a:extLst>
          </p:cNvPr>
          <p:cNvPicPr>
            <a:picLocks noChangeAspect="1"/>
          </p:cNvPicPr>
          <p:nvPr/>
        </p:nvPicPr>
        <p:blipFill>
          <a:blip r:embed="rId15"/>
          <a:stretch>
            <a:fillRect/>
          </a:stretch>
        </p:blipFill>
        <p:spPr>
          <a:xfrm>
            <a:off x="239232" y="31009692"/>
            <a:ext cx="6037359" cy="1309313"/>
          </a:xfrm>
          <a:prstGeom prst="rect">
            <a:avLst/>
          </a:prstGeom>
        </p:spPr>
      </p:pic>
      <p:sp>
        <p:nvSpPr>
          <p:cNvPr id="50" name="TextBox 49">
            <a:extLst>
              <a:ext uri="{FF2B5EF4-FFF2-40B4-BE49-F238E27FC236}">
                <a16:creationId xmlns:a16="http://schemas.microsoft.com/office/drawing/2014/main" id="{94857239-101D-92E5-6853-6ABC06866BCB}"/>
              </a:ext>
            </a:extLst>
          </p:cNvPr>
          <p:cNvSpPr txBox="1"/>
          <p:nvPr/>
        </p:nvSpPr>
        <p:spPr>
          <a:xfrm>
            <a:off x="6619659" y="30996339"/>
            <a:ext cx="359559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000622"/>
                </a:solidFill>
                <a:latin typeface="Times New Roman"/>
                <a:cs typeface="Arial"/>
              </a:rPr>
              <a:t>M </a:t>
            </a:r>
            <a:r>
              <a:rPr lang="en-US" sz="2000">
                <a:solidFill>
                  <a:srgbClr val="000622"/>
                </a:solidFill>
                <a:latin typeface="Times New Roman"/>
                <a:cs typeface="Times New Roman"/>
              </a:rPr>
              <a:t>– </a:t>
            </a:r>
            <a:r>
              <a:rPr lang="en-US" sz="2000">
                <a:solidFill>
                  <a:srgbClr val="000622"/>
                </a:solidFill>
                <a:latin typeface="Times New Roman"/>
                <a:cs typeface="Arial"/>
              </a:rPr>
              <a:t> mass </a:t>
            </a:r>
            <a:endParaRPr lang="en-US" sz="2000">
              <a:latin typeface="Times New Roman"/>
              <a:cs typeface="Arial" charset="0"/>
            </a:endParaRPr>
          </a:p>
          <a:p>
            <a:pPr algn="l"/>
            <a:r>
              <a:rPr lang="en-US" sz="2000">
                <a:solidFill>
                  <a:srgbClr val="000622"/>
                </a:solidFill>
                <a:latin typeface="Times New Roman"/>
                <a:cs typeface="Arial"/>
              </a:rPr>
              <a:t>g – gravity</a:t>
            </a:r>
            <a:endParaRPr lang="en-US" sz="2000">
              <a:latin typeface="Times New Roman"/>
              <a:cs typeface="Arial" charset="0"/>
            </a:endParaRPr>
          </a:p>
          <a:p>
            <a:pPr algn="l"/>
            <a:r>
              <a:rPr lang="en-US" sz="2000">
                <a:solidFill>
                  <a:srgbClr val="000622"/>
                </a:solidFill>
                <a:latin typeface="Times New Roman"/>
                <a:cs typeface="Arial"/>
              </a:rPr>
              <a:t>r – hull radius</a:t>
            </a:r>
            <a:endParaRPr lang="en-US" sz="2000">
              <a:latin typeface="Times New Roman"/>
              <a:cs typeface="Arial" charset="0"/>
            </a:endParaRPr>
          </a:p>
          <a:p>
            <a:pPr algn="l"/>
            <a:r>
              <a:rPr lang="en-US" sz="2000">
                <a:solidFill>
                  <a:srgbClr val="000622"/>
                </a:solidFill>
                <a:latin typeface="Times New Roman"/>
                <a:cs typeface="Arial"/>
              </a:rPr>
              <a:t>theta – buoy incline angle</a:t>
            </a:r>
            <a:endParaRPr lang="en-US" sz="2000">
              <a:latin typeface="Times New Roman"/>
              <a:cs typeface="Arial" charset="0"/>
            </a:endParaRPr>
          </a:p>
          <a:p>
            <a:pPr algn="l"/>
            <a:r>
              <a:rPr lang="en-US" sz="2000">
                <a:solidFill>
                  <a:srgbClr val="000622"/>
                </a:solidFill>
                <a:latin typeface="Times New Roman"/>
                <a:cs typeface="Arial"/>
              </a:rPr>
              <a:t>n – generator efficiency</a:t>
            </a:r>
            <a:endParaRPr lang="en-US" sz="2000">
              <a:latin typeface="Times New Roman"/>
              <a:cs typeface="Arial" charset="0"/>
            </a:endParaRPr>
          </a:p>
        </p:txBody>
      </p:sp>
      <p:sp>
        <p:nvSpPr>
          <p:cNvPr id="51" name="TextBox 50">
            <a:extLst>
              <a:ext uri="{FF2B5EF4-FFF2-40B4-BE49-F238E27FC236}">
                <a16:creationId xmlns:a16="http://schemas.microsoft.com/office/drawing/2014/main" id="{DE48878D-AD84-7FF7-BC2A-00B027BD07F2}"/>
              </a:ext>
            </a:extLst>
          </p:cNvPr>
          <p:cNvSpPr txBox="1"/>
          <p:nvPr/>
        </p:nvSpPr>
        <p:spPr>
          <a:xfrm>
            <a:off x="36240034" y="22507575"/>
            <a:ext cx="46864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000622"/>
                </a:solidFill>
                <a:latin typeface="Times New Roman"/>
                <a:cs typeface="Arial"/>
              </a:rPr>
              <a:t>Team Members Working with Students</a:t>
            </a:r>
          </a:p>
        </p:txBody>
      </p:sp>
      <p:sp>
        <p:nvSpPr>
          <p:cNvPr id="53" name="Rectangle 167">
            <a:extLst>
              <a:ext uri="{FF2B5EF4-FFF2-40B4-BE49-F238E27FC236}">
                <a16:creationId xmlns:a16="http://schemas.microsoft.com/office/drawing/2014/main" id="{84FA88E7-55F2-E458-0427-7EEDE1A182D1}"/>
              </a:ext>
            </a:extLst>
          </p:cNvPr>
          <p:cNvSpPr>
            <a:spLocks noChangeArrowheads="1"/>
          </p:cNvSpPr>
          <p:nvPr/>
        </p:nvSpPr>
        <p:spPr bwMode="auto">
          <a:xfrm>
            <a:off x="453599" y="6738269"/>
            <a:ext cx="9688014" cy="975051"/>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a:solidFill>
                  <a:srgbClr val="CCCCCC"/>
                </a:solidFill>
                <a:latin typeface="Arial"/>
                <a:cs typeface="Arial"/>
              </a:rPr>
              <a:t>Motivation</a:t>
            </a:r>
            <a:endParaRPr lang="en-US" sz="6000">
              <a:solidFill>
                <a:srgbClr val="999999"/>
              </a:solidFill>
              <a:latin typeface="Arial"/>
              <a:cs typeface="Arial"/>
            </a:endParaRPr>
          </a:p>
        </p:txBody>
      </p:sp>
      <p:sp>
        <p:nvSpPr>
          <p:cNvPr id="52" name="Rectangle 167">
            <a:extLst>
              <a:ext uri="{FF2B5EF4-FFF2-40B4-BE49-F238E27FC236}">
                <a16:creationId xmlns:a16="http://schemas.microsoft.com/office/drawing/2014/main" id="{BF6B9D72-3682-AA18-E974-8DE8FC46B6F5}"/>
              </a:ext>
            </a:extLst>
          </p:cNvPr>
          <p:cNvSpPr>
            <a:spLocks noChangeArrowheads="1"/>
          </p:cNvSpPr>
          <p:nvPr/>
        </p:nvSpPr>
        <p:spPr bwMode="auto">
          <a:xfrm>
            <a:off x="458849" y="19361893"/>
            <a:ext cx="9688014" cy="975051"/>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a:solidFill>
                  <a:srgbClr val="CCCCCC"/>
                </a:solidFill>
                <a:latin typeface="Arial"/>
                <a:cs typeface="Arial"/>
              </a:rPr>
              <a:t>Solution</a:t>
            </a:r>
            <a:endParaRPr lang="en-US">
              <a:latin typeface="Arial"/>
              <a:cs typeface="Arial"/>
            </a:endParaRPr>
          </a:p>
        </p:txBody>
      </p:sp>
      <p:sp>
        <p:nvSpPr>
          <p:cNvPr id="55" name="Rectangle 167">
            <a:extLst>
              <a:ext uri="{FF2B5EF4-FFF2-40B4-BE49-F238E27FC236}">
                <a16:creationId xmlns:a16="http://schemas.microsoft.com/office/drawing/2014/main" id="{D080F052-EDC2-7CC1-086F-0B077ADE7EBD}"/>
              </a:ext>
            </a:extLst>
          </p:cNvPr>
          <p:cNvSpPr>
            <a:spLocks noChangeArrowheads="1"/>
          </p:cNvSpPr>
          <p:nvPr/>
        </p:nvSpPr>
        <p:spPr bwMode="auto">
          <a:xfrm>
            <a:off x="517209" y="26998293"/>
            <a:ext cx="9688014" cy="975051"/>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a:solidFill>
                  <a:srgbClr val="CCCCCC"/>
                </a:solidFill>
                <a:latin typeface="Arial"/>
                <a:cs typeface="Arial"/>
              </a:rPr>
              <a:t>Power Estimate</a:t>
            </a:r>
            <a:endParaRPr lang="en-US">
              <a:latin typeface="Arial"/>
              <a:cs typeface="Arial"/>
            </a:endParaRPr>
          </a:p>
        </p:txBody>
      </p:sp>
      <p:sp>
        <p:nvSpPr>
          <p:cNvPr id="57" name="Rectangle 167">
            <a:extLst>
              <a:ext uri="{FF2B5EF4-FFF2-40B4-BE49-F238E27FC236}">
                <a16:creationId xmlns:a16="http://schemas.microsoft.com/office/drawing/2014/main" id="{C93C93FB-FA61-030F-CF7D-9B1FC7A3E9A1}"/>
              </a:ext>
            </a:extLst>
          </p:cNvPr>
          <p:cNvSpPr>
            <a:spLocks noChangeArrowheads="1"/>
          </p:cNvSpPr>
          <p:nvPr/>
        </p:nvSpPr>
        <p:spPr bwMode="auto">
          <a:xfrm>
            <a:off x="11378242" y="6744973"/>
            <a:ext cx="9688014" cy="975051"/>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a:solidFill>
                  <a:srgbClr val="CCCCCC"/>
                </a:solidFill>
                <a:latin typeface="Arial"/>
                <a:cs typeface="Arial"/>
              </a:rPr>
              <a:t>Device Design</a:t>
            </a:r>
            <a:endParaRPr lang="en-US">
              <a:latin typeface="Arial"/>
              <a:cs typeface="Arial"/>
            </a:endParaRPr>
          </a:p>
        </p:txBody>
      </p:sp>
      <p:sp>
        <p:nvSpPr>
          <p:cNvPr id="60" name="Rectangle 167">
            <a:extLst>
              <a:ext uri="{FF2B5EF4-FFF2-40B4-BE49-F238E27FC236}">
                <a16:creationId xmlns:a16="http://schemas.microsoft.com/office/drawing/2014/main" id="{37B8313E-9459-C5DC-6FF0-28D45E82DEBC}"/>
              </a:ext>
            </a:extLst>
          </p:cNvPr>
          <p:cNvSpPr>
            <a:spLocks noChangeArrowheads="1"/>
          </p:cNvSpPr>
          <p:nvPr/>
        </p:nvSpPr>
        <p:spPr bwMode="auto">
          <a:xfrm>
            <a:off x="11384693" y="14516997"/>
            <a:ext cx="9688014" cy="975051"/>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a:solidFill>
                  <a:srgbClr val="CCCCCC"/>
                </a:solidFill>
                <a:latin typeface="Arial"/>
                <a:cs typeface="Arial"/>
              </a:rPr>
              <a:t>PTO Simulation</a:t>
            </a:r>
            <a:endParaRPr lang="en-US">
              <a:latin typeface="Arial"/>
              <a:cs typeface="Arial"/>
            </a:endParaRPr>
          </a:p>
        </p:txBody>
      </p:sp>
      <p:sp>
        <p:nvSpPr>
          <p:cNvPr id="61" name="Rectangle 167">
            <a:extLst>
              <a:ext uri="{FF2B5EF4-FFF2-40B4-BE49-F238E27FC236}">
                <a16:creationId xmlns:a16="http://schemas.microsoft.com/office/drawing/2014/main" id="{27D6B4EC-0CC4-000C-F47D-8CB215BC075C}"/>
              </a:ext>
            </a:extLst>
          </p:cNvPr>
          <p:cNvSpPr>
            <a:spLocks noChangeArrowheads="1"/>
          </p:cNvSpPr>
          <p:nvPr/>
        </p:nvSpPr>
        <p:spPr bwMode="auto">
          <a:xfrm>
            <a:off x="11404946" y="26195363"/>
            <a:ext cx="9636256" cy="940546"/>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a:solidFill>
                  <a:srgbClr val="CCCCCC"/>
                </a:solidFill>
                <a:latin typeface="Arial"/>
                <a:cs typeface="Arial"/>
              </a:rPr>
              <a:t>Environmental Impact</a:t>
            </a:r>
            <a:endParaRPr lang="en-US">
              <a:latin typeface="Arial"/>
              <a:cs typeface="Arial"/>
            </a:endParaRPr>
          </a:p>
        </p:txBody>
      </p:sp>
      <p:sp>
        <p:nvSpPr>
          <p:cNvPr id="63" name="Rectangle 167">
            <a:extLst>
              <a:ext uri="{FF2B5EF4-FFF2-40B4-BE49-F238E27FC236}">
                <a16:creationId xmlns:a16="http://schemas.microsoft.com/office/drawing/2014/main" id="{6AC4383E-B42C-9B33-792B-C400620AA5A9}"/>
              </a:ext>
            </a:extLst>
          </p:cNvPr>
          <p:cNvSpPr>
            <a:spLocks noChangeArrowheads="1"/>
          </p:cNvSpPr>
          <p:nvPr/>
        </p:nvSpPr>
        <p:spPr bwMode="auto">
          <a:xfrm>
            <a:off x="22837721" y="24473529"/>
            <a:ext cx="9688014" cy="975051"/>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a:solidFill>
                  <a:srgbClr val="CCCCCC"/>
                </a:solidFill>
                <a:latin typeface="Arial"/>
                <a:cs typeface="Arial"/>
              </a:rPr>
              <a:t>Business Plan</a:t>
            </a:r>
            <a:endParaRPr lang="en-US">
              <a:latin typeface="Arial"/>
              <a:cs typeface="Arial"/>
            </a:endParaRPr>
          </a:p>
        </p:txBody>
      </p:sp>
      <p:sp>
        <p:nvSpPr>
          <p:cNvPr id="2049" name="Rectangle 167">
            <a:extLst>
              <a:ext uri="{FF2B5EF4-FFF2-40B4-BE49-F238E27FC236}">
                <a16:creationId xmlns:a16="http://schemas.microsoft.com/office/drawing/2014/main" id="{F990808E-2783-90A0-FE6E-6386CC3C9E8B}"/>
              </a:ext>
            </a:extLst>
          </p:cNvPr>
          <p:cNvSpPr>
            <a:spLocks noChangeArrowheads="1"/>
          </p:cNvSpPr>
          <p:nvPr/>
        </p:nvSpPr>
        <p:spPr bwMode="auto">
          <a:xfrm>
            <a:off x="33599886" y="14609861"/>
            <a:ext cx="9688014" cy="975051"/>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a:solidFill>
                  <a:srgbClr val="CCCCCC"/>
                </a:solidFill>
                <a:latin typeface="Arial"/>
                <a:cs typeface="Arial"/>
              </a:rPr>
              <a:t>Community Outreach</a:t>
            </a:r>
            <a:endParaRPr lang="en-US">
              <a:latin typeface="Arial"/>
              <a:cs typeface="Arial"/>
            </a:endParaRPr>
          </a:p>
        </p:txBody>
      </p:sp>
      <p:sp>
        <p:nvSpPr>
          <p:cNvPr id="2051" name="Rectangle 167">
            <a:extLst>
              <a:ext uri="{FF2B5EF4-FFF2-40B4-BE49-F238E27FC236}">
                <a16:creationId xmlns:a16="http://schemas.microsoft.com/office/drawing/2014/main" id="{537BC27F-A6F8-7D67-C5BB-07B1DFBB076E}"/>
              </a:ext>
            </a:extLst>
          </p:cNvPr>
          <p:cNvSpPr>
            <a:spLocks noChangeArrowheads="1"/>
          </p:cNvSpPr>
          <p:nvPr/>
        </p:nvSpPr>
        <p:spPr bwMode="auto">
          <a:xfrm>
            <a:off x="33547077" y="28197290"/>
            <a:ext cx="9688014" cy="975051"/>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a:solidFill>
                  <a:srgbClr val="CCCCCC"/>
                </a:solidFill>
                <a:latin typeface="Arial"/>
                <a:cs typeface="Arial"/>
              </a:rPr>
              <a:t>Future Efforts</a:t>
            </a:r>
            <a:endParaRPr lang="en-US">
              <a:latin typeface="Arial"/>
              <a:cs typeface="Arial"/>
            </a:endParaRPr>
          </a:p>
        </p:txBody>
      </p:sp>
      <p:sp>
        <p:nvSpPr>
          <p:cNvPr id="2053" name="TextBox 2052">
            <a:extLst>
              <a:ext uri="{FF2B5EF4-FFF2-40B4-BE49-F238E27FC236}">
                <a16:creationId xmlns:a16="http://schemas.microsoft.com/office/drawing/2014/main" id="{F2B8B903-BF1D-51F0-B20E-3665B687DE2D}"/>
              </a:ext>
            </a:extLst>
          </p:cNvPr>
          <p:cNvSpPr txBox="1"/>
          <p:nvPr/>
        </p:nvSpPr>
        <p:spPr>
          <a:xfrm>
            <a:off x="5994382" y="5221875"/>
            <a:ext cx="322432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0" i="1">
                <a:solidFill>
                  <a:srgbClr val="FFFFFF"/>
                </a:solidFill>
                <a:latin typeface="Times New Roman"/>
                <a:cs typeface="Times New Roman"/>
              </a:rPr>
              <a:t>Advisors: Dr. Martin </a:t>
            </a:r>
            <a:r>
              <a:rPr lang="en-US" sz="3600" b="0" i="1" err="1">
                <a:solidFill>
                  <a:srgbClr val="FFFFFF"/>
                </a:solidFill>
                <a:latin typeface="Times New Roman"/>
                <a:cs typeface="Times New Roman"/>
              </a:rPr>
              <a:t>Wosnik</a:t>
            </a:r>
            <a:r>
              <a:rPr lang="en-US" sz="3600" b="0" i="1">
                <a:solidFill>
                  <a:srgbClr val="FFFFFF"/>
                </a:solidFill>
                <a:latin typeface="Times New Roman"/>
                <a:cs typeface="Times New Roman"/>
              </a:rPr>
              <a:t>, Dr. Erin Bell (College of Engineering and Physical Sciences), Lisa Keslar (Paul College of Business)</a:t>
            </a:r>
            <a:endParaRPr lang="en-US" sz="3600">
              <a:cs typeface="Arial"/>
            </a:endParaRPr>
          </a:p>
        </p:txBody>
      </p:sp>
      <p:sp>
        <p:nvSpPr>
          <p:cNvPr id="2" name="TextBox 1">
            <a:extLst>
              <a:ext uri="{FF2B5EF4-FFF2-40B4-BE49-F238E27FC236}">
                <a16:creationId xmlns:a16="http://schemas.microsoft.com/office/drawing/2014/main" id="{B9648079-3611-E7A9-0508-BBD0903E5077}"/>
              </a:ext>
            </a:extLst>
          </p:cNvPr>
          <p:cNvSpPr txBox="1"/>
          <p:nvPr/>
        </p:nvSpPr>
        <p:spPr>
          <a:xfrm>
            <a:off x="10648244" y="31956891"/>
            <a:ext cx="47019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622"/>
                </a:solidFill>
                <a:latin typeface="Times New Roman"/>
                <a:cs typeface="Arial"/>
              </a:rPr>
              <a:t>Global Warming Potential </a:t>
            </a:r>
            <a:endParaRPr lang="en-US">
              <a:cs typeface="Arial" charset="0"/>
            </a:endParaRPr>
          </a:p>
          <a:p>
            <a:r>
              <a:rPr lang="en-US" sz="2000">
                <a:solidFill>
                  <a:srgbClr val="000622"/>
                </a:solidFill>
                <a:latin typeface="Times New Roman"/>
                <a:cs typeface="Arial"/>
              </a:rPr>
              <a:t>Comparison</a:t>
            </a:r>
            <a:endParaRPr lang="en-US">
              <a:cs typeface="Arial" charset="0"/>
            </a:endParaRPr>
          </a:p>
        </p:txBody>
      </p:sp>
      <p:pic>
        <p:nvPicPr>
          <p:cNvPr id="4" name="Picture 3" descr="A person lying on a platform in a pool&#10;&#10;Description automatically generated">
            <a:extLst>
              <a:ext uri="{FF2B5EF4-FFF2-40B4-BE49-F238E27FC236}">
                <a16:creationId xmlns:a16="http://schemas.microsoft.com/office/drawing/2014/main" id="{ECB2F740-8878-4FD4-995D-39DDC881264D}"/>
              </a:ext>
            </a:extLst>
          </p:cNvPr>
          <p:cNvPicPr>
            <a:picLocks noChangeAspect="1"/>
          </p:cNvPicPr>
          <p:nvPr/>
        </p:nvPicPr>
        <p:blipFill>
          <a:blip r:embed="rId16"/>
          <a:stretch>
            <a:fillRect/>
          </a:stretch>
        </p:blipFill>
        <p:spPr>
          <a:xfrm>
            <a:off x="22925045" y="12594691"/>
            <a:ext cx="4299192" cy="3403641"/>
          </a:xfrm>
          <a:prstGeom prst="rect">
            <a:avLst/>
          </a:prstGeom>
        </p:spPr>
      </p:pic>
      <p:sp>
        <p:nvSpPr>
          <p:cNvPr id="5" name="TextBox 4">
            <a:extLst>
              <a:ext uri="{FF2B5EF4-FFF2-40B4-BE49-F238E27FC236}">
                <a16:creationId xmlns:a16="http://schemas.microsoft.com/office/drawing/2014/main" id="{AAB0226D-47E7-70F8-4A58-0CE110BA07D2}"/>
              </a:ext>
            </a:extLst>
          </p:cNvPr>
          <p:cNvSpPr txBox="1"/>
          <p:nvPr/>
        </p:nvSpPr>
        <p:spPr>
          <a:xfrm>
            <a:off x="22174590" y="16135347"/>
            <a:ext cx="57883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622"/>
                </a:solidFill>
                <a:latin typeface="Times New Roman"/>
                <a:cs typeface="Arial"/>
              </a:rPr>
              <a:t>Will </a:t>
            </a:r>
            <a:r>
              <a:rPr lang="en-US" sz="2000" err="1">
                <a:solidFill>
                  <a:srgbClr val="000622"/>
                </a:solidFill>
                <a:latin typeface="Times New Roman"/>
                <a:cs typeface="Arial"/>
              </a:rPr>
              <a:t>Weete</a:t>
            </a:r>
            <a:r>
              <a:rPr lang="en-US" sz="2000">
                <a:solidFill>
                  <a:srgbClr val="000622"/>
                </a:solidFill>
                <a:latin typeface="Times New Roman"/>
                <a:cs typeface="Arial"/>
              </a:rPr>
              <a:t> Testing the Prototype </a:t>
            </a:r>
            <a:endParaRPr lang="en-US">
              <a:cs typeface="Arial" charset="0"/>
            </a:endParaRPr>
          </a:p>
          <a:p>
            <a:r>
              <a:rPr lang="en-US" sz="2000">
                <a:solidFill>
                  <a:srgbClr val="000622"/>
                </a:solidFill>
                <a:latin typeface="Times New Roman"/>
                <a:cs typeface="Arial"/>
              </a:rPr>
              <a:t>in the Wave Tank</a:t>
            </a:r>
            <a:endParaRPr lang="en-US">
              <a:cs typeface="Arial" charset="0"/>
            </a:endParaRPr>
          </a:p>
        </p:txBody>
      </p:sp>
      <p:sp>
        <p:nvSpPr>
          <p:cNvPr id="6" name="TextBox 5">
            <a:extLst>
              <a:ext uri="{FF2B5EF4-FFF2-40B4-BE49-F238E27FC236}">
                <a16:creationId xmlns:a16="http://schemas.microsoft.com/office/drawing/2014/main" id="{85FBF7C8-826C-F0DC-8D99-D292A00CFE17}"/>
              </a:ext>
            </a:extLst>
          </p:cNvPr>
          <p:cNvSpPr txBox="1"/>
          <p:nvPr/>
        </p:nvSpPr>
        <p:spPr>
          <a:xfrm>
            <a:off x="22346816" y="20769607"/>
            <a:ext cx="57883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622"/>
                </a:solidFill>
                <a:latin typeface="Times New Roman"/>
                <a:cs typeface="Arial"/>
              </a:rPr>
              <a:t>Angular Velocity vs. Wave Period</a:t>
            </a:r>
            <a:endParaRPr lang="en-US"/>
          </a:p>
        </p:txBody>
      </p:sp>
      <p:pic>
        <p:nvPicPr>
          <p:cNvPr id="12" name="Picture 11" descr="A group of people in a classroom&#10;&#10;Description automatically generated">
            <a:extLst>
              <a:ext uri="{FF2B5EF4-FFF2-40B4-BE49-F238E27FC236}">
                <a16:creationId xmlns:a16="http://schemas.microsoft.com/office/drawing/2014/main" id="{1A9E39EA-75B3-7A7F-E8CC-167614F1BB9F}"/>
              </a:ext>
            </a:extLst>
          </p:cNvPr>
          <p:cNvPicPr>
            <a:picLocks noChangeAspect="1"/>
          </p:cNvPicPr>
          <p:nvPr/>
        </p:nvPicPr>
        <p:blipFill rotWithShape="1">
          <a:blip r:embed="rId17"/>
          <a:srcRect l="6522" t="8430" r="7233" b="3279"/>
          <a:stretch/>
        </p:blipFill>
        <p:spPr>
          <a:xfrm>
            <a:off x="38680361" y="19007284"/>
            <a:ext cx="4779687" cy="3255786"/>
          </a:xfrm>
          <a:prstGeom prst="rect">
            <a:avLst/>
          </a:prstGeom>
        </p:spPr>
      </p:pic>
      <p:pic>
        <p:nvPicPr>
          <p:cNvPr id="19" name="Picture 18" descr="A group of people working on a craft&#10;&#10;Description automatically generated">
            <a:extLst>
              <a:ext uri="{FF2B5EF4-FFF2-40B4-BE49-F238E27FC236}">
                <a16:creationId xmlns:a16="http://schemas.microsoft.com/office/drawing/2014/main" id="{EAB9CCEF-4EF5-0111-4E2B-2A48A4FF021B}"/>
              </a:ext>
            </a:extLst>
          </p:cNvPr>
          <p:cNvPicPr>
            <a:picLocks noChangeAspect="1"/>
          </p:cNvPicPr>
          <p:nvPr/>
        </p:nvPicPr>
        <p:blipFill rotWithShape="1">
          <a:blip r:embed="rId18"/>
          <a:srcRect l="3053" t="727" r="-182" b="12577"/>
          <a:stretch/>
        </p:blipFill>
        <p:spPr>
          <a:xfrm>
            <a:off x="33612931" y="19006560"/>
            <a:ext cx="4778859" cy="3240660"/>
          </a:xfrm>
          <a:prstGeom prst="rect">
            <a:avLst/>
          </a:prstGeom>
        </p:spPr>
      </p:pic>
      <p:sp>
        <p:nvSpPr>
          <p:cNvPr id="24" name="TextBox 23">
            <a:extLst>
              <a:ext uri="{FF2B5EF4-FFF2-40B4-BE49-F238E27FC236}">
                <a16:creationId xmlns:a16="http://schemas.microsoft.com/office/drawing/2014/main" id="{6151017B-0DF2-5E48-DBD5-177883AE9EAA}"/>
              </a:ext>
            </a:extLst>
          </p:cNvPr>
          <p:cNvSpPr txBox="1"/>
          <p:nvPr/>
        </p:nvSpPr>
        <p:spPr>
          <a:xfrm>
            <a:off x="28028228" y="12207124"/>
            <a:ext cx="39422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622"/>
                </a:solidFill>
                <a:latin typeface="Times New Roman"/>
                <a:cs typeface="Arial"/>
              </a:rPr>
              <a:t>Voltage Produced vs. Motor Speed</a:t>
            </a:r>
            <a:endParaRPr lang="en-US"/>
          </a:p>
        </p:txBody>
      </p:sp>
      <p:sp>
        <p:nvSpPr>
          <p:cNvPr id="36" name="TextBox 35">
            <a:extLst>
              <a:ext uri="{FF2B5EF4-FFF2-40B4-BE49-F238E27FC236}">
                <a16:creationId xmlns:a16="http://schemas.microsoft.com/office/drawing/2014/main" id="{A09C268D-DAC8-97D7-F53F-F4385DD32594}"/>
              </a:ext>
            </a:extLst>
          </p:cNvPr>
          <p:cNvSpPr txBox="1"/>
          <p:nvPr/>
        </p:nvSpPr>
        <p:spPr>
          <a:xfrm>
            <a:off x="1860604" y="2883678"/>
            <a:ext cx="41124147"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0" b="0">
                <a:solidFill>
                  <a:schemeClr val="bg1"/>
                </a:solidFill>
                <a:latin typeface="Arial"/>
                <a:cs typeface="Arial"/>
              </a:rPr>
              <a:t>Drift-RMT: Powering Drifter Buoys with Wave Energy and Rotating Mass Technology </a:t>
            </a:r>
            <a:endParaRPr lang="en-US">
              <a:solidFill>
                <a:schemeClr val="bg1"/>
              </a:solidFill>
              <a:latin typeface="Arial"/>
              <a:cs typeface="Arial"/>
            </a:endParaRPr>
          </a:p>
          <a:p>
            <a:endParaRPr lang="en-US">
              <a:solidFill>
                <a:schemeClr val="bg1"/>
              </a:solidFill>
              <a:latin typeface="Arial"/>
              <a:cs typeface="Arial"/>
            </a:endParaRPr>
          </a:p>
        </p:txBody>
      </p:sp>
      <p:sp>
        <p:nvSpPr>
          <p:cNvPr id="38" name="TextBox 37">
            <a:extLst>
              <a:ext uri="{FF2B5EF4-FFF2-40B4-BE49-F238E27FC236}">
                <a16:creationId xmlns:a16="http://schemas.microsoft.com/office/drawing/2014/main" id="{A106E139-D890-7647-FF20-BDB24B5C47C3}"/>
              </a:ext>
            </a:extLst>
          </p:cNvPr>
          <p:cNvSpPr txBox="1"/>
          <p:nvPr/>
        </p:nvSpPr>
        <p:spPr>
          <a:xfrm>
            <a:off x="-1121134" y="4508390"/>
            <a:ext cx="461334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0" i="1">
                <a:solidFill>
                  <a:schemeClr val="bg1"/>
                </a:solidFill>
                <a:latin typeface="Arial"/>
                <a:cs typeface="Arial"/>
              </a:rPr>
              <a:t> Matthew Carlson, Riley Desmarais, Nathaniel Hixon, William Lindsay, William Moore, Will </a:t>
            </a:r>
            <a:r>
              <a:rPr lang="en-US" sz="4000" b="0" i="1" err="1">
                <a:solidFill>
                  <a:schemeClr val="bg1"/>
                </a:solidFill>
                <a:latin typeface="Arial"/>
                <a:cs typeface="Arial"/>
              </a:rPr>
              <a:t>Weete</a:t>
            </a:r>
            <a:r>
              <a:rPr lang="en-US" sz="4000" b="0" i="1">
                <a:solidFill>
                  <a:schemeClr val="bg1"/>
                </a:solidFill>
                <a:latin typeface="Arial"/>
                <a:cs typeface="Arial"/>
              </a:rPr>
              <a:t>, Jack </a:t>
            </a:r>
            <a:r>
              <a:rPr lang="en-US" sz="4000" b="0" i="1" err="1">
                <a:solidFill>
                  <a:schemeClr val="bg1"/>
                </a:solidFill>
                <a:latin typeface="Arial"/>
                <a:cs typeface="Arial"/>
              </a:rPr>
              <a:t>Kearning</a:t>
            </a:r>
            <a:r>
              <a:rPr lang="en-US" sz="4000" b="0" i="1">
                <a:solidFill>
                  <a:schemeClr val="bg1"/>
                </a:solidFill>
                <a:latin typeface="Arial"/>
                <a:cs typeface="Arial"/>
              </a:rPr>
              <a:t>, Kara Wittmann, James Wood, Allison Kelley, Kevin Moriarty, Cameron Vose </a:t>
            </a:r>
            <a:endParaRPr lang="en-US" sz="4000" i="1">
              <a:solidFill>
                <a:schemeClr val="bg1"/>
              </a:solidFill>
              <a:cs typeface="Arial"/>
            </a:endParaRPr>
          </a:p>
        </p:txBody>
      </p:sp>
      <p:pic>
        <p:nvPicPr>
          <p:cNvPr id="43" name="Picture 42" descr="University of New Hampshire Logo [UNH] | Top Nursing Schools">
            <a:extLst>
              <a:ext uri="{FF2B5EF4-FFF2-40B4-BE49-F238E27FC236}">
                <a16:creationId xmlns:a16="http://schemas.microsoft.com/office/drawing/2014/main" id="{2EAD96C9-90AD-9D01-D51B-38064AAD306A}"/>
              </a:ext>
            </a:extLst>
          </p:cNvPr>
          <p:cNvPicPr>
            <a:picLocks noChangeAspect="1"/>
          </p:cNvPicPr>
          <p:nvPr/>
        </p:nvPicPr>
        <p:blipFill rotWithShape="1">
          <a:blip r:embed="rId19"/>
          <a:srcRect l="11960" r="13058" b="30471"/>
          <a:stretch/>
        </p:blipFill>
        <p:spPr>
          <a:xfrm>
            <a:off x="-7308" y="305641"/>
            <a:ext cx="2534966" cy="2433298"/>
          </a:xfrm>
          <a:prstGeom prst="rect">
            <a:avLst/>
          </a:prstGeom>
        </p:spPr>
      </p:pic>
      <p:sp>
        <p:nvSpPr>
          <p:cNvPr id="42" name="Rectangle 167">
            <a:extLst>
              <a:ext uri="{FF2B5EF4-FFF2-40B4-BE49-F238E27FC236}">
                <a16:creationId xmlns:a16="http://schemas.microsoft.com/office/drawing/2014/main" id="{8B83A42D-DDF9-41B4-85D7-4C2FC637155C}"/>
              </a:ext>
            </a:extLst>
          </p:cNvPr>
          <p:cNvSpPr>
            <a:spLocks noChangeArrowheads="1"/>
          </p:cNvSpPr>
          <p:nvPr/>
        </p:nvSpPr>
        <p:spPr bwMode="auto">
          <a:xfrm>
            <a:off x="33637391" y="6744971"/>
            <a:ext cx="9688014" cy="975051"/>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a:solidFill>
                  <a:srgbClr val="CCCCCC"/>
                </a:solidFill>
                <a:latin typeface="Arial"/>
                <a:cs typeface="Arial"/>
              </a:rPr>
              <a:t>Customer Discovery</a:t>
            </a:r>
            <a:endParaRPr lang="en-US"/>
          </a:p>
        </p:txBody>
      </p:sp>
      <p:sp>
        <p:nvSpPr>
          <p:cNvPr id="54" name="Rectangle 167">
            <a:extLst>
              <a:ext uri="{FF2B5EF4-FFF2-40B4-BE49-F238E27FC236}">
                <a16:creationId xmlns:a16="http://schemas.microsoft.com/office/drawing/2014/main" id="{59A3F268-2986-9B40-E72B-7E94B03EA2B0}"/>
              </a:ext>
            </a:extLst>
          </p:cNvPr>
          <p:cNvSpPr>
            <a:spLocks noChangeArrowheads="1"/>
          </p:cNvSpPr>
          <p:nvPr/>
        </p:nvSpPr>
        <p:spPr bwMode="auto">
          <a:xfrm>
            <a:off x="22721606" y="6765560"/>
            <a:ext cx="9688014" cy="975051"/>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a:solidFill>
                  <a:srgbClr val="CCCCCC"/>
                </a:solidFill>
                <a:latin typeface="Arial"/>
                <a:cs typeface="Arial"/>
              </a:rPr>
              <a:t>Testing</a:t>
            </a:r>
            <a:endParaRPr lang="en-US"/>
          </a:p>
        </p:txBody>
      </p:sp>
    </p:spTree>
    <p:extLst>
      <p:ext uri="{BB962C8B-B14F-4D97-AF65-F5344CB8AC3E}">
        <p14:creationId xmlns:p14="http://schemas.microsoft.com/office/powerpoint/2010/main" val="1683113019"/>
      </p:ext>
    </p:extLst>
  </p:cSld>
  <p:clrMapOvr>
    <a:masterClrMapping/>
  </p:clrMapOvr>
</p:sld>
</file>

<file path=ppt/theme/theme1.xml><?xml version="1.0" encoding="utf-8"?>
<a:theme xmlns:a="http://schemas.openxmlformats.org/drawingml/2006/main" name="Default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spDef>
    <a:ln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f10b248-eee5-446d-acd7-1a5f890fb147">
      <Terms xmlns="http://schemas.microsoft.com/office/infopath/2007/PartnerControls"/>
    </lcf76f155ced4ddcb4097134ff3c332f>
    <TaxCatchAll xmlns="df50c02c-928b-4faa-b25a-bbea23910f8f" xsi:nil="true"/>
    <SharedWithUsers xmlns="df50c02c-928b-4faa-b25a-bbea23910f8f">
      <UserInfo>
        <DisplayName>Martin Wosnik</DisplayName>
        <AccountId>9</AccountId>
        <AccountType/>
      </UserInfo>
      <UserInfo>
        <DisplayName>Riley Desmarais</DisplayName>
        <AccountId>17</AccountId>
        <AccountType/>
      </UserInfo>
    </SharedWithUsers>
    <MediaLengthInSeconds xmlns="4f10b248-eee5-446d-acd7-1a5f890fb14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1EE81D23D6C84A99556B171F594373" ma:contentTypeVersion="15" ma:contentTypeDescription="Create a new document." ma:contentTypeScope="" ma:versionID="b0f87d1f4b73b2db816cc2805ec3a481">
  <xsd:schema xmlns:xsd="http://www.w3.org/2001/XMLSchema" xmlns:xs="http://www.w3.org/2001/XMLSchema" xmlns:p="http://schemas.microsoft.com/office/2006/metadata/properties" xmlns:ns2="4f10b248-eee5-446d-acd7-1a5f890fb147" xmlns:ns3="df50c02c-928b-4faa-b25a-bbea23910f8f" targetNamespace="http://schemas.microsoft.com/office/2006/metadata/properties" ma:root="true" ma:fieldsID="559ea68ba52f8a57b624c3f1aa38d521" ns2:_="" ns3:_="">
    <xsd:import namespace="4f10b248-eee5-446d-acd7-1a5f890fb147"/>
    <xsd:import namespace="df50c02c-928b-4faa-b25a-bbea23910f8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SearchPropertie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0b248-eee5-446d-acd7-1a5f890fb1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50c02c-928b-4faa-b25a-bbea23910f8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1240476-ccf7-4a32-be2e-51f7cde96810}" ma:internalName="TaxCatchAll" ma:showField="CatchAllData" ma:web="df50c02c-928b-4faa-b25a-bbea23910f8f">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81EF91-4188-44E0-8C32-87D95B8FFAB0}">
  <ds:schemaRefs>
    <ds:schemaRef ds:uri="http://schemas.microsoft.com/sharepoint/v3/contenttype/forms"/>
  </ds:schemaRefs>
</ds:datastoreItem>
</file>

<file path=customXml/itemProps2.xml><?xml version="1.0" encoding="utf-8"?>
<ds:datastoreItem xmlns:ds="http://schemas.openxmlformats.org/officeDocument/2006/customXml" ds:itemID="{4B4017C3-8C89-4C81-B4BA-20812C597518}">
  <ds:schemaRefs>
    <ds:schemaRef ds:uri="4f10b248-eee5-446d-acd7-1a5f890fb147"/>
    <ds:schemaRef ds:uri="df50c02c-928b-4faa-b25a-bbea23910f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9374282-B5E0-4A91-844B-46303146E3FC}">
  <ds:schemaRefs>
    <ds:schemaRef ds:uri="4f10b248-eee5-446d-acd7-1a5f890fb147"/>
    <ds:schemaRef ds:uri="df50c02c-928b-4faa-b25a-bbea23910f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Slides>
  <Notes>0</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Drift-RMT – Ocean Powered Research Buoy Marine Energy Collegiate Competition (MECC)  Allison Kelley, William Moore, Matthew Carlson, Kara Wittmann, Riley Desmarais, James Wood,                                                                                     Nathaniel Hixon, Jack Kearing, Kevin Moriarty, Will Weete, William Lindsay  Center for Ocean Engineering, University of New Hampshire</dc:title>
  <dc:subject>Free Research Poster</dc:subject>
  <dc:creator>Graphicsland/MakeSigns.com</dc:creator>
  <cp:keywords>scientific, research, template, custom, poster, presentation, symposium, printing, PowerPoint, create, design, example, sample, download</cp:keywords>
  <dc:description>These templates are offered for free to help your create a poster ranging from nursing research posters to psychology research posters.</dc:description>
  <cp:revision>3</cp:revision>
  <cp:lastPrinted>2024-04-18T12:41:35Z</cp:lastPrinted>
  <dcterms:created xsi:type="dcterms:W3CDTF">2004-07-26T21:45:23Z</dcterms:created>
  <dcterms:modified xsi:type="dcterms:W3CDTF">2024-04-18T20:08:49Z</dcterms:modified>
  <cp:category>science research poster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0x010100C41EE81D23D6C84A99556B171F594373</vt:lpwstr>
  </property>
  <property fmtid="{D5CDD505-2E9C-101B-9397-08002B2CF9AE}" pid="3" name="Order">
    <vt:r8>19000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