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888" userDrawn="1">
          <p15:clr>
            <a:srgbClr val="000000"/>
          </p15:clr>
        </p15:guide>
        <p15:guide id="2" pos="24456" userDrawn="1">
          <p15:clr>
            <a:srgbClr val="000000"/>
          </p15:clr>
        </p15:guide>
        <p15:guide id="3" orient="horz" pos="687" userDrawn="1">
          <p15:clr>
            <a:srgbClr val="000000"/>
          </p15:clr>
        </p15:guide>
        <p15:guide id="4" orient="horz" pos="19793" userDrawn="1">
          <p15:clr>
            <a:srgbClr val="000000"/>
          </p15:clr>
        </p15:guide>
        <p15:guide id="5" pos="7248" userDrawn="1">
          <p15:clr>
            <a:srgbClr val="A4A3A4"/>
          </p15:clr>
        </p15:guide>
        <p15:guide id="6" pos="18096" userDrawn="1">
          <p15:clr>
            <a:srgbClr val="A4A3A4"/>
          </p15:clr>
        </p15:guide>
        <p15:guide id="7" orient="horz" pos="377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6600"/>
    <a:srgbClr val="7FBE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94660"/>
  </p:normalViewPr>
  <p:slideViewPr>
    <p:cSldViewPr snapToGrid="0">
      <p:cViewPr>
        <p:scale>
          <a:sx n="60" d="100"/>
          <a:sy n="60" d="100"/>
        </p:scale>
        <p:origin x="-5544" y="28"/>
      </p:cViewPr>
      <p:guideLst>
        <p:guide pos="888"/>
        <p:guide pos="24456"/>
        <p:guide orient="horz" pos="687"/>
        <p:guide orient="horz" pos="19793"/>
        <p:guide pos="7248"/>
        <p:guide pos="18096"/>
        <p:guide orient="horz" pos="377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B0DAEB-AEC4-465D-A35F-ACBA72CF99C9}"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4215273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B0DAEB-AEC4-465D-A35F-ACBA72CF99C9}"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716010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B0DAEB-AEC4-465D-A35F-ACBA72CF99C9}"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312585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B0DAEB-AEC4-465D-A35F-ACBA72CF99C9}"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241067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solidFill>
              </a:defRPr>
            </a:lvl1pPr>
            <a:lvl2pPr marL="2011680" indent="0">
              <a:buNone/>
              <a:defRPr sz="880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B0DAEB-AEC4-465D-A35F-ACBA72CF99C9}"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3688309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B0DAEB-AEC4-465D-A35F-ACBA72CF99C9}"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1046172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B0DAEB-AEC4-465D-A35F-ACBA72CF99C9}"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3043039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B0DAEB-AEC4-465D-A35F-ACBA72CF99C9}"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858531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B0DAEB-AEC4-465D-A35F-ACBA72CF99C9}"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303631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7BB0DAEB-AEC4-465D-A35F-ACBA72CF99C9}"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1030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7BB0DAEB-AEC4-465D-A35F-ACBA72CF99C9}"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7D628-751F-43E9-BB11-6232CCE11DA8}" type="slidenum">
              <a:rPr lang="en-US" smtClean="0"/>
              <a:t>‹#›</a:t>
            </a:fld>
            <a:endParaRPr lang="en-US"/>
          </a:p>
        </p:txBody>
      </p:sp>
    </p:spTree>
    <p:extLst>
      <p:ext uri="{BB962C8B-B14F-4D97-AF65-F5344CB8AC3E}">
        <p14:creationId xmlns:p14="http://schemas.microsoft.com/office/powerpoint/2010/main" val="2205419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75000"/>
                  </a:schemeClr>
                </a:solidFill>
              </a:defRPr>
            </a:lvl1pPr>
          </a:lstStyle>
          <a:p>
            <a:fld id="{7BB0DAEB-AEC4-465D-A35F-ACBA72CF99C9}" type="datetimeFigureOut">
              <a:rPr lang="en-US" smtClean="0"/>
              <a:t>4/14/2020</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75000"/>
                  </a:schemeClr>
                </a:solidFill>
              </a:defRPr>
            </a:lvl1pPr>
          </a:lstStyle>
          <a:p>
            <a:fld id="{9667D628-751F-43E9-BB11-6232CCE11DA8}" type="slidenum">
              <a:rPr lang="en-US" smtClean="0"/>
              <a:t>‹#›</a:t>
            </a:fld>
            <a:endParaRPr lang="en-US"/>
          </a:p>
        </p:txBody>
      </p:sp>
    </p:spTree>
    <p:extLst>
      <p:ext uri="{BB962C8B-B14F-4D97-AF65-F5344CB8AC3E}">
        <p14:creationId xmlns:p14="http://schemas.microsoft.com/office/powerpoint/2010/main" val="20002611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056C24E-19FC-46A7-9F27-54ACD5EABCC9}"/>
              </a:ext>
            </a:extLst>
          </p:cNvPr>
          <p:cNvSpPr/>
          <p:nvPr/>
        </p:nvSpPr>
        <p:spPr>
          <a:xfrm>
            <a:off x="12203080" y="5105266"/>
            <a:ext cx="15857376" cy="2572307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31" dirty="0"/>
          </a:p>
        </p:txBody>
      </p:sp>
      <p:pic>
        <p:nvPicPr>
          <p:cNvPr id="19" name="Picture 18">
            <a:extLst>
              <a:ext uri="{FF2B5EF4-FFF2-40B4-BE49-F238E27FC236}">
                <a16:creationId xmlns:a16="http://schemas.microsoft.com/office/drawing/2014/main" id="{2716846D-DA48-4B13-8D83-E31C08453BE6}"/>
              </a:ext>
            </a:extLst>
          </p:cNvPr>
          <p:cNvPicPr>
            <a:picLocks noChangeAspect="1"/>
          </p:cNvPicPr>
          <p:nvPr/>
        </p:nvPicPr>
        <p:blipFill>
          <a:blip r:embed="rId2"/>
          <a:stretch>
            <a:fillRect/>
          </a:stretch>
        </p:blipFill>
        <p:spPr>
          <a:xfrm>
            <a:off x="22794162" y="14797574"/>
            <a:ext cx="5029200" cy="5029200"/>
          </a:xfrm>
          <a:prstGeom prst="rect">
            <a:avLst/>
          </a:prstGeom>
        </p:spPr>
      </p:pic>
      <p:pic>
        <p:nvPicPr>
          <p:cNvPr id="17" name="Picture 16">
            <a:extLst>
              <a:ext uri="{FF2B5EF4-FFF2-40B4-BE49-F238E27FC236}">
                <a16:creationId xmlns:a16="http://schemas.microsoft.com/office/drawing/2014/main" id="{550E7C96-5BD2-432B-9F13-3D1F91C0FB8B}"/>
              </a:ext>
            </a:extLst>
          </p:cNvPr>
          <p:cNvPicPr>
            <a:picLocks noChangeAspect="1"/>
          </p:cNvPicPr>
          <p:nvPr/>
        </p:nvPicPr>
        <p:blipFill>
          <a:blip r:embed="rId3"/>
          <a:stretch>
            <a:fillRect/>
          </a:stretch>
        </p:blipFill>
        <p:spPr>
          <a:xfrm>
            <a:off x="17616258" y="14797574"/>
            <a:ext cx="5031019" cy="5029200"/>
          </a:xfrm>
          <a:prstGeom prst="rect">
            <a:avLst/>
          </a:prstGeom>
        </p:spPr>
      </p:pic>
      <p:pic>
        <p:nvPicPr>
          <p:cNvPr id="26" name="Picture 25">
            <a:extLst>
              <a:ext uri="{FF2B5EF4-FFF2-40B4-BE49-F238E27FC236}">
                <a16:creationId xmlns:a16="http://schemas.microsoft.com/office/drawing/2014/main" id="{B353825A-A7ED-49BA-995E-D7DBE15EAC1D}"/>
              </a:ext>
            </a:extLst>
          </p:cNvPr>
          <p:cNvPicPr>
            <a:picLocks noChangeAspect="1"/>
          </p:cNvPicPr>
          <p:nvPr/>
        </p:nvPicPr>
        <p:blipFill>
          <a:blip r:embed="rId4"/>
          <a:stretch>
            <a:fillRect/>
          </a:stretch>
        </p:blipFill>
        <p:spPr>
          <a:xfrm>
            <a:off x="22799736" y="20858564"/>
            <a:ext cx="5029200" cy="5029200"/>
          </a:xfrm>
          <a:prstGeom prst="rect">
            <a:avLst/>
          </a:prstGeom>
        </p:spPr>
      </p:pic>
      <p:pic>
        <p:nvPicPr>
          <p:cNvPr id="25" name="Picture 24">
            <a:extLst>
              <a:ext uri="{FF2B5EF4-FFF2-40B4-BE49-F238E27FC236}">
                <a16:creationId xmlns:a16="http://schemas.microsoft.com/office/drawing/2014/main" id="{9E593C3A-CA02-4764-AE4E-706F6BE6E7BA}"/>
              </a:ext>
            </a:extLst>
          </p:cNvPr>
          <p:cNvPicPr>
            <a:picLocks noChangeAspect="1"/>
          </p:cNvPicPr>
          <p:nvPr/>
        </p:nvPicPr>
        <p:blipFill>
          <a:blip r:embed="rId5"/>
          <a:stretch>
            <a:fillRect/>
          </a:stretch>
        </p:blipFill>
        <p:spPr>
          <a:xfrm>
            <a:off x="17618077" y="20866932"/>
            <a:ext cx="5029200" cy="5029200"/>
          </a:xfrm>
          <a:prstGeom prst="rect">
            <a:avLst/>
          </a:prstGeom>
        </p:spPr>
      </p:pic>
      <p:pic>
        <p:nvPicPr>
          <p:cNvPr id="27" name="Picture 26">
            <a:extLst>
              <a:ext uri="{FF2B5EF4-FFF2-40B4-BE49-F238E27FC236}">
                <a16:creationId xmlns:a16="http://schemas.microsoft.com/office/drawing/2014/main" id="{2D264394-C6A9-4B4B-A2E9-B5A075C4EAB2}"/>
              </a:ext>
            </a:extLst>
          </p:cNvPr>
          <p:cNvPicPr>
            <a:picLocks noChangeAspect="1"/>
          </p:cNvPicPr>
          <p:nvPr/>
        </p:nvPicPr>
        <p:blipFill>
          <a:blip r:embed="rId6"/>
          <a:stretch>
            <a:fillRect/>
          </a:stretch>
        </p:blipFill>
        <p:spPr>
          <a:xfrm>
            <a:off x="12432723" y="20866932"/>
            <a:ext cx="5029200" cy="5029200"/>
          </a:xfrm>
          <a:prstGeom prst="rect">
            <a:avLst/>
          </a:prstGeom>
        </p:spPr>
      </p:pic>
      <p:pic>
        <p:nvPicPr>
          <p:cNvPr id="12" name="Picture 11">
            <a:extLst>
              <a:ext uri="{FF2B5EF4-FFF2-40B4-BE49-F238E27FC236}">
                <a16:creationId xmlns:a16="http://schemas.microsoft.com/office/drawing/2014/main" id="{432BF774-D46F-47AD-BB44-FC8F8026B66A}"/>
              </a:ext>
            </a:extLst>
          </p:cNvPr>
          <p:cNvPicPr>
            <a:picLocks noChangeAspect="1"/>
          </p:cNvPicPr>
          <p:nvPr/>
        </p:nvPicPr>
        <p:blipFill>
          <a:blip r:embed="rId7"/>
          <a:stretch>
            <a:fillRect/>
          </a:stretch>
        </p:blipFill>
        <p:spPr>
          <a:xfrm>
            <a:off x="12442693" y="14797574"/>
            <a:ext cx="5029200" cy="5029200"/>
          </a:xfrm>
          <a:prstGeom prst="rect">
            <a:avLst/>
          </a:prstGeom>
        </p:spPr>
      </p:pic>
      <p:sp>
        <p:nvSpPr>
          <p:cNvPr id="14" name="Rectangle 13">
            <a:extLst>
              <a:ext uri="{FF2B5EF4-FFF2-40B4-BE49-F238E27FC236}">
                <a16:creationId xmlns:a16="http://schemas.microsoft.com/office/drawing/2014/main" id="{83CFE47E-2972-4072-A7BB-A5BC7F074829}"/>
              </a:ext>
            </a:extLst>
          </p:cNvPr>
          <p:cNvSpPr/>
          <p:nvPr/>
        </p:nvSpPr>
        <p:spPr>
          <a:xfrm>
            <a:off x="1436914" y="5101648"/>
            <a:ext cx="10088336" cy="2572669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31" dirty="0"/>
              <a:t>               </a:t>
            </a:r>
          </a:p>
        </p:txBody>
      </p:sp>
      <p:sp>
        <p:nvSpPr>
          <p:cNvPr id="57" name="TextBox 56">
            <a:extLst>
              <a:ext uri="{FF2B5EF4-FFF2-40B4-BE49-F238E27FC236}">
                <a16:creationId xmlns:a16="http://schemas.microsoft.com/office/drawing/2014/main" id="{89507786-1652-4C9C-B161-A60ACD913AE6}"/>
              </a:ext>
            </a:extLst>
          </p:cNvPr>
          <p:cNvSpPr txBox="1"/>
          <p:nvPr/>
        </p:nvSpPr>
        <p:spPr>
          <a:xfrm>
            <a:off x="1708471" y="13921559"/>
            <a:ext cx="9545215" cy="1815882"/>
          </a:xfrm>
          <a:prstGeom prst="rect">
            <a:avLst/>
          </a:prstGeom>
          <a:noFill/>
        </p:spPr>
        <p:txBody>
          <a:bodyPr wrap="square" rtlCol="0">
            <a:spAutoFit/>
          </a:bodyPr>
          <a:lstStyle/>
          <a:p>
            <a:pPr>
              <a:buClr>
                <a:srgbClr val="006600"/>
              </a:buClr>
              <a:buSzPct val="100000"/>
            </a:pPr>
            <a:r>
              <a:rPr lang="en-US" sz="2800" dirty="0">
                <a:latin typeface="Arial" panose="020B0604020202020204" pitchFamily="34" charset="0"/>
                <a:cs typeface="Arial" panose="020B0604020202020204" pitchFamily="34" charset="0"/>
              </a:rPr>
              <a:t>To assess the differences in fruit and vegetable (F/V), total dietary fat, saturated fat, sodium, sugar, and discretionary calorie consumption between high, moderate, and non-video game users in a sample of male college students.</a:t>
            </a:r>
          </a:p>
        </p:txBody>
      </p:sp>
      <p:sp>
        <p:nvSpPr>
          <p:cNvPr id="4" name="TextBox 3">
            <a:extLst>
              <a:ext uri="{FF2B5EF4-FFF2-40B4-BE49-F238E27FC236}">
                <a16:creationId xmlns:a16="http://schemas.microsoft.com/office/drawing/2014/main" id="{8DC339E8-F957-4995-BFD3-58F029B0F3EC}"/>
              </a:ext>
            </a:extLst>
          </p:cNvPr>
          <p:cNvSpPr txBox="1"/>
          <p:nvPr/>
        </p:nvSpPr>
        <p:spPr>
          <a:xfrm>
            <a:off x="1451879" y="790905"/>
            <a:ext cx="37359771" cy="4310743"/>
          </a:xfrm>
          <a:prstGeom prst="rect">
            <a:avLst/>
          </a:prstGeom>
          <a:solidFill>
            <a:srgbClr val="006600"/>
          </a:solidFill>
          <a:effectLst>
            <a:softEdge rad="12700"/>
          </a:effectLst>
        </p:spPr>
        <p:txBody>
          <a:bodyPr wrap="square" rtlCol="0" anchor="ctr" anchorCtr="0">
            <a:noAutofit/>
          </a:bodyPr>
          <a:lstStyle/>
          <a:p>
            <a:pPr algn="ctr">
              <a:spcAft>
                <a:spcPts val="943"/>
              </a:spcAft>
            </a:pPr>
            <a:r>
              <a:rPr lang="en-US" sz="7857" dirty="0">
                <a:solidFill>
                  <a:schemeClr val="bg1"/>
                </a:solidFill>
                <a:latin typeface="Arial Black" panose="020B0A04020102020204" pitchFamily="34" charset="0"/>
                <a:cs typeface="Times New Roman" panose="02020603050405020304" pitchFamily="18" charset="0"/>
              </a:rPr>
              <a:t>Do Dietary Patterns Differ with Video Game Usage in College Men?</a:t>
            </a:r>
          </a:p>
          <a:p>
            <a:pPr algn="ctr">
              <a:spcAft>
                <a:spcPts val="471"/>
              </a:spcAft>
            </a:pPr>
            <a:r>
              <a:rPr lang="en-US" sz="4800" dirty="0">
                <a:solidFill>
                  <a:schemeClr val="bg1"/>
                </a:solidFill>
                <a:latin typeface="Arial Black" panose="020B0A04020102020204" pitchFamily="34" charset="0"/>
                <a:cs typeface="Times New Roman" panose="02020603050405020304" pitchFamily="18" charset="0"/>
              </a:rPr>
              <a:t>Dustin Moore BS and Jesse Stabile Morrell PhD</a:t>
            </a:r>
          </a:p>
          <a:p>
            <a:pPr algn="ctr"/>
            <a:r>
              <a:rPr lang="en-US" sz="4000" dirty="0">
                <a:solidFill>
                  <a:schemeClr val="bg1"/>
                </a:solidFill>
                <a:latin typeface="Arial Black" panose="020B0A04020102020204" pitchFamily="34" charset="0"/>
                <a:cs typeface="Times New Roman" panose="02020603050405020304" pitchFamily="18" charset="0"/>
              </a:rPr>
              <a:t>University of New Hampshire:</a:t>
            </a:r>
          </a:p>
          <a:p>
            <a:pPr algn="ctr"/>
            <a:r>
              <a:rPr lang="en-US" sz="3600" dirty="0">
                <a:solidFill>
                  <a:schemeClr val="bg1"/>
                </a:solidFill>
                <a:latin typeface="Arial Black" panose="020B0A04020102020204" pitchFamily="34" charset="0"/>
                <a:cs typeface="Times New Roman" panose="02020603050405020304" pitchFamily="18" charset="0"/>
              </a:rPr>
              <a:t>Department of Agriculture, Nutrition, and Food Systems</a:t>
            </a:r>
          </a:p>
          <a:p>
            <a:pPr algn="ctr"/>
            <a:endParaRPr lang="en-US" sz="1131" dirty="0"/>
          </a:p>
        </p:txBody>
      </p:sp>
      <p:pic>
        <p:nvPicPr>
          <p:cNvPr id="8" name="Picture 7" descr="A picture containing drawing&#10;&#10;Description automatically generated">
            <a:extLst>
              <a:ext uri="{FF2B5EF4-FFF2-40B4-BE49-F238E27FC236}">
                <a16:creationId xmlns:a16="http://schemas.microsoft.com/office/drawing/2014/main" id="{02E75B8C-F15E-487B-BEF2-47E8FEB6164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417254" y="2490985"/>
            <a:ext cx="2127648" cy="2776622"/>
          </a:xfrm>
          <a:prstGeom prst="rect">
            <a:avLst/>
          </a:prstGeom>
        </p:spPr>
      </p:pic>
      <p:sp>
        <p:nvSpPr>
          <p:cNvPr id="16" name="Rectangle 15">
            <a:extLst>
              <a:ext uri="{FF2B5EF4-FFF2-40B4-BE49-F238E27FC236}">
                <a16:creationId xmlns:a16="http://schemas.microsoft.com/office/drawing/2014/main" id="{06F75C19-4322-4E93-9EF6-EC52D15F53EA}"/>
              </a:ext>
            </a:extLst>
          </p:cNvPr>
          <p:cNvSpPr/>
          <p:nvPr/>
        </p:nvSpPr>
        <p:spPr>
          <a:xfrm>
            <a:off x="28727400" y="5101648"/>
            <a:ext cx="10088336" cy="25726695"/>
          </a:xfrm>
          <a:prstGeom prst="rect">
            <a:avLst/>
          </a:prstGeom>
          <a:solidFill>
            <a:schemeClr val="accent6">
              <a:lumMod val="40000"/>
              <a:lumOff val="6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31"/>
          </a:p>
        </p:txBody>
      </p:sp>
      <p:sp>
        <p:nvSpPr>
          <p:cNvPr id="18" name="TextBox 17">
            <a:extLst>
              <a:ext uri="{FF2B5EF4-FFF2-40B4-BE49-F238E27FC236}">
                <a16:creationId xmlns:a16="http://schemas.microsoft.com/office/drawing/2014/main" id="{D6C75AD4-757A-4C6D-B8C3-BD11FC0BB3B8}"/>
              </a:ext>
            </a:extLst>
          </p:cNvPr>
          <p:cNvSpPr txBox="1"/>
          <p:nvPr/>
        </p:nvSpPr>
        <p:spPr>
          <a:xfrm>
            <a:off x="1710613" y="5478798"/>
            <a:ext cx="9545216"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Introduction</a:t>
            </a:r>
            <a:r>
              <a:rPr lang="en-US" sz="1131" dirty="0">
                <a:noFill/>
              </a:rPr>
              <a:t>;</a:t>
            </a:r>
          </a:p>
        </p:txBody>
      </p:sp>
      <p:sp>
        <p:nvSpPr>
          <p:cNvPr id="20" name="TextBox 19">
            <a:extLst>
              <a:ext uri="{FF2B5EF4-FFF2-40B4-BE49-F238E27FC236}">
                <a16:creationId xmlns:a16="http://schemas.microsoft.com/office/drawing/2014/main" id="{FBECE1DA-A7AC-4F33-9458-5CCB9DDEDF00}"/>
              </a:ext>
            </a:extLst>
          </p:cNvPr>
          <p:cNvSpPr txBox="1"/>
          <p:nvPr/>
        </p:nvSpPr>
        <p:spPr>
          <a:xfrm>
            <a:off x="1708470" y="16006847"/>
            <a:ext cx="9545216"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Methods</a:t>
            </a:r>
            <a:r>
              <a:rPr lang="en-US" sz="1131" dirty="0">
                <a:noFill/>
              </a:rPr>
              <a:t>;</a:t>
            </a:r>
          </a:p>
        </p:txBody>
      </p:sp>
      <p:sp>
        <p:nvSpPr>
          <p:cNvPr id="21" name="TextBox 20">
            <a:extLst>
              <a:ext uri="{FF2B5EF4-FFF2-40B4-BE49-F238E27FC236}">
                <a16:creationId xmlns:a16="http://schemas.microsoft.com/office/drawing/2014/main" id="{241F393B-EA39-4AAC-85BE-E230B2F6423C}"/>
              </a:ext>
            </a:extLst>
          </p:cNvPr>
          <p:cNvSpPr txBox="1"/>
          <p:nvPr/>
        </p:nvSpPr>
        <p:spPr>
          <a:xfrm>
            <a:off x="29009844" y="21531470"/>
            <a:ext cx="9545216"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Acknowledgments</a:t>
            </a:r>
            <a:r>
              <a:rPr lang="en-US" sz="1131" dirty="0">
                <a:noFill/>
              </a:rPr>
              <a:t>;</a:t>
            </a:r>
          </a:p>
        </p:txBody>
      </p:sp>
      <p:sp>
        <p:nvSpPr>
          <p:cNvPr id="22" name="TextBox 21">
            <a:extLst>
              <a:ext uri="{FF2B5EF4-FFF2-40B4-BE49-F238E27FC236}">
                <a16:creationId xmlns:a16="http://schemas.microsoft.com/office/drawing/2014/main" id="{90894E92-A115-40AA-9791-C3862F87F58D}"/>
              </a:ext>
            </a:extLst>
          </p:cNvPr>
          <p:cNvSpPr txBox="1"/>
          <p:nvPr/>
        </p:nvSpPr>
        <p:spPr>
          <a:xfrm>
            <a:off x="28977770" y="10222688"/>
            <a:ext cx="9577288"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Conclusions</a:t>
            </a:r>
            <a:r>
              <a:rPr lang="en-US" sz="1131" dirty="0">
                <a:noFill/>
              </a:rPr>
              <a:t>;</a:t>
            </a:r>
          </a:p>
        </p:txBody>
      </p:sp>
      <p:sp>
        <p:nvSpPr>
          <p:cNvPr id="23" name="TextBox 22">
            <a:extLst>
              <a:ext uri="{FF2B5EF4-FFF2-40B4-BE49-F238E27FC236}">
                <a16:creationId xmlns:a16="http://schemas.microsoft.com/office/drawing/2014/main" id="{9857651F-CF17-4B21-B651-9C681124B97A}"/>
              </a:ext>
            </a:extLst>
          </p:cNvPr>
          <p:cNvSpPr txBox="1"/>
          <p:nvPr/>
        </p:nvSpPr>
        <p:spPr>
          <a:xfrm>
            <a:off x="12438983" y="5478798"/>
            <a:ext cx="15384379"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Subject Characteristics</a:t>
            </a:r>
            <a:r>
              <a:rPr lang="en-US" sz="1131" dirty="0">
                <a:noFill/>
              </a:rPr>
              <a:t>;</a:t>
            </a:r>
          </a:p>
        </p:txBody>
      </p:sp>
      <p:sp>
        <p:nvSpPr>
          <p:cNvPr id="24" name="TextBox 23">
            <a:extLst>
              <a:ext uri="{FF2B5EF4-FFF2-40B4-BE49-F238E27FC236}">
                <a16:creationId xmlns:a16="http://schemas.microsoft.com/office/drawing/2014/main" id="{070F487B-B42E-4C97-A029-DBB39BCF6252}"/>
              </a:ext>
            </a:extLst>
          </p:cNvPr>
          <p:cNvSpPr txBox="1"/>
          <p:nvPr/>
        </p:nvSpPr>
        <p:spPr>
          <a:xfrm>
            <a:off x="12438467" y="13089975"/>
            <a:ext cx="15384895" cy="1398203"/>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Results:</a:t>
            </a:r>
          </a:p>
          <a:p>
            <a:pPr algn="ctr"/>
            <a:r>
              <a:rPr lang="en-US" sz="4243" dirty="0">
                <a:solidFill>
                  <a:schemeClr val="bg1"/>
                </a:solidFill>
                <a:latin typeface="Arial Black" panose="020B0A04020102020204" pitchFamily="34" charset="0"/>
              </a:rPr>
              <a:t>Nutrient Intake by Hours of Video Games Played</a:t>
            </a:r>
            <a:endParaRPr lang="en-US" sz="1131" dirty="0">
              <a:noFill/>
            </a:endParaRPr>
          </a:p>
        </p:txBody>
      </p:sp>
      <p:graphicFrame>
        <p:nvGraphicFramePr>
          <p:cNvPr id="13" name="Table 16">
            <a:extLst>
              <a:ext uri="{FF2B5EF4-FFF2-40B4-BE49-F238E27FC236}">
                <a16:creationId xmlns:a16="http://schemas.microsoft.com/office/drawing/2014/main" id="{9CDDB675-7039-4443-B3FC-D34FD04B375A}"/>
              </a:ext>
            </a:extLst>
          </p:cNvPr>
          <p:cNvGraphicFramePr>
            <a:graphicFrameLocks noGrp="1"/>
          </p:cNvGraphicFramePr>
          <p:nvPr>
            <p:extLst>
              <p:ext uri="{D42A27DB-BD31-4B8C-83A1-F6EECF244321}">
                <p14:modId xmlns:p14="http://schemas.microsoft.com/office/powerpoint/2010/main" val="3746295737"/>
              </p:ext>
            </p:extLst>
          </p:nvPr>
        </p:nvGraphicFramePr>
        <p:xfrm>
          <a:off x="12438467" y="6224067"/>
          <a:ext cx="15384895" cy="6698514"/>
        </p:xfrm>
        <a:graphic>
          <a:graphicData uri="http://schemas.openxmlformats.org/drawingml/2006/table">
            <a:tbl>
              <a:tblPr firstRow="1" bandRow="1">
                <a:tableStyleId>{93296810-A885-4BE3-A3E7-6D5BEEA58F35}</a:tableStyleId>
              </a:tblPr>
              <a:tblGrid>
                <a:gridCol w="5617623">
                  <a:extLst>
                    <a:ext uri="{9D8B030D-6E8A-4147-A177-3AD203B41FA5}">
                      <a16:colId xmlns:a16="http://schemas.microsoft.com/office/drawing/2014/main" val="2293702990"/>
                    </a:ext>
                  </a:extLst>
                </a:gridCol>
                <a:gridCol w="2764628">
                  <a:extLst>
                    <a:ext uri="{9D8B030D-6E8A-4147-A177-3AD203B41FA5}">
                      <a16:colId xmlns:a16="http://schemas.microsoft.com/office/drawing/2014/main" val="3439218864"/>
                    </a:ext>
                  </a:extLst>
                </a:gridCol>
                <a:gridCol w="3067601">
                  <a:extLst>
                    <a:ext uri="{9D8B030D-6E8A-4147-A177-3AD203B41FA5}">
                      <a16:colId xmlns:a16="http://schemas.microsoft.com/office/drawing/2014/main" val="1487178631"/>
                    </a:ext>
                  </a:extLst>
                </a:gridCol>
                <a:gridCol w="3935043">
                  <a:extLst>
                    <a:ext uri="{9D8B030D-6E8A-4147-A177-3AD203B41FA5}">
                      <a16:colId xmlns:a16="http://schemas.microsoft.com/office/drawing/2014/main" val="3575724153"/>
                    </a:ext>
                  </a:extLst>
                </a:gridCol>
              </a:tblGrid>
              <a:tr h="883129">
                <a:tc>
                  <a:txBody>
                    <a:bodyPr/>
                    <a:lstStyle/>
                    <a:p>
                      <a:pPr marL="0" marR="0" algn="ctr">
                        <a:lnSpc>
                          <a:spcPct val="107000"/>
                        </a:lnSpc>
                        <a:spcBef>
                          <a:spcPts val="0"/>
                        </a:spcBef>
                        <a:spcAft>
                          <a:spcPts val="0"/>
                        </a:spcAft>
                      </a:pPr>
                      <a:r>
                        <a:rPr lang="en-US" sz="2800" b="0" dirty="0">
                          <a:effectLst/>
                          <a:latin typeface="Arial Black" panose="020B0A04020102020204" pitchFamily="34" charset="0"/>
                          <a:ea typeface="Calibri" panose="020F0502020204030204" pitchFamily="34" charset="0"/>
                          <a:cs typeface="Arial" panose="020B0604020202020204" pitchFamily="34" charset="0"/>
                        </a:rPr>
                        <a:t>Group (Video Game Usage)</a:t>
                      </a: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006600"/>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marL="0" marR="0" algn="ctr">
                        <a:lnSpc>
                          <a:spcPct val="107000"/>
                        </a:lnSpc>
                        <a:spcBef>
                          <a:spcPts val="0"/>
                        </a:spcBef>
                        <a:spcAft>
                          <a:spcPts val="0"/>
                        </a:spcAft>
                      </a:pPr>
                      <a:r>
                        <a:rPr lang="en-US" sz="2800" b="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Non-Users</a:t>
                      </a: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006600"/>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marL="0" marR="0" algn="ctr">
                        <a:lnSpc>
                          <a:spcPct val="107000"/>
                        </a:lnSpc>
                        <a:spcBef>
                          <a:spcPts val="0"/>
                        </a:spcBef>
                        <a:spcAft>
                          <a:spcPts val="0"/>
                        </a:spcAft>
                      </a:pPr>
                      <a:r>
                        <a:rPr lang="en-US" sz="2800" b="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&lt; 1 hour/day Users</a:t>
                      </a: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006600"/>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marL="0" marR="0" algn="ctr">
                        <a:lnSpc>
                          <a:spcPct val="107000"/>
                        </a:lnSpc>
                        <a:spcBef>
                          <a:spcPts val="0"/>
                        </a:spcBef>
                        <a:spcAft>
                          <a:spcPts val="0"/>
                        </a:spcAft>
                      </a:pPr>
                      <a:r>
                        <a:rPr lang="en-US" sz="2800" b="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1 hour/day Users</a:t>
                      </a: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006600"/>
                      </a:solidFill>
                      <a:prstDash val="solid"/>
                      <a:round/>
                      <a:headEnd type="none" w="med" len="med"/>
                      <a:tailEnd type="none" w="med" len="med"/>
                    </a:lnB>
                    <a:lnTlToBr w="12700" cmpd="sng">
                      <a:noFill/>
                      <a:prstDash val="solid"/>
                    </a:lnTlToBr>
                    <a:lnBlToTr w="12700" cmpd="sng">
                      <a:noFill/>
                      <a:prstDash val="solid"/>
                    </a:lnBlToTr>
                    <a:solidFill>
                      <a:srgbClr val="008000"/>
                    </a:solidFill>
                  </a:tcPr>
                </a:tc>
                <a:extLst>
                  <a:ext uri="{0D108BD9-81ED-4DB2-BD59-A6C34878D82A}">
                    <a16:rowId xmlns:a16="http://schemas.microsoft.com/office/drawing/2014/main" val="2109236907"/>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N Participants </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solidFill>
                        <a:srgbClr val="00660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367(30.5%)</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solidFill>
                        <a:srgbClr val="00660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477(39.4%)</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solidFill>
                        <a:srgbClr val="00660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357(30.1%)</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00660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4160454"/>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Age (years)</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19.3±0.1</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19.1±0.1</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19.2±0.1</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27914078"/>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First-Year</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a:solidFill>
                            <a:srgbClr val="000000"/>
                          </a:solidFill>
                          <a:effectLst/>
                          <a:latin typeface="Arial" panose="020B0604020202020204" pitchFamily="34" charset="0"/>
                          <a:ea typeface="Calibri" panose="020F0502020204030204" pitchFamily="34" charset="0"/>
                          <a:cs typeface="Arial" panose="020B0604020202020204" pitchFamily="34" charset="0"/>
                        </a:rPr>
                        <a:t>42.6%</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a:solidFill>
                            <a:srgbClr val="000000"/>
                          </a:solidFill>
                          <a:effectLst/>
                          <a:latin typeface="Arial" panose="020B0604020202020204" pitchFamily="34" charset="0"/>
                          <a:ea typeface="Calibri" panose="020F0502020204030204" pitchFamily="34" charset="0"/>
                          <a:cs typeface="Arial" panose="020B0604020202020204" pitchFamily="34" charset="0"/>
                        </a:rPr>
                        <a:t>53.1%</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a:solidFill>
                            <a:srgbClr val="000000"/>
                          </a:solidFill>
                          <a:effectLst/>
                          <a:latin typeface="Arial" panose="020B0604020202020204" pitchFamily="34" charset="0"/>
                          <a:ea typeface="Calibri" panose="020F0502020204030204" pitchFamily="34" charset="0"/>
                          <a:cs typeface="Arial" panose="020B0604020202020204" pitchFamily="34" charset="0"/>
                        </a:rPr>
                        <a:t>47.5%</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8101848"/>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Weight (kg)</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76.4±0.6</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77.7±0.6</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77.6±0.8</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78401001"/>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Height (cm)</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177.5±0.4</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178.1±0.3</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177.8±0.4</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62809275"/>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BMI (kg/m</a:t>
                      </a:r>
                      <a:r>
                        <a:rPr lang="en-US" sz="2800" baseline="30000" dirty="0">
                          <a:solidFill>
                            <a:srgbClr val="000000"/>
                          </a:solidFill>
                          <a:effectLst/>
                          <a:latin typeface="Arial" panose="020B0604020202020204" pitchFamily="34" charset="0"/>
                          <a:ea typeface="Calibri" panose="020F0502020204030204" pitchFamily="34" charset="0"/>
                          <a:cs typeface="Arial" panose="020B0604020202020204" pitchFamily="34" charset="0"/>
                        </a:rPr>
                        <a:t>2</a:t>
                      </a: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24.2±0.2</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24.5±0.2</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24.5±0.2</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115946"/>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Body Fat %</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16.6±0.3</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16.9±0.3</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17.0±0.4</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6205652"/>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Iliac Waist Circumference (cm)</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82.4±0.5</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84.2±0.5</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84±0.6</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8613519"/>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Daily kcals (kcals/day)</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2598±45</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2527±33</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2363±37</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73424382"/>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Smoking Status</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a:solidFill>
                            <a:srgbClr val="000000"/>
                          </a:solidFill>
                          <a:effectLst/>
                          <a:latin typeface="Arial" panose="020B0604020202020204" pitchFamily="34" charset="0"/>
                          <a:ea typeface="Calibri" panose="020F0502020204030204" pitchFamily="34" charset="0"/>
                          <a:cs typeface="Arial" panose="020B0604020202020204" pitchFamily="34" charset="0"/>
                        </a:rPr>
                        <a:t>9.7%</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a:solidFill>
                            <a:srgbClr val="000000"/>
                          </a:solidFill>
                          <a:effectLst/>
                          <a:latin typeface="Arial" panose="020B0604020202020204" pitchFamily="34" charset="0"/>
                          <a:ea typeface="Calibri" panose="020F0502020204030204" pitchFamily="34" charset="0"/>
                          <a:cs typeface="Arial" panose="020B0604020202020204" pitchFamily="34" charset="0"/>
                        </a:rPr>
                        <a:t>10.1%</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64892"/>
                  </a:ext>
                </a:extLst>
              </a:tr>
              <a:tr h="527797">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Daily Steps (steps/day)</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no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10037±186</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9677±148</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solidFill>
                        <a:srgbClr val="006600"/>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8422±148</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53884" marR="53884" marT="0" marB="0" anchor="ctr">
                    <a:lnL w="28575" cap="flat" cmpd="sng" algn="ctr">
                      <a:solidFill>
                        <a:srgbClr val="006600"/>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3268168"/>
                  </a:ext>
                </a:extLst>
              </a:tr>
            </a:tbl>
          </a:graphicData>
        </a:graphic>
      </p:graphicFrame>
      <p:sp>
        <p:nvSpPr>
          <p:cNvPr id="46" name="Rectangle 45">
            <a:extLst>
              <a:ext uri="{FF2B5EF4-FFF2-40B4-BE49-F238E27FC236}">
                <a16:creationId xmlns:a16="http://schemas.microsoft.com/office/drawing/2014/main" id="{19DC3661-2BD4-4EBD-8564-8F5A6FA8FFB6}"/>
              </a:ext>
            </a:extLst>
          </p:cNvPr>
          <p:cNvSpPr/>
          <p:nvPr/>
        </p:nvSpPr>
        <p:spPr>
          <a:xfrm>
            <a:off x="12446391" y="20007714"/>
            <a:ext cx="15370754" cy="6782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846" tIns="35923" rIns="71846" bIns="35923" numCol="1" spcCol="0" rtlCol="0" fromWordArt="0" anchor="ctr" anchorCtr="0" forceAA="0" compatLnSpc="1">
            <a:prstTxWarp prst="textNoShape">
              <a:avLst/>
            </a:prstTxWarp>
            <a:noAutofit/>
          </a:bodyPr>
          <a:lstStyle/>
          <a:p>
            <a:pPr algn="ctr"/>
            <a:endParaRPr lang="en-US" sz="1131"/>
          </a:p>
        </p:txBody>
      </p:sp>
      <p:sp>
        <p:nvSpPr>
          <p:cNvPr id="50" name="TextBox 49">
            <a:extLst>
              <a:ext uri="{FF2B5EF4-FFF2-40B4-BE49-F238E27FC236}">
                <a16:creationId xmlns:a16="http://schemas.microsoft.com/office/drawing/2014/main" id="{AA98B7FD-4AA2-4C0B-A54D-CE44A2F2C06D}"/>
              </a:ext>
            </a:extLst>
          </p:cNvPr>
          <p:cNvSpPr txBox="1"/>
          <p:nvPr/>
        </p:nvSpPr>
        <p:spPr>
          <a:xfrm>
            <a:off x="12740067" y="20038399"/>
            <a:ext cx="4669972" cy="618206"/>
          </a:xfrm>
          <a:prstGeom prst="rect">
            <a:avLst/>
          </a:prstGeom>
          <a:noFill/>
        </p:spPr>
        <p:txBody>
          <a:bodyPr wrap="square" rtlCol="0" anchor="ctr">
            <a:noAutofit/>
          </a:bodyPr>
          <a:lstStyle/>
          <a:p>
            <a:pPr algn="ctr"/>
            <a:r>
              <a:rPr lang="en-US" sz="2200" b="1" dirty="0">
                <a:latin typeface="Arial" panose="020B0604020202020204" pitchFamily="34" charset="0"/>
                <a:cs typeface="Arial" panose="020B0604020202020204" pitchFamily="34" charset="0"/>
              </a:rPr>
              <a:t>Non-Users</a:t>
            </a:r>
          </a:p>
        </p:txBody>
      </p:sp>
      <p:sp>
        <p:nvSpPr>
          <p:cNvPr id="52" name="TextBox 51">
            <a:extLst>
              <a:ext uri="{FF2B5EF4-FFF2-40B4-BE49-F238E27FC236}">
                <a16:creationId xmlns:a16="http://schemas.microsoft.com/office/drawing/2014/main" id="{2E2B3C4B-C302-4015-B111-57CAF2DAAE5B}"/>
              </a:ext>
            </a:extLst>
          </p:cNvPr>
          <p:cNvSpPr txBox="1"/>
          <p:nvPr/>
        </p:nvSpPr>
        <p:spPr>
          <a:xfrm>
            <a:off x="17914732" y="20037750"/>
            <a:ext cx="4669973" cy="618206"/>
          </a:xfrm>
          <a:prstGeom prst="rect">
            <a:avLst/>
          </a:prstGeom>
          <a:noFill/>
        </p:spPr>
        <p:txBody>
          <a:bodyPr wrap="square" rtlCol="0" anchor="ctr">
            <a:noAutofit/>
          </a:bodyPr>
          <a:lstStyle/>
          <a:p>
            <a:pPr algn="ctr"/>
            <a:r>
              <a:rPr lang="en-US" sz="2200" b="1" dirty="0">
                <a:latin typeface="Arial" panose="020B0604020202020204" pitchFamily="34" charset="0"/>
                <a:cs typeface="Arial" panose="020B0604020202020204" pitchFamily="34" charset="0"/>
              </a:rPr>
              <a:t>&lt; 1 Hour/Day Users</a:t>
            </a:r>
          </a:p>
        </p:txBody>
      </p:sp>
      <p:sp>
        <p:nvSpPr>
          <p:cNvPr id="51" name="TextBox 50">
            <a:extLst>
              <a:ext uri="{FF2B5EF4-FFF2-40B4-BE49-F238E27FC236}">
                <a16:creationId xmlns:a16="http://schemas.microsoft.com/office/drawing/2014/main" id="{678848E6-6749-4C38-BEA3-1E98CE7F3011}"/>
              </a:ext>
            </a:extLst>
          </p:cNvPr>
          <p:cNvSpPr txBox="1"/>
          <p:nvPr/>
        </p:nvSpPr>
        <p:spPr>
          <a:xfrm>
            <a:off x="23090801" y="20038225"/>
            <a:ext cx="4669973" cy="618207"/>
          </a:xfrm>
          <a:prstGeom prst="rect">
            <a:avLst/>
          </a:prstGeom>
          <a:noFill/>
        </p:spPr>
        <p:txBody>
          <a:bodyPr wrap="square" rtlCol="0" anchor="ctr">
            <a:noAutofit/>
          </a:bodyPr>
          <a:lstStyle/>
          <a:p>
            <a:pPr algn="ctr"/>
            <a:r>
              <a:rPr lang="en-US" sz="2200" b="1" dirty="0">
                <a:latin typeface="Arial" panose="020B0604020202020204" pitchFamily="34" charset="0"/>
                <a:cs typeface="Arial" panose="020B0604020202020204" pitchFamily="34" charset="0"/>
              </a:rPr>
              <a:t>≥ 1 Hour/Day Users</a:t>
            </a:r>
          </a:p>
        </p:txBody>
      </p:sp>
      <p:sp>
        <p:nvSpPr>
          <p:cNvPr id="48" name="Rectangle 47">
            <a:extLst>
              <a:ext uri="{FF2B5EF4-FFF2-40B4-BE49-F238E27FC236}">
                <a16:creationId xmlns:a16="http://schemas.microsoft.com/office/drawing/2014/main" id="{66BAAEC2-C623-49AA-A0DA-1D0FD9127D89}"/>
              </a:ext>
            </a:extLst>
          </p:cNvPr>
          <p:cNvSpPr>
            <a:spLocks noChangeAspect="1"/>
          </p:cNvSpPr>
          <p:nvPr/>
        </p:nvSpPr>
        <p:spPr>
          <a:xfrm>
            <a:off x="18404809" y="20164195"/>
            <a:ext cx="359229" cy="35922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846" tIns="35923" rIns="71846" bIns="35923" numCol="1" spcCol="0" rtlCol="0" fromWordArt="0" anchor="ctr" anchorCtr="0" forceAA="0" compatLnSpc="1">
            <a:prstTxWarp prst="textNoShape">
              <a:avLst/>
            </a:prstTxWarp>
            <a:noAutofit/>
          </a:bodyPr>
          <a:lstStyle/>
          <a:p>
            <a:pPr algn="ctr"/>
            <a:endParaRPr lang="en-US" sz="1131"/>
          </a:p>
        </p:txBody>
      </p:sp>
      <p:sp>
        <p:nvSpPr>
          <p:cNvPr id="47" name="Rectangle 46">
            <a:extLst>
              <a:ext uri="{FF2B5EF4-FFF2-40B4-BE49-F238E27FC236}">
                <a16:creationId xmlns:a16="http://schemas.microsoft.com/office/drawing/2014/main" id="{D8DF8F78-6C15-401B-B334-CC619F25C27C}"/>
              </a:ext>
            </a:extLst>
          </p:cNvPr>
          <p:cNvSpPr>
            <a:spLocks noChangeAspect="1"/>
          </p:cNvSpPr>
          <p:nvPr/>
        </p:nvSpPr>
        <p:spPr>
          <a:xfrm>
            <a:off x="13734837" y="20167887"/>
            <a:ext cx="359229" cy="35922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846" tIns="35923" rIns="71846" bIns="35923" numCol="1" spcCol="0" rtlCol="0" fromWordArt="0" anchor="ctr" anchorCtr="0" forceAA="0" compatLnSpc="1">
            <a:prstTxWarp prst="textNoShape">
              <a:avLst/>
            </a:prstTxWarp>
            <a:noAutofit/>
          </a:bodyPr>
          <a:lstStyle/>
          <a:p>
            <a:pPr algn="ctr"/>
            <a:endParaRPr lang="en-US" sz="1131"/>
          </a:p>
        </p:txBody>
      </p:sp>
      <p:sp>
        <p:nvSpPr>
          <p:cNvPr id="49" name="Rectangle 48">
            <a:extLst>
              <a:ext uri="{FF2B5EF4-FFF2-40B4-BE49-F238E27FC236}">
                <a16:creationId xmlns:a16="http://schemas.microsoft.com/office/drawing/2014/main" id="{B47711FD-5BDE-4CE7-B599-B47480437606}"/>
              </a:ext>
            </a:extLst>
          </p:cNvPr>
          <p:cNvSpPr>
            <a:spLocks noChangeAspect="1"/>
          </p:cNvSpPr>
          <p:nvPr/>
        </p:nvSpPr>
        <p:spPr>
          <a:xfrm>
            <a:off x="23500745" y="20164195"/>
            <a:ext cx="359229" cy="35922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1846" tIns="35923" rIns="71846" bIns="35923" numCol="1" spcCol="0" rtlCol="0" fromWordArt="0" anchor="ctr" anchorCtr="0" forceAA="0" compatLnSpc="1">
            <a:prstTxWarp prst="textNoShape">
              <a:avLst/>
            </a:prstTxWarp>
            <a:noAutofit/>
          </a:bodyPr>
          <a:lstStyle/>
          <a:p>
            <a:pPr algn="ctr"/>
            <a:endParaRPr lang="en-US" sz="1131"/>
          </a:p>
        </p:txBody>
      </p:sp>
      <p:sp>
        <p:nvSpPr>
          <p:cNvPr id="53" name="TextBox 52">
            <a:extLst>
              <a:ext uri="{FF2B5EF4-FFF2-40B4-BE49-F238E27FC236}">
                <a16:creationId xmlns:a16="http://schemas.microsoft.com/office/drawing/2014/main" id="{32701197-7C89-46EF-8528-BD03C1DACD15}"/>
              </a:ext>
            </a:extLst>
          </p:cNvPr>
          <p:cNvSpPr txBox="1"/>
          <p:nvPr/>
        </p:nvSpPr>
        <p:spPr>
          <a:xfrm>
            <a:off x="29009845" y="27843864"/>
            <a:ext cx="9545216"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References</a:t>
            </a:r>
            <a:r>
              <a:rPr lang="en-US" sz="1131" dirty="0">
                <a:noFill/>
              </a:rPr>
              <a:t>;</a:t>
            </a:r>
          </a:p>
        </p:txBody>
      </p:sp>
      <p:sp>
        <p:nvSpPr>
          <p:cNvPr id="54" name="TextBox 53">
            <a:extLst>
              <a:ext uri="{FF2B5EF4-FFF2-40B4-BE49-F238E27FC236}">
                <a16:creationId xmlns:a16="http://schemas.microsoft.com/office/drawing/2014/main" id="{2757344A-36E1-41C7-A7E6-1A80AD68665F}"/>
              </a:ext>
            </a:extLst>
          </p:cNvPr>
          <p:cNvSpPr txBox="1"/>
          <p:nvPr/>
        </p:nvSpPr>
        <p:spPr>
          <a:xfrm>
            <a:off x="29009845" y="25294862"/>
            <a:ext cx="9545216"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Funding Statement</a:t>
            </a:r>
            <a:r>
              <a:rPr lang="en-US" sz="1131" dirty="0">
                <a:noFill/>
              </a:rPr>
              <a:t>;</a:t>
            </a:r>
          </a:p>
        </p:txBody>
      </p:sp>
      <p:sp>
        <p:nvSpPr>
          <p:cNvPr id="55" name="TextBox 54">
            <a:extLst>
              <a:ext uri="{FF2B5EF4-FFF2-40B4-BE49-F238E27FC236}">
                <a16:creationId xmlns:a16="http://schemas.microsoft.com/office/drawing/2014/main" id="{CF72BC3A-27DC-4227-AA13-F24BE71F39EB}"/>
              </a:ext>
            </a:extLst>
          </p:cNvPr>
          <p:cNvSpPr txBox="1"/>
          <p:nvPr/>
        </p:nvSpPr>
        <p:spPr>
          <a:xfrm>
            <a:off x="1708470" y="13106206"/>
            <a:ext cx="9545216"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Objective</a:t>
            </a:r>
            <a:r>
              <a:rPr lang="en-US" sz="1131" dirty="0">
                <a:noFill/>
              </a:rPr>
              <a:t>;</a:t>
            </a:r>
          </a:p>
        </p:txBody>
      </p:sp>
      <p:sp>
        <p:nvSpPr>
          <p:cNvPr id="56" name="TextBox 55">
            <a:extLst>
              <a:ext uri="{FF2B5EF4-FFF2-40B4-BE49-F238E27FC236}">
                <a16:creationId xmlns:a16="http://schemas.microsoft.com/office/drawing/2014/main" id="{221EF019-63A0-46F7-8862-AE4D715BEFE6}"/>
              </a:ext>
            </a:extLst>
          </p:cNvPr>
          <p:cNvSpPr txBox="1"/>
          <p:nvPr/>
        </p:nvSpPr>
        <p:spPr>
          <a:xfrm>
            <a:off x="1708470" y="6295503"/>
            <a:ext cx="9545216" cy="6555641"/>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The video game industry has exploded in the past 30 years.</a:t>
            </a:r>
            <a:r>
              <a:rPr lang="en-US" sz="2800" baseline="30000" dirty="0">
                <a:latin typeface="Arial" panose="020B0604020202020204" pitchFamily="34" charset="0"/>
                <a:cs typeface="Arial" panose="020B0604020202020204" pitchFamily="34" charset="0"/>
              </a:rPr>
              <a:t>1</a:t>
            </a:r>
            <a:r>
              <a:rPr lang="en-US" sz="2800" dirty="0">
                <a:latin typeface="Arial" panose="020B0604020202020204" pitchFamily="34" charset="0"/>
                <a:cs typeface="Arial" panose="020B0604020202020204" pitchFamily="34" charset="0"/>
              </a:rPr>
              <a:t> It has grown nearly 10% from 2018-2019 and generated approximately $150 billion.</a:t>
            </a:r>
            <a:r>
              <a:rPr lang="en-US" sz="2800" baseline="30000"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Engaging in seated video game play is considered a sedentary activity, which may contribute to positive energy balance, weight gain, and chronic disease.</a:t>
            </a:r>
            <a:r>
              <a:rPr lang="en-US" sz="2800" baseline="30000" dirty="0">
                <a:latin typeface="Arial" panose="020B0604020202020204" pitchFamily="34" charset="0"/>
                <a:cs typeface="Arial" panose="020B0604020202020204" pitchFamily="34" charset="0"/>
              </a:rPr>
              <a:t>3,4</a:t>
            </a:r>
            <a:r>
              <a:rPr lang="en-US" sz="2800" dirty="0">
                <a:latin typeface="Arial" panose="020B0604020202020204" pitchFamily="34" charset="0"/>
                <a:cs typeface="Arial" panose="020B0604020202020204" pitchFamily="34" charset="0"/>
              </a:rPr>
              <a:t> In addition, advertisements and mindless eating may contribute to the consumption of foods of low nutritional quality.</a:t>
            </a:r>
            <a:r>
              <a:rPr lang="en-US" sz="2800" baseline="30000" dirty="0">
                <a:latin typeface="Arial" panose="020B0604020202020204" pitchFamily="34" charset="0"/>
                <a:cs typeface="Arial" panose="020B0604020202020204" pitchFamily="34" charset="0"/>
              </a:rPr>
              <a:t>5,6</a:t>
            </a:r>
            <a:r>
              <a:rPr lang="en-US" sz="2800" dirty="0">
                <a:latin typeface="Arial" panose="020B0604020202020204" pitchFamily="34" charset="0"/>
                <a:cs typeface="Arial" panose="020B0604020202020204" pitchFamily="34" charset="0"/>
              </a:rPr>
              <a:t> The current literature provides evidence that video game usage is associated with poor diet, snacking, and less physical activity.</a:t>
            </a:r>
            <a:r>
              <a:rPr lang="en-US" sz="2800" baseline="30000" dirty="0">
                <a:latin typeface="Arial" panose="020B0604020202020204" pitchFamily="34" charset="0"/>
                <a:cs typeface="Arial" panose="020B0604020202020204" pitchFamily="34" charset="0"/>
              </a:rPr>
              <a:t>7,8</a:t>
            </a:r>
            <a:r>
              <a:rPr lang="en-US" sz="2800" dirty="0">
                <a:latin typeface="Arial" panose="020B0604020202020204" pitchFamily="34" charset="0"/>
                <a:cs typeface="Arial" panose="020B0604020202020204" pitchFamily="34" charset="0"/>
              </a:rPr>
              <a:t> The current evidence, however, does not examine college students or college aged adults. Because the video game industry has historically targeted young men, it is necessary to add to the current literature by exploring the associations of video game play and diet in college men.</a:t>
            </a:r>
          </a:p>
        </p:txBody>
      </p:sp>
      <p:sp>
        <p:nvSpPr>
          <p:cNvPr id="58" name="TextBox 57">
            <a:extLst>
              <a:ext uri="{FF2B5EF4-FFF2-40B4-BE49-F238E27FC236}">
                <a16:creationId xmlns:a16="http://schemas.microsoft.com/office/drawing/2014/main" id="{374BAEAC-FBA8-4134-B17E-37EE396F550C}"/>
              </a:ext>
            </a:extLst>
          </p:cNvPr>
          <p:cNvSpPr txBox="1"/>
          <p:nvPr/>
        </p:nvSpPr>
        <p:spPr>
          <a:xfrm>
            <a:off x="1708471" y="16823824"/>
            <a:ext cx="9545215" cy="13880723"/>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Participants: </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Participants consisted of 1201 male college students between the ages of 18-24. </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Convenience sample from Nutrition Health and Wellbeing course at the University of New Hampshire.</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Exclusion criteria: not 18-24 years old or have any medical condition that could prevent an individual from participating. </a:t>
            </a:r>
          </a:p>
          <a:p>
            <a:r>
              <a:rPr lang="en-US" sz="2800" b="1" dirty="0">
                <a:latin typeface="Arial" panose="020B0604020202020204" pitchFamily="34" charset="0"/>
                <a:cs typeface="Arial" panose="020B0604020202020204" pitchFamily="34" charset="0"/>
              </a:rPr>
              <a:t>Study Design: </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The College Health and Nutrition Assessment Survey (CHANAS): an ongoing cross-sectional study since 2005 at the University of New Hampshire. </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Collects a variety of health-related information (i.e. anthropometric, diet, and behavioral).</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Approved by University of New Hampshire IRB (#5524)</a:t>
            </a:r>
          </a:p>
          <a:p>
            <a:r>
              <a:rPr lang="en-US" sz="2800" b="1" dirty="0">
                <a:latin typeface="Arial" panose="020B0604020202020204" pitchFamily="34" charset="0"/>
                <a:cs typeface="Arial" panose="020B0604020202020204" pitchFamily="34" charset="0"/>
              </a:rPr>
              <a:t>Measurements: </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Video game usage using the question “On an AVERAGE SCHOOL DAY, how many hours do you play video games? Include activities such as Nintendo, Game Boy, </a:t>
            </a:r>
            <a:r>
              <a:rPr lang="en-US" sz="2800" dirty="0" err="1">
                <a:latin typeface="Arial" panose="020B0604020202020204" pitchFamily="34" charset="0"/>
                <a:cs typeface="Arial" panose="020B0604020202020204" pitchFamily="34" charset="0"/>
              </a:rPr>
              <a:t>Playstation</a:t>
            </a:r>
            <a:r>
              <a:rPr lang="en-US" sz="2800" dirty="0">
                <a:latin typeface="Arial" panose="020B0604020202020204" pitchFamily="34" charset="0"/>
                <a:cs typeface="Arial" panose="020B0604020202020204" pitchFamily="34" charset="0"/>
              </a:rPr>
              <a:t>, Xbox, etc.” </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Diet information collected via 3-day food records and processed using Diet Analysis Plus version 10 (Cengage Learning)</a:t>
            </a:r>
            <a:endParaRPr lang="en-US" sz="2800" b="1" dirty="0">
              <a:latin typeface="Arial" panose="020B0604020202020204" pitchFamily="34" charset="0"/>
              <a:cs typeface="Arial" panose="020B0604020202020204" pitchFamily="34" charset="0"/>
            </a:endParaRP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WC, BMI, and BF% (via bioelectrical impedance) measured in duplicate by trained research assistants on calibrated machines.</a:t>
            </a:r>
          </a:p>
          <a:p>
            <a:pPr>
              <a:buClr>
                <a:srgbClr val="006600"/>
              </a:buClr>
            </a:pPr>
            <a:r>
              <a:rPr lang="en-US" sz="2800" b="1" dirty="0">
                <a:latin typeface="Arial" panose="020B0604020202020204" pitchFamily="34" charset="0"/>
                <a:cs typeface="Arial" panose="020B0604020202020204" pitchFamily="34" charset="0"/>
              </a:rPr>
              <a:t>Data Analysis:</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ANCOVA to compare means between high, moderate, and non-video game users</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Covariates: Freshman status, total energy intake, average daily steps</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Analyses conducted using SPSS  version 26</a:t>
            </a:r>
          </a:p>
        </p:txBody>
      </p:sp>
      <p:sp>
        <p:nvSpPr>
          <p:cNvPr id="2" name="TextBox 1">
            <a:extLst>
              <a:ext uri="{FF2B5EF4-FFF2-40B4-BE49-F238E27FC236}">
                <a16:creationId xmlns:a16="http://schemas.microsoft.com/office/drawing/2014/main" id="{1E43A221-DCAA-4EC2-931D-7ED8CCC6BB4B}"/>
              </a:ext>
            </a:extLst>
          </p:cNvPr>
          <p:cNvSpPr txBox="1"/>
          <p:nvPr/>
        </p:nvSpPr>
        <p:spPr>
          <a:xfrm>
            <a:off x="14343180" y="17564885"/>
            <a:ext cx="320936"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a</a:t>
            </a:r>
          </a:p>
        </p:txBody>
      </p:sp>
      <p:sp>
        <p:nvSpPr>
          <p:cNvPr id="37" name="TextBox 36">
            <a:extLst>
              <a:ext uri="{FF2B5EF4-FFF2-40B4-BE49-F238E27FC236}">
                <a16:creationId xmlns:a16="http://schemas.microsoft.com/office/drawing/2014/main" id="{7434CABC-211D-4008-BED1-D3FFE14CABDB}"/>
              </a:ext>
            </a:extLst>
          </p:cNvPr>
          <p:cNvSpPr txBox="1"/>
          <p:nvPr/>
        </p:nvSpPr>
        <p:spPr>
          <a:xfrm>
            <a:off x="16652220" y="16130063"/>
            <a:ext cx="320936"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b</a:t>
            </a:r>
          </a:p>
        </p:txBody>
      </p:sp>
      <p:sp>
        <p:nvSpPr>
          <p:cNvPr id="59" name="TextBox 58">
            <a:extLst>
              <a:ext uri="{FF2B5EF4-FFF2-40B4-BE49-F238E27FC236}">
                <a16:creationId xmlns:a16="http://schemas.microsoft.com/office/drawing/2014/main" id="{9D703305-86A0-4F87-AD4C-D7FFFDE194E9}"/>
              </a:ext>
            </a:extLst>
          </p:cNvPr>
          <p:cNvSpPr txBox="1"/>
          <p:nvPr/>
        </p:nvSpPr>
        <p:spPr>
          <a:xfrm>
            <a:off x="15506709" y="15947917"/>
            <a:ext cx="320936"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b</a:t>
            </a:r>
          </a:p>
        </p:txBody>
      </p:sp>
      <p:sp>
        <p:nvSpPr>
          <p:cNvPr id="3" name="TextBox 2">
            <a:extLst>
              <a:ext uri="{FF2B5EF4-FFF2-40B4-BE49-F238E27FC236}">
                <a16:creationId xmlns:a16="http://schemas.microsoft.com/office/drawing/2014/main" id="{5B6698CC-4D7B-4D5F-8DA2-41F989A6F793}"/>
              </a:ext>
            </a:extLst>
          </p:cNvPr>
          <p:cNvSpPr txBox="1"/>
          <p:nvPr/>
        </p:nvSpPr>
        <p:spPr>
          <a:xfrm>
            <a:off x="24731163" y="17373314"/>
            <a:ext cx="485030"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a</a:t>
            </a:r>
          </a:p>
        </p:txBody>
      </p:sp>
      <p:sp>
        <p:nvSpPr>
          <p:cNvPr id="60" name="TextBox 59">
            <a:extLst>
              <a:ext uri="{FF2B5EF4-FFF2-40B4-BE49-F238E27FC236}">
                <a16:creationId xmlns:a16="http://schemas.microsoft.com/office/drawing/2014/main" id="{8BA09C6A-411A-4A87-A76A-BDC4C851949F}"/>
              </a:ext>
            </a:extLst>
          </p:cNvPr>
          <p:cNvSpPr txBox="1"/>
          <p:nvPr/>
        </p:nvSpPr>
        <p:spPr>
          <a:xfrm>
            <a:off x="26961158" y="16622466"/>
            <a:ext cx="485030"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ab</a:t>
            </a:r>
          </a:p>
        </p:txBody>
      </p:sp>
      <p:sp>
        <p:nvSpPr>
          <p:cNvPr id="61" name="TextBox 60">
            <a:extLst>
              <a:ext uri="{FF2B5EF4-FFF2-40B4-BE49-F238E27FC236}">
                <a16:creationId xmlns:a16="http://schemas.microsoft.com/office/drawing/2014/main" id="{B974BAA7-09F2-4F98-92C4-9F52462E558D}"/>
              </a:ext>
            </a:extLst>
          </p:cNvPr>
          <p:cNvSpPr txBox="1"/>
          <p:nvPr/>
        </p:nvSpPr>
        <p:spPr>
          <a:xfrm>
            <a:off x="25867710" y="15888808"/>
            <a:ext cx="485030"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b</a:t>
            </a:r>
          </a:p>
        </p:txBody>
      </p:sp>
      <p:sp>
        <p:nvSpPr>
          <p:cNvPr id="62" name="TextBox 61">
            <a:extLst>
              <a:ext uri="{FF2B5EF4-FFF2-40B4-BE49-F238E27FC236}">
                <a16:creationId xmlns:a16="http://schemas.microsoft.com/office/drawing/2014/main" id="{CAAF7219-0F53-46C6-900E-F6996D4EA959}"/>
              </a:ext>
            </a:extLst>
          </p:cNvPr>
          <p:cNvSpPr txBox="1"/>
          <p:nvPr/>
        </p:nvSpPr>
        <p:spPr>
          <a:xfrm>
            <a:off x="19403296" y="15664550"/>
            <a:ext cx="320936"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a</a:t>
            </a:r>
          </a:p>
        </p:txBody>
      </p:sp>
      <p:sp>
        <p:nvSpPr>
          <p:cNvPr id="63" name="TextBox 62">
            <a:extLst>
              <a:ext uri="{FF2B5EF4-FFF2-40B4-BE49-F238E27FC236}">
                <a16:creationId xmlns:a16="http://schemas.microsoft.com/office/drawing/2014/main" id="{906DDA9D-7A3A-4E7D-BE28-E0B90EFA4E83}"/>
              </a:ext>
            </a:extLst>
          </p:cNvPr>
          <p:cNvSpPr txBox="1"/>
          <p:nvPr/>
        </p:nvSpPr>
        <p:spPr>
          <a:xfrm>
            <a:off x="21795396" y="16059090"/>
            <a:ext cx="320936"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b</a:t>
            </a:r>
          </a:p>
        </p:txBody>
      </p:sp>
      <p:sp>
        <p:nvSpPr>
          <p:cNvPr id="64" name="TextBox 63">
            <a:extLst>
              <a:ext uri="{FF2B5EF4-FFF2-40B4-BE49-F238E27FC236}">
                <a16:creationId xmlns:a16="http://schemas.microsoft.com/office/drawing/2014/main" id="{88522DFF-C55F-49D9-8542-C5AF5916D227}"/>
              </a:ext>
            </a:extLst>
          </p:cNvPr>
          <p:cNvSpPr txBox="1"/>
          <p:nvPr/>
        </p:nvSpPr>
        <p:spPr>
          <a:xfrm>
            <a:off x="20599905" y="16147972"/>
            <a:ext cx="320936"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b</a:t>
            </a:r>
          </a:p>
        </p:txBody>
      </p:sp>
      <p:sp>
        <p:nvSpPr>
          <p:cNvPr id="66" name="TextBox 65">
            <a:extLst>
              <a:ext uri="{FF2B5EF4-FFF2-40B4-BE49-F238E27FC236}">
                <a16:creationId xmlns:a16="http://schemas.microsoft.com/office/drawing/2014/main" id="{1C71D711-2CC5-4AD3-9956-03C96D9C8786}"/>
              </a:ext>
            </a:extLst>
          </p:cNvPr>
          <p:cNvSpPr txBox="1"/>
          <p:nvPr/>
        </p:nvSpPr>
        <p:spPr>
          <a:xfrm>
            <a:off x="19476720" y="22599934"/>
            <a:ext cx="320936"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a</a:t>
            </a:r>
          </a:p>
        </p:txBody>
      </p:sp>
      <p:sp>
        <p:nvSpPr>
          <p:cNvPr id="67" name="TextBox 66">
            <a:extLst>
              <a:ext uri="{FF2B5EF4-FFF2-40B4-BE49-F238E27FC236}">
                <a16:creationId xmlns:a16="http://schemas.microsoft.com/office/drawing/2014/main" id="{82301D9B-2953-42B5-BC19-6803C158F686}"/>
              </a:ext>
            </a:extLst>
          </p:cNvPr>
          <p:cNvSpPr txBox="1"/>
          <p:nvPr/>
        </p:nvSpPr>
        <p:spPr>
          <a:xfrm>
            <a:off x="21795396" y="21672487"/>
            <a:ext cx="320936"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b</a:t>
            </a:r>
          </a:p>
        </p:txBody>
      </p:sp>
      <p:sp>
        <p:nvSpPr>
          <p:cNvPr id="68" name="TextBox 67">
            <a:extLst>
              <a:ext uri="{FF2B5EF4-FFF2-40B4-BE49-F238E27FC236}">
                <a16:creationId xmlns:a16="http://schemas.microsoft.com/office/drawing/2014/main" id="{1CD6569D-ACA3-4E83-B9C8-FE01FB376631}"/>
              </a:ext>
            </a:extLst>
          </p:cNvPr>
          <p:cNvSpPr txBox="1"/>
          <p:nvPr/>
        </p:nvSpPr>
        <p:spPr>
          <a:xfrm>
            <a:off x="20641946" y="22010671"/>
            <a:ext cx="320936" cy="400110"/>
          </a:xfrm>
          <a:prstGeom prst="rect">
            <a:avLst/>
          </a:prstGeom>
          <a:noFill/>
        </p:spPr>
        <p:txBody>
          <a:bodyPr wrap="square" rtlCol="0">
            <a:spAutoFit/>
          </a:bodyPr>
          <a:lstStyle/>
          <a:p>
            <a:r>
              <a:rPr lang="en-US" sz="2000" i="1" dirty="0">
                <a:latin typeface="Arial" panose="020B0604020202020204" pitchFamily="34" charset="0"/>
                <a:cs typeface="Arial" panose="020B0604020202020204" pitchFamily="34" charset="0"/>
              </a:rPr>
              <a:t>b</a:t>
            </a:r>
          </a:p>
        </p:txBody>
      </p:sp>
      <p:sp>
        <p:nvSpPr>
          <p:cNvPr id="5" name="TextBox 4">
            <a:extLst>
              <a:ext uri="{FF2B5EF4-FFF2-40B4-BE49-F238E27FC236}">
                <a16:creationId xmlns:a16="http://schemas.microsoft.com/office/drawing/2014/main" id="{2B42F083-9ED7-4A84-999C-9C97A9E8173D}"/>
              </a:ext>
            </a:extLst>
          </p:cNvPr>
          <p:cNvSpPr txBox="1"/>
          <p:nvPr/>
        </p:nvSpPr>
        <p:spPr>
          <a:xfrm>
            <a:off x="29009845" y="26176474"/>
            <a:ext cx="9545216" cy="987961"/>
          </a:xfrm>
          <a:prstGeom prst="rect">
            <a:avLst/>
          </a:prstGeom>
          <a:noFill/>
        </p:spPr>
        <p:txBody>
          <a:bodyPr wrap="square" rtlCol="0">
            <a:noAutofit/>
          </a:bodyPr>
          <a:lstStyle/>
          <a:p>
            <a:r>
              <a:rPr lang="en-US" sz="2800" dirty="0">
                <a:latin typeface="Arial" panose="020B0604020202020204" pitchFamily="34" charset="0"/>
                <a:cs typeface="Arial" panose="020B0604020202020204" pitchFamily="34" charset="0"/>
              </a:rPr>
              <a:t>Project funded by the New Hampshire Agriculture Experiment Station and the USDA National Institute of Food and Agriculture Hatch Project 1010738</a:t>
            </a:r>
          </a:p>
        </p:txBody>
      </p:sp>
      <p:sp>
        <p:nvSpPr>
          <p:cNvPr id="6" name="TextBox 5">
            <a:extLst>
              <a:ext uri="{FF2B5EF4-FFF2-40B4-BE49-F238E27FC236}">
                <a16:creationId xmlns:a16="http://schemas.microsoft.com/office/drawing/2014/main" id="{5309DCFB-FDEA-45D4-8A93-CDC6F56F6A8D}"/>
              </a:ext>
            </a:extLst>
          </p:cNvPr>
          <p:cNvSpPr txBox="1"/>
          <p:nvPr/>
        </p:nvSpPr>
        <p:spPr>
          <a:xfrm>
            <a:off x="29009845" y="28758518"/>
            <a:ext cx="9545216" cy="1754326"/>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1. Marchand A. </a:t>
            </a:r>
            <a:r>
              <a:rPr lang="en-US" i="1" dirty="0">
                <a:latin typeface="Arial" panose="020B0604020202020204" pitchFamily="34" charset="0"/>
                <a:cs typeface="Arial" panose="020B0604020202020204" pitchFamily="34" charset="0"/>
              </a:rPr>
              <a:t>J Interact Mark</a:t>
            </a:r>
            <a:r>
              <a:rPr lang="en-US" dirty="0">
                <a:latin typeface="Arial" panose="020B0604020202020204" pitchFamily="34" charset="0"/>
                <a:cs typeface="Arial" panose="020B0604020202020204" pitchFamily="34" charset="0"/>
              </a:rPr>
              <a:t>. 2013;27(3):141-157. 2. The Global Games Market Will Generate $152.1 Billion in 2019 as the U.S. Overtakes China as the Biggest Market. </a:t>
            </a:r>
            <a:r>
              <a:rPr lang="en-US" i="1" dirty="0" err="1">
                <a:latin typeface="Arial" panose="020B0604020202020204" pitchFamily="34" charset="0"/>
                <a:cs typeface="Arial" panose="020B0604020202020204" pitchFamily="34" charset="0"/>
              </a:rPr>
              <a:t>Newzoo</a:t>
            </a:r>
            <a:r>
              <a:rPr lang="en-US" dirty="0">
                <a:latin typeface="Arial" panose="020B0604020202020204" pitchFamily="34" charset="0"/>
                <a:cs typeface="Arial" panose="020B0604020202020204" pitchFamily="34" charset="0"/>
              </a:rPr>
              <a:t>. 3. </a:t>
            </a:r>
            <a:r>
              <a:rPr lang="en-US" dirty="0" err="1">
                <a:latin typeface="Arial" panose="020B0604020202020204" pitchFamily="34" charset="0"/>
                <a:cs typeface="Arial" panose="020B0604020202020204" pitchFamily="34" charset="0"/>
              </a:rPr>
              <a:t>Romieu</a:t>
            </a:r>
            <a:r>
              <a:rPr lang="en-US" dirty="0">
                <a:latin typeface="Arial" panose="020B0604020202020204" pitchFamily="34" charset="0"/>
                <a:cs typeface="Arial" panose="020B0604020202020204" pitchFamily="34" charset="0"/>
              </a:rPr>
              <a:t> I. </a:t>
            </a:r>
            <a:r>
              <a:rPr lang="en-US" i="1" dirty="0">
                <a:latin typeface="Arial" panose="020B0604020202020204" pitchFamily="34" charset="0"/>
                <a:cs typeface="Arial" panose="020B0604020202020204" pitchFamily="34" charset="0"/>
              </a:rPr>
              <a:t>Cancer Causes Control</a:t>
            </a:r>
            <a:r>
              <a:rPr lang="en-US" dirty="0">
                <a:latin typeface="Arial" panose="020B0604020202020204" pitchFamily="34" charset="0"/>
                <a:cs typeface="Arial" panose="020B0604020202020204" pitchFamily="34" charset="0"/>
              </a:rPr>
              <a:t>. 2017;28(3):247-258. 4. </a:t>
            </a:r>
            <a:r>
              <a:rPr lang="en-US" dirty="0" err="1">
                <a:latin typeface="Arial" panose="020B0604020202020204" pitchFamily="34" charset="0"/>
                <a:cs typeface="Arial" panose="020B0604020202020204" pitchFamily="34" charset="0"/>
              </a:rPr>
              <a:t>Guh</a:t>
            </a:r>
            <a:r>
              <a:rPr lang="en-US" dirty="0">
                <a:latin typeface="Arial" panose="020B0604020202020204" pitchFamily="34" charset="0"/>
                <a:cs typeface="Arial" panose="020B0604020202020204" pitchFamily="34" charset="0"/>
              </a:rPr>
              <a:t> DP. </a:t>
            </a:r>
            <a:r>
              <a:rPr lang="en-US" i="1" dirty="0">
                <a:latin typeface="Arial" panose="020B0604020202020204" pitchFamily="34" charset="0"/>
                <a:cs typeface="Arial" panose="020B0604020202020204" pitchFamily="34" charset="0"/>
              </a:rPr>
              <a:t>BMC Public Health</a:t>
            </a:r>
            <a:r>
              <a:rPr lang="en-US" dirty="0">
                <a:latin typeface="Arial" panose="020B0604020202020204" pitchFamily="34" charset="0"/>
                <a:cs typeface="Arial" panose="020B0604020202020204" pitchFamily="34" charset="0"/>
              </a:rPr>
              <a:t>. 2009;9:88. 5. </a:t>
            </a:r>
            <a:r>
              <a:rPr lang="en-US" dirty="0" err="1">
                <a:latin typeface="Arial" panose="020B0604020202020204" pitchFamily="34" charset="0"/>
                <a:cs typeface="Arial" panose="020B0604020202020204" pitchFamily="34" charset="0"/>
              </a:rPr>
              <a:t>Folkvord</a:t>
            </a:r>
            <a:r>
              <a:rPr lang="en-US" dirty="0">
                <a:latin typeface="Arial" panose="020B0604020202020204" pitchFamily="34" charset="0"/>
                <a:cs typeface="Arial" panose="020B0604020202020204" pitchFamily="34" charset="0"/>
              </a:rPr>
              <a:t> F. </a:t>
            </a:r>
            <a:r>
              <a:rPr lang="en-US" i="1" dirty="0">
                <a:latin typeface="Arial" panose="020B0604020202020204" pitchFamily="34" charset="0"/>
                <a:cs typeface="Arial" panose="020B0604020202020204" pitchFamily="34" charset="0"/>
              </a:rPr>
              <a:t>Appetite</a:t>
            </a:r>
            <a:r>
              <a:rPr lang="en-US" dirty="0">
                <a:latin typeface="Arial" panose="020B0604020202020204" pitchFamily="34" charset="0"/>
                <a:cs typeface="Arial" panose="020B0604020202020204" pitchFamily="34" charset="0"/>
              </a:rPr>
              <a:t>. 2018;129:245-251. 6. Harris JL. </a:t>
            </a:r>
            <a:r>
              <a:rPr lang="en-US" i="1" dirty="0">
                <a:latin typeface="Arial" panose="020B0604020202020204" pitchFamily="34" charset="0"/>
                <a:cs typeface="Arial" panose="020B0604020202020204" pitchFamily="34" charset="0"/>
              </a:rPr>
              <a:t>Health Psychol</a:t>
            </a:r>
            <a:r>
              <a:rPr lang="en-US" dirty="0">
                <a:latin typeface="Arial" panose="020B0604020202020204" pitchFamily="34" charset="0"/>
                <a:cs typeface="Arial" panose="020B0604020202020204" pitchFamily="34" charset="0"/>
              </a:rPr>
              <a:t>. 2009;28(4):404-413. 7. </a:t>
            </a:r>
            <a:r>
              <a:rPr lang="en-US" dirty="0" err="1">
                <a:latin typeface="Arial" panose="020B0604020202020204" pitchFamily="34" charset="0"/>
                <a:cs typeface="Arial" panose="020B0604020202020204" pitchFamily="34" charset="0"/>
              </a:rPr>
              <a:t>Siervo</a:t>
            </a:r>
            <a:r>
              <a:rPr lang="en-US" dirty="0">
                <a:latin typeface="Arial" panose="020B0604020202020204" pitchFamily="34" charset="0"/>
                <a:cs typeface="Arial" panose="020B0604020202020204" pitchFamily="34" charset="0"/>
              </a:rPr>
              <a:t> M. </a:t>
            </a:r>
            <a:r>
              <a:rPr lang="en-US" i="1" dirty="0">
                <a:latin typeface="Arial" panose="020B0604020202020204" pitchFamily="34" charset="0"/>
                <a:cs typeface="Arial" panose="020B0604020202020204" pitchFamily="34" charset="0"/>
              </a:rPr>
              <a:t>Appetite</a:t>
            </a:r>
            <a:r>
              <a:rPr lang="en-US" dirty="0">
                <a:latin typeface="Arial" panose="020B0604020202020204" pitchFamily="34" charset="0"/>
                <a:cs typeface="Arial" panose="020B0604020202020204" pitchFamily="34" charset="0"/>
              </a:rPr>
              <a:t>. 2018;120:100-108.  8. Chahal H. </a:t>
            </a:r>
            <a:r>
              <a:rPr lang="en-US" i="1" dirty="0" err="1">
                <a:latin typeface="Arial" panose="020B0604020202020204" pitchFamily="34" charset="0"/>
                <a:cs typeface="Arial" panose="020B0604020202020204" pitchFamily="34" charset="0"/>
              </a:rPr>
              <a:t>Pediatr</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Obes</a:t>
            </a:r>
            <a:r>
              <a:rPr lang="en-US" dirty="0">
                <a:latin typeface="Arial" panose="020B0604020202020204" pitchFamily="34" charset="0"/>
                <a:cs typeface="Arial" panose="020B0604020202020204" pitchFamily="34" charset="0"/>
              </a:rPr>
              <a:t>. 2013;8(1):42-51.</a:t>
            </a:r>
          </a:p>
        </p:txBody>
      </p:sp>
      <p:sp>
        <p:nvSpPr>
          <p:cNvPr id="69" name="TextBox 68">
            <a:extLst>
              <a:ext uri="{FF2B5EF4-FFF2-40B4-BE49-F238E27FC236}">
                <a16:creationId xmlns:a16="http://schemas.microsoft.com/office/drawing/2014/main" id="{7B05F384-449A-4404-AD8A-DF015A58A2E5}"/>
              </a:ext>
            </a:extLst>
          </p:cNvPr>
          <p:cNvSpPr txBox="1"/>
          <p:nvPr/>
        </p:nvSpPr>
        <p:spPr>
          <a:xfrm>
            <a:off x="29009844" y="15713931"/>
            <a:ext cx="9545215"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Strengths &amp; Limitations</a:t>
            </a:r>
            <a:r>
              <a:rPr lang="en-US" sz="1131" dirty="0">
                <a:noFill/>
              </a:rPr>
              <a:t>;</a:t>
            </a:r>
          </a:p>
        </p:txBody>
      </p:sp>
      <p:sp>
        <p:nvSpPr>
          <p:cNvPr id="7" name="TextBox 6">
            <a:extLst>
              <a:ext uri="{FF2B5EF4-FFF2-40B4-BE49-F238E27FC236}">
                <a16:creationId xmlns:a16="http://schemas.microsoft.com/office/drawing/2014/main" id="{286ADFF6-30F6-4A79-AC77-A1A8214E8523}"/>
              </a:ext>
            </a:extLst>
          </p:cNvPr>
          <p:cNvSpPr txBox="1"/>
          <p:nvPr/>
        </p:nvSpPr>
        <p:spPr>
          <a:xfrm>
            <a:off x="29009844" y="16530173"/>
            <a:ext cx="9545216" cy="4832092"/>
          </a:xfrm>
          <a:prstGeom prst="rect">
            <a:avLst/>
          </a:prstGeom>
          <a:noFill/>
        </p:spPr>
        <p:txBody>
          <a:bodyPr wrap="square" rtlCol="0">
            <a:spAutoFit/>
          </a:bodyPr>
          <a:lstStyle/>
          <a:p>
            <a:pPr>
              <a:buClr>
                <a:srgbClr val="006600"/>
              </a:buClr>
            </a:pPr>
            <a:r>
              <a:rPr lang="en-US" sz="2800" b="1" dirty="0">
                <a:latin typeface="Arial" panose="020B0604020202020204" pitchFamily="34" charset="0"/>
                <a:cs typeface="Arial" panose="020B0604020202020204" pitchFamily="34" charset="0"/>
              </a:rPr>
              <a:t>Strengths:</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Large sample size N=1201</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Diet information collected using a 3-day food record</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Anthropometric measurements are collected with validated instruments by trained research assistants</a:t>
            </a:r>
          </a:p>
          <a:p>
            <a:pPr>
              <a:buClr>
                <a:srgbClr val="006600"/>
              </a:buClr>
            </a:pPr>
            <a:r>
              <a:rPr lang="en-US" sz="2800" b="1" dirty="0">
                <a:latin typeface="Arial" panose="020B0604020202020204" pitchFamily="34" charset="0"/>
                <a:cs typeface="Arial" panose="020B0604020202020204" pitchFamily="34" charset="0"/>
              </a:rPr>
              <a:t>Limitations:</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Cross-sectional studies cannot rule out reverse causation</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Self-reported diet data can have varying accuracy</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Results may not be generalizable to populations outside of male college students</a:t>
            </a:r>
          </a:p>
        </p:txBody>
      </p:sp>
      <p:sp>
        <p:nvSpPr>
          <p:cNvPr id="9" name="TextBox 8">
            <a:extLst>
              <a:ext uri="{FF2B5EF4-FFF2-40B4-BE49-F238E27FC236}">
                <a16:creationId xmlns:a16="http://schemas.microsoft.com/office/drawing/2014/main" id="{758BED92-8F52-44E0-A46F-B179AE04EB67}"/>
              </a:ext>
            </a:extLst>
          </p:cNvPr>
          <p:cNvSpPr txBox="1"/>
          <p:nvPr/>
        </p:nvSpPr>
        <p:spPr>
          <a:xfrm>
            <a:off x="28977770" y="11104300"/>
            <a:ext cx="9577289" cy="4401205"/>
          </a:xfrm>
          <a:prstGeom prst="rect">
            <a:avLst/>
          </a:prstGeom>
          <a:noFill/>
        </p:spPr>
        <p:txBody>
          <a:bodyPr wrap="square" rtlCol="0">
            <a:spAutoFit/>
          </a:bodyPr>
          <a:lstStyle/>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High and moderate video game usage is associated with:</a:t>
            </a:r>
          </a:p>
          <a:p>
            <a:pPr marL="914400" lvl="1"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Low fruit and vegetable intake</a:t>
            </a:r>
          </a:p>
          <a:p>
            <a:pPr marL="914400" lvl="1"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High saturated fat intake</a:t>
            </a:r>
          </a:p>
          <a:p>
            <a:pPr marL="914400" lvl="1"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High discretionary calorie intake</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Moderate videogame usage is associated with higher sodium consumption compared to no usage.</a:t>
            </a:r>
          </a:p>
          <a:p>
            <a:pPr marL="457200" indent="-457200">
              <a:buClr>
                <a:srgbClr val="006600"/>
              </a:buClr>
              <a:buFont typeface="Wingdings" panose="05000000000000000000" pitchFamily="2" charset="2"/>
              <a:buChar char="§"/>
            </a:pPr>
            <a:r>
              <a:rPr lang="en-US" sz="2800" dirty="0">
                <a:latin typeface="Arial" panose="020B0604020202020204" pitchFamily="34" charset="0"/>
                <a:cs typeface="Arial" panose="020B0604020202020204" pitchFamily="34" charset="0"/>
              </a:rPr>
              <a:t>Video game usage was </a:t>
            </a:r>
            <a:r>
              <a:rPr lang="en-US" sz="2800" b="1" u="sng" dirty="0">
                <a:latin typeface="Arial" panose="020B0604020202020204" pitchFamily="34" charset="0"/>
                <a:cs typeface="Arial" panose="020B0604020202020204" pitchFamily="34" charset="0"/>
              </a:rPr>
              <a:t>not</a:t>
            </a:r>
            <a:r>
              <a:rPr lang="en-US" sz="2800" dirty="0">
                <a:latin typeface="Arial" panose="020B0604020202020204" pitchFamily="34" charset="0"/>
                <a:cs typeface="Arial" panose="020B0604020202020204" pitchFamily="34" charset="0"/>
              </a:rPr>
              <a:t> a predictor of total fat consumption, sugar consumption, or weight status (WC, BMI, and BF%)</a:t>
            </a:r>
          </a:p>
        </p:txBody>
      </p:sp>
      <p:sp>
        <p:nvSpPr>
          <p:cNvPr id="70" name="TextBox 69">
            <a:extLst>
              <a:ext uri="{FF2B5EF4-FFF2-40B4-BE49-F238E27FC236}">
                <a16:creationId xmlns:a16="http://schemas.microsoft.com/office/drawing/2014/main" id="{26247731-0D9D-4906-8554-2F467901367E}"/>
              </a:ext>
            </a:extLst>
          </p:cNvPr>
          <p:cNvSpPr txBox="1"/>
          <p:nvPr/>
        </p:nvSpPr>
        <p:spPr>
          <a:xfrm>
            <a:off x="12429141" y="26174285"/>
            <a:ext cx="15394221"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Broader Context</a:t>
            </a:r>
            <a:r>
              <a:rPr lang="en-US" sz="1131" dirty="0">
                <a:noFill/>
              </a:rPr>
              <a:t>;</a:t>
            </a:r>
          </a:p>
        </p:txBody>
      </p:sp>
      <p:sp>
        <p:nvSpPr>
          <p:cNvPr id="10" name="TextBox 9">
            <a:extLst>
              <a:ext uri="{FF2B5EF4-FFF2-40B4-BE49-F238E27FC236}">
                <a16:creationId xmlns:a16="http://schemas.microsoft.com/office/drawing/2014/main" id="{D74522AA-7087-40EE-9CF1-1036DBC55B1B}"/>
              </a:ext>
            </a:extLst>
          </p:cNvPr>
          <p:cNvSpPr txBox="1"/>
          <p:nvPr/>
        </p:nvSpPr>
        <p:spPr>
          <a:xfrm>
            <a:off x="12429141" y="27004084"/>
            <a:ext cx="15394221" cy="3170099"/>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Video game usage associations with diet in college men may allow for future education in university settings. With these novel results, universities across the U.S. and further can enact more focused educational campaigns within their dining halls and dormitories to increase nutrition literacy and healthy eating.</a:t>
            </a:r>
          </a:p>
        </p:txBody>
      </p:sp>
      <p:sp>
        <p:nvSpPr>
          <p:cNvPr id="11" name="TextBox 10">
            <a:extLst>
              <a:ext uri="{FF2B5EF4-FFF2-40B4-BE49-F238E27FC236}">
                <a16:creationId xmlns:a16="http://schemas.microsoft.com/office/drawing/2014/main" id="{CB5B5E44-869D-486F-A6B0-9FB5C4328DB3}"/>
              </a:ext>
            </a:extLst>
          </p:cNvPr>
          <p:cNvSpPr txBox="1"/>
          <p:nvPr/>
        </p:nvSpPr>
        <p:spPr>
          <a:xfrm>
            <a:off x="29009844" y="22413082"/>
            <a:ext cx="9545215" cy="2677656"/>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Thank you to the large cohort of undergraduate and graduate research assistants that aided in data collection, entry, and cleaning. Thank you to all support staff that organize and train students every year to maintain CHANAS. Thank you to Dr. Jesse Stabile Morrel for all the guidance and feedback in the execution of this study. </a:t>
            </a:r>
          </a:p>
        </p:txBody>
      </p:sp>
      <p:sp>
        <p:nvSpPr>
          <p:cNvPr id="65" name="TextBox 64">
            <a:extLst>
              <a:ext uri="{FF2B5EF4-FFF2-40B4-BE49-F238E27FC236}">
                <a16:creationId xmlns:a16="http://schemas.microsoft.com/office/drawing/2014/main" id="{9F311002-317A-4C60-8ADC-662828085A9C}"/>
              </a:ext>
            </a:extLst>
          </p:cNvPr>
          <p:cNvSpPr txBox="1"/>
          <p:nvPr/>
        </p:nvSpPr>
        <p:spPr>
          <a:xfrm>
            <a:off x="28977772" y="5478797"/>
            <a:ext cx="9577285" cy="745269"/>
          </a:xfrm>
          <a:prstGeom prst="rect">
            <a:avLst/>
          </a:prstGeom>
          <a:solidFill>
            <a:srgbClr val="006600"/>
          </a:solidFill>
        </p:spPr>
        <p:txBody>
          <a:bodyPr wrap="square" rtlCol="0">
            <a:spAutoFit/>
          </a:bodyPr>
          <a:lstStyle/>
          <a:p>
            <a:pPr algn="ctr"/>
            <a:r>
              <a:rPr lang="en-US" sz="4243" dirty="0">
                <a:solidFill>
                  <a:schemeClr val="bg1"/>
                </a:solidFill>
                <a:latin typeface="Arial Black" panose="020B0A04020102020204" pitchFamily="34" charset="0"/>
              </a:rPr>
              <a:t>Video Game Play by Gender</a:t>
            </a:r>
            <a:r>
              <a:rPr lang="en-US" sz="1131" dirty="0">
                <a:noFill/>
              </a:rPr>
              <a:t>;</a:t>
            </a:r>
          </a:p>
        </p:txBody>
      </p:sp>
      <p:pic>
        <p:nvPicPr>
          <p:cNvPr id="30" name="Picture 29">
            <a:extLst>
              <a:ext uri="{FF2B5EF4-FFF2-40B4-BE49-F238E27FC236}">
                <a16:creationId xmlns:a16="http://schemas.microsoft.com/office/drawing/2014/main" id="{B11CBE62-76F7-40B7-9FC4-6C9F775071E3}"/>
              </a:ext>
            </a:extLst>
          </p:cNvPr>
          <p:cNvPicPr>
            <a:picLocks noChangeAspect="1"/>
          </p:cNvPicPr>
          <p:nvPr/>
        </p:nvPicPr>
        <p:blipFill>
          <a:blip r:embed="rId9"/>
          <a:stretch>
            <a:fillRect/>
          </a:stretch>
        </p:blipFill>
        <p:spPr>
          <a:xfrm>
            <a:off x="34353795" y="6130901"/>
            <a:ext cx="4185227" cy="4074653"/>
          </a:xfrm>
          <a:prstGeom prst="rect">
            <a:avLst/>
          </a:prstGeom>
          <a:ln>
            <a:noFill/>
          </a:ln>
        </p:spPr>
      </p:pic>
      <p:pic>
        <p:nvPicPr>
          <p:cNvPr id="33" name="Picture 32">
            <a:extLst>
              <a:ext uri="{FF2B5EF4-FFF2-40B4-BE49-F238E27FC236}">
                <a16:creationId xmlns:a16="http://schemas.microsoft.com/office/drawing/2014/main" id="{CD2DE9D3-B222-4D1B-A419-4148AD8D33E3}"/>
              </a:ext>
            </a:extLst>
          </p:cNvPr>
          <p:cNvPicPr>
            <a:picLocks noChangeAspect="1"/>
          </p:cNvPicPr>
          <p:nvPr/>
        </p:nvPicPr>
        <p:blipFill>
          <a:blip r:embed="rId10"/>
          <a:stretch>
            <a:fillRect/>
          </a:stretch>
        </p:blipFill>
        <p:spPr>
          <a:xfrm>
            <a:off x="28977770" y="6124889"/>
            <a:ext cx="5514249" cy="4077629"/>
          </a:xfrm>
          <a:prstGeom prst="rect">
            <a:avLst/>
          </a:prstGeom>
          <a:ln>
            <a:noFill/>
          </a:ln>
        </p:spPr>
      </p:pic>
    </p:spTree>
    <p:extLst>
      <p:ext uri="{BB962C8B-B14F-4D97-AF65-F5344CB8AC3E}">
        <p14:creationId xmlns:p14="http://schemas.microsoft.com/office/powerpoint/2010/main" val="20437248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786</TotalTime>
  <Words>982</Words>
  <Application>Microsoft Office PowerPoint</Application>
  <PresentationFormat>Custom</PresentationFormat>
  <Paragraphs>117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Dustin G</dc:creator>
  <cp:lastModifiedBy>Moore, Dustin G</cp:lastModifiedBy>
  <cp:revision>73</cp:revision>
  <dcterms:created xsi:type="dcterms:W3CDTF">2020-03-25T19:51:10Z</dcterms:created>
  <dcterms:modified xsi:type="dcterms:W3CDTF">2020-04-14T23:49:59Z</dcterms:modified>
</cp:coreProperties>
</file>