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56"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7F5"/>
    <a:srgbClr val="C5E9FF"/>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A42CD-4E10-429D-8B9E-47BF72395767}" v="722" dt="2024-04-18T02:43:56.726"/>
    <p1510:client id="{5AB9F093-1F8A-4628-BC03-9A75D8340504}" v="3407" dt="2024-04-18T14:45:51.538"/>
    <p1510:client id="{8A42155B-0E8B-520D-F746-45DC4E4D5CC5}" v="3186" vWet="3187" dt="2024-04-18T02:17:05.055"/>
    <p1510:client id="{8CC1D34A-1FA6-44B9-A195-A113E10CAE41}" v="23" dt="2024-04-18T14:28:42.495"/>
    <p1510:client id="{AF00802C-20E6-81A1-AC38-A18EF08A5DBF}" v="7" dt="2024-04-18T14:12:06.164"/>
    <p1510:client id="{B9772754-1451-0449-8679-389F8E9B1BC6}" v="246" dt="2024-04-18T03:02:08.539"/>
    <p1510:client id="{FA069AEE-1503-BA6E-E204-C5F0B21A190E}" v="142" dt="2024-04-17T21:07:37.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57" autoAdjust="0"/>
  </p:normalViewPr>
  <p:slideViewPr>
    <p:cSldViewPr snapToGrid="0">
      <p:cViewPr>
        <p:scale>
          <a:sx n="23" d="100"/>
          <a:sy n="23" d="100"/>
        </p:scale>
        <p:origin x="906" y="-5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FB9F92F-87F2-4E22-B5D4-AA8D63C309B0}" type="datetimeFigureOut">
              <a:rPr lang="en-US" smtClean="0"/>
              <a:t>4/17/2024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A93C769-C24B-41DE-A4F2-D159A3D6DFB7}" type="slidenum">
              <a:rPr lang="en-US" smtClean="0"/>
              <a:t>‹#›</a:t>
            </a:fld>
            <a:endParaRPr lang="en-US"/>
          </a:p>
        </p:txBody>
      </p:sp>
    </p:spTree>
    <p:extLst>
      <p:ext uri="{BB962C8B-B14F-4D97-AF65-F5344CB8AC3E}">
        <p14:creationId xmlns:p14="http://schemas.microsoft.com/office/powerpoint/2010/main" val="3700692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3C769-C24B-41DE-A4F2-D159A3D6DFB7}" type="slidenum">
              <a:rPr lang="en-US" smtClean="0"/>
              <a:t>1</a:t>
            </a:fld>
            <a:endParaRPr lang="en-US"/>
          </a:p>
        </p:txBody>
      </p:sp>
    </p:spTree>
    <p:extLst>
      <p:ext uri="{BB962C8B-B14F-4D97-AF65-F5344CB8AC3E}">
        <p14:creationId xmlns:p14="http://schemas.microsoft.com/office/powerpoint/2010/main" val="3895642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4/17/2024</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emf"/><Relationship Id="rId3" Type="http://schemas.openxmlformats.org/officeDocument/2006/relationships/image" Target="../media/image1.tiff"/><Relationship Id="rId7" Type="http://schemas.microsoft.com/office/2007/relationships/hdphoto" Target="../media/hdphoto1.wdp"/><Relationship Id="rId12"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35000"/>
          </a:schemeClr>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44E795C-A1A8-EB1A-F185-C60A7ADA2A02}"/>
              </a:ext>
            </a:extLst>
          </p:cNvPr>
          <p:cNvPicPr>
            <a:picLocks noChangeAspect="1"/>
          </p:cNvPicPr>
          <p:nvPr/>
        </p:nvPicPr>
        <p:blipFill rotWithShape="1">
          <a:blip r:embed="rId3">
            <a:extLst>
              <a:ext uri="{28A0092B-C50C-407E-A947-70E740481C1C}">
                <a14:useLocalDpi xmlns:a14="http://schemas.microsoft.com/office/drawing/2010/main" val="0"/>
              </a:ext>
            </a:extLst>
          </a:blip>
          <a:srcRect l="20767" r="17183"/>
          <a:stretch/>
        </p:blipFill>
        <p:spPr>
          <a:xfrm flipH="1">
            <a:off x="21468979" y="24184776"/>
            <a:ext cx="8310791" cy="7534165"/>
          </a:xfrm>
          <a:prstGeom prst="rect">
            <a:avLst/>
          </a:prstGeom>
        </p:spPr>
      </p:pic>
      <p:sp>
        <p:nvSpPr>
          <p:cNvPr id="2" name="Title 1"/>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a:solidFill>
                  <a:schemeClr val="bg1"/>
                </a:solidFill>
                <a:latin typeface="Cambria" panose="02040503050406030204" pitchFamily="18" charset="0"/>
                <a:cs typeface="Arial" panose="020B0604020202020204" pitchFamily="34" charset="0"/>
              </a:rPr>
              <a:t>UNH BAJA RACING 2024</a:t>
            </a:r>
            <a:br>
              <a:rPr lang="en-US" sz="5600">
                <a:solidFill>
                  <a:schemeClr val="bg1"/>
                </a:solidFill>
                <a:latin typeface="Cambria" panose="02040503050406030204" pitchFamily="18" charset="0"/>
                <a:cs typeface="Arial" panose="020B0604020202020204" pitchFamily="34" charset="0"/>
              </a:rPr>
            </a:br>
            <a:r>
              <a:rPr lang="en-US" sz="5400" i="1">
                <a:solidFill>
                  <a:schemeClr val="bg1"/>
                </a:solidFill>
                <a:latin typeface="Cambria" panose="02040503050406030204" pitchFamily="18" charset="0"/>
                <a:cs typeface="Arial" panose="020B0604020202020204" pitchFamily="34" charset="0"/>
              </a:rPr>
              <a:t>Department of Mechanical Engineering, University of New Hampshire</a:t>
            </a:r>
            <a:br>
              <a:rPr lang="en-US" sz="5400" i="1">
                <a:solidFill>
                  <a:schemeClr val="bg1"/>
                </a:solidFill>
                <a:latin typeface="Cambria" panose="02040503050406030204" pitchFamily="18" charset="0"/>
                <a:cs typeface="Arial" panose="020B0604020202020204" pitchFamily="34" charset="0"/>
              </a:rPr>
            </a:br>
            <a:r>
              <a:rPr lang="en-US" sz="5400" i="1">
                <a:solidFill>
                  <a:schemeClr val="bg1"/>
                </a:solidFill>
                <a:latin typeface="Cambria" panose="02040503050406030204" pitchFamily="18" charset="0"/>
                <a:cs typeface="Arial" panose="020B0604020202020204" pitchFamily="34" charset="0"/>
              </a:rPr>
              <a:t> </a:t>
            </a:r>
            <a:r>
              <a:rPr lang="en-US" sz="4400">
                <a:solidFill>
                  <a:schemeClr val="bg1"/>
                </a:solidFill>
                <a:latin typeface="Cambria" panose="02040503050406030204" pitchFamily="18" charset="0"/>
                <a:cs typeface="Arial" panose="020B0604020202020204" pitchFamily="34" charset="0"/>
              </a:rPr>
              <a:t>Henry Gorhan, Geoff Smith, Justin Paul, Nate </a:t>
            </a:r>
            <a:r>
              <a:rPr lang="en-US" sz="4400" err="1">
                <a:solidFill>
                  <a:schemeClr val="bg1"/>
                </a:solidFill>
                <a:latin typeface="Cambria" panose="02040503050406030204" pitchFamily="18" charset="0"/>
                <a:cs typeface="Arial" panose="020B0604020202020204" pitchFamily="34" charset="0"/>
              </a:rPr>
              <a:t>Huckins</a:t>
            </a:r>
            <a:r>
              <a:rPr lang="en-US" sz="4400">
                <a:solidFill>
                  <a:schemeClr val="bg1"/>
                </a:solidFill>
                <a:latin typeface="Cambria" panose="02040503050406030204" pitchFamily="18" charset="0"/>
                <a:cs typeface="Arial" panose="020B0604020202020204" pitchFamily="34" charset="0"/>
              </a:rPr>
              <a:t>, Aidan Palermo, Bobby Putnam</a:t>
            </a:r>
            <a:endParaRPr lang="en-US" sz="5400" i="1">
              <a:solidFill>
                <a:schemeClr val="bg1"/>
              </a:solidFill>
              <a:latin typeface="Cambria" panose="02040503050406030204" pitchFamily="18" charset="0"/>
              <a:cs typeface="Arial" panose="020B0604020202020204" pitchFamily="34" charset="0"/>
            </a:endParaRPr>
          </a:p>
        </p:txBody>
      </p:sp>
      <p:sp>
        <p:nvSpPr>
          <p:cNvPr id="6" name="Subtitle 2"/>
          <p:cNvSpPr txBox="1">
            <a:spLocks/>
          </p:cNvSpPr>
          <p:nvPr/>
        </p:nvSpPr>
        <p:spPr>
          <a:xfrm>
            <a:off x="369597" y="6089985"/>
            <a:ext cx="10914743" cy="7751813"/>
          </a:xfrm>
          <a:prstGeom prst="rect">
            <a:avLst/>
          </a:prstGeom>
          <a:solidFill>
            <a:schemeClr val="bg2">
              <a:alpha val="64000"/>
            </a:schemeClr>
          </a:solidFill>
          <a:ln>
            <a:solidFill>
              <a:srgbClr val="002060"/>
            </a:solidFill>
          </a:ln>
        </p:spPr>
        <p:txBody>
          <a:bodyPr vert="horz" lIns="182880" tIns="274320" rIns="182880"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00000"/>
              </a:lnSpc>
            </a:pPr>
            <a:r>
              <a:rPr lang="en-US" sz="3700" dirty="0">
                <a:latin typeface="Cambria"/>
                <a:ea typeface="Cambria"/>
              </a:rPr>
              <a:t>Senior design project focused on the development, and fabrication of an off-road 4WD vehicle to compete in the Baja SAE competition. Baja SAE is an intercollegiate design competition organized by the Society of Automotive Engineers (SAE). The vehicle must be capable of withstanding the rigors of rough terrain while maintaining speed, agility, and durability. </a:t>
            </a:r>
          </a:p>
          <a:p>
            <a:pPr algn="just">
              <a:lnSpc>
                <a:spcPct val="100000"/>
              </a:lnSpc>
            </a:pPr>
            <a:r>
              <a:rPr lang="en-US" sz="3700" dirty="0">
                <a:latin typeface="Cambria"/>
                <a:ea typeface="Cambria"/>
              </a:rPr>
              <a:t>Students utilized the entire array of skills gained in Mechanical Engineering degree. This included extensive use of Machine Design, CAD/FEA, Material Science, and Manufacturing.</a:t>
            </a:r>
          </a:p>
          <a:p>
            <a:pPr algn="just">
              <a:lnSpc>
                <a:spcPct val="120000"/>
              </a:lnSpc>
            </a:pPr>
            <a:endParaRPr lang="en-US" sz="3700" dirty="0">
              <a:latin typeface="Cambria" panose="02040503050406030204" pitchFamily="18" charset="0"/>
            </a:endParaRPr>
          </a:p>
          <a:p>
            <a:pPr algn="just"/>
            <a:endParaRPr lang="en-US" sz="3700" dirty="0">
              <a:latin typeface="Cambria" panose="02040503050406030204" pitchFamily="18" charset="0"/>
            </a:endParaRPr>
          </a:p>
          <a:p>
            <a:pPr algn="just"/>
            <a:endParaRPr lang="en-US" sz="3700" dirty="0">
              <a:latin typeface="Cambria" panose="02040503050406030204" pitchFamily="18" charset="0"/>
            </a:endParaRPr>
          </a:p>
          <a:p>
            <a:pPr algn="just"/>
            <a:endParaRPr lang="en-US" sz="3700" dirty="0">
              <a:latin typeface="Cambria" panose="02040503050406030204" pitchFamily="18" charset="0"/>
            </a:endParaRPr>
          </a:p>
          <a:p>
            <a:pPr algn="just"/>
            <a:endParaRPr lang="en-US" sz="3700" dirty="0">
              <a:latin typeface="Cambria" panose="02040503050406030204" pitchFamily="18" charset="0"/>
            </a:endParaRPr>
          </a:p>
          <a:p>
            <a:pPr algn="just"/>
            <a:endParaRPr lang="en-US" sz="3700" dirty="0">
              <a:latin typeface="Cambria" panose="02040503050406030204" pitchFamily="18" charset="0"/>
            </a:endParaRPr>
          </a:p>
        </p:txBody>
      </p:sp>
      <p:sp>
        <p:nvSpPr>
          <p:cNvPr id="7" name="Subtitle 2"/>
          <p:cNvSpPr txBox="1">
            <a:spLocks/>
          </p:cNvSpPr>
          <p:nvPr/>
        </p:nvSpPr>
        <p:spPr>
          <a:xfrm>
            <a:off x="359555" y="14140556"/>
            <a:ext cx="10914743"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dirty="0">
                <a:solidFill>
                  <a:schemeClr val="bg1"/>
                </a:solidFill>
                <a:latin typeface="Cambria" panose="02040503050406030204" pitchFamily="18" charset="0"/>
              </a:rPr>
              <a:t> </a:t>
            </a:r>
            <a:r>
              <a:rPr lang="en-US" sz="5800" dirty="0">
                <a:solidFill>
                  <a:schemeClr val="bg1"/>
                </a:solidFill>
                <a:latin typeface="Cambria" panose="02040503050406030204" pitchFamily="18" charset="0"/>
              </a:rPr>
              <a:t>Frame</a:t>
            </a:r>
          </a:p>
        </p:txBody>
      </p:sp>
      <p:sp>
        <p:nvSpPr>
          <p:cNvPr id="8" name="Subtitle 2"/>
          <p:cNvSpPr txBox="1">
            <a:spLocks/>
          </p:cNvSpPr>
          <p:nvPr/>
        </p:nvSpPr>
        <p:spPr>
          <a:xfrm>
            <a:off x="369597" y="23476631"/>
            <a:ext cx="10914743" cy="9033554"/>
          </a:xfrm>
          <a:prstGeom prst="rect">
            <a:avLst/>
          </a:prstGeom>
          <a:solidFill>
            <a:schemeClr val="bg2">
              <a:alpha val="64000"/>
            </a:schemeClr>
          </a:solidFill>
          <a:ln>
            <a:solidFill>
              <a:srgbClr val="002060"/>
            </a:solidFill>
          </a:ln>
        </p:spPr>
        <p:txBody>
          <a:bodyPr vert="horz" lIns="182880" tIns="365760" rIns="182880"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700" b="1" dirty="0">
                <a:latin typeface="Cambria"/>
                <a:ea typeface="Cambria"/>
              </a:rPr>
              <a:t>Specifications</a:t>
            </a:r>
            <a:endParaRPr lang="en-US" dirty="0"/>
          </a:p>
          <a:p>
            <a:pPr marL="571500" indent="-571500" algn="just">
              <a:spcBef>
                <a:spcPts val="0"/>
              </a:spcBef>
              <a:buFont typeface="Arial" panose="05000000000000000000" pitchFamily="2" charset="2"/>
              <a:buChar char="•"/>
            </a:pPr>
            <a:r>
              <a:rPr lang="en-US" sz="3700" dirty="0">
                <a:latin typeface="Cambria"/>
                <a:ea typeface="Cambria"/>
              </a:rPr>
              <a:t>Front Suspension is D</a:t>
            </a:r>
            <a:r>
              <a:rPr lang="en-US" sz="3700" dirty="0">
                <a:latin typeface="Cambria"/>
                <a:ea typeface="Cambria"/>
                <a:cs typeface="+mn-lt"/>
              </a:rPr>
              <a:t>esigned</a:t>
            </a:r>
            <a:r>
              <a:rPr lang="en-US" sz="3700" dirty="0">
                <a:latin typeface="Cambria"/>
                <a:ea typeface="Cambria"/>
              </a:rPr>
              <a:t> to Minimize Bump Steer and Camber Change.</a:t>
            </a:r>
            <a:endParaRPr lang="en-US" sz="3700" b="1" dirty="0">
              <a:latin typeface="Cambria"/>
              <a:ea typeface="Cambria"/>
            </a:endParaRPr>
          </a:p>
          <a:p>
            <a:pPr marL="571500" indent="-571500" algn="just">
              <a:spcBef>
                <a:spcPts val="0"/>
              </a:spcBef>
              <a:buFont typeface="Arial" panose="05000000000000000000" pitchFamily="2" charset="2"/>
              <a:buChar char="•"/>
            </a:pPr>
            <a:r>
              <a:rPr lang="en-US" sz="3700" dirty="0">
                <a:latin typeface="Cambria"/>
                <a:ea typeface="Cambria"/>
              </a:rPr>
              <a:t>Minimize Sprung Weight by Utilizing Billet Aluminum &amp; Designing Custom Knuckles.</a:t>
            </a:r>
            <a:endParaRPr lang="en-US" sz="3700" dirty="0">
              <a:latin typeface="Cambria" panose="02040503050406030204" pitchFamily="18" charset="0"/>
              <a:ea typeface="Cambria" panose="02040503050406030204" pitchFamily="18" charset="0"/>
            </a:endParaRPr>
          </a:p>
          <a:p>
            <a:pPr marL="571500" indent="-571500" algn="just">
              <a:spcBef>
                <a:spcPts val="0"/>
              </a:spcBef>
              <a:buFont typeface="Arial" panose="05000000000000000000" pitchFamily="2" charset="2"/>
              <a:buChar char="•"/>
            </a:pPr>
            <a:r>
              <a:rPr lang="en-US" sz="3700" dirty="0">
                <a:latin typeface="Cambria"/>
                <a:ea typeface="Cambria"/>
              </a:rPr>
              <a:t>Design to Lower Instant Centers of Mass &amp; Reduce Forces in Control Arms by Utilizing a Reverse Engineered Tall Knuckle Assembly.</a:t>
            </a:r>
            <a:endParaRPr lang="en-US" sz="3700" dirty="0">
              <a:latin typeface="Cambria" panose="02040503050406030204" pitchFamily="18" charset="0"/>
              <a:ea typeface="Cambria" panose="02040503050406030204" pitchFamily="18" charset="0"/>
            </a:endParaRPr>
          </a:p>
          <a:p>
            <a:pPr algn="just">
              <a:spcBef>
                <a:spcPts val="0"/>
              </a:spcBef>
            </a:pPr>
            <a:r>
              <a:rPr lang="en-US" sz="3700" b="1" dirty="0">
                <a:latin typeface="Cambria"/>
                <a:ea typeface="Cambria"/>
              </a:rPr>
              <a:t>Improvements</a:t>
            </a:r>
            <a:endParaRPr lang="en-US" sz="3700" b="1" dirty="0">
              <a:latin typeface="Cambria" panose="02040503050406030204" pitchFamily="18" charset="0"/>
              <a:ea typeface="Cambria" panose="02040503050406030204" pitchFamily="18" charset="0"/>
            </a:endParaRPr>
          </a:p>
          <a:p>
            <a:pPr marL="571500" indent="-571500" algn="just">
              <a:spcBef>
                <a:spcPts val="0"/>
              </a:spcBef>
              <a:buChar char="•"/>
            </a:pPr>
            <a:r>
              <a:rPr lang="en-US" sz="3700" dirty="0">
                <a:latin typeface="Cambria"/>
                <a:ea typeface="Cambria"/>
              </a:rPr>
              <a:t>Achieved Desirable Trailing-Arm Suspension Kinematics.</a:t>
            </a:r>
            <a:endParaRPr lang="en-US" sz="3700" dirty="0">
              <a:latin typeface="Cambria" panose="02040503050406030204" pitchFamily="18" charset="0"/>
              <a:ea typeface="Cambria" panose="02040503050406030204" pitchFamily="18" charset="0"/>
            </a:endParaRPr>
          </a:p>
          <a:p>
            <a:pPr marL="571500" indent="-571500" algn="just">
              <a:spcBef>
                <a:spcPts val="0"/>
              </a:spcBef>
              <a:buChar char="•"/>
            </a:pPr>
            <a:r>
              <a:rPr lang="en-US" sz="3700" dirty="0">
                <a:latin typeface="Cambria"/>
                <a:ea typeface="Cambria"/>
              </a:rPr>
              <a:t>Maximized Front and Rear Suspension Travel </a:t>
            </a:r>
            <a:r>
              <a:rPr lang="en-US" sz="3700" spc="-100" dirty="0">
                <a:latin typeface="Cambria"/>
                <a:ea typeface="Cambria"/>
              </a:rPr>
              <a:t>(Increase Droop) Via Complex Bend Geometry while </a:t>
            </a:r>
            <a:r>
              <a:rPr lang="en-US" sz="3700" spc="-50" dirty="0">
                <a:latin typeface="Cambria"/>
                <a:ea typeface="Cambria"/>
              </a:rPr>
              <a:t>Maintaining Compatibility with Off the Shelf Components.</a:t>
            </a:r>
            <a:endParaRPr lang="en-US" sz="3700" spc="-50" dirty="0">
              <a:latin typeface="Cambria" panose="02040503050406030204" pitchFamily="18" charset="0"/>
              <a:ea typeface="Cambria" panose="02040503050406030204" pitchFamily="18" charset="0"/>
            </a:endParaRPr>
          </a:p>
          <a:p>
            <a:pPr marL="571500" indent="-571500" algn="just">
              <a:spcBef>
                <a:spcPts val="0"/>
              </a:spcBef>
              <a:buChar char="•"/>
            </a:pPr>
            <a:r>
              <a:rPr lang="en-US" sz="3700" dirty="0">
                <a:latin typeface="Cambria"/>
                <a:ea typeface="Cambria"/>
              </a:rPr>
              <a:t>Utilized Smaller Diameter Chromoly Trailing Arms, Connecting Links &amp; Front Control Arms to </a:t>
            </a:r>
            <a:r>
              <a:rPr lang="en-US" sz="3700" spc="-100" dirty="0">
                <a:latin typeface="Cambria"/>
                <a:ea typeface="Cambria"/>
              </a:rPr>
              <a:t>Reduce Sprung Weight while Maximizing Strength.</a:t>
            </a:r>
            <a:endParaRPr lang="en-US" sz="3700" spc="-100" dirty="0">
              <a:latin typeface="Cambria" panose="02040503050406030204" pitchFamily="18" charset="0"/>
              <a:ea typeface="Cambria" panose="02040503050406030204" pitchFamily="18" charset="0"/>
            </a:endParaRPr>
          </a:p>
          <a:p>
            <a:pPr marL="571500" indent="-571500" algn="just">
              <a:spcBef>
                <a:spcPts val="0"/>
              </a:spcBef>
              <a:buChar char="•"/>
            </a:pPr>
            <a:endParaRPr lang="en-US" sz="3700" dirty="0">
              <a:latin typeface="Cambria" panose="02040503050406030204" pitchFamily="18" charset="0"/>
              <a:ea typeface="Cambria" panose="02040503050406030204" pitchFamily="18" charset="0"/>
            </a:endParaRPr>
          </a:p>
          <a:p>
            <a:pPr algn="just">
              <a:spcBef>
                <a:spcPts val="0"/>
              </a:spcBef>
            </a:pPr>
            <a:endParaRPr lang="en-US" sz="3700" dirty="0">
              <a:latin typeface="Cambria" panose="02040503050406030204" pitchFamily="18" charset="0"/>
              <a:ea typeface="Cambria" panose="02040503050406030204" pitchFamily="18" charset="0"/>
            </a:endParaRPr>
          </a:p>
          <a:p>
            <a:pPr marL="571500" indent="-571500" algn="just">
              <a:spcBef>
                <a:spcPts val="0"/>
              </a:spcBef>
              <a:buChar char="•"/>
            </a:pPr>
            <a:endParaRPr lang="en-US" sz="3700" dirty="0">
              <a:latin typeface="Cambria" panose="02040503050406030204" pitchFamily="18" charset="0"/>
              <a:ea typeface="Cambria" panose="02040503050406030204" pitchFamily="18" charset="0"/>
            </a:endParaRPr>
          </a:p>
          <a:p>
            <a:pPr marL="571500" indent="-571500" algn="just">
              <a:spcBef>
                <a:spcPts val="0"/>
              </a:spcBef>
              <a:buChar char="•"/>
            </a:pPr>
            <a:endParaRPr lang="en-US" sz="3700" dirty="0">
              <a:latin typeface="Cambria" panose="02040503050406030204" pitchFamily="18" charset="0"/>
              <a:ea typeface="Cambria" panose="02040503050406030204" pitchFamily="18" charset="0"/>
            </a:endParaRPr>
          </a:p>
          <a:p>
            <a:pPr marL="571500" indent="-571500" algn="just">
              <a:spcBef>
                <a:spcPts val="0"/>
              </a:spcBef>
              <a:buChar char="•"/>
            </a:pPr>
            <a:endParaRPr lang="en-US" sz="3700" dirty="0">
              <a:latin typeface="Cambria" panose="02040503050406030204" pitchFamily="18" charset="0"/>
              <a:ea typeface="Cambria" panose="02040503050406030204" pitchFamily="18" charset="0"/>
            </a:endParaRPr>
          </a:p>
          <a:p>
            <a:pPr marL="399415" indent="-399415" algn="just">
              <a:spcBef>
                <a:spcPts val="0"/>
              </a:spcBef>
              <a:buChar char="•"/>
            </a:pPr>
            <a:endParaRPr lang="en-US" sz="2900" dirty="0">
              <a:latin typeface="Cambria" panose="02040503050406030204" pitchFamily="18" charset="0"/>
              <a:ea typeface="Cambria" panose="02040503050406030204" pitchFamily="18" charset="0"/>
            </a:endParaRPr>
          </a:p>
          <a:p>
            <a:pPr marL="399415" indent="-399415" algn="just">
              <a:spcBef>
                <a:spcPts val="0"/>
              </a:spcBef>
              <a:buChar char="•"/>
            </a:pPr>
            <a:endParaRPr lang="en-US" sz="2900" dirty="0">
              <a:latin typeface="Cambria" panose="02040503050406030204" pitchFamily="18" charset="0"/>
              <a:ea typeface="Cambria" panose="02040503050406030204" pitchFamily="18" charset="0"/>
            </a:endParaRPr>
          </a:p>
          <a:p>
            <a:pPr marL="399415" indent="-399415" algn="just">
              <a:spcBef>
                <a:spcPts val="0"/>
              </a:spcBef>
              <a:buChar char="•"/>
            </a:pPr>
            <a:endParaRPr lang="en-US" sz="2900" dirty="0">
              <a:latin typeface="Cambria" panose="02040503050406030204" pitchFamily="18" charset="0"/>
              <a:ea typeface="Cambria" panose="02040503050406030204" pitchFamily="18" charset="0"/>
            </a:endParaRPr>
          </a:p>
          <a:p>
            <a:pPr algn="just">
              <a:spcBef>
                <a:spcPts val="0"/>
              </a:spcBef>
            </a:pPr>
            <a:endParaRPr lang="en-US" sz="2900" dirty="0">
              <a:latin typeface="Cambria" panose="02040503050406030204" pitchFamily="18" charset="0"/>
              <a:ea typeface="Cambria" panose="02040503050406030204" pitchFamily="18" charset="0"/>
            </a:endParaRPr>
          </a:p>
          <a:p>
            <a:pPr algn="just">
              <a:spcBef>
                <a:spcPts val="0"/>
              </a:spcBef>
            </a:pPr>
            <a:endParaRPr lang="en-US" sz="2900" dirty="0">
              <a:latin typeface="Cambria" panose="02040503050406030204" pitchFamily="18" charset="0"/>
              <a:ea typeface="Cambria" panose="02040503050406030204" pitchFamily="18" charset="0"/>
            </a:endParaRPr>
          </a:p>
          <a:p>
            <a:pPr algn="just">
              <a:spcBef>
                <a:spcPts val="0"/>
              </a:spcBef>
            </a:pPr>
            <a:endParaRPr lang="en-US" sz="2900" dirty="0">
              <a:latin typeface="Cambria" panose="02040503050406030204" pitchFamily="18" charset="0"/>
              <a:ea typeface="Cambria" panose="02040503050406030204" pitchFamily="18" charset="0"/>
            </a:endParaRPr>
          </a:p>
          <a:p>
            <a:pPr marL="399415" indent="-399415" algn="just">
              <a:spcBef>
                <a:spcPts val="0"/>
              </a:spcBef>
              <a:buChar char="•"/>
            </a:pPr>
            <a:endParaRPr lang="en-US" sz="2900" dirty="0">
              <a:latin typeface="Cambria" panose="02040503050406030204" pitchFamily="18" charset="0"/>
              <a:ea typeface="Cambria" panose="02040503050406030204" pitchFamily="18" charset="0"/>
            </a:endParaRPr>
          </a:p>
          <a:p>
            <a:pPr algn="just">
              <a:spcBef>
                <a:spcPts val="0"/>
              </a:spcBef>
            </a:pPr>
            <a:endParaRPr lang="en-US" sz="2900" dirty="0">
              <a:latin typeface="Cambria" panose="02040503050406030204" pitchFamily="18" charset="0"/>
              <a:ea typeface="Cambria" panose="02040503050406030204" pitchFamily="18" charset="0"/>
            </a:endParaRPr>
          </a:p>
          <a:p>
            <a:pPr marL="399415" indent="-399415" algn="just">
              <a:spcBef>
                <a:spcPts val="0"/>
              </a:spcBef>
              <a:buChar char="•"/>
            </a:pPr>
            <a:endParaRPr lang="en-US" sz="2900" dirty="0">
              <a:latin typeface="Cambria" panose="02040503050406030204" pitchFamily="18" charset="0"/>
              <a:ea typeface="Cambria" panose="02040503050406030204" pitchFamily="18" charset="0"/>
            </a:endParaRPr>
          </a:p>
          <a:p>
            <a:pPr marL="399415" indent="-399415" algn="just">
              <a:spcBef>
                <a:spcPts val="0"/>
              </a:spcBef>
              <a:buChar char="•"/>
            </a:pPr>
            <a:endParaRPr lang="en-US" sz="2900" dirty="0">
              <a:latin typeface="Cambria" panose="02040503050406030204" pitchFamily="18" charset="0"/>
              <a:ea typeface="Cambria" panose="02040503050406030204" pitchFamily="18" charset="0"/>
            </a:endParaRPr>
          </a:p>
          <a:p>
            <a:pPr marL="399415" indent="-399415" algn="just">
              <a:spcBef>
                <a:spcPts val="0"/>
              </a:spcBef>
              <a:buChar char="•"/>
            </a:pPr>
            <a:endParaRPr lang="en-US" sz="2900" dirty="0">
              <a:latin typeface="Cambria" panose="02040503050406030204" pitchFamily="18" charset="0"/>
              <a:ea typeface="Cambria" panose="02040503050406030204" pitchFamily="18" charset="0"/>
            </a:endParaRPr>
          </a:p>
          <a:p>
            <a:pPr algn="l">
              <a:spcBef>
                <a:spcPts val="0"/>
              </a:spcBef>
            </a:pPr>
            <a:endParaRPr lang="en-US" sz="2900" dirty="0">
              <a:latin typeface="Cambria" panose="02040503050406030204" pitchFamily="18" charset="0"/>
              <a:ea typeface="Cambria" panose="02040503050406030204" pitchFamily="18" charset="0"/>
            </a:endParaRPr>
          </a:p>
          <a:p>
            <a:pPr algn="just">
              <a:spcBef>
                <a:spcPts val="0"/>
              </a:spcBef>
            </a:pPr>
            <a:endParaRPr lang="en-US" sz="2900" dirty="0">
              <a:latin typeface="Cambria" panose="02040503050406030204" pitchFamily="18" charset="0"/>
              <a:ea typeface="Cambria" panose="02040503050406030204" pitchFamily="18" charset="0"/>
            </a:endParaRPr>
          </a:p>
          <a:p>
            <a:pPr algn="l">
              <a:spcBef>
                <a:spcPts val="0"/>
              </a:spcBef>
            </a:pPr>
            <a:endParaRPr lang="en-US" sz="2900" dirty="0">
              <a:latin typeface="Cambria" panose="02040503050406030204" pitchFamily="18" charset="0"/>
              <a:ea typeface="Cambria" panose="02040503050406030204" pitchFamily="18" charset="0"/>
            </a:endParaRPr>
          </a:p>
          <a:p>
            <a:pPr algn="l">
              <a:spcBef>
                <a:spcPts val="0"/>
              </a:spcBef>
            </a:pPr>
            <a:endParaRPr lang="en-US" sz="2900" dirty="0">
              <a:latin typeface="Cambria" panose="02040503050406030204" pitchFamily="18" charset="0"/>
              <a:ea typeface="Cambria" panose="02040503050406030204" pitchFamily="18" charset="0"/>
            </a:endParaRPr>
          </a:p>
          <a:p>
            <a:pPr algn="l">
              <a:spcBef>
                <a:spcPts val="0"/>
              </a:spcBef>
            </a:pPr>
            <a:endParaRPr lang="en-US" sz="2900" dirty="0">
              <a:latin typeface="Cambria" panose="02040503050406030204" pitchFamily="18" charset="0"/>
              <a:ea typeface="Cambria" panose="02040503050406030204" pitchFamily="18" charset="0"/>
            </a:endParaRPr>
          </a:p>
        </p:txBody>
      </p:sp>
      <p:sp>
        <p:nvSpPr>
          <p:cNvPr id="12" name="Subtitle 2"/>
          <p:cNvSpPr txBox="1">
            <a:spLocks/>
          </p:cNvSpPr>
          <p:nvPr/>
        </p:nvSpPr>
        <p:spPr>
          <a:xfrm>
            <a:off x="32572096" y="17455104"/>
            <a:ext cx="10894981" cy="4747065"/>
          </a:xfrm>
          <a:prstGeom prst="rect">
            <a:avLst/>
          </a:prstGeom>
          <a:solidFill>
            <a:schemeClr val="bg2">
              <a:alpha val="64000"/>
            </a:schemeClr>
          </a:solidFill>
          <a:ln>
            <a:solidFill>
              <a:srgbClr val="002060"/>
            </a:solidFill>
          </a:ln>
        </p:spPr>
        <p:txBody>
          <a:bodyPr vert="horz" lIns="182880" tIns="274320" rIns="182880"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700" b="1" dirty="0">
                <a:latin typeface="Cambria"/>
                <a:ea typeface="Cambria"/>
              </a:rPr>
              <a:t>Specifications</a:t>
            </a:r>
          </a:p>
          <a:p>
            <a:pPr marL="571500" indent="-571500" algn="just">
              <a:spcBef>
                <a:spcPts val="0"/>
              </a:spcBef>
              <a:buFont typeface="Arial" panose="020B0604020202020204" pitchFamily="34" charset="0"/>
              <a:buChar char="•"/>
            </a:pPr>
            <a:r>
              <a:rPr lang="en-US" sz="3700" dirty="0">
                <a:latin typeface="Cambria"/>
                <a:ea typeface="Cambria"/>
              </a:rPr>
              <a:t>Hydraulic Braking to all Four Wheels</a:t>
            </a:r>
          </a:p>
          <a:p>
            <a:pPr marL="571500" indent="-571500" algn="just">
              <a:spcBef>
                <a:spcPts val="0"/>
              </a:spcBef>
              <a:buFont typeface="Arial" panose="020B0604020202020204" pitchFamily="34" charset="0"/>
              <a:buChar char="•"/>
            </a:pPr>
            <a:r>
              <a:rPr lang="en-US" sz="3700" dirty="0">
                <a:latin typeface="Cambria"/>
                <a:ea typeface="Cambria"/>
              </a:rPr>
              <a:t>Dual Kill Switch (One by Driver one by Engine)</a:t>
            </a:r>
          </a:p>
          <a:p>
            <a:pPr marL="571500" indent="-571500" algn="just">
              <a:spcBef>
                <a:spcPts val="0"/>
              </a:spcBef>
              <a:buFont typeface="Arial" panose="020B0604020202020204" pitchFamily="34" charset="0"/>
              <a:buChar char="•"/>
            </a:pPr>
            <a:r>
              <a:rPr lang="en-US" sz="3700" dirty="0">
                <a:latin typeface="Cambria"/>
                <a:ea typeface="Cambria"/>
              </a:rPr>
              <a:t>Fully Mechanical Steering</a:t>
            </a:r>
          </a:p>
          <a:p>
            <a:pPr marL="571500" indent="-571500" algn="just">
              <a:spcBef>
                <a:spcPts val="0"/>
              </a:spcBef>
              <a:buFont typeface="Arial" panose="020B0604020202020204" pitchFamily="34" charset="0"/>
              <a:buChar char="•"/>
            </a:pPr>
            <a:r>
              <a:rPr lang="en-US" sz="3700" dirty="0">
                <a:latin typeface="Cambria"/>
                <a:ea typeface="Cambria"/>
              </a:rPr>
              <a:t>Brake and Reverse Lights</a:t>
            </a:r>
          </a:p>
          <a:p>
            <a:pPr marL="571500" indent="-571500" algn="just">
              <a:spcBef>
                <a:spcPts val="0"/>
              </a:spcBef>
              <a:buFont typeface="Arial" panose="020B0604020202020204" pitchFamily="34" charset="0"/>
              <a:buChar char="•"/>
            </a:pPr>
            <a:r>
              <a:rPr lang="en-US" sz="3700" dirty="0">
                <a:latin typeface="Cambria"/>
                <a:ea typeface="Cambria"/>
              </a:rPr>
              <a:t>Electronic Switch for activating Four Wheel Drive</a:t>
            </a:r>
          </a:p>
          <a:p>
            <a:pPr algn="just">
              <a:spcBef>
                <a:spcPts val="0"/>
              </a:spcBef>
            </a:pPr>
            <a:r>
              <a:rPr lang="en-US" sz="3700" b="1" dirty="0">
                <a:latin typeface="Cambria" panose="02040503050406030204" pitchFamily="18" charset="0"/>
              </a:rPr>
              <a:t>Improvements</a:t>
            </a:r>
          </a:p>
          <a:p>
            <a:pPr marL="571500" indent="-571500" algn="just">
              <a:spcBef>
                <a:spcPts val="0"/>
              </a:spcBef>
              <a:buFont typeface="Arial" panose="020B0604020202020204" pitchFamily="34" charset="0"/>
              <a:buChar char="•"/>
            </a:pPr>
            <a:r>
              <a:rPr lang="en-US" sz="3700" dirty="0">
                <a:latin typeface="Cambria" panose="02040503050406030204" pitchFamily="18" charset="0"/>
              </a:rPr>
              <a:t>Custom Brake Rotor Design</a:t>
            </a:r>
          </a:p>
          <a:p>
            <a:pPr marL="571500" indent="-571500" algn="just">
              <a:spcBef>
                <a:spcPts val="0"/>
              </a:spcBef>
              <a:buFont typeface="Arial" panose="020B0604020202020204" pitchFamily="34" charset="0"/>
              <a:buChar char="•"/>
            </a:pPr>
            <a:r>
              <a:rPr lang="en-US" sz="3700" dirty="0">
                <a:latin typeface="Cambria" panose="02040503050406030204" pitchFamily="18" charset="0"/>
              </a:rPr>
              <a:t>Decreased Vibration with Engine Bushings</a:t>
            </a:r>
          </a:p>
        </p:txBody>
      </p:sp>
      <p:sp>
        <p:nvSpPr>
          <p:cNvPr id="13" name="Subtitle 2"/>
          <p:cNvSpPr txBox="1">
            <a:spLocks/>
          </p:cNvSpPr>
          <p:nvPr/>
        </p:nvSpPr>
        <p:spPr>
          <a:xfrm>
            <a:off x="369597" y="4913212"/>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Project Overview</a:t>
            </a:r>
          </a:p>
        </p:txBody>
      </p:sp>
      <p:sp>
        <p:nvSpPr>
          <p:cNvPr id="15" name="Subtitle 2"/>
          <p:cNvSpPr txBox="1">
            <a:spLocks/>
          </p:cNvSpPr>
          <p:nvPr/>
        </p:nvSpPr>
        <p:spPr>
          <a:xfrm>
            <a:off x="32591448" y="4879105"/>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Powertrain</a:t>
            </a:r>
          </a:p>
        </p:txBody>
      </p:sp>
      <p:sp>
        <p:nvSpPr>
          <p:cNvPr id="18" name="Subtitle 2"/>
          <p:cNvSpPr txBox="1">
            <a:spLocks/>
          </p:cNvSpPr>
          <p:nvPr/>
        </p:nvSpPr>
        <p:spPr>
          <a:xfrm>
            <a:off x="32621220" y="28047248"/>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Acknowledgements</a:t>
            </a:r>
          </a:p>
        </p:txBody>
      </p:sp>
      <p:sp>
        <p:nvSpPr>
          <p:cNvPr id="19" name="Subtitle 2"/>
          <p:cNvSpPr txBox="1">
            <a:spLocks/>
          </p:cNvSpPr>
          <p:nvPr/>
        </p:nvSpPr>
        <p:spPr>
          <a:xfrm>
            <a:off x="32572096" y="6141488"/>
            <a:ext cx="10914743" cy="9658270"/>
          </a:xfrm>
          <a:prstGeom prst="rect">
            <a:avLst/>
          </a:prstGeom>
          <a:solidFill>
            <a:schemeClr val="bg2">
              <a:alpha val="64000"/>
            </a:schemeClr>
          </a:solidFill>
          <a:ln>
            <a:solidFill>
              <a:srgbClr val="002060"/>
            </a:solidFill>
          </a:ln>
        </p:spPr>
        <p:txBody>
          <a:bodyPr vert="horz" lIns="182880" tIns="274320" rIns="182880"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700" b="1" dirty="0">
                <a:latin typeface="Cambria" panose="02040503050406030204" pitchFamily="18" charset="0"/>
              </a:rPr>
              <a:t>Specifications</a:t>
            </a:r>
          </a:p>
          <a:p>
            <a:pPr marL="571500" indent="-571500" algn="just">
              <a:spcBef>
                <a:spcPts val="0"/>
              </a:spcBef>
              <a:buFont typeface="Arial" panose="020B0604020202020204" pitchFamily="34" charset="0"/>
              <a:buChar char="•"/>
            </a:pPr>
            <a:r>
              <a:rPr lang="en-US" sz="3700" b="1" dirty="0">
                <a:latin typeface="Cambria" panose="02040503050406030204" pitchFamily="18" charset="0"/>
              </a:rPr>
              <a:t>Engine</a:t>
            </a:r>
            <a:r>
              <a:rPr lang="en-US" sz="3700" dirty="0">
                <a:latin typeface="Cambria" panose="02040503050406030204" pitchFamily="18" charset="0"/>
              </a:rPr>
              <a:t>: Kohler CH440 14 HP</a:t>
            </a:r>
          </a:p>
          <a:p>
            <a:pPr marL="571500" indent="-571500" algn="just">
              <a:spcBef>
                <a:spcPts val="0"/>
              </a:spcBef>
              <a:buFont typeface="Arial" panose="020B0604020202020204" pitchFamily="34" charset="0"/>
              <a:buChar char="•"/>
            </a:pPr>
            <a:r>
              <a:rPr lang="en-US" sz="3700" b="1" dirty="0">
                <a:latin typeface="Cambria" panose="02040503050406030204" pitchFamily="18" charset="0"/>
              </a:rPr>
              <a:t>Transmission</a:t>
            </a:r>
            <a:r>
              <a:rPr lang="en-US" sz="3700" dirty="0">
                <a:latin typeface="Cambria" panose="02040503050406030204" pitchFamily="18" charset="0"/>
              </a:rPr>
              <a:t>: Gaged Engineering GX9 CVT with 3.9-0.9 gear range.</a:t>
            </a:r>
          </a:p>
          <a:p>
            <a:pPr marL="571500" indent="-571500" algn="just">
              <a:spcBef>
                <a:spcPts val="0"/>
              </a:spcBef>
              <a:buFont typeface="Arial" panose="020B0604020202020204" pitchFamily="34" charset="0"/>
              <a:buChar char="•"/>
            </a:pPr>
            <a:r>
              <a:rPr lang="en-US" sz="3700" dirty="0">
                <a:latin typeface="Cambria" panose="02040503050406030204" pitchFamily="18" charset="0"/>
              </a:rPr>
              <a:t>DANA H12 final drive transaxle – 13.25:1 ratio</a:t>
            </a:r>
          </a:p>
          <a:p>
            <a:pPr marL="571500" indent="-571500" algn="just">
              <a:spcBef>
                <a:spcPts val="0"/>
              </a:spcBef>
              <a:buFont typeface="Arial" panose="020B0604020202020204" pitchFamily="34" charset="0"/>
              <a:buChar char="•"/>
            </a:pPr>
            <a:r>
              <a:rPr lang="en-US" sz="3700" dirty="0">
                <a:latin typeface="Cambria" panose="02040503050406030204" pitchFamily="18" charset="0"/>
              </a:rPr>
              <a:t>4x4 transfer case </a:t>
            </a:r>
          </a:p>
          <a:p>
            <a:pPr algn="just">
              <a:spcBef>
                <a:spcPts val="0"/>
              </a:spcBef>
            </a:pPr>
            <a:r>
              <a:rPr lang="en-US" sz="3700" b="1" dirty="0">
                <a:latin typeface="Cambria" panose="02040503050406030204" pitchFamily="18" charset="0"/>
              </a:rPr>
              <a:t>Improvements</a:t>
            </a:r>
          </a:p>
          <a:p>
            <a:pPr marL="342900" indent="-342900" algn="just">
              <a:spcBef>
                <a:spcPts val="0"/>
              </a:spcBef>
              <a:buFont typeface="Arial" panose="020B0604020202020204" pitchFamily="34" charset="0"/>
              <a:buChar char="•"/>
            </a:pPr>
            <a:r>
              <a:rPr lang="en-US" sz="3700" spc="-100" dirty="0">
                <a:latin typeface="Cambria" panose="02040503050406030204" pitchFamily="18" charset="0"/>
              </a:rPr>
              <a:t>Transaxle selection yielded a 50% weight reduction in comparison to previous design.</a:t>
            </a:r>
          </a:p>
          <a:p>
            <a:pPr marL="342900" indent="-342900" algn="just">
              <a:spcBef>
                <a:spcPts val="0"/>
              </a:spcBef>
              <a:buFont typeface="Arial" panose="020B0604020202020204" pitchFamily="34" charset="0"/>
              <a:buChar char="•"/>
            </a:pPr>
            <a:r>
              <a:rPr lang="en-US" sz="3700" dirty="0">
                <a:latin typeface="Cambria" panose="02040503050406030204" pitchFamily="18" charset="0"/>
              </a:rPr>
              <a:t>CVT tuned to minimize belt slipping and increase final drive ratio. </a:t>
            </a:r>
          </a:p>
          <a:p>
            <a:pPr marL="342900" indent="-342900" algn="just">
              <a:spcBef>
                <a:spcPts val="0"/>
              </a:spcBef>
              <a:buFont typeface="Arial" panose="020B0604020202020204" pitchFamily="34" charset="0"/>
              <a:buChar char="•"/>
            </a:pPr>
            <a:r>
              <a:rPr lang="en-US" sz="3700" dirty="0">
                <a:latin typeface="Cambria" panose="02040503050406030204" pitchFamily="18" charset="0"/>
              </a:rPr>
              <a:t>Reduced U-Joint use to decrease mechanical loss</a:t>
            </a:r>
          </a:p>
          <a:p>
            <a:pPr marL="342900" indent="-342900" algn="just">
              <a:spcBef>
                <a:spcPts val="0"/>
              </a:spcBef>
              <a:buFont typeface="Arial" panose="020B0604020202020204" pitchFamily="34" charset="0"/>
              <a:buChar char="•"/>
            </a:pPr>
            <a:r>
              <a:rPr lang="en-US" sz="3700" dirty="0">
                <a:latin typeface="Cambria" panose="02040503050406030204" pitchFamily="18" charset="0"/>
              </a:rPr>
              <a:t>Improved compatibility for future use.</a:t>
            </a:r>
          </a:p>
          <a:p>
            <a:pPr marL="342900" indent="-342900" algn="just">
              <a:spcBef>
                <a:spcPts val="0"/>
              </a:spcBef>
              <a:buFont typeface="Arial" panose="020B0604020202020204" pitchFamily="34" charset="0"/>
              <a:buChar char="•"/>
            </a:pPr>
            <a:r>
              <a:rPr lang="en-US" sz="3700" dirty="0">
                <a:latin typeface="Cambria" panose="02040503050406030204" pitchFamily="18" charset="0"/>
              </a:rPr>
              <a:t>Collaborated with industry partners for highly specialized manufacturing.</a:t>
            </a:r>
          </a:p>
          <a:p>
            <a:pPr algn="just">
              <a:spcBef>
                <a:spcPts val="0"/>
              </a:spcBef>
            </a:pPr>
            <a:endParaRPr lang="en-US" sz="3700" dirty="0">
              <a:latin typeface="Cambria" panose="02040503050406030204" pitchFamily="18" charset="0"/>
            </a:endParaRPr>
          </a:p>
          <a:p>
            <a:pPr marL="342900" indent="-342900" algn="just">
              <a:spcBef>
                <a:spcPts val="0"/>
              </a:spcBef>
              <a:buFont typeface="Arial" panose="020B0604020202020204" pitchFamily="34" charset="0"/>
              <a:buChar char="•"/>
            </a:pPr>
            <a:endParaRPr lang="en-US" sz="2020" dirty="0">
              <a:latin typeface="Cambria" panose="02040503050406030204" pitchFamily="18" charset="0"/>
            </a:endParaRPr>
          </a:p>
        </p:txBody>
      </p:sp>
      <p:pic>
        <p:nvPicPr>
          <p:cNvPr id="161" name="Picture 16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4570" y="1214401"/>
            <a:ext cx="8976255" cy="2502994"/>
          </a:xfrm>
          <a:prstGeom prst="rect">
            <a:avLst/>
          </a:prstGeom>
        </p:spPr>
      </p:pic>
      <p:sp>
        <p:nvSpPr>
          <p:cNvPr id="4" name="TextBox 3"/>
          <p:cNvSpPr txBox="1"/>
          <p:nvPr/>
        </p:nvSpPr>
        <p:spPr>
          <a:xfrm>
            <a:off x="32984920" y="12216858"/>
            <a:ext cx="5657401" cy="553992"/>
          </a:xfrm>
          <a:prstGeom prst="rect">
            <a:avLst/>
          </a:prstGeom>
          <a:noFill/>
        </p:spPr>
        <p:txBody>
          <a:bodyPr wrap="square" lIns="106674" tIns="53337" rIns="106674" bIns="53337" rtlCol="0">
            <a:spAutoFit/>
          </a:bodyPr>
          <a:lstStyle/>
          <a:p>
            <a:endParaRPr lang="en-US" sz="2900">
              <a:latin typeface="Cambria" panose="02040503050406030204" pitchFamily="18" charset="0"/>
            </a:endParaRPr>
          </a:p>
        </p:txBody>
      </p:sp>
      <p:sp>
        <p:nvSpPr>
          <p:cNvPr id="98" name="Subtitle 2"/>
          <p:cNvSpPr txBox="1">
            <a:spLocks/>
          </p:cNvSpPr>
          <p:nvPr/>
        </p:nvSpPr>
        <p:spPr>
          <a:xfrm>
            <a:off x="369597" y="22311638"/>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Suspension and Handling</a:t>
            </a:r>
          </a:p>
        </p:txBody>
      </p:sp>
      <p:sp>
        <p:nvSpPr>
          <p:cNvPr id="99" name="Subtitle 2"/>
          <p:cNvSpPr txBox="1">
            <a:spLocks/>
          </p:cNvSpPr>
          <p:nvPr/>
        </p:nvSpPr>
        <p:spPr>
          <a:xfrm>
            <a:off x="369597" y="15352472"/>
            <a:ext cx="10914743" cy="6613485"/>
          </a:xfrm>
          <a:prstGeom prst="rect">
            <a:avLst/>
          </a:prstGeom>
          <a:solidFill>
            <a:schemeClr val="bg2">
              <a:alpha val="64000"/>
            </a:schemeClr>
          </a:solidFill>
          <a:ln>
            <a:solidFill>
              <a:srgbClr val="002060"/>
            </a:solidFill>
          </a:ln>
        </p:spPr>
        <p:txBody>
          <a:bodyPr vert="horz" lIns="182880" tIns="274320" rIns="182880"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700" b="1" dirty="0">
                <a:latin typeface="Cambria"/>
                <a:ea typeface="Cambria"/>
              </a:rPr>
              <a:t>Specifications</a:t>
            </a:r>
          </a:p>
          <a:p>
            <a:pPr marL="571500" indent="-571500" algn="just">
              <a:spcBef>
                <a:spcPts val="0"/>
              </a:spcBef>
              <a:buFont typeface="Arial" panose="020B0604020202020204" pitchFamily="34" charset="0"/>
              <a:buChar char="•"/>
            </a:pPr>
            <a:r>
              <a:rPr lang="en-US" sz="3700" dirty="0">
                <a:latin typeface="Cambria"/>
                <a:ea typeface="Cambria"/>
              </a:rPr>
              <a:t>1020 AISI Steel Frame with Roll Cage to Surround and Protect Driver.</a:t>
            </a:r>
          </a:p>
          <a:p>
            <a:pPr marL="571500" indent="-571500" algn="just">
              <a:spcBef>
                <a:spcPts val="0"/>
              </a:spcBef>
              <a:buFont typeface="Arial" panose="020B0604020202020204" pitchFamily="34" charset="0"/>
              <a:buChar char="•"/>
            </a:pPr>
            <a:r>
              <a:rPr lang="en-US" sz="3700" dirty="0">
                <a:latin typeface="Cambria"/>
                <a:ea typeface="Cambria"/>
              </a:rPr>
              <a:t>Subframe and Mounting Assemblies to Support, Integrate, and Package Subsystems.</a:t>
            </a:r>
          </a:p>
          <a:p>
            <a:pPr marL="571500" indent="-571500" algn="just">
              <a:spcBef>
                <a:spcPts val="0"/>
              </a:spcBef>
              <a:buFont typeface="Arial" panose="020B0604020202020204" pitchFamily="34" charset="0"/>
              <a:buChar char="•"/>
            </a:pPr>
            <a:r>
              <a:rPr lang="en-US" sz="3700" b="1" dirty="0">
                <a:latin typeface="Cambria"/>
                <a:ea typeface="Cambria"/>
              </a:rPr>
              <a:t>Improvements</a:t>
            </a:r>
          </a:p>
          <a:p>
            <a:pPr algn="just">
              <a:spcBef>
                <a:spcPts val="0"/>
              </a:spcBef>
            </a:pPr>
            <a:r>
              <a:rPr lang="en-US" sz="3700" b="1" dirty="0">
                <a:latin typeface="Cambria"/>
                <a:ea typeface="Cambria"/>
              </a:rPr>
              <a:t>Improvements</a:t>
            </a:r>
          </a:p>
          <a:p>
            <a:pPr marL="571500" indent="-571500" algn="just">
              <a:spcBef>
                <a:spcPts val="0"/>
              </a:spcBef>
              <a:buChar char="•"/>
            </a:pPr>
            <a:r>
              <a:rPr lang="en-US" sz="3700" dirty="0">
                <a:latin typeface="Cambria"/>
                <a:ea typeface="Cambria"/>
              </a:rPr>
              <a:t>Established Pipe Bending and Notching Process for Rapid Fabrication and Improved Strength by Reducing Welds and Minimizing Open Ended Pipes.</a:t>
            </a:r>
          </a:p>
          <a:p>
            <a:pPr marL="571500" indent="-571500" algn="just">
              <a:spcBef>
                <a:spcPts val="0"/>
              </a:spcBef>
              <a:buChar char="•"/>
            </a:pPr>
            <a:r>
              <a:rPr lang="en-US" sz="3700" dirty="0">
                <a:latin typeface="Cambria" panose="02040503050406030204" pitchFamily="18" charset="0"/>
                <a:ea typeface="Cambria"/>
              </a:rPr>
              <a:t>17% Reduction in Weight (150lbs -&gt; 125lbs)</a:t>
            </a:r>
            <a:endParaRPr lang="en-US" sz="3700" dirty="0">
              <a:latin typeface="Cambria" panose="02040503050406030204" pitchFamily="18" charset="0"/>
            </a:endParaRPr>
          </a:p>
          <a:p>
            <a:pPr algn="l">
              <a:spcBef>
                <a:spcPts val="0"/>
              </a:spcBef>
            </a:pPr>
            <a:endParaRPr lang="en-US" sz="3700" dirty="0">
              <a:latin typeface="Cambria" panose="02040503050406030204" pitchFamily="18" charset="0"/>
            </a:endParaRPr>
          </a:p>
          <a:p>
            <a:pPr algn="l">
              <a:spcBef>
                <a:spcPts val="0"/>
              </a:spcBef>
            </a:pPr>
            <a:endParaRPr lang="en-US" sz="3700" dirty="0">
              <a:latin typeface="Cambria" panose="02040503050406030204" pitchFamily="18" charset="0"/>
              <a:ea typeface="Cambria" panose="02040503050406030204" pitchFamily="18" charset="0"/>
            </a:endParaRPr>
          </a:p>
        </p:txBody>
      </p:sp>
      <p:sp>
        <p:nvSpPr>
          <p:cNvPr id="108" name="Subtitle 2"/>
          <p:cNvSpPr txBox="1">
            <a:spLocks/>
          </p:cNvSpPr>
          <p:nvPr/>
        </p:nvSpPr>
        <p:spPr>
          <a:xfrm>
            <a:off x="32621220" y="28979094"/>
            <a:ext cx="10914743" cy="3598159"/>
          </a:xfrm>
          <a:prstGeom prst="rect">
            <a:avLst/>
          </a:prstGeom>
          <a:solidFill>
            <a:schemeClr val="bg2">
              <a:alpha val="64000"/>
            </a:schemeClr>
          </a:solidFill>
          <a:ln>
            <a:solidFill>
              <a:srgbClr val="002060"/>
            </a:solidFill>
          </a:ln>
        </p:spPr>
        <p:txBody>
          <a:bodyPr vert="horz" lIns="182880" tIns="182880" rIns="182880"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700">
                <a:latin typeface="Cambria" panose="02040503050406030204" pitchFamily="18" charset="0"/>
              </a:rPr>
              <a:t>Advisor: </a:t>
            </a:r>
            <a:r>
              <a:rPr lang="en-US" sz="3700" err="1">
                <a:latin typeface="Cambria" panose="02040503050406030204" pitchFamily="18" charset="0"/>
              </a:rPr>
              <a:t>Ivaylo</a:t>
            </a:r>
            <a:r>
              <a:rPr lang="en-US" sz="3700">
                <a:latin typeface="Cambria" panose="02040503050406030204" pitchFamily="18" charset="0"/>
              </a:rPr>
              <a:t> </a:t>
            </a:r>
            <a:r>
              <a:rPr lang="en-US" sz="3700" err="1">
                <a:latin typeface="Cambria" panose="02040503050406030204" pitchFamily="18" charset="0"/>
              </a:rPr>
              <a:t>Nedyalkov</a:t>
            </a:r>
            <a:endParaRPr lang="en-US" sz="3700">
              <a:latin typeface="Cambria" panose="02040503050406030204" pitchFamily="18" charset="0"/>
            </a:endParaRPr>
          </a:p>
          <a:p>
            <a:pPr algn="just">
              <a:spcBef>
                <a:spcPts val="0"/>
              </a:spcBef>
            </a:pPr>
            <a:r>
              <a:rPr lang="en-US" sz="3700">
                <a:latin typeface="Cambria" panose="02040503050406030204" pitchFamily="18" charset="0"/>
              </a:rPr>
              <a:t>CEPS TSC: Noah </a:t>
            </a:r>
            <a:r>
              <a:rPr lang="en-US" sz="3700" err="1">
                <a:latin typeface="Cambria" panose="02040503050406030204" pitchFamily="18" charset="0"/>
              </a:rPr>
              <a:t>MacAdam</a:t>
            </a:r>
            <a:r>
              <a:rPr lang="en-US" sz="3700">
                <a:latin typeface="Cambria" panose="02040503050406030204" pitchFamily="18" charset="0"/>
              </a:rPr>
              <a:t>, Scott Campbell, Kevan Carpenter, Sheldon Parent, CEPS Makerspace</a:t>
            </a:r>
          </a:p>
          <a:p>
            <a:pPr algn="just">
              <a:spcBef>
                <a:spcPts val="0"/>
              </a:spcBef>
            </a:pPr>
            <a:r>
              <a:rPr lang="en-US" sz="3700">
                <a:latin typeface="Cambria" panose="02040503050406030204" pitchFamily="18" charset="0"/>
              </a:rPr>
              <a:t>CEPS ME Department: Kelly Danforth, Shannon Silver, Nathaniel </a:t>
            </a:r>
            <a:r>
              <a:rPr lang="en-US" sz="3700" err="1">
                <a:latin typeface="Cambria" panose="02040503050406030204" pitchFamily="18" charset="0"/>
              </a:rPr>
              <a:t>Burnich</a:t>
            </a:r>
            <a:endParaRPr lang="en-US" sz="3700">
              <a:latin typeface="Cambria" panose="02040503050406030204" pitchFamily="18" charset="0"/>
            </a:endParaRPr>
          </a:p>
          <a:p>
            <a:pPr algn="just">
              <a:spcBef>
                <a:spcPts val="0"/>
              </a:spcBef>
            </a:pPr>
            <a:r>
              <a:rPr lang="en-US" sz="3700">
                <a:latin typeface="Cambria" panose="02040503050406030204" pitchFamily="18" charset="0"/>
              </a:rPr>
              <a:t>Sponsors: SAE International, Sig Sauer, </a:t>
            </a:r>
            <a:r>
              <a:rPr lang="en-US" sz="3700" err="1">
                <a:latin typeface="Cambria" panose="02040503050406030204" pitchFamily="18" charset="0"/>
              </a:rPr>
              <a:t>Turbocam</a:t>
            </a:r>
            <a:r>
              <a:rPr lang="en-US" sz="3700">
                <a:latin typeface="Cambria" panose="02040503050406030204" pitchFamily="18" charset="0"/>
              </a:rPr>
              <a:t> International, Todd Gross, SolidWorks Corp., Kohler, Fox Factory Inc., Individual Donors</a:t>
            </a:r>
          </a:p>
        </p:txBody>
      </p:sp>
      <p:pic>
        <p:nvPicPr>
          <p:cNvPr id="21" name="Picture 20">
            <a:extLst>
              <a:ext uri="{FF2B5EF4-FFF2-40B4-BE49-F238E27FC236}">
                <a16:creationId xmlns:a16="http://schemas.microsoft.com/office/drawing/2014/main" id="{A0D91245-00F6-EF40-0229-6FE04784F2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9013" y="1305990"/>
            <a:ext cx="8006616" cy="2411405"/>
          </a:xfrm>
          <a:prstGeom prst="rect">
            <a:avLst/>
          </a:prstGeom>
        </p:spPr>
      </p:pic>
      <p:pic>
        <p:nvPicPr>
          <p:cNvPr id="23" name="Picture 22">
            <a:extLst>
              <a:ext uri="{FF2B5EF4-FFF2-40B4-BE49-F238E27FC236}">
                <a16:creationId xmlns:a16="http://schemas.microsoft.com/office/drawing/2014/main" id="{6B6CF69F-EFCB-CCFA-FB79-18AAC6392CA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2471" r="12471"/>
          <a:stretch/>
        </p:blipFill>
        <p:spPr>
          <a:xfrm>
            <a:off x="11656077" y="11277088"/>
            <a:ext cx="19355365" cy="14505362"/>
          </a:xfrm>
          <a:prstGeom prst="rect">
            <a:avLst/>
          </a:prstGeom>
        </p:spPr>
      </p:pic>
      <p:sp>
        <p:nvSpPr>
          <p:cNvPr id="24" name="TextBox 23">
            <a:extLst>
              <a:ext uri="{FF2B5EF4-FFF2-40B4-BE49-F238E27FC236}">
                <a16:creationId xmlns:a16="http://schemas.microsoft.com/office/drawing/2014/main" id="{1706151F-0CF6-E115-DD96-E7B1894BCD43}"/>
              </a:ext>
            </a:extLst>
          </p:cNvPr>
          <p:cNvSpPr txBox="1"/>
          <p:nvPr/>
        </p:nvSpPr>
        <p:spPr>
          <a:xfrm>
            <a:off x="16520007" y="4795637"/>
            <a:ext cx="11727606" cy="923330"/>
          </a:xfrm>
          <a:prstGeom prst="rect">
            <a:avLst/>
          </a:prstGeom>
          <a:noFill/>
        </p:spPr>
        <p:txBody>
          <a:bodyPr wrap="square" rtlCol="0">
            <a:spAutoFit/>
          </a:bodyPr>
          <a:lstStyle/>
          <a:p>
            <a:r>
              <a:rPr lang="en-US" sz="5400" b="1" u="sng">
                <a:latin typeface="Cambria" panose="02040503050406030204" pitchFamily="18" charset="0"/>
                <a:ea typeface="Cambria" panose="02040503050406030204" pitchFamily="18" charset="0"/>
              </a:rPr>
              <a:t>Engine Performance: Kohler CH440</a:t>
            </a:r>
            <a:endParaRPr lang="en-US" b="1" u="sng">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B7A4BE2-1A72-B543-AEE4-833F601D5584}"/>
              </a:ext>
            </a:extLst>
          </p:cNvPr>
          <p:cNvSpPr txBox="1"/>
          <p:nvPr/>
        </p:nvSpPr>
        <p:spPr>
          <a:xfrm>
            <a:off x="11341034" y="10603489"/>
            <a:ext cx="7421108" cy="5524589"/>
          </a:xfrm>
          <a:prstGeom prst="rect">
            <a:avLst/>
          </a:prstGeom>
          <a:noFill/>
        </p:spPr>
        <p:txBody>
          <a:bodyPr wrap="square" lIns="91440" tIns="45720" rIns="91440" bIns="45720" rtlCol="0" anchor="t">
            <a:spAutoFit/>
          </a:bodyPr>
          <a:lstStyle/>
          <a:p>
            <a:r>
              <a:rPr lang="en-US" sz="5400" b="1" u="sng">
                <a:latin typeface="Cambria"/>
                <a:ea typeface="Cambria"/>
              </a:rPr>
              <a:t>Frame Manufacturing</a:t>
            </a:r>
          </a:p>
          <a:p>
            <a:r>
              <a:rPr lang="en-US" sz="4000">
                <a:latin typeface="Cambria"/>
                <a:ea typeface="Cambria"/>
              </a:rPr>
              <a:t>Developed a Process to Maximize Tubing bends instead of Welding to Maximize Strength, Minimize Weight, and Enhance Aesthetics.</a:t>
            </a:r>
            <a:endParaRPr lang="en-US"/>
          </a:p>
          <a:p>
            <a:endParaRPr lang="en-US" sz="5400">
              <a:latin typeface="Cambria" panose="02040503050406030204" pitchFamily="18" charset="0"/>
              <a:ea typeface="Cambria" panose="02040503050406030204" pitchFamily="18" charset="0"/>
            </a:endParaRPr>
          </a:p>
          <a:p>
            <a:endParaRPr lang="en-US" b="1" u="sng">
              <a:latin typeface="Cambria" panose="02040503050406030204" pitchFamily="18" charset="0"/>
              <a:ea typeface="Cambria" panose="02040503050406030204" pitchFamily="18" charset="0"/>
            </a:endParaRPr>
          </a:p>
        </p:txBody>
      </p:sp>
      <p:cxnSp>
        <p:nvCxnSpPr>
          <p:cNvPr id="29" name="Straight Arrow Connector 28">
            <a:extLst>
              <a:ext uri="{FF2B5EF4-FFF2-40B4-BE49-F238E27FC236}">
                <a16:creationId xmlns:a16="http://schemas.microsoft.com/office/drawing/2014/main" id="{9DC2BE90-327E-A7C0-5C49-EB022398BB53}"/>
              </a:ext>
            </a:extLst>
          </p:cNvPr>
          <p:cNvCxnSpPr>
            <a:cxnSpLocks/>
          </p:cNvCxnSpPr>
          <p:nvPr/>
        </p:nvCxnSpPr>
        <p:spPr>
          <a:xfrm>
            <a:off x="14987630" y="14088867"/>
            <a:ext cx="2649157" cy="1097158"/>
          </a:xfrm>
          <a:prstGeom prst="straightConnector1">
            <a:avLst/>
          </a:prstGeom>
          <a:ln w="57150">
            <a:tailEnd type="non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8581FAF-F15A-73F6-2E93-658B57BF75BF}"/>
              </a:ext>
            </a:extLst>
          </p:cNvPr>
          <p:cNvSpPr txBox="1"/>
          <p:nvPr/>
        </p:nvSpPr>
        <p:spPr>
          <a:xfrm>
            <a:off x="11455074" y="25162820"/>
            <a:ext cx="8203988" cy="5524589"/>
          </a:xfrm>
          <a:prstGeom prst="rect">
            <a:avLst/>
          </a:prstGeom>
          <a:noFill/>
        </p:spPr>
        <p:txBody>
          <a:bodyPr wrap="square" lIns="91440" tIns="45720" rIns="91440" bIns="45720" rtlCol="0" anchor="t">
            <a:spAutoFit/>
          </a:bodyPr>
          <a:lstStyle/>
          <a:p>
            <a:r>
              <a:rPr lang="en-US" sz="5400" b="1" u="sng">
                <a:latin typeface="Cambria"/>
                <a:ea typeface="Cambria"/>
              </a:rPr>
              <a:t>Powertrain &amp; Suspension Compatibility</a:t>
            </a:r>
            <a:endParaRPr lang="en-US" sz="5400" b="1" u="sng">
              <a:latin typeface="Cambria" panose="02040503050406030204" pitchFamily="18" charset="0"/>
              <a:ea typeface="Cambria" panose="02040503050406030204" pitchFamily="18" charset="0"/>
            </a:endParaRPr>
          </a:p>
          <a:p>
            <a:r>
              <a:rPr lang="en-US" sz="4000">
                <a:ea typeface="+mn-lt"/>
                <a:cs typeface="+mn-lt"/>
              </a:rPr>
              <a:t>Powertrain and Suspension Designed to Remain Compatible with Polaris Differential &amp; other off-The-Shelf Parts.</a:t>
            </a:r>
            <a:endParaRPr lang="en-US"/>
          </a:p>
          <a:p>
            <a:endParaRPr lang="en-US" b="1" u="sng">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1149482A-1E40-5F83-7FE5-650827F7F6DB}"/>
              </a:ext>
            </a:extLst>
          </p:cNvPr>
          <p:cNvSpPr txBox="1"/>
          <p:nvPr/>
        </p:nvSpPr>
        <p:spPr>
          <a:xfrm>
            <a:off x="27452888" y="10768359"/>
            <a:ext cx="5129032" cy="6971139"/>
          </a:xfrm>
          <a:prstGeom prst="rect">
            <a:avLst/>
          </a:prstGeom>
          <a:noFill/>
        </p:spPr>
        <p:txBody>
          <a:bodyPr wrap="square" lIns="91440" tIns="45720" rIns="91440" bIns="45720" rtlCol="0" anchor="t">
            <a:spAutoFit/>
          </a:bodyPr>
          <a:lstStyle/>
          <a:p>
            <a:r>
              <a:rPr lang="en-US" sz="5400" b="1" u="sng">
                <a:latin typeface="Cambria"/>
                <a:ea typeface="Cambria"/>
              </a:rPr>
              <a:t>Continuously Variable Transmission</a:t>
            </a:r>
            <a:endParaRPr lang="en-US" sz="5400" b="1" u="sng">
              <a:latin typeface="Cambria" panose="02040503050406030204" pitchFamily="18" charset="0"/>
              <a:ea typeface="Cambria" panose="02040503050406030204" pitchFamily="18" charset="0"/>
            </a:endParaRPr>
          </a:p>
          <a:p>
            <a:r>
              <a:rPr lang="en-US" sz="4000">
                <a:latin typeface="Cambria"/>
                <a:ea typeface="Cambria"/>
              </a:rPr>
              <a:t>Gaged Engineering CVT Allows for “Infinite” Gear Ratios Without the need of a Gearbox</a:t>
            </a:r>
          </a:p>
          <a:p>
            <a:endParaRPr lang="en-US" b="1" u="sng">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83AC888-0F21-319E-46C7-4A9FAFE03FFF}"/>
              </a:ext>
            </a:extLst>
          </p:cNvPr>
          <p:cNvSpPr txBox="1"/>
          <p:nvPr/>
        </p:nvSpPr>
        <p:spPr>
          <a:xfrm>
            <a:off x="25981092" y="23218438"/>
            <a:ext cx="5607911" cy="6140142"/>
          </a:xfrm>
          <a:prstGeom prst="rect">
            <a:avLst/>
          </a:prstGeom>
          <a:noFill/>
        </p:spPr>
        <p:txBody>
          <a:bodyPr wrap="square" lIns="91440" tIns="45720" rIns="91440" bIns="45720" rtlCol="0" anchor="t">
            <a:spAutoFit/>
          </a:bodyPr>
          <a:lstStyle/>
          <a:p>
            <a:r>
              <a:rPr lang="en-US" sz="5400" b="1" u="sng" dirty="0">
                <a:latin typeface="Cambria"/>
                <a:ea typeface="Cambria"/>
              </a:rPr>
              <a:t>Custom Front Suspension</a:t>
            </a:r>
          </a:p>
          <a:p>
            <a:r>
              <a:rPr lang="en-US" sz="4000" dirty="0">
                <a:latin typeface="Cambria"/>
                <a:ea typeface="Cambria"/>
              </a:rPr>
              <a:t>UNH BAJA Knuckle Assembly Reverse Engineered From Can-Am Maverick R Tall Knuckle Design</a:t>
            </a:r>
          </a:p>
          <a:p>
            <a:endParaRPr lang="en-US" b="1" u="sng" dirty="0">
              <a:latin typeface="Cambria" panose="02040503050406030204" pitchFamily="18" charset="0"/>
              <a:ea typeface="Cambria" panose="02040503050406030204" pitchFamily="18" charset="0"/>
            </a:endParaRPr>
          </a:p>
        </p:txBody>
      </p:sp>
      <p:cxnSp>
        <p:nvCxnSpPr>
          <p:cNvPr id="49" name="Straight Arrow Connector 48">
            <a:extLst>
              <a:ext uri="{FF2B5EF4-FFF2-40B4-BE49-F238E27FC236}">
                <a16:creationId xmlns:a16="http://schemas.microsoft.com/office/drawing/2014/main" id="{3B21F696-6D05-B25B-A37B-454889FF0239}"/>
              </a:ext>
            </a:extLst>
          </p:cNvPr>
          <p:cNvCxnSpPr>
            <a:cxnSpLocks/>
          </p:cNvCxnSpPr>
          <p:nvPr/>
        </p:nvCxnSpPr>
        <p:spPr>
          <a:xfrm flipH="1" flipV="1">
            <a:off x="21200012" y="24209349"/>
            <a:ext cx="1479111" cy="953471"/>
          </a:xfrm>
          <a:prstGeom prst="straightConnector1">
            <a:avLst/>
          </a:prstGeom>
          <a:ln w="57150">
            <a:tailEnd type="none"/>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140516E-0608-1EA7-CD50-64E7042F29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51209" y="30778173"/>
            <a:ext cx="2181596" cy="1799556"/>
          </a:xfrm>
          <a:prstGeom prst="rect">
            <a:avLst/>
          </a:prstGeom>
        </p:spPr>
      </p:pic>
      <p:pic>
        <p:nvPicPr>
          <p:cNvPr id="14" name="Picture 13">
            <a:extLst>
              <a:ext uri="{FF2B5EF4-FFF2-40B4-BE49-F238E27FC236}">
                <a16:creationId xmlns:a16="http://schemas.microsoft.com/office/drawing/2014/main" id="{DE0613F9-88B7-A006-8B3C-D091DD6D5F09}"/>
              </a:ext>
            </a:extLst>
          </p:cNvPr>
          <p:cNvPicPr>
            <a:picLocks noChangeAspect="1"/>
          </p:cNvPicPr>
          <p:nvPr/>
        </p:nvPicPr>
        <p:blipFill>
          <a:blip r:embed="rId9"/>
          <a:stretch>
            <a:fillRect/>
          </a:stretch>
        </p:blipFill>
        <p:spPr>
          <a:xfrm>
            <a:off x="32980366" y="14068790"/>
            <a:ext cx="1604472" cy="1604472"/>
          </a:xfrm>
          <a:prstGeom prst="rect">
            <a:avLst/>
          </a:prstGeom>
        </p:spPr>
      </p:pic>
      <p:pic>
        <p:nvPicPr>
          <p:cNvPr id="16" name="Picture 15">
            <a:extLst>
              <a:ext uri="{FF2B5EF4-FFF2-40B4-BE49-F238E27FC236}">
                <a16:creationId xmlns:a16="http://schemas.microsoft.com/office/drawing/2014/main" id="{2C9D6AD0-7A87-6401-3B49-4A00549F5C0F}"/>
              </a:ext>
            </a:extLst>
          </p:cNvPr>
          <p:cNvPicPr>
            <a:picLocks noChangeAspect="1"/>
          </p:cNvPicPr>
          <p:nvPr/>
        </p:nvPicPr>
        <p:blipFill>
          <a:blip r:embed="rId10"/>
          <a:stretch>
            <a:fillRect/>
          </a:stretch>
        </p:blipFill>
        <p:spPr>
          <a:xfrm>
            <a:off x="35105148" y="14063041"/>
            <a:ext cx="5657401" cy="1513354"/>
          </a:xfrm>
          <a:prstGeom prst="rect">
            <a:avLst/>
          </a:prstGeom>
        </p:spPr>
      </p:pic>
      <p:pic>
        <p:nvPicPr>
          <p:cNvPr id="40" name="Picture 39">
            <a:extLst>
              <a:ext uri="{FF2B5EF4-FFF2-40B4-BE49-F238E27FC236}">
                <a16:creationId xmlns:a16="http://schemas.microsoft.com/office/drawing/2014/main" id="{6A06F376-BEA3-7F05-AAB0-F3DB4C6C74F4}"/>
              </a:ext>
            </a:extLst>
          </p:cNvPr>
          <p:cNvPicPr>
            <a:picLocks noChangeAspect="1"/>
          </p:cNvPicPr>
          <p:nvPr/>
        </p:nvPicPr>
        <p:blipFill>
          <a:blip r:embed="rId11"/>
          <a:stretch>
            <a:fillRect/>
          </a:stretch>
        </p:blipFill>
        <p:spPr>
          <a:xfrm>
            <a:off x="14048219" y="30324847"/>
            <a:ext cx="3316176" cy="2546823"/>
          </a:xfrm>
          <a:prstGeom prst="rect">
            <a:avLst/>
          </a:prstGeom>
        </p:spPr>
      </p:pic>
      <p:sp>
        <p:nvSpPr>
          <p:cNvPr id="51" name="Subtitle 2">
            <a:extLst>
              <a:ext uri="{FF2B5EF4-FFF2-40B4-BE49-F238E27FC236}">
                <a16:creationId xmlns:a16="http://schemas.microsoft.com/office/drawing/2014/main" id="{889448B3-D279-BC5C-60B8-F764848EEEA3}"/>
              </a:ext>
            </a:extLst>
          </p:cNvPr>
          <p:cNvSpPr txBox="1">
            <a:spLocks/>
          </p:cNvSpPr>
          <p:nvPr/>
        </p:nvSpPr>
        <p:spPr>
          <a:xfrm>
            <a:off x="32572096" y="22610874"/>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Manufacturing &amp; Design</a:t>
            </a:r>
            <a:endParaRPr lang="en-US" sz="5800">
              <a:solidFill>
                <a:schemeClr val="bg1"/>
              </a:solidFill>
              <a:latin typeface="Cambria" panose="02040503050406030204" pitchFamily="18" charset="0"/>
            </a:endParaRPr>
          </a:p>
        </p:txBody>
      </p:sp>
      <p:sp>
        <p:nvSpPr>
          <p:cNvPr id="53" name="Subtitle 2">
            <a:extLst>
              <a:ext uri="{FF2B5EF4-FFF2-40B4-BE49-F238E27FC236}">
                <a16:creationId xmlns:a16="http://schemas.microsoft.com/office/drawing/2014/main" id="{2C9E35B0-F23E-8D18-91A8-FA27F40201F9}"/>
              </a:ext>
            </a:extLst>
          </p:cNvPr>
          <p:cNvSpPr txBox="1">
            <a:spLocks/>
          </p:cNvSpPr>
          <p:nvPr/>
        </p:nvSpPr>
        <p:spPr>
          <a:xfrm>
            <a:off x="32604092" y="23876585"/>
            <a:ext cx="10905817" cy="3756094"/>
          </a:xfrm>
          <a:prstGeom prst="rect">
            <a:avLst/>
          </a:prstGeom>
          <a:solidFill>
            <a:schemeClr val="bg2">
              <a:alpha val="64000"/>
            </a:schemeClr>
          </a:solidFill>
          <a:ln>
            <a:solidFill>
              <a:srgbClr val="002060"/>
            </a:solidFill>
          </a:ln>
        </p:spPr>
        <p:txBody>
          <a:bodyPr vert="horz" lIns="182880" tIns="365760" rIns="182880"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just">
              <a:spcBef>
                <a:spcPts val="0"/>
              </a:spcBef>
              <a:buChar char="•"/>
            </a:pPr>
            <a:r>
              <a:rPr lang="en-US" sz="3700" dirty="0">
                <a:latin typeface="Cambria"/>
                <a:ea typeface="Cambria"/>
              </a:rPr>
              <a:t>Utilized Tig Welding (GTAW) for Fabrication of the Frame, Roll Cage &amp; Suspension Components.</a:t>
            </a:r>
            <a:endParaRPr lang="en-US" sz="3700" b="1" dirty="0">
              <a:latin typeface="Cambria"/>
              <a:ea typeface="Cambria"/>
            </a:endParaRPr>
          </a:p>
          <a:p>
            <a:pPr marL="571500" indent="-571500" algn="just">
              <a:spcBef>
                <a:spcPts val="0"/>
              </a:spcBef>
              <a:buFont typeface="Arial" panose="020B0604020202020204" pitchFamily="34" charset="0"/>
              <a:buChar char="•"/>
            </a:pPr>
            <a:r>
              <a:rPr lang="en-US" sz="3700" dirty="0">
                <a:latin typeface="Cambria"/>
                <a:ea typeface="Cambria"/>
              </a:rPr>
              <a:t>Hydraulic Pipe Bender is Required for Desired Frame Geometry.</a:t>
            </a:r>
          </a:p>
          <a:p>
            <a:pPr marL="571500" indent="-571500" algn="just">
              <a:spcBef>
                <a:spcPts val="0"/>
              </a:spcBef>
              <a:buFont typeface="Arial" panose="020B0604020202020204" pitchFamily="34" charset="0"/>
              <a:buChar char="•"/>
            </a:pPr>
            <a:r>
              <a:rPr lang="en-US" sz="3700" dirty="0">
                <a:latin typeface="Cambria"/>
                <a:ea typeface="Cambria"/>
              </a:rPr>
              <a:t>Custom Drivetrain Components with Complex Features Required the Use of Laser Scanning (Reverse Engineering) and Wire EDM Machining.</a:t>
            </a:r>
            <a:endParaRPr lang="en-US" sz="3700" dirty="0">
              <a:latin typeface="Cambria" panose="02040503050406030204" pitchFamily="18" charset="0"/>
              <a:ea typeface="Cambria"/>
            </a:endParaRPr>
          </a:p>
        </p:txBody>
      </p:sp>
      <p:cxnSp>
        <p:nvCxnSpPr>
          <p:cNvPr id="35" name="Straight Arrow Connector 34">
            <a:extLst>
              <a:ext uri="{FF2B5EF4-FFF2-40B4-BE49-F238E27FC236}">
                <a16:creationId xmlns:a16="http://schemas.microsoft.com/office/drawing/2014/main" id="{61FDA308-7E47-9505-55AF-B17D68248EEE}"/>
              </a:ext>
            </a:extLst>
          </p:cNvPr>
          <p:cNvCxnSpPr>
            <a:cxnSpLocks/>
          </p:cNvCxnSpPr>
          <p:nvPr/>
        </p:nvCxnSpPr>
        <p:spPr>
          <a:xfrm flipV="1">
            <a:off x="15152617" y="23116461"/>
            <a:ext cx="1159591" cy="1793367"/>
          </a:xfrm>
          <a:prstGeom prst="straightConnector1">
            <a:avLst/>
          </a:prstGeom>
          <a:ln w="57150">
            <a:tailEnd type="none"/>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5B45CB93-08E4-C789-8293-59296906EB25}"/>
              </a:ext>
            </a:extLst>
          </p:cNvPr>
          <p:cNvPicPr>
            <a:picLocks noChangeAspect="1"/>
          </p:cNvPicPr>
          <p:nvPr/>
        </p:nvPicPr>
        <p:blipFill>
          <a:blip r:embed="rId12"/>
          <a:stretch>
            <a:fillRect/>
          </a:stretch>
        </p:blipFill>
        <p:spPr>
          <a:xfrm>
            <a:off x="13975698" y="5744094"/>
            <a:ext cx="8640362" cy="4297680"/>
          </a:xfrm>
          <a:prstGeom prst="rect">
            <a:avLst/>
          </a:prstGeom>
        </p:spPr>
      </p:pic>
      <p:sp>
        <p:nvSpPr>
          <p:cNvPr id="38" name="TextBox 37">
            <a:extLst>
              <a:ext uri="{FF2B5EF4-FFF2-40B4-BE49-F238E27FC236}">
                <a16:creationId xmlns:a16="http://schemas.microsoft.com/office/drawing/2014/main" id="{507DF572-26EA-5A7A-05A6-67F82301D6BA}"/>
              </a:ext>
            </a:extLst>
          </p:cNvPr>
          <p:cNvSpPr txBox="1"/>
          <p:nvPr/>
        </p:nvSpPr>
        <p:spPr>
          <a:xfrm>
            <a:off x="17256617" y="9867558"/>
            <a:ext cx="5949480" cy="553998"/>
          </a:xfrm>
          <a:prstGeom prst="rect">
            <a:avLst/>
          </a:prstGeom>
          <a:noFill/>
        </p:spPr>
        <p:txBody>
          <a:bodyPr wrap="square" rtlCol="0">
            <a:spAutoFit/>
          </a:bodyPr>
          <a:lstStyle/>
          <a:p>
            <a:r>
              <a:rPr lang="en-US" sz="3000">
                <a:latin typeface="Cambria" panose="02040503050406030204" pitchFamily="18" charset="0"/>
                <a:ea typeface="Cambria" panose="02040503050406030204" pitchFamily="18" charset="0"/>
              </a:rPr>
              <a:t>Engine RPM</a:t>
            </a:r>
          </a:p>
        </p:txBody>
      </p:sp>
      <p:sp>
        <p:nvSpPr>
          <p:cNvPr id="39" name="TextBox 38">
            <a:extLst>
              <a:ext uri="{FF2B5EF4-FFF2-40B4-BE49-F238E27FC236}">
                <a16:creationId xmlns:a16="http://schemas.microsoft.com/office/drawing/2014/main" id="{2194C8BA-E241-D029-EE49-7B75F83037D6}"/>
              </a:ext>
            </a:extLst>
          </p:cNvPr>
          <p:cNvSpPr txBox="1"/>
          <p:nvPr/>
        </p:nvSpPr>
        <p:spPr>
          <a:xfrm rot="16200000">
            <a:off x="11168374" y="7288457"/>
            <a:ext cx="5949480" cy="1015663"/>
          </a:xfrm>
          <a:prstGeom prst="rect">
            <a:avLst/>
          </a:prstGeom>
          <a:noFill/>
        </p:spPr>
        <p:txBody>
          <a:bodyPr wrap="square" rtlCol="0">
            <a:spAutoFit/>
          </a:bodyPr>
          <a:lstStyle/>
          <a:p>
            <a:pPr algn="ctr"/>
            <a:r>
              <a:rPr lang="en-US" sz="3000">
                <a:latin typeface="Cambria" panose="02040503050406030204" pitchFamily="18" charset="0"/>
                <a:ea typeface="Cambria" panose="02040503050406030204" pitchFamily="18" charset="0"/>
              </a:rPr>
              <a:t>Theoretical Speed</a:t>
            </a:r>
          </a:p>
          <a:p>
            <a:pPr algn="ctr"/>
            <a:r>
              <a:rPr lang="en-US" sz="3000">
                <a:latin typeface="Cambria" panose="02040503050406030204" pitchFamily="18" charset="0"/>
                <a:ea typeface="Cambria" panose="02040503050406030204" pitchFamily="18" charset="0"/>
              </a:rPr>
              <a:t>(mph)</a:t>
            </a:r>
          </a:p>
        </p:txBody>
      </p:sp>
      <p:pic>
        <p:nvPicPr>
          <p:cNvPr id="50" name="Picture 49">
            <a:extLst>
              <a:ext uri="{FF2B5EF4-FFF2-40B4-BE49-F238E27FC236}">
                <a16:creationId xmlns:a16="http://schemas.microsoft.com/office/drawing/2014/main" id="{D19463FA-7D5D-A2FD-0A0D-5F590EE2F018}"/>
              </a:ext>
            </a:extLst>
          </p:cNvPr>
          <p:cNvPicPr>
            <a:picLocks noChangeAspect="1"/>
          </p:cNvPicPr>
          <p:nvPr/>
        </p:nvPicPr>
        <p:blipFill>
          <a:blip r:embed="rId13"/>
          <a:stretch>
            <a:fillRect/>
          </a:stretch>
        </p:blipFill>
        <p:spPr>
          <a:xfrm>
            <a:off x="21660911" y="5765925"/>
            <a:ext cx="8640362" cy="4297680"/>
          </a:xfrm>
          <a:prstGeom prst="rect">
            <a:avLst/>
          </a:prstGeom>
        </p:spPr>
      </p:pic>
      <p:sp>
        <p:nvSpPr>
          <p:cNvPr id="55" name="TextBox 54">
            <a:extLst>
              <a:ext uri="{FF2B5EF4-FFF2-40B4-BE49-F238E27FC236}">
                <a16:creationId xmlns:a16="http://schemas.microsoft.com/office/drawing/2014/main" id="{95607F99-7401-13DA-817C-AE11F9840CAC}"/>
              </a:ext>
            </a:extLst>
          </p:cNvPr>
          <p:cNvSpPr txBox="1"/>
          <p:nvPr/>
        </p:nvSpPr>
        <p:spPr>
          <a:xfrm rot="16200000">
            <a:off x="19144868" y="7490589"/>
            <a:ext cx="5949480" cy="553998"/>
          </a:xfrm>
          <a:prstGeom prst="rect">
            <a:avLst/>
          </a:prstGeom>
          <a:noFill/>
        </p:spPr>
        <p:txBody>
          <a:bodyPr wrap="square" rtlCol="0">
            <a:spAutoFit/>
          </a:bodyPr>
          <a:lstStyle/>
          <a:p>
            <a:pPr algn="ctr"/>
            <a:r>
              <a:rPr lang="en-US" sz="3000">
                <a:latin typeface="Cambria" panose="02040503050406030204" pitchFamily="18" charset="0"/>
                <a:ea typeface="Cambria" panose="02040503050406030204" pitchFamily="18" charset="0"/>
              </a:rPr>
              <a:t>Torque (ft-lb)</a:t>
            </a:r>
          </a:p>
        </p:txBody>
      </p:sp>
      <p:sp>
        <p:nvSpPr>
          <p:cNvPr id="56" name="TextBox 55">
            <a:extLst>
              <a:ext uri="{FF2B5EF4-FFF2-40B4-BE49-F238E27FC236}">
                <a16:creationId xmlns:a16="http://schemas.microsoft.com/office/drawing/2014/main" id="{9E18C309-9044-2EA2-5A57-65315D907621}"/>
              </a:ext>
            </a:extLst>
          </p:cNvPr>
          <p:cNvSpPr txBox="1"/>
          <p:nvPr/>
        </p:nvSpPr>
        <p:spPr>
          <a:xfrm>
            <a:off x="25061962" y="9809738"/>
            <a:ext cx="5949480" cy="553998"/>
          </a:xfrm>
          <a:prstGeom prst="rect">
            <a:avLst/>
          </a:prstGeom>
          <a:noFill/>
        </p:spPr>
        <p:txBody>
          <a:bodyPr wrap="square" rtlCol="0">
            <a:spAutoFit/>
          </a:bodyPr>
          <a:lstStyle/>
          <a:p>
            <a:r>
              <a:rPr lang="en-US" sz="3000">
                <a:latin typeface="Cambria" panose="02040503050406030204" pitchFamily="18" charset="0"/>
                <a:ea typeface="Cambria" panose="02040503050406030204" pitchFamily="18" charset="0"/>
              </a:rPr>
              <a:t>Engine RPM</a:t>
            </a:r>
          </a:p>
        </p:txBody>
      </p:sp>
      <p:sp>
        <p:nvSpPr>
          <p:cNvPr id="57" name="TextBox 56">
            <a:extLst>
              <a:ext uri="{FF2B5EF4-FFF2-40B4-BE49-F238E27FC236}">
                <a16:creationId xmlns:a16="http://schemas.microsoft.com/office/drawing/2014/main" id="{88E74D55-D255-0B3E-C667-8982B997377E}"/>
              </a:ext>
            </a:extLst>
          </p:cNvPr>
          <p:cNvSpPr txBox="1"/>
          <p:nvPr/>
        </p:nvSpPr>
        <p:spPr>
          <a:xfrm rot="16200000">
            <a:off x="26805030" y="7434075"/>
            <a:ext cx="5949480" cy="553998"/>
          </a:xfrm>
          <a:prstGeom prst="rect">
            <a:avLst/>
          </a:prstGeom>
          <a:noFill/>
        </p:spPr>
        <p:txBody>
          <a:bodyPr wrap="square" rtlCol="0">
            <a:spAutoFit/>
          </a:bodyPr>
          <a:lstStyle/>
          <a:p>
            <a:pPr algn="ctr"/>
            <a:r>
              <a:rPr lang="en-US" sz="3000">
                <a:latin typeface="Cambria" panose="02040503050406030204" pitchFamily="18" charset="0"/>
                <a:ea typeface="Cambria" panose="02040503050406030204" pitchFamily="18" charset="0"/>
              </a:rPr>
              <a:t>Power (HP)</a:t>
            </a:r>
          </a:p>
        </p:txBody>
      </p:sp>
      <p:pic>
        <p:nvPicPr>
          <p:cNvPr id="22" name="Picture 21" descr="A metal object with holes&#10;&#10;Description automatically generated">
            <a:extLst>
              <a:ext uri="{FF2B5EF4-FFF2-40B4-BE49-F238E27FC236}">
                <a16:creationId xmlns:a16="http://schemas.microsoft.com/office/drawing/2014/main" id="{434F319B-C25D-E0DE-082F-349E07B5723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472935" y="13701532"/>
            <a:ext cx="1391824" cy="1650940"/>
          </a:xfrm>
          <a:prstGeom prst="rect">
            <a:avLst/>
          </a:prstGeom>
        </p:spPr>
      </p:pic>
      <p:cxnSp>
        <p:nvCxnSpPr>
          <p:cNvPr id="11" name="Straight Arrow Connector 10">
            <a:extLst>
              <a:ext uri="{FF2B5EF4-FFF2-40B4-BE49-F238E27FC236}">
                <a16:creationId xmlns:a16="http://schemas.microsoft.com/office/drawing/2014/main" id="{BC47B79B-632C-5C0D-FE7B-C663B6535994}"/>
              </a:ext>
            </a:extLst>
          </p:cNvPr>
          <p:cNvCxnSpPr>
            <a:cxnSpLocks/>
          </p:cNvCxnSpPr>
          <p:nvPr/>
        </p:nvCxnSpPr>
        <p:spPr>
          <a:xfrm flipH="1">
            <a:off x="26204695" y="14871026"/>
            <a:ext cx="1248193" cy="1588174"/>
          </a:xfrm>
          <a:prstGeom prst="straightConnector1">
            <a:avLst/>
          </a:prstGeom>
          <a:ln w="57150">
            <a:tailEnd type="none"/>
          </a:ln>
        </p:spPr>
        <p:style>
          <a:lnRef idx="1">
            <a:schemeClr val="dk1"/>
          </a:lnRef>
          <a:fillRef idx="0">
            <a:schemeClr val="dk1"/>
          </a:fillRef>
          <a:effectRef idx="0">
            <a:schemeClr val="dk1"/>
          </a:effectRef>
          <a:fontRef idx="minor">
            <a:schemeClr val="tx1"/>
          </a:fontRef>
        </p:style>
      </p:cxnSp>
      <p:sp>
        <p:nvSpPr>
          <p:cNvPr id="9" name="Subtitle 2">
            <a:extLst>
              <a:ext uri="{FF2B5EF4-FFF2-40B4-BE49-F238E27FC236}">
                <a16:creationId xmlns:a16="http://schemas.microsoft.com/office/drawing/2014/main" id="{09C42E32-14D3-9B87-1C14-39E4C948EC24}"/>
              </a:ext>
            </a:extLst>
          </p:cNvPr>
          <p:cNvSpPr txBox="1">
            <a:spLocks/>
          </p:cNvSpPr>
          <p:nvPr/>
        </p:nvSpPr>
        <p:spPr>
          <a:xfrm>
            <a:off x="32577008" y="16170852"/>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Controls</a:t>
            </a:r>
          </a:p>
        </p:txBody>
      </p:sp>
      <p:pic>
        <p:nvPicPr>
          <p:cNvPr id="10" name="Picture 9">
            <a:extLst>
              <a:ext uri="{FF2B5EF4-FFF2-40B4-BE49-F238E27FC236}">
                <a16:creationId xmlns:a16="http://schemas.microsoft.com/office/drawing/2014/main" id="{02FC016C-63F0-DB67-06EF-33152181BDBD}"/>
              </a:ext>
            </a:extLst>
          </p:cNvPr>
          <p:cNvPicPr>
            <a:picLocks noChangeAspect="1"/>
          </p:cNvPicPr>
          <p:nvPr/>
        </p:nvPicPr>
        <p:blipFill>
          <a:blip r:embed="rId15"/>
          <a:stretch>
            <a:fillRect/>
          </a:stretch>
        </p:blipFill>
        <p:spPr>
          <a:xfrm>
            <a:off x="17594414" y="30873735"/>
            <a:ext cx="2857500" cy="1914525"/>
          </a:xfrm>
          <a:prstGeom prst="rect">
            <a:avLst/>
          </a:prstGeom>
        </p:spPr>
      </p:pic>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933</TotalTime>
  <Words>623</Words>
  <Application>Microsoft Office PowerPoint</Application>
  <PresentationFormat>Custom</PresentationFormat>
  <Paragraphs>91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Arial</vt:lpstr>
      <vt:lpstr>Calibri</vt:lpstr>
      <vt:lpstr>Calibri Light</vt:lpstr>
      <vt:lpstr>Cambria</vt:lpstr>
      <vt:lpstr>Office Theme</vt:lpstr>
      <vt:lpstr>UNH BAJA RACING 2024 Department of Mechanical Engineering, University of New Hampshire  Henry Gorhan, Geoff Smith, Justin Paul, Nate Huckins, Aidan Palermo, Bobby Putnam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Henry Gorhan</cp:lastModifiedBy>
  <cp:revision>2</cp:revision>
  <dcterms:created xsi:type="dcterms:W3CDTF">2016-03-05T16:55:12Z</dcterms:created>
  <dcterms:modified xsi:type="dcterms:W3CDTF">2024-04-18T14:45:51Z</dcterms:modified>
</cp:coreProperties>
</file>