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BA1CA-863E-62EC-DE0D-E1D276D13F64}" v="225" dt="2024-04-17T16:11:25.461"/>
    <p1510:client id="{20EE84A9-0947-DAD1-5DC5-3591273999D0}" v="1068" dt="2024-04-18T18:28:07.701"/>
    <p1510:client id="{29DF45F8-DB5E-1B9B-9CAD-6E27ADD46C1E}" v="1066" dt="2024-04-18T03:12:38.333"/>
    <p1510:client id="{33CDC1EC-2AE4-E8D4-77FC-B88DAFDCCC93}" v="64" dt="2024-04-18T18:37:28.654"/>
    <p1510:client id="{386CDE73-9831-BC73-524E-1FE442DE0A84}" v="58" dt="2024-04-17T15:58:45.525"/>
    <p1510:client id="{5C354F15-7121-E9A2-41C9-26A631B054ED}" v="2" dt="2024-04-17T16:01:09.693"/>
    <p1510:client id="{65732543-6804-DB2D-FA62-BEDAE681709F}" v="7" dt="2024-04-17T18:56:17.348"/>
    <p1510:client id="{7F914E78-A54D-9CC1-1D4A-4F691A5CD63F}" v="87" dt="2024-04-18T18:57:22.490"/>
    <p1510:client id="{858FE18B-8E40-2E8E-630F-F65913AD8B4B}" v="40" dt="2024-04-17T21:14:05.044"/>
    <p1510:client id="{A02B117B-FA5B-8113-67B4-896367F5A4B5}" v="1926" dt="2024-04-18T01:17:55.436"/>
    <p1510:client id="{A5D89D63-7E9B-F75F-EB5B-AD58F8712971}" v="53" dt="2024-04-18T14:11:41.515"/>
    <p1510:client id="{CD9360B5-8E33-3C10-2096-754CC86717FB}" v="22" dt="2024-04-18T14:26:30.823"/>
    <p1510:client id="{F06504CD-73D4-76EA-D29B-C14262BED8C0}" v="86" dt="2024-04-18T14:19:38.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4/18/2024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s://iop.apl.washington.edu/~jgobat/cable.pdf" TargetMode="External"/><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hyperlink" Target="https://www.campbellsci.com/gas-flux-turbulence" TargetMode="Externa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6.jpeg"/><Relationship Id="rId14" Type="http://schemas.microsoft.com/office/2007/relationships/hdphoto" Target="../media/hdphoto1.wdp"/><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metal object with a screw&#10;&#10;Description automatically generated">
            <a:extLst>
              <a:ext uri="{FF2B5EF4-FFF2-40B4-BE49-F238E27FC236}">
                <a16:creationId xmlns:a16="http://schemas.microsoft.com/office/drawing/2014/main" id="{E675A9CF-EA0D-E6D6-2CFA-43EEA4664D93}"/>
              </a:ext>
            </a:extLst>
          </p:cNvPr>
          <p:cNvPicPr>
            <a:picLocks noChangeAspect="1"/>
          </p:cNvPicPr>
          <p:nvPr/>
        </p:nvPicPr>
        <p:blipFill>
          <a:blip r:embed="rId2"/>
          <a:stretch>
            <a:fillRect/>
          </a:stretch>
        </p:blipFill>
        <p:spPr>
          <a:xfrm>
            <a:off x="2541398" y="28065780"/>
            <a:ext cx="8014731" cy="3798773"/>
          </a:xfrm>
          <a:prstGeom prst="rect">
            <a:avLst/>
          </a:prstGeom>
        </p:spPr>
      </p:pic>
      <p:pic>
        <p:nvPicPr>
          <p:cNvPr id="21" name="Picture 20" descr="A drawing of a device&#10;&#10;Description automatically generated">
            <a:extLst>
              <a:ext uri="{FF2B5EF4-FFF2-40B4-BE49-F238E27FC236}">
                <a16:creationId xmlns:a16="http://schemas.microsoft.com/office/drawing/2014/main" id="{6065E3BD-B367-9A37-1BD3-787C9B82A465}"/>
              </a:ext>
            </a:extLst>
          </p:cNvPr>
          <p:cNvPicPr>
            <a:picLocks noChangeAspect="1"/>
          </p:cNvPicPr>
          <p:nvPr/>
        </p:nvPicPr>
        <p:blipFill rotWithShape="1">
          <a:blip r:embed="rId3"/>
          <a:srcRect l="121" r="940" b="4687"/>
          <a:stretch/>
        </p:blipFill>
        <p:spPr>
          <a:xfrm>
            <a:off x="1645820" y="25267794"/>
            <a:ext cx="7370359" cy="3835685"/>
          </a:xfrm>
          <a:prstGeom prst="rect">
            <a:avLst/>
          </a:prstGeom>
        </p:spPr>
      </p:pic>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a:ea typeface="Cambria"/>
                <a:cs typeface="Arial"/>
              </a:rPr>
              <a:t>Development of the Air-Sea Flux Buoy</a:t>
            </a:r>
            <a:br>
              <a:rPr lang="en-US" sz="8400">
                <a:latin typeface="Cambria" panose="02040503050406030204" pitchFamily="18" charset="0"/>
                <a:cs typeface="Arial" panose="020B0604020202020204" pitchFamily="34" charset="0"/>
              </a:rPr>
            </a:br>
            <a:r>
              <a:rPr lang="en-US" sz="5600" u="sng">
                <a:solidFill>
                  <a:schemeClr val="bg1"/>
                </a:solidFill>
                <a:latin typeface="Cambria"/>
                <a:ea typeface="Cambria"/>
                <a:cs typeface="Arial"/>
              </a:rPr>
              <a:t>Tristan Colby and Jane Schwadron</a:t>
            </a:r>
            <a:br>
              <a:rPr lang="en-US" sz="5600">
                <a:latin typeface="Cambria" panose="02040503050406030204" pitchFamily="18" charset="0"/>
                <a:cs typeface="Arial" panose="020B0604020202020204" pitchFamily="34" charset="0"/>
              </a:rPr>
            </a:br>
            <a:r>
              <a:rPr lang="en-US" sz="5600" i="1">
                <a:solidFill>
                  <a:schemeClr val="bg1"/>
                </a:solidFill>
                <a:latin typeface="Cambria"/>
                <a:ea typeface="Cambria"/>
                <a:cs typeface="Arial"/>
              </a:rPr>
              <a:t>Ocean Engineering, University of New Hampshire, 2024</a:t>
            </a:r>
            <a:endParaRPr lang="en-US" sz="93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52345" y="6111553"/>
            <a:ext cx="11880902" cy="1049410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700">
                <a:latin typeface="Cambria"/>
                <a:ea typeface="Cambria"/>
              </a:rPr>
              <a:t>The Air-Sea Flux Buoy (ASFB) will measure meteorological parameters relating to the stability conditions of the turbulent air-sea boundary. These measurements will help researchers determine the momentum, moisture, and heat flux across the air-sea interface, along with the overall dynamics along the atmospheric boundary layer. </a:t>
            </a:r>
            <a:endParaRPr lang="en-US" sz="3700">
              <a:latin typeface="Cambria" panose="02040503050406030204" pitchFamily="18" charset="0"/>
              <a:ea typeface="Cambria"/>
            </a:endParaRPr>
          </a:p>
          <a:p>
            <a:pPr algn="l"/>
            <a:endParaRPr lang="en-US" sz="3700">
              <a:latin typeface="Cambria" panose="02040503050406030204" pitchFamily="18" charset="0"/>
              <a:ea typeface="Cambria"/>
            </a:endParaRPr>
          </a:p>
          <a:p>
            <a:pPr algn="l"/>
            <a:endParaRPr lang="en-US" sz="3700">
              <a:latin typeface="Cambria" panose="02040503050406030204" pitchFamily="18" charset="0"/>
            </a:endParaRPr>
          </a:p>
        </p:txBody>
      </p:sp>
      <p:sp>
        <p:nvSpPr>
          <p:cNvPr id="7" name="Subtitle 2"/>
          <p:cNvSpPr txBox="1">
            <a:spLocks/>
          </p:cNvSpPr>
          <p:nvPr/>
        </p:nvSpPr>
        <p:spPr>
          <a:xfrm>
            <a:off x="344197" y="16952397"/>
            <a:ext cx="11930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Instrumentation</a:t>
            </a:r>
            <a:endParaRPr lang="en-US" sz="5800">
              <a:solidFill>
                <a:schemeClr val="bg1"/>
              </a:solidFill>
              <a:latin typeface="Cambria" panose="02040503050406030204" pitchFamily="18" charset="0"/>
            </a:endParaRPr>
          </a:p>
        </p:txBody>
      </p:sp>
      <p:sp>
        <p:nvSpPr>
          <p:cNvPr id="8" name="Subtitle 2"/>
          <p:cNvSpPr txBox="1">
            <a:spLocks/>
          </p:cNvSpPr>
          <p:nvPr/>
        </p:nvSpPr>
        <p:spPr>
          <a:xfrm>
            <a:off x="346719" y="23663290"/>
            <a:ext cx="11898154" cy="8467341"/>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2800">
                <a:latin typeface="Cambria"/>
                <a:ea typeface="Cambria"/>
              </a:rPr>
              <a:t>Secure instrument mounting ensures reliable data collection in the harsh conditions of the deployment site. The designed top mounting bracket is shown below. The bracket holds five instruments and mounts to the crows' nest and vane. The bracket keeps the IRGASON out of the buoy wake and the GNSS antennae unobstructed.</a:t>
            </a:r>
          </a:p>
          <a:p>
            <a:pPr algn="just">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290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p:txBody>
      </p:sp>
      <p:sp>
        <p:nvSpPr>
          <p:cNvPr id="9" name="Subtitle 2"/>
          <p:cNvSpPr txBox="1">
            <a:spLocks/>
          </p:cNvSpPr>
          <p:nvPr/>
        </p:nvSpPr>
        <p:spPr>
          <a:xfrm>
            <a:off x="12874532" y="4928691"/>
            <a:ext cx="19098596" cy="92159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Modeling the Buoyancy and Roll Response</a:t>
            </a:r>
          </a:p>
        </p:txBody>
      </p:sp>
      <p:sp>
        <p:nvSpPr>
          <p:cNvPr id="12" name="Subtitle 2"/>
          <p:cNvSpPr txBox="1">
            <a:spLocks/>
          </p:cNvSpPr>
          <p:nvPr/>
        </p:nvSpPr>
        <p:spPr>
          <a:xfrm>
            <a:off x="32597379" y="16325195"/>
            <a:ext cx="10914743" cy="5733307"/>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ndParaRPr>
          </a:p>
        </p:txBody>
      </p:sp>
      <p:sp>
        <p:nvSpPr>
          <p:cNvPr id="13" name="Subtitle 2"/>
          <p:cNvSpPr txBox="1">
            <a:spLocks/>
          </p:cNvSpPr>
          <p:nvPr/>
        </p:nvSpPr>
        <p:spPr>
          <a:xfrm>
            <a:off x="335091" y="4927623"/>
            <a:ext cx="11915407"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Mooring simulations</a:t>
            </a:r>
          </a:p>
        </p:txBody>
      </p:sp>
      <p:sp>
        <p:nvSpPr>
          <p:cNvPr id="16" name="Subtitle 2"/>
          <p:cNvSpPr txBox="1">
            <a:spLocks/>
          </p:cNvSpPr>
          <p:nvPr/>
        </p:nvSpPr>
        <p:spPr>
          <a:xfrm>
            <a:off x="12869060" y="6113687"/>
            <a:ext cx="19098596" cy="7301663"/>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629763" y="15208945"/>
            <a:ext cx="10914743" cy="895906"/>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Deployment</a:t>
            </a:r>
          </a:p>
        </p:txBody>
      </p:sp>
      <p:sp>
        <p:nvSpPr>
          <p:cNvPr id="18" name="Subtitle 2"/>
          <p:cNvSpPr txBox="1">
            <a:spLocks/>
          </p:cNvSpPr>
          <p:nvPr/>
        </p:nvSpPr>
        <p:spPr>
          <a:xfrm>
            <a:off x="32591449" y="22390927"/>
            <a:ext cx="10914743" cy="96468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Acknowledgements</a:t>
            </a:r>
          </a:p>
        </p:txBody>
      </p:sp>
      <p:sp>
        <p:nvSpPr>
          <p:cNvPr id="19" name="Subtitle 2"/>
          <p:cNvSpPr txBox="1">
            <a:spLocks/>
          </p:cNvSpPr>
          <p:nvPr/>
        </p:nvSpPr>
        <p:spPr>
          <a:xfrm>
            <a:off x="32606601" y="6158740"/>
            <a:ext cx="10897490" cy="8853092"/>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800">
                <a:latin typeface="Cambria"/>
                <a:ea typeface="Cambria"/>
              </a:rPr>
              <a:t>The WHOI-cable software uses finite element analysis to model the nonlinear resultant forcing and displacement for a typical mooring (3:1 line-depth ratio, ¾ in. steel chain) in severe, random wave conditions (3 m sig. wave height, 10 second period, 3 m/s cross-shore current).</a:t>
            </a:r>
            <a:endParaRPr lang="en-US" sz="2800">
              <a:latin typeface="Cambria" panose="02040503050406030204" pitchFamily="18" charset="0"/>
              <a:ea typeface="Cambria"/>
            </a:endParaRPr>
          </a:p>
        </p:txBody>
      </p:sp>
      <p:sp>
        <p:nvSpPr>
          <p:cNvPr id="30" name="Subtitle 2"/>
          <p:cNvSpPr txBox="1">
            <a:spLocks/>
          </p:cNvSpPr>
          <p:nvPr/>
        </p:nvSpPr>
        <p:spPr>
          <a:xfrm>
            <a:off x="12862856" y="13777993"/>
            <a:ext cx="19106392" cy="89349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CFD Modeling of External Flow Distortion</a:t>
            </a:r>
          </a:p>
        </p:txBody>
      </p:sp>
      <p:sp>
        <p:nvSpPr>
          <p:cNvPr id="33" name="Subtitle 2"/>
          <p:cNvSpPr txBox="1">
            <a:spLocks/>
          </p:cNvSpPr>
          <p:nvPr/>
        </p:nvSpPr>
        <p:spPr>
          <a:xfrm>
            <a:off x="12813549" y="23662760"/>
            <a:ext cx="19142325" cy="847043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49" name="Subtitle 2"/>
          <p:cNvSpPr txBox="1">
            <a:spLocks/>
          </p:cNvSpPr>
          <p:nvPr/>
        </p:nvSpPr>
        <p:spPr>
          <a:xfrm>
            <a:off x="12842184" y="22389657"/>
            <a:ext cx="19133102" cy="94568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a:solidFill>
                  <a:schemeClr val="bg1"/>
                </a:solidFill>
                <a:latin typeface="Cambria" panose="02040503050406030204" pitchFamily="18" charset="0"/>
              </a:rPr>
              <a:t>Power System</a:t>
            </a:r>
          </a:p>
        </p:txBody>
      </p:sp>
      <p:sp>
        <p:nvSpPr>
          <p:cNvPr id="31" name="Subtitle 2"/>
          <p:cNvSpPr txBox="1">
            <a:spLocks/>
          </p:cNvSpPr>
          <p:nvPr/>
        </p:nvSpPr>
        <p:spPr>
          <a:xfrm>
            <a:off x="12860395" y="15022008"/>
            <a:ext cx="19097522" cy="7061893"/>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271" y="1238010"/>
            <a:ext cx="2298576" cy="3042233"/>
          </a:xfrm>
          <a:prstGeom prst="rect">
            <a:avLst/>
          </a:prstGeom>
        </p:spPr>
      </p:pic>
      <p:sp>
        <p:nvSpPr>
          <p:cNvPr id="85" name="Subtitle 2"/>
          <p:cNvSpPr txBox="1">
            <a:spLocks/>
          </p:cNvSpPr>
          <p:nvPr/>
        </p:nvSpPr>
        <p:spPr>
          <a:xfrm>
            <a:off x="32641000" y="28079390"/>
            <a:ext cx="10864178" cy="4012186"/>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1600">
                <a:latin typeface="Cambria"/>
                <a:ea typeface="+mn-lt"/>
                <a:cs typeface="+mn-lt"/>
              </a:rPr>
              <a:t>Campbell Scientific. (2024). Gas Flux and Turbulence. </a:t>
            </a:r>
            <a:r>
              <a:rPr lang="en-US" sz="1600" i="1">
                <a:latin typeface="Cambria"/>
                <a:ea typeface="+mn-lt"/>
                <a:cs typeface="+mn-lt"/>
              </a:rPr>
              <a:t>Campbell Scientific</a:t>
            </a:r>
            <a:r>
              <a:rPr lang="en-US" sz="1600">
                <a:latin typeface="Cambria"/>
                <a:ea typeface="+mn-lt"/>
                <a:cs typeface="+mn-lt"/>
              </a:rPr>
              <a:t>. </a:t>
            </a:r>
            <a:r>
              <a:rPr lang="en-US" sz="1600">
                <a:latin typeface="Cambria"/>
                <a:ea typeface="+mn-lt"/>
                <a:cs typeface="+mn-lt"/>
                <a:hlinkClick r:id="rId5"/>
              </a:rPr>
              <a:t>https://www.campbellsci.com/gas-flux-turbulence</a:t>
            </a:r>
            <a:endParaRPr lang="en-US" sz="1600">
              <a:latin typeface="Cambria"/>
              <a:ea typeface="Cambria"/>
            </a:endParaRPr>
          </a:p>
          <a:p>
            <a:pPr algn="l"/>
            <a:r>
              <a:rPr lang="en-US" sz="1600">
                <a:latin typeface="Cambria"/>
                <a:ea typeface="+mn-lt"/>
                <a:cs typeface="+mn-lt"/>
              </a:rPr>
              <a:t>Gobat, J. I., &amp; </a:t>
            </a:r>
            <a:r>
              <a:rPr lang="en-US" sz="1600" err="1">
                <a:latin typeface="Cambria"/>
                <a:ea typeface="+mn-lt"/>
                <a:cs typeface="+mn-lt"/>
              </a:rPr>
              <a:t>Grosenbaugh</a:t>
            </a:r>
            <a:r>
              <a:rPr lang="en-US" sz="1600">
                <a:latin typeface="Cambria"/>
                <a:ea typeface="+mn-lt"/>
                <a:cs typeface="+mn-lt"/>
              </a:rPr>
              <a:t>, M. A. (2000). </a:t>
            </a:r>
            <a:r>
              <a:rPr lang="en-US" sz="1600" i="1">
                <a:latin typeface="Cambria"/>
                <a:ea typeface="+mn-lt"/>
                <a:cs typeface="+mn-lt"/>
              </a:rPr>
              <a:t>WHOI Cable v2.0: Time Domain Numerical Simulation of Moored and Towed Oceanographic Systems</a:t>
            </a:r>
            <a:r>
              <a:rPr lang="en-US" sz="1600">
                <a:latin typeface="Cambria"/>
                <a:ea typeface="+mn-lt"/>
                <a:cs typeface="+mn-lt"/>
              </a:rPr>
              <a:t>. Woods Hole Oceanographic Institution. </a:t>
            </a:r>
            <a:r>
              <a:rPr lang="en-US" sz="1600">
                <a:latin typeface="Cambria"/>
                <a:ea typeface="+mn-lt"/>
                <a:cs typeface="+mn-lt"/>
                <a:hlinkClick r:id="rId6"/>
              </a:rPr>
              <a:t>https://iop.apl.washington.edu/~jgobat/cable.pdf</a:t>
            </a:r>
            <a:endParaRPr lang="en-US" sz="1600">
              <a:latin typeface="Cambria"/>
              <a:ea typeface="Cambria"/>
            </a:endParaRPr>
          </a:p>
          <a:p>
            <a:pPr algn="l"/>
            <a:r>
              <a:rPr lang="en-US" sz="1600">
                <a:latin typeface="Cambria"/>
                <a:ea typeface="+mn-lt"/>
                <a:cs typeface="+mn-lt"/>
              </a:rPr>
              <a:t>Monin, A. S. (1970). The Atmospheric Boundary Layer. </a:t>
            </a:r>
            <a:r>
              <a:rPr lang="en-US" sz="1600" i="1">
                <a:latin typeface="Cambria"/>
                <a:ea typeface="+mn-lt"/>
                <a:cs typeface="+mn-lt"/>
              </a:rPr>
              <a:t>Institute of Oceanology, Academy of Sciences</a:t>
            </a:r>
            <a:r>
              <a:rPr lang="en-US" sz="1600">
                <a:latin typeface="Cambria"/>
                <a:ea typeface="+mn-lt"/>
                <a:cs typeface="+mn-lt"/>
              </a:rPr>
              <a:t>.</a:t>
            </a:r>
            <a:endParaRPr lang="en-US" sz="1600">
              <a:latin typeface="Cambria"/>
              <a:ea typeface="Cambria"/>
            </a:endParaRPr>
          </a:p>
          <a:p>
            <a:pPr algn="l"/>
            <a:r>
              <a:rPr lang="en-US" sz="1600">
                <a:latin typeface="Cambria"/>
                <a:ea typeface="+mn-lt"/>
                <a:cs typeface="+mn-lt"/>
              </a:rPr>
              <a:t>Panofsky, H. A. (1974). The Atmospheric Boundary Layer Below 150 Meters. </a:t>
            </a:r>
            <a:r>
              <a:rPr lang="en-US" sz="1600" i="1">
                <a:latin typeface="Cambria"/>
                <a:ea typeface="+mn-lt"/>
                <a:cs typeface="+mn-lt"/>
              </a:rPr>
              <a:t>The Pennsylvania State University</a:t>
            </a:r>
            <a:r>
              <a:rPr lang="en-US" sz="1600">
                <a:latin typeface="Cambria"/>
                <a:ea typeface="+mn-lt"/>
                <a:cs typeface="+mn-lt"/>
              </a:rPr>
              <a:t>.</a:t>
            </a:r>
            <a:endParaRPr lang="en-US" sz="1600">
              <a:latin typeface="Cambria"/>
              <a:ea typeface="Cambria"/>
            </a:endParaRPr>
          </a:p>
          <a:p>
            <a:pPr algn="l"/>
            <a:r>
              <a:rPr lang="en-US" sz="1600">
                <a:latin typeface="Cambria"/>
                <a:ea typeface="+mn-lt"/>
                <a:cs typeface="+mn-lt"/>
              </a:rPr>
              <a:t>Tupper, E. (1996). </a:t>
            </a:r>
            <a:r>
              <a:rPr lang="en-US" sz="1600" i="1">
                <a:latin typeface="Cambria"/>
                <a:ea typeface="+mn-lt"/>
                <a:cs typeface="+mn-lt"/>
              </a:rPr>
              <a:t>Introduction to Naval Architecture</a:t>
            </a:r>
            <a:r>
              <a:rPr lang="en-US" sz="1600">
                <a:latin typeface="Cambria"/>
                <a:ea typeface="+mn-lt"/>
                <a:cs typeface="+mn-lt"/>
              </a:rPr>
              <a:t> (3rd ed.). Reed Educational and Professional Publishing Ltd.</a:t>
            </a:r>
            <a:endParaRPr lang="en-US" sz="1600">
              <a:latin typeface="Cambria"/>
            </a:endParaRPr>
          </a:p>
          <a:p>
            <a:pPr algn="l">
              <a:spcBef>
                <a:spcPts val="0"/>
              </a:spcBef>
            </a:pPr>
            <a:endParaRPr lang="en-US" sz="3700">
              <a:latin typeface="Cambria" panose="02040503050406030204" pitchFamily="18" charset="0"/>
              <a:ea typeface="Cambria"/>
            </a:endParaRPr>
          </a:p>
          <a:p>
            <a:pPr algn="l"/>
            <a:endParaRPr lang="en-US" sz="3700">
              <a:latin typeface="Cambria" panose="02040503050406030204" pitchFamily="18" charset="0"/>
            </a:endParaRPr>
          </a:p>
        </p:txBody>
      </p:sp>
      <p:sp>
        <p:nvSpPr>
          <p:cNvPr id="93" name="Subtitle 2"/>
          <p:cNvSpPr txBox="1">
            <a:spLocks/>
          </p:cNvSpPr>
          <p:nvPr/>
        </p:nvSpPr>
        <p:spPr>
          <a:xfrm>
            <a:off x="32591449" y="26929441"/>
            <a:ext cx="10914743" cy="86117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References</a:t>
            </a:r>
          </a:p>
        </p:txBody>
      </p:sp>
      <p:sp>
        <p:nvSpPr>
          <p:cNvPr id="98" name="Subtitle 2"/>
          <p:cNvSpPr txBox="1">
            <a:spLocks/>
          </p:cNvSpPr>
          <p:nvPr/>
        </p:nvSpPr>
        <p:spPr>
          <a:xfrm>
            <a:off x="344315" y="22381454"/>
            <a:ext cx="11906184" cy="9637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Instrument Mounting Design</a:t>
            </a:r>
          </a:p>
        </p:txBody>
      </p:sp>
      <p:sp>
        <p:nvSpPr>
          <p:cNvPr id="99" name="Subtitle 2"/>
          <p:cNvSpPr txBox="1">
            <a:spLocks/>
          </p:cNvSpPr>
          <p:nvPr/>
        </p:nvSpPr>
        <p:spPr>
          <a:xfrm>
            <a:off x="340854" y="18147694"/>
            <a:ext cx="11930625" cy="3931487"/>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99415" indent="-399415" algn="just">
              <a:spcBef>
                <a:spcPts val="0"/>
              </a:spcBef>
              <a:buFont typeface="Arial" panose="020B0604020202020204" pitchFamily="34" charset="0"/>
              <a:buChar char="•"/>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400027" indent="-400027" algn="just">
              <a:spcBef>
                <a:spcPts val="0"/>
              </a:spcBef>
              <a:buChar char="•"/>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400027" indent="-400027" algn="just">
              <a:spcBef>
                <a:spcPts val="0"/>
              </a:spcBef>
              <a:buChar char="•"/>
            </a:pPr>
            <a:endParaRPr lang="en-US" sz="2900">
              <a:latin typeface="Cambria" panose="02040503050406030204" pitchFamily="18" charset="0"/>
              <a:ea typeface="Cambria" panose="02040503050406030204" pitchFamily="18" charset="0"/>
            </a:endParaRPr>
          </a:p>
          <a:p>
            <a:pPr marL="400027" indent="-400027" algn="just">
              <a:spcBef>
                <a:spcPts val="0"/>
              </a:spcBef>
              <a:buChar char="•"/>
            </a:pPr>
            <a:endParaRPr lang="en-US" sz="2900">
              <a:latin typeface="Cambria" panose="02040503050406030204" pitchFamily="18" charset="0"/>
              <a:ea typeface="Cambria" panose="02040503050406030204" pitchFamily="18" charset="0"/>
            </a:endParaRPr>
          </a:p>
          <a:p>
            <a:pPr marL="400027" indent="-400027" algn="just">
              <a:spcBef>
                <a:spcPts val="0"/>
              </a:spcBef>
              <a:buChar char="•"/>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p:txBody>
      </p:sp>
      <p:sp>
        <p:nvSpPr>
          <p:cNvPr id="100" name="TextBox 99"/>
          <p:cNvSpPr txBox="1"/>
          <p:nvPr/>
        </p:nvSpPr>
        <p:spPr>
          <a:xfrm>
            <a:off x="13907305" y="15257296"/>
            <a:ext cx="6843640" cy="723269"/>
          </a:xfrm>
          <a:prstGeom prst="rect">
            <a:avLst/>
          </a:prstGeom>
          <a:noFill/>
        </p:spPr>
        <p:txBody>
          <a:bodyPr wrap="square" lIns="106674" tIns="53337" rIns="106674" bIns="53337" rtlCol="0" anchor="t">
            <a:spAutoFit/>
          </a:bodyPr>
          <a:lstStyle/>
          <a:p>
            <a:pPr algn="ctr"/>
            <a:r>
              <a:rPr lang="en-US" sz="4000">
                <a:latin typeface="Cambria"/>
                <a:ea typeface="Cambria"/>
              </a:rPr>
              <a:t>CAD Model (SolidWorks)</a:t>
            </a:r>
            <a:endParaRPr lang="en-US"/>
          </a:p>
        </p:txBody>
      </p:sp>
      <p:sp>
        <p:nvSpPr>
          <p:cNvPr id="101" name="TextBox 100"/>
          <p:cNvSpPr txBox="1"/>
          <p:nvPr/>
        </p:nvSpPr>
        <p:spPr>
          <a:xfrm>
            <a:off x="22869481" y="21141290"/>
            <a:ext cx="8236087" cy="846379"/>
          </a:xfrm>
          <a:prstGeom prst="rect">
            <a:avLst/>
          </a:prstGeom>
          <a:noFill/>
        </p:spPr>
        <p:txBody>
          <a:bodyPr wrap="square" lIns="106674" tIns="53337" rIns="106674" bIns="53337" rtlCol="0" anchor="t">
            <a:spAutoFit/>
          </a:bodyPr>
          <a:lstStyle/>
          <a:p>
            <a:r>
              <a:rPr lang="en-US" sz="2400">
                <a:latin typeface="Cambria"/>
                <a:ea typeface="Cambria"/>
              </a:rPr>
              <a:t>X-axis 9 m/s flow, with 30 deg vane offset. Note distortion of flow in buoy wake relative to instruments. </a:t>
            </a:r>
            <a:endParaRPr lang="en-US" sz="2400">
              <a:latin typeface="Cambria" panose="02040503050406030204" pitchFamily="18" charset="0"/>
              <a:ea typeface="Cambria"/>
            </a:endParaRPr>
          </a:p>
        </p:txBody>
      </p:sp>
      <p:sp>
        <p:nvSpPr>
          <p:cNvPr id="102" name="TextBox 101"/>
          <p:cNvSpPr txBox="1"/>
          <p:nvPr/>
        </p:nvSpPr>
        <p:spPr>
          <a:xfrm>
            <a:off x="13207960" y="21065442"/>
            <a:ext cx="7783096" cy="846379"/>
          </a:xfrm>
          <a:prstGeom prst="rect">
            <a:avLst/>
          </a:prstGeom>
          <a:noFill/>
        </p:spPr>
        <p:txBody>
          <a:bodyPr wrap="square" lIns="106674" tIns="53337" rIns="106674" bIns="53337" rtlCol="0" anchor="t">
            <a:spAutoFit/>
          </a:bodyPr>
          <a:lstStyle/>
          <a:p>
            <a:r>
              <a:rPr lang="en-US" sz="2400">
                <a:latin typeface="Cambria"/>
                <a:ea typeface="Cambria"/>
              </a:rPr>
              <a:t>Model includes buoy, vane, solar panels, nav light, top bracket, and instrumentation.</a:t>
            </a:r>
            <a:endParaRPr lang="en-US" sz="2400">
              <a:latin typeface="Cambria" panose="02040503050406030204" pitchFamily="18" charset="0"/>
              <a:ea typeface="Cambria"/>
            </a:endParaRPr>
          </a:p>
        </p:txBody>
      </p:sp>
      <p:sp>
        <p:nvSpPr>
          <p:cNvPr id="103" name="TextBox 102"/>
          <p:cNvSpPr txBox="1"/>
          <p:nvPr/>
        </p:nvSpPr>
        <p:spPr>
          <a:xfrm>
            <a:off x="23290847" y="15262030"/>
            <a:ext cx="7636054" cy="723269"/>
          </a:xfrm>
          <a:prstGeom prst="rect">
            <a:avLst/>
          </a:prstGeom>
          <a:noFill/>
        </p:spPr>
        <p:txBody>
          <a:bodyPr wrap="square" lIns="106674" tIns="53337" rIns="106674" bIns="53337" rtlCol="0" anchor="t">
            <a:spAutoFit/>
          </a:bodyPr>
          <a:lstStyle/>
          <a:p>
            <a:pPr algn="ctr"/>
            <a:r>
              <a:rPr lang="en-US" sz="4000">
                <a:latin typeface="Cambria"/>
                <a:ea typeface="Cambria"/>
              </a:rPr>
              <a:t>CFD External Flow (SolidWorks)</a:t>
            </a:r>
            <a:endParaRPr lang="en-US" sz="4000">
              <a:latin typeface="Cambria" panose="02040503050406030204" pitchFamily="18" charset="0"/>
            </a:endParaRPr>
          </a:p>
        </p:txBody>
      </p:sp>
      <p:sp>
        <p:nvSpPr>
          <p:cNvPr id="105" name="TextBox 104"/>
          <p:cNvSpPr txBox="1"/>
          <p:nvPr/>
        </p:nvSpPr>
        <p:spPr>
          <a:xfrm>
            <a:off x="26761638" y="23851019"/>
            <a:ext cx="5007069" cy="1831264"/>
          </a:xfrm>
          <a:prstGeom prst="rect">
            <a:avLst/>
          </a:prstGeom>
          <a:noFill/>
        </p:spPr>
        <p:txBody>
          <a:bodyPr wrap="square" lIns="106674" tIns="53337" rIns="106674" bIns="53337" rtlCol="0" anchor="t">
            <a:spAutoFit/>
          </a:bodyPr>
          <a:lstStyle/>
          <a:p>
            <a:r>
              <a:rPr lang="en-US" sz="2800">
                <a:latin typeface="Cambria"/>
                <a:ea typeface="Cambria"/>
              </a:rPr>
              <a:t>Power is provided to the main bus from two 12 VDC batteries charged by six 90-Watt solar panels. </a:t>
            </a:r>
            <a:endParaRPr lang="en-US" sz="2800">
              <a:latin typeface="Cambria" panose="02040503050406030204" pitchFamily="18" charset="0"/>
              <a:ea typeface="Cambria"/>
            </a:endParaRPr>
          </a:p>
        </p:txBody>
      </p:sp>
      <p:sp>
        <p:nvSpPr>
          <p:cNvPr id="106" name="TextBox 105"/>
          <p:cNvSpPr txBox="1"/>
          <p:nvPr/>
        </p:nvSpPr>
        <p:spPr>
          <a:xfrm>
            <a:off x="12885377" y="30768329"/>
            <a:ext cx="14702037" cy="969490"/>
          </a:xfrm>
          <a:prstGeom prst="rect">
            <a:avLst/>
          </a:prstGeom>
          <a:noFill/>
        </p:spPr>
        <p:txBody>
          <a:bodyPr wrap="square" lIns="106674" tIns="53337" rIns="106674" bIns="53337" rtlCol="0" anchor="t">
            <a:spAutoFit/>
          </a:bodyPr>
          <a:lstStyle/>
          <a:p>
            <a:r>
              <a:rPr lang="en-US" sz="2800">
                <a:latin typeface="Cambria"/>
                <a:ea typeface="Cambria"/>
              </a:rPr>
              <a:t>One main bus powers all the instrumentation. Data logging and onboard processing occurs in the CR6. Data is telemetered to a local server onshore via the Cell210 and logged to an SD card.</a:t>
            </a:r>
            <a:endParaRPr lang="en-US" sz="2800">
              <a:latin typeface="Cambria" panose="02040503050406030204" pitchFamily="18" charset="0"/>
              <a:ea typeface="Cambria"/>
            </a:endParaRPr>
          </a:p>
        </p:txBody>
      </p:sp>
      <p:sp>
        <p:nvSpPr>
          <p:cNvPr id="108" name="Subtitle 2"/>
          <p:cNvSpPr txBox="1">
            <a:spLocks/>
          </p:cNvSpPr>
          <p:nvPr/>
        </p:nvSpPr>
        <p:spPr>
          <a:xfrm>
            <a:off x="32625375" y="23658857"/>
            <a:ext cx="10864178" cy="297162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b="1">
                <a:latin typeface="Cambria"/>
                <a:ea typeface="Cambria"/>
              </a:rPr>
              <a:t>Faculty Advisor: </a:t>
            </a:r>
            <a:r>
              <a:rPr lang="en-US" sz="3700">
                <a:latin typeface="Cambria"/>
                <a:ea typeface="Cambria"/>
              </a:rPr>
              <a:t>Nathan </a:t>
            </a:r>
            <a:r>
              <a:rPr lang="en-US" sz="3700" err="1">
                <a:latin typeface="Cambria"/>
                <a:ea typeface="Cambria"/>
              </a:rPr>
              <a:t>Laxague</a:t>
            </a:r>
            <a:endParaRPr lang="en-US" sz="3700">
              <a:latin typeface="Cambria"/>
              <a:ea typeface="Cambria"/>
            </a:endParaRPr>
          </a:p>
          <a:p>
            <a:pPr algn="l">
              <a:spcBef>
                <a:spcPts val="0"/>
              </a:spcBef>
            </a:pPr>
            <a:r>
              <a:rPr lang="en-US" sz="3700" b="1">
                <a:latin typeface="Cambria"/>
                <a:ea typeface="Cambria"/>
              </a:rPr>
              <a:t>Research Scientists: </a:t>
            </a:r>
            <a:r>
              <a:rPr lang="en-US" sz="3700">
                <a:latin typeface="Cambria"/>
                <a:ea typeface="Cambria"/>
              </a:rPr>
              <a:t>Shawn Shellito, Marc Emond</a:t>
            </a:r>
            <a:endParaRPr lang="en-US" sz="3700">
              <a:latin typeface="Cambria" panose="02040503050406030204" pitchFamily="18" charset="0"/>
              <a:ea typeface="Cambria" panose="02040503050406030204" pitchFamily="18" charset="0"/>
            </a:endParaRPr>
          </a:p>
          <a:p>
            <a:pPr algn="l">
              <a:spcBef>
                <a:spcPts val="0"/>
              </a:spcBef>
            </a:pPr>
            <a:r>
              <a:rPr lang="en-US" sz="3700" b="1">
                <a:latin typeface="Cambria"/>
                <a:ea typeface="Cambria"/>
              </a:rPr>
              <a:t>Undergraduates: </a:t>
            </a:r>
            <a:r>
              <a:rPr lang="en-US" sz="3700">
                <a:latin typeface="Cambria"/>
                <a:ea typeface="Cambria"/>
              </a:rPr>
              <a:t>Elani Daigle, Ethan Hickey</a:t>
            </a:r>
          </a:p>
          <a:p>
            <a:pPr algn="l">
              <a:spcBef>
                <a:spcPts val="0"/>
              </a:spcBef>
            </a:pPr>
            <a:r>
              <a:rPr lang="en-US" sz="3700" b="1">
                <a:latin typeface="Cambria"/>
                <a:ea typeface="Cambria"/>
              </a:rPr>
              <a:t>Machine Shops: </a:t>
            </a:r>
            <a:r>
              <a:rPr lang="en-US" sz="3700">
                <a:latin typeface="Cambria"/>
                <a:ea typeface="Cambria"/>
              </a:rPr>
              <a:t>Chase OE Lab, Olsen Center</a:t>
            </a:r>
            <a:endParaRPr lang="en-US" sz="3700">
              <a:latin typeface="Cambria" panose="02040503050406030204" pitchFamily="18" charset="0"/>
              <a:ea typeface="Cambria" panose="02040503050406030204" pitchFamily="18" charset="0"/>
            </a:endParaRPr>
          </a:p>
          <a:p>
            <a:pPr algn="l">
              <a:spcBef>
                <a:spcPts val="0"/>
              </a:spcBef>
            </a:pPr>
            <a:r>
              <a:rPr lang="en-US" sz="3700" b="1">
                <a:latin typeface="Cambria"/>
                <a:ea typeface="Cambria"/>
              </a:rPr>
              <a:t>Organizations: </a:t>
            </a:r>
            <a:r>
              <a:rPr lang="en-US" sz="3700">
                <a:latin typeface="Cambria"/>
                <a:ea typeface="Cambria"/>
              </a:rPr>
              <a:t>DOE, UNH, NH Sea Grant</a:t>
            </a:r>
            <a:endParaRPr lang="en-US" sz="3700">
              <a:latin typeface="Cambria" panose="02040503050406030204" pitchFamily="18" charset="0"/>
              <a:ea typeface="Cambria" panose="02040503050406030204" pitchFamily="18" charset="0"/>
            </a:endParaRPr>
          </a:p>
          <a:p>
            <a:pPr algn="l">
              <a:spcBef>
                <a:spcPts val="0"/>
              </a:spcBef>
            </a:pPr>
            <a:endParaRPr lang="en-US" sz="3700">
              <a:latin typeface="Cambria" panose="02040503050406030204" pitchFamily="18" charset="0"/>
              <a:ea typeface="Cambria" panose="02040503050406030204" pitchFamily="18" charset="0"/>
            </a:endParaRPr>
          </a:p>
          <a:p>
            <a:pPr algn="l">
              <a:spcBef>
                <a:spcPts val="0"/>
              </a:spcBef>
            </a:pPr>
            <a:endParaRPr lang="en-US" sz="3700">
              <a:latin typeface="Cambria" panose="02040503050406030204" pitchFamily="18" charset="0"/>
              <a:ea typeface="Cambria" panose="02040503050406030204" pitchFamily="18" charset="0"/>
            </a:endParaRPr>
          </a:p>
          <a:p>
            <a:pPr algn="l"/>
            <a:endParaRPr lang="en-US" sz="3700">
              <a:latin typeface="Cambria" panose="02040503050406030204" pitchFamily="18" charset="0"/>
              <a:ea typeface="Cambria" panose="02040503050406030204" pitchFamily="18" charset="0"/>
            </a:endParaRPr>
          </a:p>
        </p:txBody>
      </p:sp>
      <p:pic>
        <p:nvPicPr>
          <p:cNvPr id="3" name="Picture 2" descr="A drawing of a machine&#10;&#10;Description automatically generated">
            <a:extLst>
              <a:ext uri="{FF2B5EF4-FFF2-40B4-BE49-F238E27FC236}">
                <a16:creationId xmlns:a16="http://schemas.microsoft.com/office/drawing/2014/main" id="{A353F2D6-2D4B-6943-307D-2EF7497D04F9}"/>
              </a:ext>
            </a:extLst>
          </p:cNvPr>
          <p:cNvPicPr>
            <a:picLocks noChangeAspect="1"/>
          </p:cNvPicPr>
          <p:nvPr/>
        </p:nvPicPr>
        <p:blipFill rotWithShape="1">
          <a:blip r:embed="rId7"/>
          <a:srcRect l="-1334" t="11108" r="259" b="-387"/>
          <a:stretch/>
        </p:blipFill>
        <p:spPr>
          <a:xfrm>
            <a:off x="22872952" y="15980806"/>
            <a:ext cx="8208099" cy="5145471"/>
          </a:xfrm>
          <a:prstGeom prst="rect">
            <a:avLst/>
          </a:prstGeom>
        </p:spPr>
      </p:pic>
      <p:pic>
        <p:nvPicPr>
          <p:cNvPr id="5" name="Picture 4" descr="A yellow object with black panels&#10;&#10;Description automatically generated">
            <a:extLst>
              <a:ext uri="{FF2B5EF4-FFF2-40B4-BE49-F238E27FC236}">
                <a16:creationId xmlns:a16="http://schemas.microsoft.com/office/drawing/2014/main" id="{B0505ECE-D44D-D90D-568A-1387EF6783DE}"/>
              </a:ext>
            </a:extLst>
          </p:cNvPr>
          <p:cNvPicPr>
            <a:picLocks noChangeAspect="1"/>
          </p:cNvPicPr>
          <p:nvPr/>
        </p:nvPicPr>
        <p:blipFill rotWithShape="1">
          <a:blip r:embed="rId8"/>
          <a:srcRect l="2168" t="2738" r="-4115" b="386"/>
          <a:stretch/>
        </p:blipFill>
        <p:spPr>
          <a:xfrm>
            <a:off x="13538488" y="16086585"/>
            <a:ext cx="3164433" cy="4962132"/>
          </a:xfrm>
          <a:prstGeom prst="rect">
            <a:avLst/>
          </a:prstGeom>
        </p:spPr>
      </p:pic>
      <p:pic>
        <p:nvPicPr>
          <p:cNvPr id="10" name="Picture 9" descr="A drawing of a boat&#10;&#10;Description automatically generated">
            <a:extLst>
              <a:ext uri="{FF2B5EF4-FFF2-40B4-BE49-F238E27FC236}">
                <a16:creationId xmlns:a16="http://schemas.microsoft.com/office/drawing/2014/main" id="{DC47B096-C2DA-AE3C-F18F-63CFCD8D05D5}"/>
              </a:ext>
            </a:extLst>
          </p:cNvPr>
          <p:cNvPicPr>
            <a:picLocks noChangeAspect="1"/>
          </p:cNvPicPr>
          <p:nvPr/>
        </p:nvPicPr>
        <p:blipFill>
          <a:blip r:embed="rId9"/>
          <a:stretch>
            <a:fillRect/>
          </a:stretch>
        </p:blipFill>
        <p:spPr>
          <a:xfrm>
            <a:off x="17690161" y="16063123"/>
            <a:ext cx="3075040" cy="4938560"/>
          </a:xfrm>
          <a:prstGeom prst="rect">
            <a:avLst/>
          </a:prstGeom>
        </p:spPr>
      </p:pic>
      <p:pic>
        <p:nvPicPr>
          <p:cNvPr id="23" name="Picture 22" descr="A map of a city&#10;&#10;Description automatically generated">
            <a:extLst>
              <a:ext uri="{FF2B5EF4-FFF2-40B4-BE49-F238E27FC236}">
                <a16:creationId xmlns:a16="http://schemas.microsoft.com/office/drawing/2014/main" id="{411CD4BA-28E3-CF3B-41E7-C6869C529E14}"/>
              </a:ext>
            </a:extLst>
          </p:cNvPr>
          <p:cNvPicPr>
            <a:picLocks noChangeAspect="1"/>
          </p:cNvPicPr>
          <p:nvPr/>
        </p:nvPicPr>
        <p:blipFill rotWithShape="1">
          <a:blip r:embed="rId10"/>
          <a:srcRect l="1454" t="4251" r="4137" b="1611"/>
          <a:stretch/>
        </p:blipFill>
        <p:spPr>
          <a:xfrm>
            <a:off x="32877131" y="16598649"/>
            <a:ext cx="5175767" cy="5178220"/>
          </a:xfrm>
          <a:prstGeom prst="rect">
            <a:avLst/>
          </a:prstGeom>
          <a:ln>
            <a:solidFill>
              <a:schemeClr val="tx1"/>
            </a:solidFill>
          </a:ln>
        </p:spPr>
      </p:pic>
      <p:sp>
        <p:nvSpPr>
          <p:cNvPr id="24" name="TextBox 23">
            <a:extLst>
              <a:ext uri="{FF2B5EF4-FFF2-40B4-BE49-F238E27FC236}">
                <a16:creationId xmlns:a16="http://schemas.microsoft.com/office/drawing/2014/main" id="{2D989058-4184-93A9-647D-E3FCE11A5A59}"/>
              </a:ext>
            </a:extLst>
          </p:cNvPr>
          <p:cNvSpPr txBox="1"/>
          <p:nvPr/>
        </p:nvSpPr>
        <p:spPr>
          <a:xfrm>
            <a:off x="38288738" y="20560966"/>
            <a:ext cx="4924021" cy="1215711"/>
          </a:xfrm>
          <a:prstGeom prst="rect">
            <a:avLst/>
          </a:prstGeom>
          <a:noFill/>
        </p:spPr>
        <p:txBody>
          <a:bodyPr wrap="square" lIns="106674" tIns="53337" rIns="106674" bIns="53337" rtlCol="0" anchor="t">
            <a:spAutoFit/>
          </a:bodyPr>
          <a:lstStyle/>
          <a:p>
            <a:r>
              <a:rPr lang="en-US" sz="2400" b="1">
                <a:latin typeface="Cambria"/>
                <a:ea typeface="Cambria"/>
              </a:rPr>
              <a:t>Location: </a:t>
            </a:r>
            <a:r>
              <a:rPr lang="en-US" sz="2400">
                <a:latin typeface="Cambria"/>
                <a:ea typeface="Cambria"/>
              </a:rPr>
              <a:t>1 km off Rye NH</a:t>
            </a:r>
          </a:p>
          <a:p>
            <a:r>
              <a:rPr lang="en-US" sz="2400" b="1">
                <a:latin typeface="Cambria"/>
                <a:ea typeface="Cambria"/>
              </a:rPr>
              <a:t>Depth: </a:t>
            </a:r>
            <a:r>
              <a:rPr lang="en-US" sz="2400">
                <a:latin typeface="Cambria"/>
                <a:ea typeface="Cambria"/>
              </a:rPr>
              <a:t>~15 m</a:t>
            </a:r>
          </a:p>
          <a:p>
            <a:r>
              <a:rPr lang="en-US" sz="2400" b="1">
                <a:latin typeface="Cambria"/>
                <a:ea typeface="Cambria"/>
              </a:rPr>
              <a:t>Date: </a:t>
            </a:r>
            <a:r>
              <a:rPr lang="en-US" sz="2400">
                <a:latin typeface="Cambria"/>
                <a:ea typeface="Cambria"/>
              </a:rPr>
              <a:t>Late May</a:t>
            </a:r>
            <a:endParaRPr lang="en-US" sz="2400" b="1">
              <a:latin typeface="Cambria" panose="02040503050406030204" pitchFamily="18" charset="0"/>
              <a:ea typeface="Cambria"/>
            </a:endParaRPr>
          </a:p>
        </p:txBody>
      </p:sp>
      <p:sp>
        <p:nvSpPr>
          <p:cNvPr id="25" name="TextBox 24">
            <a:extLst>
              <a:ext uri="{FF2B5EF4-FFF2-40B4-BE49-F238E27FC236}">
                <a16:creationId xmlns:a16="http://schemas.microsoft.com/office/drawing/2014/main" id="{377C20A8-561F-4317-9D5C-8452F60CE3A1}"/>
              </a:ext>
            </a:extLst>
          </p:cNvPr>
          <p:cNvSpPr txBox="1"/>
          <p:nvPr/>
        </p:nvSpPr>
        <p:spPr>
          <a:xfrm>
            <a:off x="38310916" y="16601361"/>
            <a:ext cx="5059872" cy="3801034"/>
          </a:xfrm>
          <a:prstGeom prst="rect">
            <a:avLst/>
          </a:prstGeom>
          <a:noFill/>
        </p:spPr>
        <p:txBody>
          <a:bodyPr wrap="square" lIns="106674" tIns="53337" rIns="106674" bIns="53337" rtlCol="0" anchor="t">
            <a:spAutoFit/>
          </a:bodyPr>
          <a:lstStyle/>
          <a:p>
            <a:r>
              <a:rPr lang="en-US" sz="2400">
                <a:latin typeface="Cambria"/>
                <a:ea typeface="Cambria"/>
              </a:rPr>
              <a:t>The completed Air-Sea Flux Buoy will be deployed off the New Hampshire coast Spring 2024. The buoy will be deployed by the R/V Gulf Challenger.</a:t>
            </a:r>
          </a:p>
          <a:p>
            <a:endParaRPr lang="en-US" sz="2400">
              <a:latin typeface="Cambria"/>
              <a:ea typeface="Cambria"/>
            </a:endParaRPr>
          </a:p>
          <a:p>
            <a:r>
              <a:rPr lang="en-US" sz="2400">
                <a:latin typeface="Cambria"/>
                <a:ea typeface="Cambria"/>
              </a:rPr>
              <a:t>The mooring site is exposed to surf action and wind stress. It is close to shore for easy drone access from Odiorne Point.</a:t>
            </a:r>
            <a:endParaRPr lang="en-US" sz="2400"/>
          </a:p>
        </p:txBody>
      </p:sp>
      <p:pic>
        <p:nvPicPr>
          <p:cNvPr id="26" name="Picture 25" descr="File:Seal of the United States Department of Energy.svg - Wikimedia Commons">
            <a:extLst>
              <a:ext uri="{FF2B5EF4-FFF2-40B4-BE49-F238E27FC236}">
                <a16:creationId xmlns:a16="http://schemas.microsoft.com/office/drawing/2014/main" id="{8F48F3A4-C741-4934-ADAB-6B6065B035D1}"/>
              </a:ext>
            </a:extLst>
          </p:cNvPr>
          <p:cNvPicPr>
            <a:picLocks noChangeAspect="1"/>
          </p:cNvPicPr>
          <p:nvPr/>
        </p:nvPicPr>
        <p:blipFill>
          <a:blip r:embed="rId11"/>
          <a:stretch>
            <a:fillRect/>
          </a:stretch>
        </p:blipFill>
        <p:spPr>
          <a:xfrm>
            <a:off x="32935690" y="1230002"/>
            <a:ext cx="2984739" cy="2829463"/>
          </a:xfrm>
          <a:prstGeom prst="rect">
            <a:avLst/>
          </a:prstGeom>
        </p:spPr>
      </p:pic>
      <p:pic>
        <p:nvPicPr>
          <p:cNvPr id="27" name="Picture 26" descr="New Hampshire Sea Grant | University of New Hampshire">
            <a:extLst>
              <a:ext uri="{FF2B5EF4-FFF2-40B4-BE49-F238E27FC236}">
                <a16:creationId xmlns:a16="http://schemas.microsoft.com/office/drawing/2014/main" id="{A767C7E5-C392-3DA7-B2F9-058A4961BF2C}"/>
              </a:ext>
            </a:extLst>
          </p:cNvPr>
          <p:cNvPicPr>
            <a:picLocks noChangeAspect="1"/>
          </p:cNvPicPr>
          <p:nvPr/>
        </p:nvPicPr>
        <p:blipFill>
          <a:blip r:embed="rId12"/>
          <a:stretch>
            <a:fillRect/>
          </a:stretch>
        </p:blipFill>
        <p:spPr>
          <a:xfrm>
            <a:off x="1285336" y="1225835"/>
            <a:ext cx="5020571" cy="2562152"/>
          </a:xfrm>
          <a:prstGeom prst="rect">
            <a:avLst/>
          </a:prstGeom>
        </p:spPr>
      </p:pic>
      <p:pic>
        <p:nvPicPr>
          <p:cNvPr id="34" name="Picture 33" descr="Department of Energy Logo and Branding Guidelines | Department of Energy">
            <a:extLst>
              <a:ext uri="{FF2B5EF4-FFF2-40B4-BE49-F238E27FC236}">
                <a16:creationId xmlns:a16="http://schemas.microsoft.com/office/drawing/2014/main" id="{35B35D43-846E-B9B8-41DB-EE30C75BB9FA}"/>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25000"/>
                    </a14:imgEffect>
                  </a14:imgLayer>
                </a14:imgProps>
              </a:ext>
            </a:extLst>
          </a:blip>
          <a:srcRect l="26354" t="1310" r="1131" b="3110"/>
          <a:stretch/>
        </p:blipFill>
        <p:spPr>
          <a:xfrm>
            <a:off x="37118830" y="1764760"/>
            <a:ext cx="5060232" cy="1765274"/>
          </a:xfrm>
          <a:prstGeom prst="rect">
            <a:avLst/>
          </a:prstGeom>
        </p:spPr>
      </p:pic>
      <p:sp>
        <p:nvSpPr>
          <p:cNvPr id="28" name="TextBox 27">
            <a:extLst>
              <a:ext uri="{FF2B5EF4-FFF2-40B4-BE49-F238E27FC236}">
                <a16:creationId xmlns:a16="http://schemas.microsoft.com/office/drawing/2014/main" id="{FFC698F9-B327-16CD-06F6-0311B904BC80}"/>
              </a:ext>
            </a:extLst>
          </p:cNvPr>
          <p:cNvSpPr txBox="1"/>
          <p:nvPr/>
        </p:nvSpPr>
        <p:spPr>
          <a:xfrm>
            <a:off x="3116674" y="31328491"/>
            <a:ext cx="633636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Stress test simulating 10.5 m/s wind on vane.</a:t>
            </a:r>
            <a:endParaRPr lang="en-US"/>
          </a:p>
        </p:txBody>
      </p:sp>
      <p:pic>
        <p:nvPicPr>
          <p:cNvPr id="22" name="Picture 21" descr="A diagram of a computer circuit&#10;&#10;Description automatically generated">
            <a:extLst>
              <a:ext uri="{FF2B5EF4-FFF2-40B4-BE49-F238E27FC236}">
                <a16:creationId xmlns:a16="http://schemas.microsoft.com/office/drawing/2014/main" id="{C6E68490-3378-B647-260A-E14E066681C7}"/>
              </a:ext>
            </a:extLst>
          </p:cNvPr>
          <p:cNvPicPr>
            <a:picLocks noChangeAspect="1"/>
          </p:cNvPicPr>
          <p:nvPr/>
        </p:nvPicPr>
        <p:blipFill>
          <a:blip r:embed="rId15"/>
          <a:stretch>
            <a:fillRect/>
          </a:stretch>
        </p:blipFill>
        <p:spPr>
          <a:xfrm>
            <a:off x="13202249" y="23987697"/>
            <a:ext cx="13532688" cy="6753454"/>
          </a:xfrm>
          <a:prstGeom prst="rect">
            <a:avLst/>
          </a:prstGeom>
        </p:spPr>
      </p:pic>
      <p:pic>
        <p:nvPicPr>
          <p:cNvPr id="35" name="Picture 34">
            <a:extLst>
              <a:ext uri="{FF2B5EF4-FFF2-40B4-BE49-F238E27FC236}">
                <a16:creationId xmlns:a16="http://schemas.microsoft.com/office/drawing/2014/main" id="{6325FD24-D55A-4298-6617-640BEE12B145}"/>
              </a:ext>
            </a:extLst>
          </p:cNvPr>
          <p:cNvPicPr>
            <a:picLocks noChangeAspect="1"/>
          </p:cNvPicPr>
          <p:nvPr/>
        </p:nvPicPr>
        <p:blipFill rotWithShape="1">
          <a:blip r:embed="rId16"/>
          <a:srcRect l="-31" t="2414" r="7399" b="812"/>
          <a:stretch/>
        </p:blipFill>
        <p:spPr>
          <a:xfrm>
            <a:off x="13023967" y="7829237"/>
            <a:ext cx="6020991" cy="4718531"/>
          </a:xfrm>
          <a:prstGeom prst="rect">
            <a:avLst/>
          </a:prstGeom>
        </p:spPr>
      </p:pic>
      <p:pic>
        <p:nvPicPr>
          <p:cNvPr id="36" name="Picture 35">
            <a:extLst>
              <a:ext uri="{FF2B5EF4-FFF2-40B4-BE49-F238E27FC236}">
                <a16:creationId xmlns:a16="http://schemas.microsoft.com/office/drawing/2014/main" id="{F8690026-F41A-5E88-AAA3-A1BD452B39BF}"/>
              </a:ext>
            </a:extLst>
          </p:cNvPr>
          <p:cNvPicPr>
            <a:picLocks noChangeAspect="1"/>
          </p:cNvPicPr>
          <p:nvPr/>
        </p:nvPicPr>
        <p:blipFill rotWithShape="1">
          <a:blip r:embed="rId17"/>
          <a:srcRect l="926" t="254" r="7576" b="-761"/>
          <a:stretch/>
        </p:blipFill>
        <p:spPr>
          <a:xfrm>
            <a:off x="19044945" y="7701556"/>
            <a:ext cx="6100656" cy="4939749"/>
          </a:xfrm>
          <a:prstGeom prst="rect">
            <a:avLst/>
          </a:prstGeom>
        </p:spPr>
      </p:pic>
      <p:pic>
        <p:nvPicPr>
          <p:cNvPr id="37" name="Picture 36" descr="A blue line graph&#10;&#10;Description automatically generated">
            <a:extLst>
              <a:ext uri="{FF2B5EF4-FFF2-40B4-BE49-F238E27FC236}">
                <a16:creationId xmlns:a16="http://schemas.microsoft.com/office/drawing/2014/main" id="{3CC56CF7-3BAD-AFD2-EECF-0517FF982593}"/>
              </a:ext>
            </a:extLst>
          </p:cNvPr>
          <p:cNvPicPr>
            <a:picLocks noChangeAspect="1"/>
          </p:cNvPicPr>
          <p:nvPr/>
        </p:nvPicPr>
        <p:blipFill rotWithShape="1">
          <a:blip r:embed="rId18"/>
          <a:srcRect l="3030" t="250" r="4507" b="-250"/>
          <a:stretch/>
        </p:blipFill>
        <p:spPr>
          <a:xfrm>
            <a:off x="25132843" y="7700856"/>
            <a:ext cx="6164945" cy="4966124"/>
          </a:xfrm>
          <a:prstGeom prst="rect">
            <a:avLst/>
          </a:prstGeom>
        </p:spPr>
      </p:pic>
      <p:pic>
        <p:nvPicPr>
          <p:cNvPr id="38" name="Picture 37" descr="A close up of a box&#10;&#10;Description automatically generated">
            <a:extLst>
              <a:ext uri="{FF2B5EF4-FFF2-40B4-BE49-F238E27FC236}">
                <a16:creationId xmlns:a16="http://schemas.microsoft.com/office/drawing/2014/main" id="{F0D1E3D4-BDE6-63BF-F877-7D8FCE6447A6}"/>
              </a:ext>
            </a:extLst>
          </p:cNvPr>
          <p:cNvPicPr>
            <a:picLocks noChangeAspect="1"/>
          </p:cNvPicPr>
          <p:nvPr/>
        </p:nvPicPr>
        <p:blipFill rotWithShape="1">
          <a:blip r:embed="rId19"/>
          <a:srcRect l="4444" t="8891" r="1481" b="25116"/>
          <a:stretch/>
        </p:blipFill>
        <p:spPr>
          <a:xfrm>
            <a:off x="26850738" y="25811674"/>
            <a:ext cx="4813238" cy="4502593"/>
          </a:xfrm>
          <a:prstGeom prst="rect">
            <a:avLst/>
          </a:prstGeom>
        </p:spPr>
      </p:pic>
      <p:pic>
        <p:nvPicPr>
          <p:cNvPr id="43" name="Picture 42" descr="A yellow object in a pool&#10;&#10;Description automatically generated">
            <a:extLst>
              <a:ext uri="{FF2B5EF4-FFF2-40B4-BE49-F238E27FC236}">
                <a16:creationId xmlns:a16="http://schemas.microsoft.com/office/drawing/2014/main" id="{13473367-4E66-3C03-8306-00C4797997A1}"/>
              </a:ext>
            </a:extLst>
          </p:cNvPr>
          <p:cNvPicPr>
            <a:picLocks noChangeAspect="1"/>
          </p:cNvPicPr>
          <p:nvPr/>
        </p:nvPicPr>
        <p:blipFill>
          <a:blip r:embed="rId20"/>
          <a:stretch>
            <a:fillRect/>
          </a:stretch>
        </p:blipFill>
        <p:spPr>
          <a:xfrm>
            <a:off x="28069905" y="6672011"/>
            <a:ext cx="3589488" cy="2327515"/>
          </a:xfrm>
          <a:prstGeom prst="rect">
            <a:avLst/>
          </a:prstGeom>
        </p:spPr>
      </p:pic>
      <p:sp>
        <p:nvSpPr>
          <p:cNvPr id="29" name="TextBox 28">
            <a:extLst>
              <a:ext uri="{FF2B5EF4-FFF2-40B4-BE49-F238E27FC236}">
                <a16:creationId xmlns:a16="http://schemas.microsoft.com/office/drawing/2014/main" id="{2C1A6CB2-CEBB-6F12-E141-E964806567AF}"/>
              </a:ext>
            </a:extLst>
          </p:cNvPr>
          <p:cNvSpPr txBox="1"/>
          <p:nvPr/>
        </p:nvSpPr>
        <p:spPr>
          <a:xfrm>
            <a:off x="355267" y="18282168"/>
            <a:ext cx="1140411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latin typeface="Cambria"/>
                <a:ea typeface="Calibri"/>
                <a:cs typeface="Calibri"/>
              </a:rPr>
              <a:t>IRGASON Sonic Anemometer &amp; Gas Analyzer:</a:t>
            </a:r>
            <a:r>
              <a:rPr lang="en-US" sz="2400">
                <a:latin typeface="Cambria"/>
                <a:ea typeface="Calibri"/>
                <a:cs typeface="Calibri"/>
              </a:rPr>
              <a:t> 3-D wind velocity components, humidity, and CO2 concentration at a 20 Hz sampling rate</a:t>
            </a:r>
          </a:p>
          <a:p>
            <a:pPr marL="342900" indent="-342900">
              <a:buFont typeface="Arial"/>
              <a:buChar char="•"/>
            </a:pPr>
            <a:r>
              <a:rPr lang="en-US" sz="2400" b="1">
                <a:latin typeface="Cambria"/>
                <a:ea typeface="Calibri"/>
                <a:cs typeface="Calibri"/>
              </a:rPr>
              <a:t>EC100 Temperature &amp; EC100 Pressure Sensor</a:t>
            </a:r>
          </a:p>
          <a:p>
            <a:pPr marL="342900" indent="-342900">
              <a:buFont typeface="Arial"/>
              <a:buChar char="•"/>
            </a:pPr>
            <a:r>
              <a:rPr lang="en-US" sz="2400" b="1">
                <a:latin typeface="Cambria"/>
                <a:ea typeface="Calibri"/>
                <a:cs typeface="Calibri"/>
              </a:rPr>
              <a:t>METSENS600:</a:t>
            </a:r>
            <a:r>
              <a:rPr lang="en-US" sz="2400">
                <a:latin typeface="Cambria"/>
                <a:ea typeface="Calibri"/>
                <a:cs typeface="Calibri"/>
              </a:rPr>
              <a:t> Wind velocity, air temperature, air pressure, &amp; humidity</a:t>
            </a:r>
          </a:p>
          <a:p>
            <a:pPr marL="342900" indent="-342900">
              <a:buFont typeface="Arial"/>
              <a:buChar char="•"/>
            </a:pPr>
            <a:r>
              <a:rPr lang="en-US" sz="2400" b="1">
                <a:latin typeface="Cambria"/>
                <a:ea typeface="Calibri"/>
                <a:cs typeface="Calibri"/>
              </a:rPr>
              <a:t>SN500:</a:t>
            </a:r>
            <a:r>
              <a:rPr lang="en-US" sz="2400">
                <a:latin typeface="Cambria"/>
                <a:ea typeface="Calibri"/>
                <a:cs typeface="Calibri"/>
              </a:rPr>
              <a:t> Upwelling and downwelling longwave and shortwave radiation fluxes</a:t>
            </a:r>
          </a:p>
          <a:p>
            <a:pPr marL="342900" indent="-342900">
              <a:buFont typeface="Arial"/>
              <a:buChar char="•"/>
            </a:pPr>
            <a:r>
              <a:rPr lang="en-US" sz="2400" b="1">
                <a:latin typeface="Cambria"/>
                <a:ea typeface="Calibri"/>
                <a:cs typeface="Calibri"/>
              </a:rPr>
              <a:t>CS547: </a:t>
            </a:r>
            <a:r>
              <a:rPr lang="en-US" sz="2400">
                <a:latin typeface="Cambria"/>
                <a:ea typeface="Calibri"/>
                <a:cs typeface="Calibri"/>
              </a:rPr>
              <a:t>Water temperature and conductivity</a:t>
            </a:r>
          </a:p>
          <a:p>
            <a:pPr marL="342900" indent="-342900">
              <a:buFont typeface="Arial"/>
              <a:buChar char="•"/>
            </a:pPr>
            <a:r>
              <a:rPr lang="en-US" sz="2400" b="1">
                <a:latin typeface="Cambria"/>
                <a:ea typeface="Calibri"/>
                <a:cs typeface="Calibri"/>
              </a:rPr>
              <a:t>GQ7 INS: </a:t>
            </a:r>
            <a:r>
              <a:rPr lang="en-US" sz="2400">
                <a:latin typeface="Cambria"/>
                <a:ea typeface="Calibri"/>
                <a:cs typeface="Calibri"/>
              </a:rPr>
              <a:t>Receives and transmits GNSS data to determine heading within 1 mm accuracy. Uses RTK corrections from a base station in New Castle</a:t>
            </a:r>
          </a:p>
          <a:p>
            <a:pPr marL="342900" indent="-342900">
              <a:buFont typeface="Arial"/>
              <a:buChar char="•"/>
            </a:pPr>
            <a:r>
              <a:rPr lang="en-US" sz="2400" b="1">
                <a:latin typeface="Cambria"/>
                <a:ea typeface="Calibri"/>
                <a:cs typeface="Calibri"/>
              </a:rPr>
              <a:t>CELL210: </a:t>
            </a:r>
            <a:r>
              <a:rPr lang="en-US" sz="2400">
                <a:latin typeface="Cambria"/>
                <a:ea typeface="Calibri"/>
                <a:cs typeface="Calibri"/>
              </a:rPr>
              <a:t>A 4G LTE cellular modem sending data to a local server. Uses AT&amp;T as the service provider. </a:t>
            </a:r>
          </a:p>
          <a:p>
            <a:pPr marL="342900" indent="-342900">
              <a:buFont typeface="Arial"/>
              <a:buChar char="•"/>
            </a:pPr>
            <a:endParaRPr lang="en-US" sz="2400">
              <a:latin typeface="Cambria"/>
              <a:ea typeface="Calibri"/>
              <a:cs typeface="Calibri"/>
            </a:endParaRPr>
          </a:p>
          <a:p>
            <a:pPr marL="342900" indent="-342900">
              <a:buFont typeface="Arial"/>
              <a:buChar char="•"/>
            </a:pPr>
            <a:endParaRPr lang="en-US" sz="2400">
              <a:latin typeface="Cambria"/>
              <a:ea typeface="Calibri"/>
              <a:cs typeface="Calibri"/>
            </a:endParaRPr>
          </a:p>
        </p:txBody>
      </p:sp>
      <p:pic>
        <p:nvPicPr>
          <p:cNvPr id="4" name="Picture 3" descr="A graph with a red line&#10;&#10;Description automatically generated">
            <a:extLst>
              <a:ext uri="{FF2B5EF4-FFF2-40B4-BE49-F238E27FC236}">
                <a16:creationId xmlns:a16="http://schemas.microsoft.com/office/drawing/2014/main" id="{24DCEB2C-F94D-DFBB-BEB3-394FA978AA1F}"/>
              </a:ext>
            </a:extLst>
          </p:cNvPr>
          <p:cNvPicPr>
            <a:picLocks noChangeAspect="1"/>
          </p:cNvPicPr>
          <p:nvPr/>
        </p:nvPicPr>
        <p:blipFill>
          <a:blip r:embed="rId21"/>
          <a:stretch>
            <a:fillRect/>
          </a:stretch>
        </p:blipFill>
        <p:spPr>
          <a:xfrm>
            <a:off x="32872002" y="10412562"/>
            <a:ext cx="4524375" cy="3657600"/>
          </a:xfrm>
          <a:prstGeom prst="rect">
            <a:avLst/>
          </a:prstGeom>
        </p:spPr>
      </p:pic>
      <p:pic>
        <p:nvPicPr>
          <p:cNvPr id="14" name="Picture 13" descr="A graph with a line going down&#10;&#10;Description automatically generated">
            <a:extLst>
              <a:ext uri="{FF2B5EF4-FFF2-40B4-BE49-F238E27FC236}">
                <a16:creationId xmlns:a16="http://schemas.microsoft.com/office/drawing/2014/main" id="{11A80CF1-5C16-951B-19B4-5A683E8AF663}"/>
              </a:ext>
            </a:extLst>
          </p:cNvPr>
          <p:cNvPicPr>
            <a:picLocks noChangeAspect="1"/>
          </p:cNvPicPr>
          <p:nvPr/>
        </p:nvPicPr>
        <p:blipFill>
          <a:blip r:embed="rId22"/>
          <a:stretch>
            <a:fillRect/>
          </a:stretch>
        </p:blipFill>
        <p:spPr>
          <a:xfrm>
            <a:off x="38652240" y="10453208"/>
            <a:ext cx="4264025" cy="3629025"/>
          </a:xfrm>
          <a:prstGeom prst="rect">
            <a:avLst/>
          </a:prstGeom>
        </p:spPr>
      </p:pic>
      <p:pic>
        <p:nvPicPr>
          <p:cNvPr id="40" name="Picture 39" descr="A screenshot of a computer&#10;&#10;Description automatically generated">
            <a:extLst>
              <a:ext uri="{FF2B5EF4-FFF2-40B4-BE49-F238E27FC236}">
                <a16:creationId xmlns:a16="http://schemas.microsoft.com/office/drawing/2014/main" id="{12465DA0-FA2A-5B07-4327-36A8AFEED7CC}"/>
              </a:ext>
            </a:extLst>
          </p:cNvPr>
          <p:cNvPicPr>
            <a:picLocks noChangeAspect="1"/>
          </p:cNvPicPr>
          <p:nvPr/>
        </p:nvPicPr>
        <p:blipFill>
          <a:blip r:embed="rId23"/>
          <a:stretch>
            <a:fillRect/>
          </a:stretch>
        </p:blipFill>
        <p:spPr>
          <a:xfrm>
            <a:off x="32876855" y="8630848"/>
            <a:ext cx="10021677" cy="1364172"/>
          </a:xfrm>
          <a:prstGeom prst="rect">
            <a:avLst/>
          </a:prstGeom>
        </p:spPr>
      </p:pic>
      <p:sp>
        <p:nvSpPr>
          <p:cNvPr id="41" name="TextBox 40">
            <a:extLst>
              <a:ext uri="{FF2B5EF4-FFF2-40B4-BE49-F238E27FC236}">
                <a16:creationId xmlns:a16="http://schemas.microsoft.com/office/drawing/2014/main" id="{66AD3B89-F3AF-E5DA-0661-A6EFD6DFE71E}"/>
              </a:ext>
            </a:extLst>
          </p:cNvPr>
          <p:cNvSpPr txBox="1"/>
          <p:nvPr/>
        </p:nvSpPr>
        <p:spPr>
          <a:xfrm>
            <a:off x="32870259" y="14072771"/>
            <a:ext cx="457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mbria"/>
                <a:ea typeface="Cambria"/>
              </a:rPr>
              <a:t>Resultant position of the catenary mooring line</a:t>
            </a:r>
          </a:p>
        </p:txBody>
      </p:sp>
      <p:sp>
        <p:nvSpPr>
          <p:cNvPr id="42" name="TextBox 41">
            <a:extLst>
              <a:ext uri="{FF2B5EF4-FFF2-40B4-BE49-F238E27FC236}">
                <a16:creationId xmlns:a16="http://schemas.microsoft.com/office/drawing/2014/main" id="{658E183A-E07E-8E19-402F-672FB96FA50B}"/>
              </a:ext>
            </a:extLst>
          </p:cNvPr>
          <p:cNvSpPr txBox="1"/>
          <p:nvPr/>
        </p:nvSpPr>
        <p:spPr>
          <a:xfrm>
            <a:off x="38649957" y="14072770"/>
            <a:ext cx="457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mbria"/>
                <a:ea typeface="Cambria"/>
              </a:rPr>
              <a:t>Resultant forcing along the catenary mooring line</a:t>
            </a:r>
          </a:p>
        </p:txBody>
      </p:sp>
      <p:sp>
        <p:nvSpPr>
          <p:cNvPr id="44" name="TextBox 43">
            <a:extLst>
              <a:ext uri="{FF2B5EF4-FFF2-40B4-BE49-F238E27FC236}">
                <a16:creationId xmlns:a16="http://schemas.microsoft.com/office/drawing/2014/main" id="{627CFB49-2055-012B-9725-ECEE58AA9348}"/>
              </a:ext>
            </a:extLst>
          </p:cNvPr>
          <p:cNvSpPr txBox="1"/>
          <p:nvPr/>
        </p:nvSpPr>
        <p:spPr>
          <a:xfrm>
            <a:off x="13061652" y="6281130"/>
            <a:ext cx="150444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a:ea typeface="Cambria"/>
              </a:rPr>
              <a:t>A drop test was performed to determine the 3-D displacement times series, natural vertical heave motion, and response amplitude operator (RAO) of the ASFB to characterize its nondimensional roll motion. Such knowledge helps isolate the velocities measured by the IRGASON during post processing.</a:t>
            </a:r>
            <a:endParaRPr lang="en-US"/>
          </a:p>
        </p:txBody>
      </p:sp>
      <p:pic>
        <p:nvPicPr>
          <p:cNvPr id="45" name="Picture 44" descr="A wind turbine next to a wave&#10;&#10;Description automatically generated">
            <a:extLst>
              <a:ext uri="{FF2B5EF4-FFF2-40B4-BE49-F238E27FC236}">
                <a16:creationId xmlns:a16="http://schemas.microsoft.com/office/drawing/2014/main" id="{D6341186-9629-046D-94E0-E8B13B723ABB}"/>
              </a:ext>
            </a:extLst>
          </p:cNvPr>
          <p:cNvPicPr>
            <a:picLocks noChangeAspect="1"/>
          </p:cNvPicPr>
          <p:nvPr/>
        </p:nvPicPr>
        <p:blipFill rotWithShape="1">
          <a:blip r:embed="rId24"/>
          <a:srcRect l="15868" r="19293" b="-1786"/>
          <a:stretch/>
        </p:blipFill>
        <p:spPr>
          <a:xfrm>
            <a:off x="6577013" y="9982822"/>
            <a:ext cx="5446100" cy="6474797"/>
          </a:xfrm>
          <a:prstGeom prst="rect">
            <a:avLst/>
          </a:prstGeom>
          <a:ln w="28575">
            <a:noFill/>
          </a:ln>
        </p:spPr>
      </p:pic>
      <p:sp>
        <p:nvSpPr>
          <p:cNvPr id="47" name="TextBox 46">
            <a:extLst>
              <a:ext uri="{FF2B5EF4-FFF2-40B4-BE49-F238E27FC236}">
                <a16:creationId xmlns:a16="http://schemas.microsoft.com/office/drawing/2014/main" id="{A12DC59E-A36D-F58A-9E91-9FB1414FC7FD}"/>
              </a:ext>
            </a:extLst>
          </p:cNvPr>
          <p:cNvSpPr txBox="1"/>
          <p:nvPr/>
        </p:nvSpPr>
        <p:spPr>
          <a:xfrm>
            <a:off x="376237" y="10263187"/>
            <a:ext cx="6210300"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a:latin typeface="Cambria"/>
                <a:ea typeface="Cambria"/>
              </a:rPr>
              <a:t>The ASFB project is part of a larger, ongoing project funded by the U.S. Department of Energy (DoE). The ASFB will be used alongside a meteorological drone to provide data for the development of offshore wind farms. </a:t>
            </a:r>
            <a:endParaRPr lang="en-US"/>
          </a:p>
        </p:txBody>
      </p:sp>
      <p:sp>
        <p:nvSpPr>
          <p:cNvPr id="20" name="TextBox 19">
            <a:extLst>
              <a:ext uri="{FF2B5EF4-FFF2-40B4-BE49-F238E27FC236}">
                <a16:creationId xmlns:a16="http://schemas.microsoft.com/office/drawing/2014/main" id="{857F6E10-2942-045F-3D0A-390A94A1E06E}"/>
              </a:ext>
            </a:extLst>
          </p:cNvPr>
          <p:cNvSpPr txBox="1"/>
          <p:nvPr/>
        </p:nvSpPr>
        <p:spPr>
          <a:xfrm>
            <a:off x="14365497" y="12619006"/>
            <a:ext cx="42269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a:ea typeface="Calibri"/>
                <a:cs typeface="Calibri"/>
              </a:rPr>
              <a:t>3D displacement time series</a:t>
            </a:r>
            <a:endParaRPr lang="en-US">
              <a:latin typeface="Cambria"/>
              <a:ea typeface="Cambria"/>
            </a:endParaRPr>
          </a:p>
        </p:txBody>
      </p:sp>
      <p:sp>
        <p:nvSpPr>
          <p:cNvPr id="32" name="TextBox 31">
            <a:extLst>
              <a:ext uri="{FF2B5EF4-FFF2-40B4-BE49-F238E27FC236}">
                <a16:creationId xmlns:a16="http://schemas.microsoft.com/office/drawing/2014/main" id="{03C7AE54-7D83-3DC1-EFF1-4962E147226C}"/>
              </a:ext>
            </a:extLst>
          </p:cNvPr>
          <p:cNvSpPr txBox="1"/>
          <p:nvPr/>
        </p:nvSpPr>
        <p:spPr>
          <a:xfrm>
            <a:off x="19241218" y="12619005"/>
            <a:ext cx="67458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a:ea typeface="Calibri"/>
                <a:cs typeface="Calibri"/>
              </a:rPr>
              <a:t>Modeled and empirical vertical heave motion</a:t>
            </a:r>
          </a:p>
        </p:txBody>
      </p:sp>
      <p:sp>
        <p:nvSpPr>
          <p:cNvPr id="39" name="TextBox 38">
            <a:extLst>
              <a:ext uri="{FF2B5EF4-FFF2-40B4-BE49-F238E27FC236}">
                <a16:creationId xmlns:a16="http://schemas.microsoft.com/office/drawing/2014/main" id="{CE674EA0-9D10-FAE9-8D17-033BCE180A9E}"/>
              </a:ext>
            </a:extLst>
          </p:cNvPr>
          <p:cNvSpPr txBox="1"/>
          <p:nvPr/>
        </p:nvSpPr>
        <p:spPr>
          <a:xfrm>
            <a:off x="25573007" y="12629069"/>
            <a:ext cx="5952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a:ea typeface="Calibri"/>
                <a:cs typeface="Calibri"/>
              </a:rPr>
              <a:t>ASFB RAO vs external forcing frequency</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EE81D23D6C84A99556B171F594373" ma:contentTypeVersion="13" ma:contentTypeDescription="Create a new document." ma:contentTypeScope="" ma:versionID="1049706730767e1d3315d36c8db6b158">
  <xsd:schema xmlns:xsd="http://www.w3.org/2001/XMLSchema" xmlns:xs="http://www.w3.org/2001/XMLSchema" xmlns:p="http://schemas.microsoft.com/office/2006/metadata/properties" xmlns:ns2="4f10b248-eee5-446d-acd7-1a5f890fb147" xmlns:ns3="df50c02c-928b-4faa-b25a-bbea23910f8f" targetNamespace="http://schemas.microsoft.com/office/2006/metadata/properties" ma:root="true" ma:fieldsID="396229771d790a1e631d9f82a21b87bc" ns2:_="" ns3:_="">
    <xsd:import namespace="4f10b248-eee5-446d-acd7-1a5f890fb147"/>
    <xsd:import namespace="df50c02c-928b-4faa-b25a-bbea23910f8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0b248-eee5-446d-acd7-1a5f890fb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0c02c-928b-4faa-b25a-bbea23910f8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f5c863a-dd30-4baf-a24c-5a8a250a3be1}" ma:internalName="TaxCatchAll" ma:showField="CatchAllData" ma:web="df50c02c-928b-4faa-b25a-bbea23910f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10b248-eee5-446d-acd7-1a5f890fb147">
      <Terms xmlns="http://schemas.microsoft.com/office/infopath/2007/PartnerControls"/>
    </lcf76f155ced4ddcb4097134ff3c332f>
    <TaxCatchAll xmlns="df50c02c-928b-4faa-b25a-bbea23910f8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745C561-6D51-4DE4-8F60-7D2C5BC0F903}">
  <ds:schemaRefs>
    <ds:schemaRef ds:uri="4f10b248-eee5-446d-acd7-1a5f890fb147"/>
    <ds:schemaRef ds:uri="df50c02c-928b-4faa-b25a-bbea23910f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0D15EF2F-62E7-46C1-AA02-780C5C851996}">
  <ds:schemaRefs>
    <ds:schemaRef ds:uri="4f10b248-eee5-446d-acd7-1a5f890fb147"/>
    <ds:schemaRef ds:uri="df50c02c-928b-4faa-b25a-bbea23910f8f"/>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EBFBB913-0FAB-4B8A-9B8B-3E7628D0D66A}">
  <ds:schemaRefs>
    <ds:schemaRef ds:uri="http://schemas.microsoft.com/sharepoint/v3/contenttype/forms"/>
  </ds:schemaRefs>
</ds:datastoreItem>
</file>

<file path=customXml/itemProps5.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Development of the Air-Sea Flux Buoy Tristan Colby and Jane Schwadron Ocean Engineering, University of New Hampshire,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3</cp:revision>
  <dcterms:created xsi:type="dcterms:W3CDTF">2016-03-05T16:55:12Z</dcterms:created>
  <dcterms:modified xsi:type="dcterms:W3CDTF">2024-04-18T18:57:55Z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0x010100C41EE81D23D6C84A99556B171F594373</vt:lpwstr>
  </property>
  <property fmtid="{D5CDD505-2E9C-101B-9397-08002B2CF9AE}" pid="3" name="MediaServiceImageTags">
    <vt:lpwstr/>
  </property>
</Properties>
</file>