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2FC"/>
    <a:srgbClr val="FFF8E6"/>
    <a:srgbClr val="530C2D"/>
    <a:srgbClr val="4D1029"/>
    <a:srgbClr val="DFF3FE"/>
    <a:srgbClr val="000066"/>
    <a:srgbClr val="CCCCCC"/>
    <a:srgbClr val="999999"/>
    <a:srgbClr val="FF99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A5153E-4087-5632-65A5-A5B011018B90}" v="4" dt="2024-04-15T01:21:28.961"/>
    <p1510:client id="{23DF9E23-AEA7-4CB9-BA6F-5A46BD928C2A}" v="2567" dt="2024-04-15T02:58:13.326"/>
    <p1510:client id="{3FF3D1F1-4D44-A0AD-ADC8-848EEAC5E89E}" v="1299" dt="2024-04-15T01:30:34.438"/>
    <p1510:client id="{4C0D03B9-172E-9580-2181-790CA8ABCF41}" v="93" dt="2024-04-15T02:08:01.668"/>
    <p1510:client id="{56DC4808-D505-442C-B20F-F5AE46049430}" v="693" dt="2024-04-15T02:54:09.172"/>
    <p1510:client id="{D93B1CB4-34DC-1B6F-ABAC-4C67E9172605}" v="2" dt="2024-04-15T01:31:21.779"/>
    <p1510:client id="{EACC6EB7-712C-4C7A-A322-989A1A415D59}" v="536" dt="2024-04-15T01:48:43.637"/>
    <p1510:client id="{ECEA2C7D-5CCA-8A12-2775-1472DCB780E4}" v="530" dt="2024-04-15T02:41:30.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5552"/>
        <p:guide pos="1382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 Id="rId9"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E865A3EB-8E5F-4C14-999F-8B85AD451357}" type="datetimeFigureOut">
              <a:rPr lang="en-US" smtClean="0"/>
              <a:t>4/18/2024</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5D92B500-CB9E-4D67-B245-A139C96944BF}" type="slidenum">
              <a:rPr lang="en-US" smtClean="0"/>
              <a:t>‹#›</a:t>
            </a:fld>
            <a:endParaRPr lang="en-US"/>
          </a:p>
        </p:txBody>
      </p:sp>
    </p:spTree>
    <p:extLst>
      <p:ext uri="{BB962C8B-B14F-4D97-AF65-F5344CB8AC3E}">
        <p14:creationId xmlns:p14="http://schemas.microsoft.com/office/powerpoint/2010/main" val="39603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92B500-CB9E-4D67-B245-A139C96944BF}" type="slidenum">
              <a:rPr lang="en-US" smtClean="0"/>
              <a:t>1</a:t>
            </a:fld>
            <a:endParaRPr lang="en-US"/>
          </a:p>
        </p:txBody>
      </p:sp>
    </p:spTree>
    <p:extLst>
      <p:ext uri="{BB962C8B-B14F-4D97-AF65-F5344CB8AC3E}">
        <p14:creationId xmlns:p14="http://schemas.microsoft.com/office/powerpoint/2010/main" val="411310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Olvier.Willis@unh.edu" TargetMode="External"/><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hyperlink" Target="mailto:Joseph.Roussos@unh.edu" TargetMode="External"/><Relationship Id="rId12"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Lucas.Melone@unh.edu" TargetMode="External"/><Relationship Id="rId11" Type="http://schemas.openxmlformats.org/officeDocument/2006/relationships/image" Target="../media/image5.png"/><Relationship Id="rId5" Type="http://schemas.openxmlformats.org/officeDocument/2006/relationships/hyperlink" Target="mailto:Michael.Crawley@unh.edu&#8203;" TargetMode="External"/><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DE3752DC-BD4A-D686-F5D5-48101185AF80}"/>
              </a:ext>
            </a:extLst>
          </p:cNvPr>
          <p:cNvSpPr/>
          <p:nvPr/>
        </p:nvSpPr>
        <p:spPr bwMode="auto">
          <a:xfrm>
            <a:off x="24512961" y="18603208"/>
            <a:ext cx="6944365" cy="5477101"/>
          </a:xfrm>
          <a:prstGeom prst="rect">
            <a:avLst/>
          </a:prstGeom>
          <a:solidFill>
            <a:srgbClr val="B4E2F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073E87"/>
              </a:solidFill>
              <a:effectLst/>
              <a:latin typeface="Arial" pitchFamily="34" charset="0"/>
            </a:endParaRPr>
          </a:p>
        </p:txBody>
      </p:sp>
      <p:sp>
        <p:nvSpPr>
          <p:cNvPr id="29" name="Rectangle 28">
            <a:extLst>
              <a:ext uri="{FF2B5EF4-FFF2-40B4-BE49-F238E27FC236}">
                <a16:creationId xmlns:a16="http://schemas.microsoft.com/office/drawing/2014/main" id="{937D2A63-2F52-3374-3881-8ADCFA3089F7}"/>
              </a:ext>
            </a:extLst>
          </p:cNvPr>
          <p:cNvSpPr/>
          <p:nvPr/>
        </p:nvSpPr>
        <p:spPr bwMode="auto">
          <a:xfrm>
            <a:off x="31983002" y="7458730"/>
            <a:ext cx="11637317" cy="12113550"/>
          </a:xfrm>
          <a:prstGeom prst="rect">
            <a:avLst/>
          </a:prstGeom>
          <a:solidFill>
            <a:srgbClr val="B4E2F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073E87"/>
              </a:solidFill>
              <a:effectLst/>
              <a:latin typeface="Arial" pitchFamily="34" charset="0"/>
            </a:endParaRPr>
          </a:p>
        </p:txBody>
      </p:sp>
      <p:pic>
        <p:nvPicPr>
          <p:cNvPr id="22" name="Picture 21" descr="A diagram of a software application&#10;&#10;Description automatically generated">
            <a:extLst>
              <a:ext uri="{FF2B5EF4-FFF2-40B4-BE49-F238E27FC236}">
                <a16:creationId xmlns:a16="http://schemas.microsoft.com/office/drawing/2014/main" id="{5F5C1740-22CD-9623-C1B8-11941341107D}"/>
              </a:ext>
            </a:extLst>
          </p:cNvPr>
          <p:cNvPicPr>
            <a:picLocks noChangeAspect="1"/>
          </p:cNvPicPr>
          <p:nvPr/>
        </p:nvPicPr>
        <p:blipFill>
          <a:blip r:embed="rId3"/>
          <a:stretch>
            <a:fillRect/>
          </a:stretch>
        </p:blipFill>
        <p:spPr>
          <a:xfrm>
            <a:off x="32072727" y="7588833"/>
            <a:ext cx="11462029" cy="11915212"/>
          </a:xfrm>
          <a:prstGeom prst="rect">
            <a:avLst/>
          </a:prstGeom>
          <a:ln>
            <a:solidFill>
              <a:schemeClr val="tx1"/>
            </a:solidFill>
          </a:ln>
        </p:spPr>
      </p:pic>
      <p:sp>
        <p:nvSpPr>
          <p:cNvPr id="2050" name="Rectangle 2"/>
          <p:cNvSpPr>
            <a:spLocks noGrp="1" noChangeArrowheads="1"/>
          </p:cNvSpPr>
          <p:nvPr>
            <p:ph type="title" sz="quarter"/>
          </p:nvPr>
        </p:nvSpPr>
        <p:spPr>
          <a:xfrm>
            <a:off x="0" y="1"/>
            <a:ext cx="43891200" cy="5486399"/>
          </a:xfrm>
          <a:solidFill>
            <a:srgbClr val="B4E2FC"/>
          </a:solidFill>
          <a:ln>
            <a:solidFill>
              <a:schemeClr val="tx1"/>
            </a:solidFill>
            <a:miter lim="800000"/>
            <a:headEnd/>
            <a:tailEnd/>
          </a:ln>
        </p:spPr>
        <p:txBody>
          <a:bodyPr>
            <a:normAutofit/>
          </a:bodyPr>
          <a:lstStyle/>
          <a:p>
            <a:pPr indent="-457200">
              <a:spcBef>
                <a:spcPts val="0"/>
              </a:spcBef>
              <a:spcAft>
                <a:spcPts val="0"/>
              </a:spcAft>
            </a:pPr>
            <a:r>
              <a:rPr lang="en-US" sz="9600" b="1" err="1">
                <a:solidFill>
                  <a:schemeClr val="tx1"/>
                </a:solidFill>
              </a:rPr>
              <a:t>Edflation</a:t>
            </a:r>
            <a:r>
              <a:rPr lang="en-US" sz="9600" b="1">
                <a:solidFill>
                  <a:schemeClr val="tx1"/>
                </a:solidFill>
              </a:rPr>
              <a:t>: Inflation Calculator for Restaurants</a:t>
            </a:r>
            <a:br>
              <a:rPr lang="en-US" sz="9600" b="1"/>
            </a:br>
            <a:r>
              <a:rPr lang="en-US" sz="4400" i="1">
                <a:solidFill>
                  <a:schemeClr val="tx1"/>
                </a:solidFill>
              </a:rPr>
              <a:t>Michael Crawley, Joseph Roussos, Lucas </a:t>
            </a:r>
            <a:r>
              <a:rPr lang="en-US" sz="4400" i="1" err="1">
                <a:solidFill>
                  <a:schemeClr val="tx1"/>
                </a:solidFill>
              </a:rPr>
              <a:t>Melone</a:t>
            </a:r>
            <a:r>
              <a:rPr lang="en-US" sz="4400" i="1">
                <a:solidFill>
                  <a:schemeClr val="tx1"/>
                </a:solidFill>
              </a:rPr>
              <a:t>, and Oliver Willis</a:t>
            </a:r>
            <a:br>
              <a:rPr lang="en-US" sz="5400" i="1"/>
            </a:br>
            <a:r>
              <a:rPr lang="en-US" sz="5400" i="1">
                <a:solidFill>
                  <a:schemeClr val="tx1"/>
                </a:solidFill>
              </a:rPr>
              <a:t> 	Department of Computer Science, Center for Business Analytics, University of New Hampshire                </a:t>
            </a:r>
            <a:endParaRPr lang="en-US" sz="9600">
              <a:solidFill>
                <a:schemeClr val="tx1"/>
              </a:solidFill>
              <a:cs typeface="Arial"/>
            </a:endParaRPr>
          </a:p>
        </p:txBody>
      </p:sp>
      <p:sp>
        <p:nvSpPr>
          <p:cNvPr id="2150" name="Text Box 161"/>
          <p:cNvSpPr txBox="1">
            <a:spLocks noChangeArrowheads="1"/>
          </p:cNvSpPr>
          <p:nvPr/>
        </p:nvSpPr>
        <p:spPr bwMode="auto">
          <a:xfrm>
            <a:off x="27306227" y="10144492"/>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4" name="Rectangle 166"/>
          <p:cNvSpPr>
            <a:spLocks noChangeArrowheads="1"/>
          </p:cNvSpPr>
          <p:nvPr/>
        </p:nvSpPr>
        <p:spPr bwMode="auto">
          <a:xfrm>
            <a:off x="343486" y="16033120"/>
            <a:ext cx="12530667" cy="1371600"/>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Arial"/>
                <a:cs typeface="Arial"/>
              </a:rPr>
              <a:t>Requirements</a:t>
            </a:r>
          </a:p>
        </p:txBody>
      </p:sp>
      <p:sp>
        <p:nvSpPr>
          <p:cNvPr id="2155" name="Rectangle 167"/>
          <p:cNvSpPr>
            <a:spLocks noChangeArrowheads="1"/>
          </p:cNvSpPr>
          <p:nvPr/>
        </p:nvSpPr>
        <p:spPr bwMode="auto">
          <a:xfrm>
            <a:off x="320118" y="5940748"/>
            <a:ext cx="12544214" cy="1371600"/>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a:cs typeface="Times New Roman"/>
              </a:rPr>
              <a:t>Introduction</a:t>
            </a:r>
            <a:endParaRPr lang="en-US">
              <a:solidFill>
                <a:schemeClr val="tx1"/>
              </a:solidFill>
              <a:latin typeface="Times New Roman"/>
              <a:cs typeface="Times New Roman"/>
            </a:endParaRPr>
          </a:p>
        </p:txBody>
      </p:sp>
      <p:sp>
        <p:nvSpPr>
          <p:cNvPr id="7" name="TextBox 6"/>
          <p:cNvSpPr txBox="1"/>
          <p:nvPr/>
        </p:nvSpPr>
        <p:spPr>
          <a:xfrm>
            <a:off x="13269749" y="26098946"/>
            <a:ext cx="18116438" cy="5816977"/>
          </a:xfrm>
          <a:prstGeom prst="rect">
            <a:avLst/>
          </a:prstGeom>
          <a:solidFill>
            <a:schemeClr val="bg1"/>
          </a:solidFill>
          <a:ln>
            <a:solidFill>
              <a:schemeClr val="tx1"/>
            </a:solidFill>
          </a:ln>
        </p:spPr>
        <p:txBody>
          <a:bodyPr wrap="square" lIns="91440" tIns="45720" rIns="91440" bIns="45720" rtlCol="0" anchor="t">
            <a:noAutofit/>
          </a:bodyPr>
          <a:lstStyle/>
          <a:p>
            <a:pPr indent="-457200" algn="l">
              <a:spcBef>
                <a:spcPts val="1200"/>
              </a:spcBef>
            </a:pPr>
            <a:r>
              <a:rPr lang="en-US" sz="4400" b="0">
                <a:solidFill>
                  <a:schemeClr val="tx1"/>
                </a:solidFill>
                <a:latin typeface="Times New Roman"/>
                <a:cs typeface="Times New Roman"/>
              </a:rPr>
              <a:t>Edflation's core functionality is robust. The menu uploading, parsing, inflation calculation, and display processes all meet expectations.</a:t>
            </a:r>
          </a:p>
          <a:p>
            <a:pPr indent="-457200" algn="l">
              <a:spcBef>
                <a:spcPts val="1200"/>
              </a:spcBef>
            </a:pPr>
            <a:r>
              <a:rPr lang="en-US" sz="4400" b="0">
                <a:solidFill>
                  <a:schemeClr val="tx1"/>
                </a:solidFill>
                <a:latin typeface="Times New Roman"/>
                <a:cs typeface="Times New Roman"/>
              </a:rPr>
              <a:t>The largest hurdle lies in the ingredient identification accuracy. Our solution successfully identifies menu items that are listed. However, Ingredients that exist in the meal but aren’t listed directly on the menu occasionally cause misidentification of ingredients. </a:t>
            </a:r>
          </a:p>
          <a:p>
            <a:pPr indent="-457200" algn="l">
              <a:spcBef>
                <a:spcPts val="1200"/>
              </a:spcBef>
            </a:pPr>
            <a:r>
              <a:rPr lang="en-US" sz="4400" b="0">
                <a:solidFill>
                  <a:schemeClr val="tx1"/>
                </a:solidFill>
                <a:latin typeface="Times New Roman"/>
                <a:cs typeface="Times New Roman"/>
              </a:rPr>
              <a:t>Through its simplicity, Edflation enables greater access to detailed inflation analysis for small business owners.</a:t>
            </a:r>
          </a:p>
        </p:txBody>
      </p:sp>
      <p:sp>
        <p:nvSpPr>
          <p:cNvPr id="36" name="Rectangle 164"/>
          <p:cNvSpPr>
            <a:spLocks noChangeArrowheads="1"/>
          </p:cNvSpPr>
          <p:nvPr/>
        </p:nvSpPr>
        <p:spPr bwMode="auto">
          <a:xfrm>
            <a:off x="13269749" y="24426407"/>
            <a:ext cx="18125444" cy="1371600"/>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a:cs typeface="Times New Roman"/>
              </a:rPr>
              <a:t>Conclusions</a:t>
            </a:r>
          </a:p>
        </p:txBody>
      </p:sp>
      <p:sp>
        <p:nvSpPr>
          <p:cNvPr id="20" name="Text Box 2546"/>
          <p:cNvSpPr txBox="1">
            <a:spLocks noChangeArrowheads="1"/>
          </p:cNvSpPr>
          <p:nvPr/>
        </p:nvSpPr>
        <p:spPr bwMode="auto">
          <a:xfrm>
            <a:off x="335018" y="7541702"/>
            <a:ext cx="12547605" cy="8217634"/>
          </a:xfrm>
          <a:prstGeom prst="rect">
            <a:avLst/>
          </a:prstGeom>
          <a:solidFill>
            <a:schemeClr val="bg1"/>
          </a:solidFill>
          <a:ln w="9525">
            <a:solidFill>
              <a:schemeClr val="tx1"/>
            </a:solidFill>
            <a:miter lim="800000"/>
            <a:headEnd/>
            <a:tailEnd/>
          </a:ln>
        </p:spPr>
        <p:txBody>
          <a:bodyPr wrap="square" lIns="91440" tIns="45720" rIns="91440" bIns="45720" anchor="t">
            <a:no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1200"/>
              </a:spcBef>
            </a:pPr>
            <a:r>
              <a:rPr lang="en-US" sz="4400" b="0">
                <a:latin typeface="Times New Roman"/>
                <a:ea typeface="ＭＳ Ｐゴシック"/>
                <a:cs typeface="Times New Roman"/>
              </a:rPr>
              <a:t>Restaurant owners are losing money each year due to inflation. Our goal was to provide small restaurant owners the ability to easily produce summaries detailing the impact of inflation on their menus allowing them to better adapt to the ever-changing financial markets. We developed an ease-of-use web application hosted on AWS allowing restaurant owners to upload an image/pdf of their menus. Then using Chat-GPT-4 and data taken from the Bureau Of Labor Statistics, a summary of inflation is displayed on the webpage for the user to view the total $ increase in cost to produce a meal due to inflation.</a:t>
            </a:r>
            <a:endParaRPr lang="en-US" sz="4400" b="0">
              <a:latin typeface="Times New Roman" charset="0"/>
              <a:cs typeface="Times New Roman" charset="0"/>
            </a:endParaRPr>
          </a:p>
        </p:txBody>
      </p:sp>
      <p:sp>
        <p:nvSpPr>
          <p:cNvPr id="9" name="Rectangle 8"/>
          <p:cNvSpPr/>
          <p:nvPr/>
        </p:nvSpPr>
        <p:spPr>
          <a:xfrm>
            <a:off x="315157" y="17617604"/>
            <a:ext cx="12530667" cy="9571851"/>
          </a:xfrm>
          <a:prstGeom prst="rect">
            <a:avLst/>
          </a:prstGeom>
          <a:solidFill>
            <a:schemeClr val="bg1"/>
          </a:solidFill>
          <a:ln>
            <a:solidFill>
              <a:schemeClr val="tx1"/>
            </a:solidFill>
          </a:ln>
        </p:spPr>
        <p:txBody>
          <a:bodyPr wrap="square" lIns="91440" tIns="45720" rIns="91440" bIns="45720" anchor="ctr" anchorCtr="0">
            <a:noAutofit/>
          </a:bodyPr>
          <a:lstStyle/>
          <a:p>
            <a:pPr algn="l"/>
            <a:r>
              <a:rPr lang="en-US" sz="4400" b="0">
                <a:solidFill>
                  <a:srgbClr val="000000"/>
                </a:solidFill>
                <a:latin typeface="Times New Roman"/>
                <a:cs typeface="Times New Roman"/>
              </a:rPr>
              <a:t>The user will be able to:</a:t>
            </a:r>
            <a:endParaRPr lang="en-US" sz="4400">
              <a:cs typeface="Arial"/>
            </a:endParaRPr>
          </a:p>
          <a:p>
            <a:pPr marL="800100" lvl="1" indent="-342900" algn="l">
              <a:buFont typeface="Arial"/>
              <a:buChar char="•"/>
            </a:pPr>
            <a:r>
              <a:rPr lang="en-US" sz="4400" b="0">
                <a:solidFill>
                  <a:srgbClr val="000000"/>
                </a:solidFill>
                <a:latin typeface="Times New Roman"/>
                <a:cs typeface="Times New Roman"/>
              </a:rPr>
              <a:t>Create and login to an account</a:t>
            </a:r>
            <a:endParaRPr lang="en-US" sz="4400">
              <a:cs typeface="Arial"/>
            </a:endParaRPr>
          </a:p>
          <a:p>
            <a:pPr marL="800100" lvl="1" indent="-342900" algn="l">
              <a:buFont typeface="Arial"/>
              <a:buChar char="•"/>
            </a:pPr>
            <a:r>
              <a:rPr lang="en-US" sz="4400" b="0">
                <a:solidFill>
                  <a:srgbClr val="000000"/>
                </a:solidFill>
                <a:latin typeface="Times New Roman"/>
                <a:cs typeface="Times New Roman"/>
              </a:rPr>
              <a:t>Upload their menu</a:t>
            </a:r>
            <a:endParaRPr lang="en-US" sz="4400">
              <a:cs typeface="Arial"/>
            </a:endParaRPr>
          </a:p>
          <a:p>
            <a:pPr algn="l"/>
            <a:r>
              <a:rPr lang="en-US" sz="4400" b="0">
                <a:solidFill>
                  <a:srgbClr val="000000"/>
                </a:solidFill>
                <a:latin typeface="Times New Roman"/>
                <a:cs typeface="Times New Roman"/>
              </a:rPr>
              <a:t>The application will be able to:</a:t>
            </a:r>
          </a:p>
          <a:p>
            <a:pPr marL="800100" lvl="1" indent="-342900" algn="l">
              <a:buFont typeface="Arial"/>
              <a:buChar char="•"/>
            </a:pPr>
            <a:r>
              <a:rPr lang="en-US" sz="4400" b="0">
                <a:solidFill>
                  <a:srgbClr val="000000"/>
                </a:solidFill>
                <a:latin typeface="Times New Roman"/>
                <a:cs typeface="Times New Roman"/>
              </a:rPr>
              <a:t>Extract text from the uploaded menu</a:t>
            </a:r>
          </a:p>
          <a:p>
            <a:pPr marL="800100" lvl="1" indent="-342900" algn="l">
              <a:buFont typeface="Arial"/>
              <a:buChar char="•"/>
            </a:pPr>
            <a:r>
              <a:rPr lang="en-US" sz="4400" b="0">
                <a:solidFill>
                  <a:srgbClr val="000000"/>
                </a:solidFill>
                <a:latin typeface="Times New Roman"/>
                <a:cs typeface="Times New Roman"/>
              </a:rPr>
              <a:t>Identify menu items</a:t>
            </a:r>
          </a:p>
          <a:p>
            <a:pPr marL="800100" lvl="1" indent="-342900" algn="l">
              <a:buFont typeface="Arial"/>
              <a:buChar char="•"/>
            </a:pPr>
            <a:r>
              <a:rPr lang="en-US" sz="4400" b="0">
                <a:solidFill>
                  <a:srgbClr val="000000"/>
                </a:solidFill>
                <a:latin typeface="Times New Roman"/>
                <a:cs typeface="Times New Roman"/>
              </a:rPr>
              <a:t>Predict additional ingredients not listed</a:t>
            </a:r>
          </a:p>
          <a:p>
            <a:pPr algn="l"/>
            <a:r>
              <a:rPr lang="en-US" sz="4400" b="0">
                <a:solidFill>
                  <a:srgbClr val="000000"/>
                </a:solidFill>
                <a:latin typeface="Times New Roman"/>
                <a:cs typeface="Times New Roman"/>
              </a:rPr>
              <a:t>Additionally, </a:t>
            </a:r>
            <a:r>
              <a:rPr lang="en-US" sz="4400" b="0" err="1">
                <a:solidFill>
                  <a:srgbClr val="000000"/>
                </a:solidFill>
                <a:latin typeface="Times New Roman"/>
                <a:cs typeface="Times New Roman"/>
              </a:rPr>
              <a:t>Edflation</a:t>
            </a:r>
            <a:r>
              <a:rPr lang="en-US" sz="4400" b="0">
                <a:solidFill>
                  <a:srgbClr val="000000"/>
                </a:solidFill>
                <a:latin typeface="Times New Roman"/>
                <a:cs typeface="Times New Roman"/>
              </a:rPr>
              <a:t> must:</a:t>
            </a:r>
            <a:endParaRPr lang="en-US" sz="4400">
              <a:cs typeface="Arial" charset="0"/>
            </a:endParaRPr>
          </a:p>
          <a:p>
            <a:pPr marL="800100" lvl="1" indent="-342900" algn="l">
              <a:buFont typeface="Arial"/>
              <a:buChar char="•"/>
            </a:pPr>
            <a:r>
              <a:rPr lang="en-US" sz="4400" b="0">
                <a:solidFill>
                  <a:srgbClr val="000000"/>
                </a:solidFill>
                <a:latin typeface="Times New Roman"/>
                <a:cs typeface="Times New Roman"/>
              </a:rPr>
              <a:t>Have nearly 100% server uptime</a:t>
            </a:r>
            <a:endParaRPr lang="en-US" sz="4400">
              <a:solidFill>
                <a:srgbClr val="000000"/>
              </a:solidFill>
              <a:latin typeface="Times New Roman"/>
              <a:cs typeface="Times New Roman"/>
            </a:endParaRPr>
          </a:p>
          <a:p>
            <a:pPr marL="800100" lvl="1" indent="-342900" algn="l">
              <a:buFont typeface="Arial"/>
              <a:buChar char="•"/>
            </a:pPr>
            <a:r>
              <a:rPr lang="en-US" sz="4400" b="0">
                <a:solidFill>
                  <a:srgbClr val="000000"/>
                </a:solidFill>
                <a:latin typeface="Times New Roman"/>
                <a:cs typeface="Times New Roman"/>
              </a:rPr>
              <a:t>Have an intuitive interface</a:t>
            </a:r>
            <a:endParaRPr lang="en-US" sz="4400">
              <a:solidFill>
                <a:srgbClr val="000000"/>
              </a:solidFill>
              <a:latin typeface="Times New Roman"/>
              <a:cs typeface="Times New Roman"/>
            </a:endParaRPr>
          </a:p>
          <a:p>
            <a:pPr marL="800100" lvl="1" indent="-342900" algn="l">
              <a:buFont typeface="Arial"/>
              <a:buChar char="•"/>
            </a:pPr>
            <a:r>
              <a:rPr lang="en-US" sz="4400" b="0">
                <a:solidFill>
                  <a:srgbClr val="000000"/>
                </a:solidFill>
                <a:latin typeface="Times New Roman"/>
                <a:cs typeface="Times New Roman"/>
              </a:rPr>
              <a:t>Correctly identify 90% of the menu</a:t>
            </a:r>
            <a:endParaRPr lang="en-US" sz="4400">
              <a:solidFill>
                <a:srgbClr val="000000"/>
              </a:solidFill>
              <a:latin typeface="Times New Roman"/>
              <a:cs typeface="Times New Roman"/>
            </a:endParaRPr>
          </a:p>
          <a:p>
            <a:pPr marL="800100" lvl="1" indent="-342900" algn="l">
              <a:buFont typeface="Arial"/>
              <a:buChar char="•"/>
            </a:pPr>
            <a:r>
              <a:rPr lang="en-US" sz="4400" b="0">
                <a:solidFill>
                  <a:srgbClr val="000000"/>
                </a:solidFill>
                <a:latin typeface="Times New Roman"/>
                <a:cs typeface="Times New Roman"/>
              </a:rPr>
              <a:t>Take no longer than a 30 seconds for the inflation summery to load</a:t>
            </a:r>
            <a:r>
              <a:rPr lang="en-US" sz="2400" b="0">
                <a:solidFill>
                  <a:srgbClr val="000000"/>
                </a:solidFill>
                <a:latin typeface="Times New Roman"/>
                <a:cs typeface="Times New Roman"/>
              </a:rPr>
              <a:t>.</a:t>
            </a:r>
            <a:endParaRPr lang="en-US" sz="2400">
              <a:solidFill>
                <a:srgbClr val="000000"/>
              </a:solidFill>
              <a:latin typeface="Times New Roman"/>
              <a:cs typeface="Times New Roman"/>
            </a:endParaRPr>
          </a:p>
        </p:txBody>
      </p:sp>
      <p:sp>
        <p:nvSpPr>
          <p:cNvPr id="24" name="Rectangle 166"/>
          <p:cNvSpPr>
            <a:spLocks noChangeArrowheads="1"/>
          </p:cNvSpPr>
          <p:nvPr/>
        </p:nvSpPr>
        <p:spPr bwMode="auto">
          <a:xfrm>
            <a:off x="315158" y="27478028"/>
            <a:ext cx="12530667" cy="1371600"/>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Arial"/>
                <a:cs typeface="Arial"/>
              </a:rPr>
              <a:t>Contacts</a:t>
            </a:r>
          </a:p>
        </p:txBody>
      </p:sp>
      <p:sp>
        <p:nvSpPr>
          <p:cNvPr id="30" name="Rectangle 29"/>
          <p:cNvSpPr/>
          <p:nvPr/>
        </p:nvSpPr>
        <p:spPr>
          <a:xfrm>
            <a:off x="31487095" y="27996051"/>
            <a:ext cx="12892405" cy="687249"/>
          </a:xfrm>
          <a:prstGeom prst="rect">
            <a:avLst/>
          </a:prstGeom>
        </p:spPr>
        <p:txBody>
          <a:bodyPr wrap="square" lIns="91440" tIns="45720" rIns="91440" bIns="45720" anchor="t">
            <a:spAutoFit/>
          </a:bodyPr>
          <a:lstStyle/>
          <a:p>
            <a:pPr algn="l"/>
            <a:endParaRPr lang="en-US" sz="4800" b="0">
              <a:solidFill>
                <a:srgbClr val="000000"/>
              </a:solidFill>
              <a:latin typeface="Times New Roman" panose="02020603050405020304" pitchFamily="18" charset="0"/>
              <a:cs typeface="Times New Roman" panose="02020603050405020304" pitchFamily="18" charset="0"/>
            </a:endParaRPr>
          </a:p>
        </p:txBody>
      </p:sp>
      <p:sp>
        <p:nvSpPr>
          <p:cNvPr id="13" name="Rectangle 167">
            <a:extLst>
              <a:ext uri="{FF2B5EF4-FFF2-40B4-BE49-F238E27FC236}">
                <a16:creationId xmlns:a16="http://schemas.microsoft.com/office/drawing/2014/main" id="{4774B338-D84D-1D54-D973-BC535D5D0F64}"/>
              </a:ext>
            </a:extLst>
          </p:cNvPr>
          <p:cNvSpPr>
            <a:spLocks noChangeArrowheads="1"/>
          </p:cNvSpPr>
          <p:nvPr/>
        </p:nvSpPr>
        <p:spPr bwMode="auto">
          <a:xfrm>
            <a:off x="31940774" y="5964601"/>
            <a:ext cx="11679545" cy="1371600"/>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a:cs typeface="Times New Roman"/>
              </a:rPr>
              <a:t>Edflation Design</a:t>
            </a:r>
            <a:endParaRPr lang="en-US" sz="6000">
              <a:solidFill>
                <a:schemeClr val="tx1"/>
              </a:solidFill>
              <a:latin typeface="Times New Roman" panose="02020603050405020304" pitchFamily="18" charset="0"/>
              <a:cs typeface="Times New Roman" panose="02020603050405020304" pitchFamily="18" charset="0"/>
            </a:endParaRPr>
          </a:p>
        </p:txBody>
      </p:sp>
      <p:pic>
        <p:nvPicPr>
          <p:cNvPr id="4" name="Picture 3" descr="A blue and white shield with a letter n and h&#10;&#10;Description automatically generated">
            <a:extLst>
              <a:ext uri="{FF2B5EF4-FFF2-40B4-BE49-F238E27FC236}">
                <a16:creationId xmlns:a16="http://schemas.microsoft.com/office/drawing/2014/main" id="{EF638C87-9675-63E1-17C7-78602CD8963A}"/>
              </a:ext>
            </a:extLst>
          </p:cNvPr>
          <p:cNvPicPr>
            <a:picLocks noChangeAspect="1"/>
          </p:cNvPicPr>
          <p:nvPr/>
        </p:nvPicPr>
        <p:blipFill>
          <a:blip r:embed="rId4"/>
          <a:stretch>
            <a:fillRect/>
          </a:stretch>
        </p:blipFill>
        <p:spPr>
          <a:xfrm>
            <a:off x="39845340" y="380649"/>
            <a:ext cx="3387475" cy="4021127"/>
          </a:xfrm>
          <a:prstGeom prst="rect">
            <a:avLst/>
          </a:prstGeom>
          <a:ln>
            <a:solidFill>
              <a:schemeClr val="tx1"/>
            </a:solidFill>
          </a:ln>
        </p:spPr>
      </p:pic>
      <p:sp>
        <p:nvSpPr>
          <p:cNvPr id="14" name="TextBox 13">
            <a:extLst>
              <a:ext uri="{FF2B5EF4-FFF2-40B4-BE49-F238E27FC236}">
                <a16:creationId xmlns:a16="http://schemas.microsoft.com/office/drawing/2014/main" id="{84BBBDB3-BED5-AC60-8856-E6B9422B0E1D}"/>
              </a:ext>
            </a:extLst>
          </p:cNvPr>
          <p:cNvSpPr txBox="1"/>
          <p:nvPr/>
        </p:nvSpPr>
        <p:spPr>
          <a:xfrm>
            <a:off x="31983195" y="19798396"/>
            <a:ext cx="11547399" cy="889474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0" indent="-571500" algn="l">
              <a:buFont typeface="Wingdings"/>
              <a:buChar char="§"/>
            </a:pPr>
            <a:r>
              <a:rPr lang="en-US" sz="4400" b="0" u="sng">
                <a:latin typeface="Times New Roman"/>
                <a:cs typeface="Arial"/>
              </a:rPr>
              <a:t>Edflation Web Page </a:t>
            </a:r>
            <a:r>
              <a:rPr lang="en-US" sz="4400" b="0">
                <a:latin typeface="Times New Roman"/>
                <a:cs typeface="Arial"/>
              </a:rPr>
              <a:t>is a webpage hosted on an AWS </a:t>
            </a:r>
            <a:r>
              <a:rPr lang="en-US" sz="4400" b="0" err="1">
                <a:latin typeface="Times New Roman"/>
                <a:cs typeface="Arial"/>
              </a:rPr>
              <a:t>Lightsail</a:t>
            </a:r>
            <a:r>
              <a:rPr lang="en-US" sz="4400" b="0">
                <a:latin typeface="Times New Roman"/>
                <a:cs typeface="Arial"/>
              </a:rPr>
              <a:t> instance.</a:t>
            </a:r>
            <a:endParaRPr lang="en-US">
              <a:latin typeface="Arial"/>
              <a:cs typeface="Arial"/>
            </a:endParaRPr>
          </a:p>
          <a:p>
            <a:pPr marL="571500" indent="-571500" algn="l">
              <a:buFont typeface="Wingdings"/>
              <a:buChar char="§"/>
            </a:pPr>
            <a:r>
              <a:rPr lang="en-US" sz="4400" b="0">
                <a:latin typeface="Times New Roman"/>
                <a:cs typeface="Arial"/>
              </a:rPr>
              <a:t>The </a:t>
            </a:r>
            <a:r>
              <a:rPr lang="en-US" sz="4400" b="0" u="sng">
                <a:latin typeface="Times New Roman"/>
                <a:cs typeface="Arial"/>
              </a:rPr>
              <a:t>User</a:t>
            </a:r>
            <a:r>
              <a:rPr lang="en-US" sz="4400" b="0">
                <a:latin typeface="Times New Roman"/>
                <a:cs typeface="Arial"/>
              </a:rPr>
              <a:t> uploads their menu which is processed by the </a:t>
            </a:r>
            <a:r>
              <a:rPr lang="en-US" sz="4400" b="0" u="sng">
                <a:latin typeface="Times New Roman"/>
                <a:cs typeface="Arial"/>
              </a:rPr>
              <a:t>Photo/PDF Parser</a:t>
            </a:r>
            <a:endParaRPr lang="en-US" u="sng">
              <a:cs typeface="Arial"/>
            </a:endParaRPr>
          </a:p>
          <a:p>
            <a:pPr marL="571500" indent="-571500" algn="l">
              <a:buFont typeface="Wingdings"/>
              <a:buChar char="§"/>
            </a:pPr>
            <a:r>
              <a:rPr lang="en-US" sz="4400" b="0">
                <a:latin typeface="Times New Roman"/>
                <a:cs typeface="Arial"/>
              </a:rPr>
              <a:t>The </a:t>
            </a:r>
            <a:r>
              <a:rPr lang="en-US" sz="4400" b="0" u="sng">
                <a:latin typeface="Times New Roman"/>
                <a:cs typeface="Arial"/>
              </a:rPr>
              <a:t>Menu Parser</a:t>
            </a:r>
            <a:r>
              <a:rPr lang="en-US" sz="4400" b="0">
                <a:latin typeface="Times New Roman"/>
                <a:cs typeface="Arial"/>
              </a:rPr>
              <a:t> takes the menu and parses the text menu for raw text.</a:t>
            </a:r>
          </a:p>
          <a:p>
            <a:pPr marL="571500" indent="-571500" algn="l">
              <a:buFont typeface="Wingdings"/>
              <a:buChar char="§"/>
            </a:pPr>
            <a:r>
              <a:rPr lang="en-US" sz="4400" b="0">
                <a:latin typeface="Times New Roman"/>
                <a:cs typeface="Arial"/>
              </a:rPr>
              <a:t>The </a:t>
            </a:r>
            <a:r>
              <a:rPr lang="en-US" sz="4400" b="0" u="sng">
                <a:latin typeface="Times New Roman"/>
                <a:cs typeface="Arial"/>
              </a:rPr>
              <a:t>Ingredient Extractor</a:t>
            </a:r>
            <a:r>
              <a:rPr lang="en-US" sz="4400" b="0">
                <a:latin typeface="Times New Roman"/>
                <a:cs typeface="Arial"/>
              </a:rPr>
              <a:t> prompts Chat-GPT-4 to turn raw menu text into a JSON formatted collection of  meal items, their prices, expected ingredients, and portion size for each ingredient.</a:t>
            </a:r>
            <a:endParaRPr lang="en-US">
              <a:latin typeface="Arial"/>
              <a:cs typeface="Arial"/>
            </a:endParaRPr>
          </a:p>
          <a:p>
            <a:pPr marL="571500" indent="-571500" algn="l">
              <a:buFont typeface="Wingdings"/>
              <a:buChar char="§"/>
            </a:pPr>
            <a:r>
              <a:rPr lang="en-US" sz="4400" b="0">
                <a:latin typeface="Times New Roman"/>
                <a:cs typeface="Arial"/>
              </a:rPr>
              <a:t>The </a:t>
            </a:r>
            <a:r>
              <a:rPr lang="en-US" sz="4400" b="0" u="sng">
                <a:latin typeface="Times New Roman"/>
                <a:cs typeface="Arial"/>
              </a:rPr>
              <a:t>Inflation Calculator</a:t>
            </a:r>
            <a:r>
              <a:rPr lang="en-US" sz="4400" b="0">
                <a:latin typeface="Times New Roman"/>
                <a:cs typeface="Arial"/>
              </a:rPr>
              <a:t> pulls from the </a:t>
            </a:r>
            <a:r>
              <a:rPr lang="en-US" sz="4400" b="0" u="sng">
                <a:latin typeface="Times New Roman"/>
                <a:cs typeface="Arial"/>
              </a:rPr>
              <a:t>BLS database</a:t>
            </a:r>
            <a:r>
              <a:rPr lang="en-US" sz="4400" b="0">
                <a:latin typeface="Times New Roman"/>
                <a:cs typeface="Arial"/>
              </a:rPr>
              <a:t>, and computes inflation per meal.</a:t>
            </a:r>
          </a:p>
        </p:txBody>
      </p:sp>
      <p:sp>
        <p:nvSpPr>
          <p:cNvPr id="39" name="Rectangle 38">
            <a:extLst>
              <a:ext uri="{FF2B5EF4-FFF2-40B4-BE49-F238E27FC236}">
                <a16:creationId xmlns:a16="http://schemas.microsoft.com/office/drawing/2014/main" id="{F1EDA90F-6F27-4F0F-591E-2F32D5702691}"/>
              </a:ext>
            </a:extLst>
          </p:cNvPr>
          <p:cNvSpPr/>
          <p:nvPr/>
        </p:nvSpPr>
        <p:spPr>
          <a:xfrm>
            <a:off x="291434" y="29047723"/>
            <a:ext cx="12578114" cy="2862322"/>
          </a:xfrm>
          <a:prstGeom prst="rect">
            <a:avLst/>
          </a:prstGeom>
          <a:solidFill>
            <a:schemeClr val="bg1"/>
          </a:solidFill>
          <a:ln>
            <a:solidFill>
              <a:schemeClr val="tx1"/>
            </a:solidFill>
          </a:ln>
        </p:spPr>
        <p:txBody>
          <a:bodyPr wrap="square" lIns="91440" tIns="45720" rIns="91440" bIns="45720" anchor="ctr" anchorCtr="0">
            <a:noAutofit/>
          </a:bodyPr>
          <a:lstStyle/>
          <a:p>
            <a:pPr algn="l"/>
            <a:r>
              <a:rPr lang="en-US" sz="4000" b="0" u="sng">
                <a:solidFill>
                  <a:schemeClr val="tx1"/>
                </a:solidFill>
                <a:latin typeface="Times New Roman"/>
                <a:ea typeface="Segoe UI"/>
                <a:cs typeface="Segoe UI"/>
                <a:hlinkClick r:id="rId5">
                  <a:extLst>
                    <a:ext uri="{A12FA001-AC4F-418D-AE19-62706E023703}">
                      <ahyp:hlinkClr xmlns:ahyp="http://schemas.microsoft.com/office/drawing/2018/hyperlinkcolor" val="tx"/>
                    </a:ext>
                  </a:extLst>
                </a:hlinkClick>
              </a:rPr>
              <a:t>Michael Crawley </a:t>
            </a:r>
            <a:r>
              <a:rPr lang="en-US" sz="4000" b="0" u="sng">
                <a:solidFill>
                  <a:schemeClr val="tx1"/>
                </a:solidFill>
                <a:latin typeface="Times New Roman"/>
                <a:cs typeface="Segoe UI"/>
              </a:rPr>
              <a:t>–</a:t>
            </a:r>
            <a:r>
              <a:rPr lang="en-US" sz="4000" b="0" u="sng">
                <a:solidFill>
                  <a:schemeClr val="tx1"/>
                </a:solidFill>
                <a:latin typeface="Times New Roman"/>
                <a:ea typeface="Segoe UI"/>
                <a:cs typeface="Segoe UI"/>
                <a:hlinkClick r:id="rId5">
                  <a:extLst>
                    <a:ext uri="{A12FA001-AC4F-418D-AE19-62706E023703}">
                      <ahyp:hlinkClr xmlns:ahyp="http://schemas.microsoft.com/office/drawing/2018/hyperlinkcolor" val="tx"/>
                    </a:ext>
                  </a:extLst>
                </a:hlinkClick>
              </a:rPr>
              <a:t> Michael</a:t>
            </a:r>
            <a:r>
              <a:rPr lang="en-US" sz="4000" b="0" u="sng" strike="noStrike" baseline="0">
                <a:solidFill>
                  <a:schemeClr val="tx1"/>
                </a:solidFill>
                <a:latin typeface="Times New Roman"/>
                <a:ea typeface="Segoe UI"/>
                <a:cs typeface="Segoe UI"/>
                <a:hlinkClick r:id="rId5">
                  <a:extLst>
                    <a:ext uri="{A12FA001-AC4F-418D-AE19-62706E023703}">
                      <ahyp:hlinkClr xmlns:ahyp="http://schemas.microsoft.com/office/drawing/2018/hyperlinkcolor" val="tx"/>
                    </a:ext>
                  </a:extLst>
                </a:hlinkClick>
              </a:rPr>
              <a:t>.Crawley@unh.edu</a:t>
            </a:r>
            <a:r>
              <a:rPr lang="en-US" sz="4000" b="0" u="sng">
                <a:solidFill>
                  <a:schemeClr val="tx1"/>
                </a:solidFill>
                <a:latin typeface="Times New Roman"/>
                <a:ea typeface="Segoe UI"/>
                <a:cs typeface="Segoe UI"/>
                <a:hlinkClick r:id="rId5">
                  <a:extLst>
                    <a:ext uri="{A12FA001-AC4F-418D-AE19-62706E023703}">
                      <ahyp:hlinkClr xmlns:ahyp="http://schemas.microsoft.com/office/drawing/2018/hyperlinkcolor" val="tx"/>
                    </a:ext>
                  </a:extLst>
                </a:hlinkClick>
              </a:rPr>
              <a:t>​</a:t>
            </a:r>
            <a:r>
              <a:rPr lang="en-US" sz="4000" b="0" u="sng">
                <a:solidFill>
                  <a:schemeClr val="tx1"/>
                </a:solidFill>
                <a:latin typeface="Times New Roman"/>
                <a:ea typeface="Segoe UI"/>
                <a:cs typeface="Segoe UI"/>
              </a:rPr>
              <a:t> </a:t>
            </a:r>
            <a:endParaRPr lang="en-US" sz="4000" b="0" u="sng">
              <a:solidFill>
                <a:schemeClr val="tx1"/>
              </a:solidFill>
              <a:latin typeface="Times New Roman"/>
              <a:cs typeface="Segoe UI"/>
            </a:endParaRPr>
          </a:p>
          <a:p>
            <a:pPr algn="l"/>
            <a:r>
              <a:rPr lang="en-US" sz="4000" b="0" u="sng">
                <a:solidFill>
                  <a:schemeClr val="tx1"/>
                </a:solidFill>
                <a:latin typeface="Times New Roman"/>
                <a:ea typeface="Segoe UI"/>
                <a:cs typeface="Segoe UI"/>
                <a:hlinkClick r:id="rId6">
                  <a:extLst>
                    <a:ext uri="{A12FA001-AC4F-418D-AE19-62706E023703}">
                      <ahyp:hlinkClr xmlns:ahyp="http://schemas.microsoft.com/office/drawing/2018/hyperlinkcolor" val="tx"/>
                    </a:ext>
                  </a:extLst>
                </a:hlinkClick>
              </a:rPr>
              <a:t>Lucas </a:t>
            </a:r>
            <a:r>
              <a:rPr lang="en-US" sz="4000" b="0" u="sng" err="1">
                <a:solidFill>
                  <a:schemeClr val="tx1"/>
                </a:solidFill>
                <a:latin typeface="Times New Roman"/>
                <a:ea typeface="Segoe UI"/>
                <a:cs typeface="Segoe UI"/>
                <a:hlinkClick r:id="rId6">
                  <a:extLst>
                    <a:ext uri="{A12FA001-AC4F-418D-AE19-62706E023703}">
                      <ahyp:hlinkClr xmlns:ahyp="http://schemas.microsoft.com/office/drawing/2018/hyperlinkcolor" val="tx"/>
                    </a:ext>
                  </a:extLst>
                </a:hlinkClick>
              </a:rPr>
              <a:t>Melone</a:t>
            </a:r>
            <a:r>
              <a:rPr lang="en-US" sz="4000" b="0" u="sng">
                <a:solidFill>
                  <a:schemeClr val="tx1"/>
                </a:solidFill>
                <a:latin typeface="Times New Roman"/>
                <a:ea typeface="Segoe UI"/>
                <a:cs typeface="Segoe UI"/>
                <a:hlinkClick r:id="rId6">
                  <a:extLst>
                    <a:ext uri="{A12FA001-AC4F-418D-AE19-62706E023703}">
                      <ahyp:hlinkClr xmlns:ahyp="http://schemas.microsoft.com/office/drawing/2018/hyperlinkcolor" val="tx"/>
                    </a:ext>
                  </a:extLst>
                </a:hlinkClick>
              </a:rPr>
              <a:t> </a:t>
            </a:r>
            <a:r>
              <a:rPr lang="en-US" sz="4000" b="0" u="sng">
                <a:solidFill>
                  <a:schemeClr val="tx1"/>
                </a:solidFill>
                <a:latin typeface="Times New Roman"/>
                <a:cs typeface="Segoe UI"/>
              </a:rPr>
              <a:t>–</a:t>
            </a:r>
            <a:r>
              <a:rPr lang="en-US" sz="4000" b="0" u="sng">
                <a:solidFill>
                  <a:schemeClr val="tx1"/>
                </a:solidFill>
                <a:latin typeface="Times New Roman"/>
                <a:ea typeface="Segoe UI"/>
                <a:cs typeface="Segoe UI"/>
                <a:hlinkClick r:id="rId6">
                  <a:extLst>
                    <a:ext uri="{A12FA001-AC4F-418D-AE19-62706E023703}">
                      <ahyp:hlinkClr xmlns:ahyp="http://schemas.microsoft.com/office/drawing/2018/hyperlinkcolor" val="tx"/>
                    </a:ext>
                  </a:extLst>
                </a:hlinkClick>
              </a:rPr>
              <a:t> Lucas.Melone@unh.edu</a:t>
            </a:r>
            <a:endParaRPr lang="en-US" sz="4000" b="0" u="sng">
              <a:solidFill>
                <a:schemeClr val="tx1"/>
              </a:solidFill>
              <a:latin typeface="Times New Roman"/>
              <a:ea typeface="Segoe UI"/>
              <a:cs typeface="Segoe UI"/>
            </a:endParaRPr>
          </a:p>
          <a:p>
            <a:pPr algn="l"/>
            <a:r>
              <a:rPr lang="en-US" sz="4000" b="0" u="sng">
                <a:solidFill>
                  <a:schemeClr val="tx1"/>
                </a:solidFill>
                <a:latin typeface="Times New Roman"/>
                <a:ea typeface="Segoe UI"/>
                <a:cs typeface="Segoe UI"/>
                <a:hlinkClick r:id="rId7">
                  <a:extLst>
                    <a:ext uri="{A12FA001-AC4F-418D-AE19-62706E023703}">
                      <ahyp:hlinkClr xmlns:ahyp="http://schemas.microsoft.com/office/drawing/2018/hyperlinkcolor" val="tx"/>
                    </a:ext>
                  </a:extLst>
                </a:hlinkClick>
              </a:rPr>
              <a:t>Joseph Roussos </a:t>
            </a:r>
            <a:r>
              <a:rPr lang="en-US" sz="4000" b="0" u="sng">
                <a:solidFill>
                  <a:schemeClr val="tx1"/>
                </a:solidFill>
                <a:latin typeface="Times New Roman"/>
                <a:cs typeface="Segoe UI"/>
              </a:rPr>
              <a:t>–</a:t>
            </a:r>
            <a:r>
              <a:rPr lang="en-US" sz="4000" b="0" u="sng">
                <a:solidFill>
                  <a:schemeClr val="tx1"/>
                </a:solidFill>
                <a:latin typeface="Times New Roman"/>
                <a:ea typeface="Segoe UI"/>
                <a:cs typeface="Segoe UI"/>
                <a:hlinkClick r:id="rId7">
                  <a:extLst>
                    <a:ext uri="{A12FA001-AC4F-418D-AE19-62706E023703}">
                      <ahyp:hlinkClr xmlns:ahyp="http://schemas.microsoft.com/office/drawing/2018/hyperlinkcolor" val="tx"/>
                    </a:ext>
                  </a:extLst>
                </a:hlinkClick>
              </a:rPr>
              <a:t> Joseph.Roussos@unh.edu</a:t>
            </a:r>
            <a:endParaRPr lang="en-US" sz="4000" b="0" u="sng">
              <a:solidFill>
                <a:schemeClr val="tx1"/>
              </a:solidFill>
              <a:latin typeface="Times New Roman"/>
              <a:ea typeface="Segoe UI"/>
              <a:cs typeface="Segoe UI"/>
            </a:endParaRPr>
          </a:p>
          <a:p>
            <a:pPr algn="l"/>
            <a:r>
              <a:rPr lang="en-US" sz="4000" b="0" u="sng">
                <a:solidFill>
                  <a:schemeClr val="tx1"/>
                </a:solidFill>
                <a:latin typeface="Times New Roman"/>
                <a:ea typeface="Segoe UI"/>
                <a:cs typeface="Segoe UI"/>
                <a:hlinkClick r:id="rId8">
                  <a:extLst>
                    <a:ext uri="{A12FA001-AC4F-418D-AE19-62706E023703}">
                      <ahyp:hlinkClr xmlns:ahyp="http://schemas.microsoft.com/office/drawing/2018/hyperlinkcolor" val="tx"/>
                    </a:ext>
                  </a:extLst>
                </a:hlinkClick>
              </a:rPr>
              <a:t>Oliver Willis </a:t>
            </a:r>
            <a:r>
              <a:rPr lang="en-US" sz="4000" b="0" u="sng">
                <a:solidFill>
                  <a:schemeClr val="tx1"/>
                </a:solidFill>
                <a:latin typeface="Times New Roman"/>
                <a:cs typeface="Segoe UI"/>
              </a:rPr>
              <a:t>–</a:t>
            </a:r>
            <a:r>
              <a:rPr lang="en-US" sz="4000" b="0" u="sng">
                <a:solidFill>
                  <a:schemeClr val="tx1"/>
                </a:solidFill>
                <a:latin typeface="Times New Roman"/>
                <a:ea typeface="Segoe UI"/>
                <a:cs typeface="Segoe UI"/>
              </a:rPr>
              <a:t> Olvier.Willis@unh.edu</a:t>
            </a:r>
          </a:p>
        </p:txBody>
      </p:sp>
      <p:pic>
        <p:nvPicPr>
          <p:cNvPr id="8" name="Picture 7" descr="A logo with a white background&#10;&#10;Description automatically generated">
            <a:extLst>
              <a:ext uri="{FF2B5EF4-FFF2-40B4-BE49-F238E27FC236}">
                <a16:creationId xmlns:a16="http://schemas.microsoft.com/office/drawing/2014/main" id="{2D06D6C2-577F-135C-82B4-72BCEE4F959F}"/>
              </a:ext>
            </a:extLst>
          </p:cNvPr>
          <p:cNvPicPr>
            <a:picLocks noChangeAspect="1"/>
          </p:cNvPicPr>
          <p:nvPr/>
        </p:nvPicPr>
        <p:blipFill>
          <a:blip r:embed="rId9"/>
          <a:stretch>
            <a:fillRect/>
          </a:stretch>
        </p:blipFill>
        <p:spPr>
          <a:xfrm>
            <a:off x="700454" y="454349"/>
            <a:ext cx="4102841" cy="3950302"/>
          </a:xfrm>
          <a:prstGeom prst="rect">
            <a:avLst/>
          </a:prstGeom>
          <a:ln>
            <a:solidFill>
              <a:schemeClr val="tx1"/>
            </a:solidFill>
          </a:ln>
        </p:spPr>
      </p:pic>
      <p:sp>
        <p:nvSpPr>
          <p:cNvPr id="10" name="TextBox 9">
            <a:extLst>
              <a:ext uri="{FF2B5EF4-FFF2-40B4-BE49-F238E27FC236}">
                <a16:creationId xmlns:a16="http://schemas.microsoft.com/office/drawing/2014/main" id="{58FEBB5D-A68B-E564-FEDC-B67F41E03AD8}"/>
              </a:ext>
            </a:extLst>
          </p:cNvPr>
          <p:cNvSpPr txBox="1"/>
          <p:nvPr/>
        </p:nvSpPr>
        <p:spPr>
          <a:xfrm>
            <a:off x="13281777" y="13659947"/>
            <a:ext cx="8852342" cy="3108543"/>
          </a:xfrm>
          <a:prstGeom prst="rect">
            <a:avLst/>
          </a:prstGeom>
          <a:solidFill>
            <a:schemeClr val="bg1"/>
          </a:solidFill>
          <a:ln>
            <a:solidFill>
              <a:schemeClr val="tx1"/>
            </a:solidFill>
          </a:ln>
        </p:spPr>
        <p:txBody>
          <a:bodyPr wrap="square" lIns="91440" tIns="45720" rIns="91440" bIns="45720" rtlCol="0" anchor="t">
            <a:spAutoFit/>
          </a:bodyPr>
          <a:lstStyle/>
          <a:p>
            <a:pPr marL="114300" indent="-571500" algn="l">
              <a:spcBef>
                <a:spcPts val="1200"/>
              </a:spcBef>
              <a:buFont typeface="Arial" panose="020B0604020202020204" pitchFamily="34" charset="0"/>
              <a:buChar char="•"/>
            </a:pPr>
            <a:r>
              <a:rPr lang="en-US" sz="4400" b="0">
                <a:solidFill>
                  <a:schemeClr val="tx1"/>
                </a:solidFill>
                <a:latin typeface="Times New Roman"/>
                <a:cs typeface="Times New Roman"/>
              </a:rPr>
              <a:t>Box for user to upload a menu.</a:t>
            </a:r>
          </a:p>
          <a:p>
            <a:pPr marL="114300" indent="-571500" algn="l">
              <a:spcBef>
                <a:spcPts val="1200"/>
              </a:spcBef>
              <a:buFont typeface="Arial" panose="020B0604020202020204" pitchFamily="34" charset="0"/>
              <a:buChar char="•"/>
            </a:pPr>
            <a:r>
              <a:rPr lang="en-US" sz="4400" b="0">
                <a:solidFill>
                  <a:schemeClr val="tx1"/>
                </a:solidFill>
                <a:latin typeface="Times New Roman"/>
                <a:cs typeface="Times New Roman"/>
              </a:rPr>
              <a:t>Supports URL or file upload.</a:t>
            </a:r>
          </a:p>
          <a:p>
            <a:pPr marL="114300" indent="-571500" algn="l">
              <a:spcBef>
                <a:spcPts val="1200"/>
              </a:spcBef>
              <a:buFont typeface="Arial" panose="020B0604020202020204" pitchFamily="34" charset="0"/>
              <a:buChar char="•"/>
            </a:pPr>
            <a:r>
              <a:rPr lang="en-US" sz="4400" b="0">
                <a:solidFill>
                  <a:schemeClr val="tx1"/>
                </a:solidFill>
                <a:latin typeface="Times New Roman"/>
                <a:cs typeface="Times New Roman"/>
              </a:rPr>
              <a:t>Supports PDF, PNG, JPG or DOCX files.</a:t>
            </a:r>
            <a:endParaRPr lang="en-US" sz="4400" b="0">
              <a:solidFill>
                <a:schemeClr val="tx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F790543-CA97-9F52-4B19-215C880EC951}"/>
              </a:ext>
            </a:extLst>
          </p:cNvPr>
          <p:cNvSpPr txBox="1"/>
          <p:nvPr/>
        </p:nvSpPr>
        <p:spPr>
          <a:xfrm>
            <a:off x="22445703" y="13607534"/>
            <a:ext cx="9084175" cy="3108543"/>
          </a:xfrm>
          <a:prstGeom prst="rect">
            <a:avLst/>
          </a:prstGeom>
          <a:solidFill>
            <a:schemeClr val="bg1"/>
          </a:solidFill>
          <a:ln>
            <a:solidFill>
              <a:schemeClr val="tx1"/>
            </a:solidFill>
          </a:ln>
        </p:spPr>
        <p:txBody>
          <a:bodyPr wrap="square" lIns="91440" tIns="45720" rIns="91440" bIns="45720" rtlCol="0" anchor="t">
            <a:spAutoFit/>
          </a:bodyPr>
          <a:lstStyle/>
          <a:p>
            <a:pPr marL="114300" indent="-571500" algn="l">
              <a:spcBef>
                <a:spcPts val="1200"/>
              </a:spcBef>
              <a:buFont typeface="Arial" panose="020B0604020202020204" pitchFamily="34" charset="0"/>
              <a:buChar char="•"/>
            </a:pPr>
            <a:r>
              <a:rPr lang="en-US" sz="4400" b="0">
                <a:solidFill>
                  <a:schemeClr val="tx1"/>
                </a:solidFill>
                <a:latin typeface="Times New Roman"/>
                <a:cs typeface="Times New Roman"/>
              </a:rPr>
              <a:t>Displays aggregate inflation totals.</a:t>
            </a:r>
          </a:p>
          <a:p>
            <a:pPr marL="114300" indent="-571500" algn="l">
              <a:spcBef>
                <a:spcPts val="1200"/>
              </a:spcBef>
              <a:buFont typeface="Arial" panose="020B0604020202020204" pitchFamily="34" charset="0"/>
              <a:buChar char="•"/>
            </a:pPr>
            <a:r>
              <a:rPr lang="en-US" sz="4400" b="0">
                <a:solidFill>
                  <a:schemeClr val="tx1"/>
                </a:solidFill>
                <a:latin typeface="Times New Roman"/>
                <a:cs typeface="Times New Roman"/>
              </a:rPr>
              <a:t>Displays menu submitted. </a:t>
            </a:r>
          </a:p>
          <a:p>
            <a:pPr marL="114300" indent="-571500" algn="l">
              <a:spcBef>
                <a:spcPts val="1200"/>
              </a:spcBef>
              <a:buFont typeface="Arial" panose="020B0604020202020204" pitchFamily="34" charset="0"/>
              <a:buChar char="•"/>
            </a:pPr>
            <a:r>
              <a:rPr lang="en-US" sz="4400" b="0">
                <a:solidFill>
                  <a:schemeClr val="tx1"/>
                </a:solidFill>
                <a:latin typeface="Times New Roman"/>
                <a:cs typeface="Times New Roman"/>
              </a:rPr>
              <a:t>Displays in-depth breakdown by ingredient.</a:t>
            </a:r>
          </a:p>
        </p:txBody>
      </p:sp>
      <p:sp>
        <p:nvSpPr>
          <p:cNvPr id="15" name="Rectangle 166">
            <a:extLst>
              <a:ext uri="{FF2B5EF4-FFF2-40B4-BE49-F238E27FC236}">
                <a16:creationId xmlns:a16="http://schemas.microsoft.com/office/drawing/2014/main" id="{48A508C2-53FA-4691-CD60-0E9A3F08FAAF}"/>
              </a:ext>
            </a:extLst>
          </p:cNvPr>
          <p:cNvSpPr>
            <a:spLocks noChangeArrowheads="1"/>
          </p:cNvSpPr>
          <p:nvPr/>
        </p:nvSpPr>
        <p:spPr bwMode="auto">
          <a:xfrm>
            <a:off x="31985507" y="28916485"/>
            <a:ext cx="11545087" cy="1174484"/>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Arial"/>
                <a:cs typeface="Arial"/>
              </a:rPr>
              <a:t>Acknowledgements</a:t>
            </a:r>
          </a:p>
        </p:txBody>
      </p:sp>
      <p:sp>
        <p:nvSpPr>
          <p:cNvPr id="16" name="Rectangle 15">
            <a:extLst>
              <a:ext uri="{FF2B5EF4-FFF2-40B4-BE49-F238E27FC236}">
                <a16:creationId xmlns:a16="http://schemas.microsoft.com/office/drawing/2014/main" id="{88093595-275C-98A3-BD4F-A62EE1DFE39A}"/>
              </a:ext>
            </a:extLst>
          </p:cNvPr>
          <p:cNvSpPr/>
          <p:nvPr/>
        </p:nvSpPr>
        <p:spPr>
          <a:xfrm>
            <a:off x="31983002" y="30317085"/>
            <a:ext cx="11493975" cy="1569660"/>
          </a:xfrm>
          <a:prstGeom prst="rect">
            <a:avLst/>
          </a:prstGeom>
          <a:solidFill>
            <a:schemeClr val="bg1"/>
          </a:solidFill>
          <a:ln>
            <a:solidFill>
              <a:schemeClr val="tx1"/>
            </a:solidFill>
          </a:ln>
        </p:spPr>
        <p:txBody>
          <a:bodyPr wrap="square" lIns="91440" tIns="45720" rIns="91440" bIns="45720" anchor="ctr" anchorCtr="1">
            <a:noAutofit/>
          </a:bodyPr>
          <a:lstStyle/>
          <a:p>
            <a:pPr algn="l"/>
            <a:r>
              <a:rPr lang="en-US" sz="4000" b="0" u="sng">
                <a:solidFill>
                  <a:schemeClr val="tx1"/>
                </a:solidFill>
                <a:latin typeface="Times New Roman"/>
                <a:cs typeface="Segoe UI"/>
              </a:rPr>
              <a:t>Andrew Mitchell – Andrew.Mitchell@unh.edu</a:t>
            </a:r>
          </a:p>
          <a:p>
            <a:pPr algn="l"/>
            <a:r>
              <a:rPr lang="en-US" sz="4000" b="0" u="sng">
                <a:solidFill>
                  <a:schemeClr val="tx1"/>
                </a:solidFill>
                <a:latin typeface="Times New Roman"/>
                <a:cs typeface="Segoe UI"/>
              </a:rPr>
              <a:t>UNH Business Analytics – CBAnalytics@unh.edu </a:t>
            </a:r>
          </a:p>
          <a:p>
            <a:pPr algn="l"/>
            <a:endParaRPr lang="en-US" sz="1600" b="0" u="sng">
              <a:solidFill>
                <a:schemeClr val="tx1"/>
              </a:solidFill>
              <a:latin typeface="Times New Roman"/>
              <a:cs typeface="Segoe UI"/>
            </a:endParaRPr>
          </a:p>
        </p:txBody>
      </p:sp>
      <p:sp>
        <p:nvSpPr>
          <p:cNvPr id="17" name="Rectangle 16">
            <a:extLst>
              <a:ext uri="{FF2B5EF4-FFF2-40B4-BE49-F238E27FC236}">
                <a16:creationId xmlns:a16="http://schemas.microsoft.com/office/drawing/2014/main" id="{7A65D5B0-E360-CA6E-023F-5427A8114CFF}"/>
              </a:ext>
            </a:extLst>
          </p:cNvPr>
          <p:cNvSpPr/>
          <p:nvPr/>
        </p:nvSpPr>
        <p:spPr bwMode="auto">
          <a:xfrm>
            <a:off x="13299517" y="7463066"/>
            <a:ext cx="8328465" cy="5180077"/>
          </a:xfrm>
          <a:prstGeom prst="rect">
            <a:avLst/>
          </a:prstGeom>
          <a:solidFill>
            <a:srgbClr val="B4E2F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073E87"/>
              </a:solidFill>
              <a:effectLst/>
              <a:latin typeface="Arial" pitchFamily="34" charset="0"/>
            </a:endParaRPr>
          </a:p>
        </p:txBody>
      </p:sp>
      <p:sp>
        <p:nvSpPr>
          <p:cNvPr id="18" name="Rectangle 17">
            <a:extLst>
              <a:ext uri="{FF2B5EF4-FFF2-40B4-BE49-F238E27FC236}">
                <a16:creationId xmlns:a16="http://schemas.microsoft.com/office/drawing/2014/main" id="{67FD1F8A-BA5D-51E3-BDDC-985A842E5F1D}"/>
              </a:ext>
            </a:extLst>
          </p:cNvPr>
          <p:cNvSpPr/>
          <p:nvPr/>
        </p:nvSpPr>
        <p:spPr bwMode="auto">
          <a:xfrm>
            <a:off x="13281777" y="7433264"/>
            <a:ext cx="8852342" cy="6078221"/>
          </a:xfrm>
          <a:prstGeom prst="rect">
            <a:avLst/>
          </a:prstGeom>
          <a:solidFill>
            <a:srgbClr val="B4E2F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073E87"/>
              </a:solidFill>
              <a:effectLst/>
              <a:latin typeface="Arial" pitchFamily="34" charset="0"/>
            </a:endParaRPr>
          </a:p>
        </p:txBody>
      </p:sp>
      <p:sp>
        <p:nvSpPr>
          <p:cNvPr id="6" name="Rectangle 167">
            <a:extLst>
              <a:ext uri="{FF2B5EF4-FFF2-40B4-BE49-F238E27FC236}">
                <a16:creationId xmlns:a16="http://schemas.microsoft.com/office/drawing/2014/main" id="{45E94F06-80A4-A714-9BF4-227B65C1891F}"/>
              </a:ext>
            </a:extLst>
          </p:cNvPr>
          <p:cNvSpPr>
            <a:spLocks noChangeArrowheads="1"/>
          </p:cNvSpPr>
          <p:nvPr/>
        </p:nvSpPr>
        <p:spPr bwMode="auto">
          <a:xfrm>
            <a:off x="13299517" y="5940748"/>
            <a:ext cx="8852342" cy="1366669"/>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a:cs typeface="Times New Roman"/>
              </a:rPr>
              <a:t>Home Page</a:t>
            </a:r>
          </a:p>
        </p:txBody>
      </p:sp>
      <p:pic>
        <p:nvPicPr>
          <p:cNvPr id="5" name="Picture 4">
            <a:extLst>
              <a:ext uri="{FF2B5EF4-FFF2-40B4-BE49-F238E27FC236}">
                <a16:creationId xmlns:a16="http://schemas.microsoft.com/office/drawing/2014/main" id="{6A187776-76C9-3CC8-A3B0-BBBEF866511C}"/>
              </a:ext>
            </a:extLst>
          </p:cNvPr>
          <p:cNvPicPr>
            <a:picLocks noChangeAspect="1"/>
          </p:cNvPicPr>
          <p:nvPr/>
        </p:nvPicPr>
        <p:blipFill rotWithShape="1">
          <a:blip r:embed="rId10"/>
          <a:srcRect l="6682" t="9788" r="7311" b="12146"/>
          <a:stretch/>
        </p:blipFill>
        <p:spPr>
          <a:xfrm>
            <a:off x="13468414" y="7673035"/>
            <a:ext cx="8464635" cy="5547093"/>
          </a:xfrm>
          <a:prstGeom prst="rect">
            <a:avLst/>
          </a:prstGeom>
        </p:spPr>
      </p:pic>
      <p:sp>
        <p:nvSpPr>
          <p:cNvPr id="11" name="Rectangle 10">
            <a:extLst>
              <a:ext uri="{FF2B5EF4-FFF2-40B4-BE49-F238E27FC236}">
                <a16:creationId xmlns:a16="http://schemas.microsoft.com/office/drawing/2014/main" id="{14803530-1273-AE39-29DD-4FA656ABC0FE}"/>
              </a:ext>
            </a:extLst>
          </p:cNvPr>
          <p:cNvSpPr/>
          <p:nvPr/>
        </p:nvSpPr>
        <p:spPr bwMode="auto">
          <a:xfrm>
            <a:off x="22474904" y="7433264"/>
            <a:ext cx="9054974" cy="6048423"/>
          </a:xfrm>
          <a:prstGeom prst="rect">
            <a:avLst/>
          </a:prstGeom>
          <a:solidFill>
            <a:srgbClr val="B4E2FC"/>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073E87"/>
              </a:solidFill>
              <a:effectLst/>
              <a:latin typeface="Arial" pitchFamily="34" charset="0"/>
            </a:endParaRPr>
          </a:p>
        </p:txBody>
      </p:sp>
      <p:pic>
        <p:nvPicPr>
          <p:cNvPr id="3" name="Picture 2">
            <a:extLst>
              <a:ext uri="{FF2B5EF4-FFF2-40B4-BE49-F238E27FC236}">
                <a16:creationId xmlns:a16="http://schemas.microsoft.com/office/drawing/2014/main" id="{53B11E8A-DEAD-48FC-E317-134272EC1BEB}"/>
              </a:ext>
            </a:extLst>
          </p:cNvPr>
          <p:cNvPicPr>
            <a:picLocks noChangeAspect="1"/>
          </p:cNvPicPr>
          <p:nvPr/>
        </p:nvPicPr>
        <p:blipFill rotWithShape="1">
          <a:blip r:embed="rId11"/>
          <a:srcRect l="6515" t="9613" r="7378" b="11779"/>
          <a:stretch/>
        </p:blipFill>
        <p:spPr>
          <a:xfrm>
            <a:off x="22533272" y="7458730"/>
            <a:ext cx="8943593" cy="6022957"/>
          </a:xfrm>
          <a:prstGeom prst="rect">
            <a:avLst/>
          </a:prstGeom>
        </p:spPr>
      </p:pic>
      <p:sp>
        <p:nvSpPr>
          <p:cNvPr id="19" name="Rectangle 164">
            <a:extLst>
              <a:ext uri="{FF2B5EF4-FFF2-40B4-BE49-F238E27FC236}">
                <a16:creationId xmlns:a16="http://schemas.microsoft.com/office/drawing/2014/main" id="{44EA82AE-9701-6917-B4CB-09BE76ECBFB0}"/>
              </a:ext>
            </a:extLst>
          </p:cNvPr>
          <p:cNvSpPr>
            <a:spLocks noChangeArrowheads="1"/>
          </p:cNvSpPr>
          <p:nvPr/>
        </p:nvSpPr>
        <p:spPr bwMode="auto">
          <a:xfrm>
            <a:off x="13269749" y="16955724"/>
            <a:ext cx="18187577" cy="1371600"/>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a:cs typeface="Times New Roman"/>
              </a:rPr>
              <a:t>Results</a:t>
            </a:r>
          </a:p>
        </p:txBody>
      </p:sp>
      <p:sp>
        <p:nvSpPr>
          <p:cNvPr id="21" name="TextBox 20">
            <a:extLst>
              <a:ext uri="{FF2B5EF4-FFF2-40B4-BE49-F238E27FC236}">
                <a16:creationId xmlns:a16="http://schemas.microsoft.com/office/drawing/2014/main" id="{D73D8B2F-3EA4-F94E-9034-8AF02B15BB26}"/>
              </a:ext>
            </a:extLst>
          </p:cNvPr>
          <p:cNvSpPr txBox="1"/>
          <p:nvPr/>
        </p:nvSpPr>
        <p:spPr>
          <a:xfrm>
            <a:off x="13281777" y="18478637"/>
            <a:ext cx="10839430" cy="5755422"/>
          </a:xfrm>
          <a:prstGeom prst="rect">
            <a:avLst/>
          </a:prstGeom>
          <a:solidFill>
            <a:schemeClr val="bg1"/>
          </a:solidFill>
          <a:ln>
            <a:solidFill>
              <a:schemeClr val="tx1"/>
            </a:solidFill>
          </a:ln>
        </p:spPr>
        <p:txBody>
          <a:bodyPr wrap="square" rtlCol="0">
            <a:noAutofit/>
          </a:bodyPr>
          <a:lstStyle/>
          <a:p>
            <a:pPr algn="l">
              <a:spcBef>
                <a:spcPts val="1200"/>
              </a:spcBef>
            </a:pPr>
            <a:r>
              <a:rPr lang="en-US" sz="4400" b="0">
                <a:solidFill>
                  <a:schemeClr val="tx1"/>
                </a:solidFill>
                <a:latin typeface="Times New Roman" panose="02020603050405020304" pitchFamily="18" charset="0"/>
                <a:cs typeface="Times New Roman" panose="02020603050405020304" pitchFamily="18" charset="0"/>
              </a:rPr>
              <a:t>After testing 50 different real restaurant menus:</a:t>
            </a:r>
            <a:endParaRPr lang="en-US" sz="2600" b="0">
              <a:solidFill>
                <a:schemeClr val="tx1"/>
              </a:solidFill>
              <a:latin typeface="Times New Roman" panose="02020603050405020304" pitchFamily="18" charset="0"/>
              <a:cs typeface="Times New Roman" panose="02020603050405020304" pitchFamily="18" charset="0"/>
            </a:endParaRPr>
          </a:p>
          <a:p>
            <a:pPr marL="571500" indent="-571500" algn="l">
              <a:spcBef>
                <a:spcPts val="1200"/>
              </a:spcBef>
              <a:buFont typeface="Arial" panose="020B0604020202020204" pitchFamily="34" charset="0"/>
              <a:buChar char="•"/>
            </a:pPr>
            <a:r>
              <a:rPr lang="en-US" sz="4400" b="0">
                <a:solidFill>
                  <a:schemeClr val="tx1"/>
                </a:solidFill>
                <a:latin typeface="Times New Roman" panose="02020603050405020304" pitchFamily="18" charset="0"/>
                <a:cs typeface="Times New Roman" panose="02020603050405020304" pitchFamily="18" charset="0"/>
              </a:rPr>
              <a:t>Identified 93% of listed ingredients</a:t>
            </a:r>
          </a:p>
          <a:p>
            <a:pPr marL="571500" indent="-571500" algn="l">
              <a:spcBef>
                <a:spcPts val="1200"/>
              </a:spcBef>
              <a:buFont typeface="Arial" panose="020B0604020202020204" pitchFamily="34" charset="0"/>
              <a:buChar char="•"/>
            </a:pPr>
            <a:r>
              <a:rPr lang="en-US" sz="4400" b="0">
                <a:solidFill>
                  <a:schemeClr val="tx1"/>
                </a:solidFill>
                <a:latin typeface="Times New Roman" panose="02020603050405020304" pitchFamily="18" charset="0"/>
                <a:cs typeface="Times New Roman" panose="02020603050405020304" pitchFamily="18" charset="0"/>
              </a:rPr>
              <a:t>Identified 57% of  non-listed ingredients</a:t>
            </a:r>
          </a:p>
          <a:p>
            <a:pPr marL="571500" indent="-571500" algn="l">
              <a:spcBef>
                <a:spcPts val="1200"/>
              </a:spcBef>
              <a:buFont typeface="Arial" panose="020B0604020202020204" pitchFamily="34" charset="0"/>
              <a:buChar char="•"/>
            </a:pPr>
            <a:r>
              <a:rPr lang="en-US" sz="4400" b="0">
                <a:solidFill>
                  <a:schemeClr val="tx1"/>
                </a:solidFill>
                <a:latin typeface="Times New Roman" panose="02020603050405020304" pitchFamily="18" charset="0"/>
                <a:cs typeface="Times New Roman" panose="02020603050405020304" pitchFamily="18" charset="0"/>
              </a:rPr>
              <a:t>Incorrectly identified 6% of ingredients</a:t>
            </a:r>
          </a:p>
          <a:p>
            <a:pPr algn="l">
              <a:spcBef>
                <a:spcPts val="1200"/>
              </a:spcBef>
            </a:pPr>
            <a:r>
              <a:rPr lang="en-US" sz="4400" b="0">
                <a:solidFill>
                  <a:schemeClr val="tx1"/>
                </a:solidFill>
                <a:latin typeface="Times New Roman" panose="02020603050405020304" pitchFamily="18" charset="0"/>
                <a:cs typeface="Times New Roman" panose="02020603050405020304" pitchFamily="18" charset="0"/>
              </a:rPr>
              <a:t>After 20 user trials, users reported:</a:t>
            </a:r>
          </a:p>
          <a:p>
            <a:pPr marL="571500" indent="-571500" algn="l">
              <a:spcBef>
                <a:spcPts val="1200"/>
              </a:spcBef>
              <a:buFont typeface="Arial" panose="020B0604020202020204" pitchFamily="34" charset="0"/>
              <a:buChar char="•"/>
            </a:pPr>
            <a:r>
              <a:rPr lang="en-US" sz="4400" b="0">
                <a:solidFill>
                  <a:schemeClr val="tx1"/>
                </a:solidFill>
                <a:latin typeface="Times New Roman" panose="02020603050405020304" pitchFamily="18" charset="0"/>
                <a:cs typeface="Times New Roman" panose="02020603050405020304" pitchFamily="18" charset="0"/>
              </a:rPr>
              <a:t>Satisfactory ease of use</a:t>
            </a:r>
          </a:p>
          <a:p>
            <a:pPr marL="571500" indent="-571500" algn="l">
              <a:spcBef>
                <a:spcPts val="1200"/>
              </a:spcBef>
              <a:buFont typeface="Arial" panose="020B0604020202020204" pitchFamily="34" charset="0"/>
              <a:buChar char="•"/>
            </a:pPr>
            <a:r>
              <a:rPr lang="en-US" sz="4400" b="0">
                <a:solidFill>
                  <a:schemeClr val="tx1"/>
                </a:solidFill>
                <a:latin typeface="Times New Roman" panose="02020603050405020304" pitchFamily="18" charset="0"/>
                <a:cs typeface="Times New Roman" panose="02020603050405020304" pitchFamily="18" charset="0"/>
              </a:rPr>
              <a:t>Low difficulty navigating the webpage</a:t>
            </a:r>
          </a:p>
        </p:txBody>
      </p:sp>
      <p:sp>
        <p:nvSpPr>
          <p:cNvPr id="23" name="Rectangle 167">
            <a:extLst>
              <a:ext uri="{FF2B5EF4-FFF2-40B4-BE49-F238E27FC236}">
                <a16:creationId xmlns:a16="http://schemas.microsoft.com/office/drawing/2014/main" id="{1F109A3C-6DA8-2062-5E73-A094D52745C2}"/>
              </a:ext>
            </a:extLst>
          </p:cNvPr>
          <p:cNvSpPr>
            <a:spLocks noChangeArrowheads="1"/>
          </p:cNvSpPr>
          <p:nvPr/>
        </p:nvSpPr>
        <p:spPr bwMode="auto">
          <a:xfrm>
            <a:off x="22445703" y="5940748"/>
            <a:ext cx="9084175" cy="1366669"/>
          </a:xfrm>
          <a:prstGeom prst="rect">
            <a:avLst/>
          </a:prstGeom>
          <a:solidFill>
            <a:srgbClr val="B4E2FC"/>
          </a:solidFill>
          <a:ln w="9525">
            <a:solidFill>
              <a:schemeClr val="tx1"/>
            </a:solidFill>
            <a:miter lim="800000"/>
            <a:headEnd/>
            <a:tailEnd/>
          </a:ln>
          <a:effectLst/>
        </p:spPr>
        <p:txBody>
          <a:bodyPr wrap="none" lIns="137160" tIns="68580" rIns="137160" bIns="68580" anchor="ctr"/>
          <a:lstStyle/>
          <a:p>
            <a:pPr defTabSz="3762375"/>
            <a:r>
              <a:rPr lang="en-US" sz="6000">
                <a:solidFill>
                  <a:schemeClr val="tx1"/>
                </a:solidFill>
                <a:latin typeface="Times New Roman"/>
                <a:cs typeface="Times New Roman"/>
              </a:rPr>
              <a:t>Summary Page</a:t>
            </a:r>
          </a:p>
        </p:txBody>
      </p:sp>
      <p:pic>
        <p:nvPicPr>
          <p:cNvPr id="31" name="Picture 30" descr="A screenshot of a computer&#10;&#10;Description automatically generated">
            <a:extLst>
              <a:ext uri="{FF2B5EF4-FFF2-40B4-BE49-F238E27FC236}">
                <a16:creationId xmlns:a16="http://schemas.microsoft.com/office/drawing/2014/main" id="{3CE94AEE-616F-58BC-A8CB-26CFCCE786F3}"/>
              </a:ext>
            </a:extLst>
          </p:cNvPr>
          <p:cNvPicPr>
            <a:picLocks noChangeAspect="1"/>
          </p:cNvPicPr>
          <p:nvPr/>
        </p:nvPicPr>
        <p:blipFill rotWithShape="1">
          <a:blip r:embed="rId12"/>
          <a:srcRect l="59701" t="27339" r="24087" b="35036"/>
          <a:stretch/>
        </p:blipFill>
        <p:spPr>
          <a:xfrm>
            <a:off x="24549570" y="18628263"/>
            <a:ext cx="3523981" cy="5452046"/>
          </a:xfrm>
          <a:prstGeom prst="rect">
            <a:avLst/>
          </a:prstGeom>
        </p:spPr>
      </p:pic>
      <p:pic>
        <p:nvPicPr>
          <p:cNvPr id="32" name="Picture 31" descr="A screenshot of a computer&#10;&#10;Description automatically generated">
            <a:extLst>
              <a:ext uri="{FF2B5EF4-FFF2-40B4-BE49-F238E27FC236}">
                <a16:creationId xmlns:a16="http://schemas.microsoft.com/office/drawing/2014/main" id="{96F9A094-6734-4A62-1AAB-1589FB227A2E}"/>
              </a:ext>
            </a:extLst>
          </p:cNvPr>
          <p:cNvPicPr>
            <a:picLocks noChangeAspect="1"/>
          </p:cNvPicPr>
          <p:nvPr/>
        </p:nvPicPr>
        <p:blipFill rotWithShape="1">
          <a:blip r:embed="rId13"/>
          <a:srcRect l="59984" t="37446" r="24764" b="25118"/>
          <a:stretch/>
        </p:blipFill>
        <p:spPr>
          <a:xfrm>
            <a:off x="28073551" y="18628263"/>
            <a:ext cx="3347166" cy="5452046"/>
          </a:xfrm>
          <a:prstGeom prst="rect">
            <a:avLst/>
          </a:prstGeom>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Edflation: Inflation Calculator for Restaurants Michael Crawley, Joseph Roussos, Lucas Melone, and Oliver Willis   Department of Computer Science, Center for Business Analytics, University of New Hampshire                </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revision>2</cp:revision>
  <cp:lastPrinted>2014-02-24T14:53:09Z</cp:lastPrinted>
  <dcterms:created xsi:type="dcterms:W3CDTF">2004-07-26T21:45:23Z</dcterms:created>
  <dcterms:modified xsi:type="dcterms:W3CDTF">2024-04-18T18:39:21Z</dcterms:modified>
  <cp:category>science research poster</cp:category>
</cp:coreProperties>
</file>