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8" r:id="rId4"/>
  </p:sldIdLst>
  <p:sldSz cx="43891200" cy="36576000"/>
  <p:notesSz cx="9144000" cy="6858000"/>
  <p:defaultTextStyle>
    <a:defPPr>
      <a:defRPr lang="en-US"/>
    </a:defPPr>
    <a:lvl1pPr marL="0" algn="l" defTabSz="3861951" rtl="0" eaLnBrk="1" latinLnBrk="0" hangingPunct="1">
      <a:defRPr sz="7632" kern="1200">
        <a:solidFill>
          <a:schemeClr val="tx1"/>
        </a:solidFill>
        <a:latin typeface="+mn-lt"/>
        <a:ea typeface="+mn-ea"/>
        <a:cs typeface="+mn-cs"/>
      </a:defRPr>
    </a:lvl1pPr>
    <a:lvl2pPr marL="1930974" algn="l" defTabSz="3861951" rtl="0" eaLnBrk="1" latinLnBrk="0" hangingPunct="1">
      <a:defRPr sz="7632" kern="1200">
        <a:solidFill>
          <a:schemeClr val="tx1"/>
        </a:solidFill>
        <a:latin typeface="+mn-lt"/>
        <a:ea typeface="+mn-ea"/>
        <a:cs typeface="+mn-cs"/>
      </a:defRPr>
    </a:lvl2pPr>
    <a:lvl3pPr marL="3861951" algn="l" defTabSz="3861951" rtl="0" eaLnBrk="1" latinLnBrk="0" hangingPunct="1">
      <a:defRPr sz="7632" kern="1200">
        <a:solidFill>
          <a:schemeClr val="tx1"/>
        </a:solidFill>
        <a:latin typeface="+mn-lt"/>
        <a:ea typeface="+mn-ea"/>
        <a:cs typeface="+mn-cs"/>
      </a:defRPr>
    </a:lvl3pPr>
    <a:lvl4pPr marL="5792925" algn="l" defTabSz="3861951" rtl="0" eaLnBrk="1" latinLnBrk="0" hangingPunct="1">
      <a:defRPr sz="7632" kern="1200">
        <a:solidFill>
          <a:schemeClr val="tx1"/>
        </a:solidFill>
        <a:latin typeface="+mn-lt"/>
        <a:ea typeface="+mn-ea"/>
        <a:cs typeface="+mn-cs"/>
      </a:defRPr>
    </a:lvl4pPr>
    <a:lvl5pPr marL="7723901" algn="l" defTabSz="3861951" rtl="0" eaLnBrk="1" latinLnBrk="0" hangingPunct="1">
      <a:defRPr sz="7632" kern="1200">
        <a:solidFill>
          <a:schemeClr val="tx1"/>
        </a:solidFill>
        <a:latin typeface="+mn-lt"/>
        <a:ea typeface="+mn-ea"/>
        <a:cs typeface="+mn-cs"/>
      </a:defRPr>
    </a:lvl5pPr>
    <a:lvl6pPr marL="9654876" algn="l" defTabSz="3861951" rtl="0" eaLnBrk="1" latinLnBrk="0" hangingPunct="1">
      <a:defRPr sz="7632" kern="1200">
        <a:solidFill>
          <a:schemeClr val="tx1"/>
        </a:solidFill>
        <a:latin typeface="+mn-lt"/>
        <a:ea typeface="+mn-ea"/>
        <a:cs typeface="+mn-cs"/>
      </a:defRPr>
    </a:lvl6pPr>
    <a:lvl7pPr marL="11585851" algn="l" defTabSz="3861951" rtl="0" eaLnBrk="1" latinLnBrk="0" hangingPunct="1">
      <a:defRPr sz="7632" kern="1200">
        <a:solidFill>
          <a:schemeClr val="tx1"/>
        </a:solidFill>
        <a:latin typeface="+mn-lt"/>
        <a:ea typeface="+mn-ea"/>
        <a:cs typeface="+mn-cs"/>
      </a:defRPr>
    </a:lvl7pPr>
    <a:lvl8pPr marL="13516827" algn="l" defTabSz="3861951" rtl="0" eaLnBrk="1" latinLnBrk="0" hangingPunct="1">
      <a:defRPr sz="7632" kern="1200">
        <a:solidFill>
          <a:schemeClr val="tx1"/>
        </a:solidFill>
        <a:latin typeface="+mn-lt"/>
        <a:ea typeface="+mn-ea"/>
        <a:cs typeface="+mn-cs"/>
      </a:defRPr>
    </a:lvl8pPr>
    <a:lvl9pPr marL="15447801" algn="l" defTabSz="3861951" rtl="0" eaLnBrk="1" latinLnBrk="0" hangingPunct="1">
      <a:defRPr sz="76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002060"/>
    <a:srgbClr val="2E0957"/>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434" autoAdjust="0"/>
  </p:normalViewPr>
  <p:slideViewPr>
    <p:cSldViewPr snapToGrid="0">
      <p:cViewPr>
        <p:scale>
          <a:sx n="50" d="100"/>
          <a:sy n="50" d="100"/>
        </p:scale>
        <p:origin x="24" y="-1836"/>
      </p:cViewPr>
      <p:guideLst>
        <p:guide orient="horz" pos="11520"/>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985936"/>
            <a:ext cx="37307520" cy="12733867"/>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9210869"/>
            <a:ext cx="32918400" cy="8830731"/>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5577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44855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947334"/>
            <a:ext cx="946404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47334"/>
            <a:ext cx="2784348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2854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15507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118611"/>
            <a:ext cx="37856160" cy="1521459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4477144"/>
            <a:ext cx="37856160" cy="80009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89882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736667"/>
            <a:ext cx="1865376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736667"/>
            <a:ext cx="1865376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9203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47342"/>
            <a:ext cx="3785616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966203"/>
            <a:ext cx="18568032"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3360400"/>
            <a:ext cx="18568032"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966203"/>
            <a:ext cx="18659477"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3360400"/>
            <a:ext cx="18659477"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1015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04427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1047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266275"/>
            <a:ext cx="22219920" cy="25992667"/>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91092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266275"/>
            <a:ext cx="22219920" cy="25992667"/>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6808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947342"/>
            <a:ext cx="3785616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736667"/>
            <a:ext cx="3785616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3900542"/>
            <a:ext cx="9875520" cy="1947333"/>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4/18/2024</a:t>
            </a:fld>
            <a:endParaRPr lang="en-US"/>
          </a:p>
        </p:txBody>
      </p:sp>
      <p:sp>
        <p:nvSpPr>
          <p:cNvPr id="5" name="Footer Placeholder 4"/>
          <p:cNvSpPr>
            <a:spLocks noGrp="1"/>
          </p:cNvSpPr>
          <p:nvPr>
            <p:ph type="ftr" sz="quarter" idx="3"/>
          </p:nvPr>
        </p:nvSpPr>
        <p:spPr>
          <a:xfrm>
            <a:off x="14538960" y="33900542"/>
            <a:ext cx="14813280" cy="1947333"/>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3900542"/>
            <a:ext cx="9875520" cy="1947333"/>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37955644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ubtitle 2">
            <a:extLst>
              <a:ext uri="{FF2B5EF4-FFF2-40B4-BE49-F238E27FC236}">
                <a16:creationId xmlns:a16="http://schemas.microsoft.com/office/drawing/2014/main" id="{C54CFEC8-7218-FBDB-45A4-FF28D93454CE}"/>
              </a:ext>
            </a:extLst>
          </p:cNvPr>
          <p:cNvSpPr txBox="1">
            <a:spLocks/>
          </p:cNvSpPr>
          <p:nvPr/>
        </p:nvSpPr>
        <p:spPr>
          <a:xfrm>
            <a:off x="12567400" y="5559634"/>
            <a:ext cx="18581859" cy="10325868"/>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2" name="Title 1"/>
          <p:cNvSpPr>
            <a:spLocks noGrp="1"/>
          </p:cNvSpPr>
          <p:nvPr>
            <p:ph type="ctrTitle"/>
          </p:nvPr>
        </p:nvSpPr>
        <p:spPr>
          <a:xfrm>
            <a:off x="457199" y="468678"/>
            <a:ext cx="43048993"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800" b="1" dirty="0">
                <a:solidFill>
                  <a:schemeClr val="bg1"/>
                </a:solidFill>
                <a:latin typeface="Cambria" panose="02040503050406030204" pitchFamily="18" charset="0"/>
                <a:cs typeface="Arial" panose="020B0604020202020204" pitchFamily="34" charset="0"/>
              </a:rPr>
              <a:t>Advanced Development of the Thermospheric Winds Imager </a:t>
            </a:r>
            <a:br>
              <a:rPr lang="en-US" sz="8800" b="1" dirty="0">
                <a:solidFill>
                  <a:schemeClr val="bg1"/>
                </a:solidFill>
                <a:latin typeface="Cambria" panose="02040503050406030204" pitchFamily="18" charset="0"/>
                <a:cs typeface="Arial" panose="020B0604020202020204" pitchFamily="34" charset="0"/>
              </a:rPr>
            </a:br>
            <a:r>
              <a:rPr lang="en-US" sz="1400" b="1" dirty="0">
                <a:solidFill>
                  <a:srgbClr val="002060"/>
                </a:solidFill>
                <a:latin typeface="Cambria" panose="02040503050406030204" pitchFamily="18" charset="0"/>
                <a:cs typeface="Arial" panose="020B0604020202020204" pitchFamily="34" charset="0"/>
              </a:rPr>
              <a:t>.</a:t>
            </a:r>
            <a:br>
              <a:rPr lang="en-US" sz="7200" b="1" dirty="0">
                <a:solidFill>
                  <a:schemeClr val="bg1"/>
                </a:solidFill>
                <a:latin typeface="Cambria" panose="02040503050406030204" pitchFamily="18" charset="0"/>
                <a:cs typeface="Arial" panose="020B0604020202020204" pitchFamily="34" charset="0"/>
              </a:rPr>
            </a:br>
            <a:r>
              <a:rPr lang="en-US" sz="4800" dirty="0">
                <a:solidFill>
                  <a:schemeClr val="bg1"/>
                </a:solidFill>
                <a:latin typeface="Cambria" panose="02040503050406030204" pitchFamily="18" charset="0"/>
                <a:cs typeface="Arial" panose="020B0604020202020204" pitchFamily="34" charset="0"/>
              </a:rPr>
              <a:t>Alec Mercer and Dr. James Clemmons</a:t>
            </a:r>
            <a:br>
              <a:rPr lang="en-US" sz="4800" dirty="0">
                <a:solidFill>
                  <a:schemeClr val="bg1"/>
                </a:solidFill>
                <a:latin typeface="Cambria" panose="02040503050406030204" pitchFamily="18" charset="0"/>
                <a:cs typeface="Arial" panose="020B0604020202020204" pitchFamily="34" charset="0"/>
              </a:rPr>
            </a:br>
            <a:r>
              <a:rPr lang="en-US" sz="2400" i="1" dirty="0">
                <a:solidFill>
                  <a:schemeClr val="bg1"/>
                </a:solidFill>
                <a:latin typeface="Cambria" panose="02040503050406030204" pitchFamily="18" charset="0"/>
                <a:cs typeface="Arial" panose="020B0604020202020204" pitchFamily="34" charset="0"/>
              </a:rPr>
              <a:t>Department of Physics &amp; Astronomy, University of New Hampshire, Durham, NH 03824</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143000"/>
            <a:ext cx="2124025" cy="2557713"/>
          </a:xfrm>
          <a:prstGeom prst="rect">
            <a:avLst/>
          </a:prstGeom>
        </p:spPr>
      </p:pic>
      <p:pic>
        <p:nvPicPr>
          <p:cNvPr id="23" name="Picture 22" descr="A logo with a yellow circle and a rocket&#10;&#10;Description automatically generated">
            <a:extLst>
              <a:ext uri="{FF2B5EF4-FFF2-40B4-BE49-F238E27FC236}">
                <a16:creationId xmlns:a16="http://schemas.microsoft.com/office/drawing/2014/main" id="{9B87ED0E-0690-7548-0C25-4F0D937C9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9200" y="868680"/>
            <a:ext cx="3006677" cy="3076475"/>
          </a:xfrm>
          <a:prstGeom prst="rect">
            <a:avLst/>
          </a:prstGeom>
        </p:spPr>
      </p:pic>
      <p:sp>
        <p:nvSpPr>
          <p:cNvPr id="28" name="Subtitle 2">
            <a:extLst>
              <a:ext uri="{FF2B5EF4-FFF2-40B4-BE49-F238E27FC236}">
                <a16:creationId xmlns:a16="http://schemas.microsoft.com/office/drawing/2014/main" id="{A9A22A2E-D0BC-4B08-F974-7770C0FA8DB3}"/>
              </a:ext>
            </a:extLst>
          </p:cNvPr>
          <p:cNvSpPr txBox="1">
            <a:spLocks/>
          </p:cNvSpPr>
          <p:nvPr/>
        </p:nvSpPr>
        <p:spPr>
          <a:xfrm>
            <a:off x="369373" y="5660925"/>
            <a:ext cx="10914743" cy="7158180"/>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a:p>
            <a:pPr marL="457200" indent="-457200" algn="l">
              <a:buFont typeface="Arial" panose="020B0604020202020204" pitchFamily="34" charset="0"/>
              <a:buChar char="•"/>
            </a:pPr>
            <a:r>
              <a:rPr lang="en-US" sz="3200" dirty="0">
                <a:latin typeface="Cambria" panose="02040503050406030204" pitchFamily="18" charset="0"/>
              </a:rPr>
              <a:t>The Thermospheric Winds Imager (TWI) utilizes a novel concept to measure winds in the Earth’s Thermosphere. Characterizing the winds in this high-altitude region of the atmosphere is key to understanding the circulation and dynamics of this region.</a:t>
            </a:r>
          </a:p>
          <a:p>
            <a:pPr marL="457200" indent="-457200" algn="l">
              <a:buFont typeface="Arial" panose="020B0604020202020204" pitchFamily="34" charset="0"/>
              <a:buChar char="•"/>
            </a:pPr>
            <a:r>
              <a:rPr lang="en-US" sz="3200" dirty="0">
                <a:latin typeface="Cambria" panose="02040503050406030204" pitchFamily="18" charset="0"/>
              </a:rPr>
              <a:t>The TWI has been flown previously but has yielded data that has proven difficult to interpret. </a:t>
            </a:r>
          </a:p>
          <a:p>
            <a:pPr marL="457200" indent="-457200" algn="l">
              <a:buFont typeface="Arial" panose="020B0604020202020204" pitchFamily="34" charset="0"/>
              <a:buChar char="•"/>
            </a:pPr>
            <a:r>
              <a:rPr lang="en-US" sz="3200" dirty="0">
                <a:latin typeface="Cambria" panose="02040503050406030204" pitchFamily="18" charset="0"/>
              </a:rPr>
              <a:t>Prior flight results and preliminary lab testing shows promise in advancing the measurement technique of the TWI and obtaining quality data during its next flight.</a:t>
            </a:r>
          </a:p>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9" name="Subtitle 2">
            <a:extLst>
              <a:ext uri="{FF2B5EF4-FFF2-40B4-BE49-F238E27FC236}">
                <a16:creationId xmlns:a16="http://schemas.microsoft.com/office/drawing/2014/main" id="{4F7A679B-9AB6-BB8F-EA7F-90D1E14F7009}"/>
              </a:ext>
            </a:extLst>
          </p:cNvPr>
          <p:cNvSpPr txBox="1">
            <a:spLocks/>
          </p:cNvSpPr>
          <p:nvPr/>
        </p:nvSpPr>
        <p:spPr>
          <a:xfrm>
            <a:off x="369373" y="5371240"/>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Introduction</a:t>
            </a:r>
          </a:p>
        </p:txBody>
      </p:sp>
      <p:sp>
        <p:nvSpPr>
          <p:cNvPr id="35" name="Subtitle 2">
            <a:extLst>
              <a:ext uri="{FF2B5EF4-FFF2-40B4-BE49-F238E27FC236}">
                <a16:creationId xmlns:a16="http://schemas.microsoft.com/office/drawing/2014/main" id="{DDA3C61D-92E2-E909-711D-1059ECEB4565}"/>
              </a:ext>
            </a:extLst>
          </p:cNvPr>
          <p:cNvSpPr txBox="1">
            <a:spLocks/>
          </p:cNvSpPr>
          <p:nvPr/>
        </p:nvSpPr>
        <p:spPr>
          <a:xfrm>
            <a:off x="457200" y="14229611"/>
            <a:ext cx="10914743" cy="8415702"/>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a:p>
            <a:pPr algn="l"/>
            <a:r>
              <a:rPr lang="en-US" sz="3200" dirty="0">
                <a:latin typeface="Cambria" panose="02040503050406030204" pitchFamily="18" charset="0"/>
              </a:rPr>
              <a:t>The TWI utilizes a microbolometer array, a detector that is sensitive to impinging energy, typically in the form of infrared radiation. In this application, this impinging energy is from the kinetic energy of an incident gas stream, such as encountered in space as a spacecraft flies through the Earth’s atmosphere.</a:t>
            </a:r>
          </a:p>
        </p:txBody>
      </p:sp>
      <p:sp>
        <p:nvSpPr>
          <p:cNvPr id="36" name="Subtitle 2">
            <a:extLst>
              <a:ext uri="{FF2B5EF4-FFF2-40B4-BE49-F238E27FC236}">
                <a16:creationId xmlns:a16="http://schemas.microsoft.com/office/drawing/2014/main" id="{2D5C7B50-D878-A11B-B46E-E19FC31B756F}"/>
              </a:ext>
            </a:extLst>
          </p:cNvPr>
          <p:cNvSpPr txBox="1">
            <a:spLocks/>
          </p:cNvSpPr>
          <p:nvPr/>
        </p:nvSpPr>
        <p:spPr>
          <a:xfrm>
            <a:off x="457200" y="13939926"/>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Background</a:t>
            </a:r>
          </a:p>
        </p:txBody>
      </p:sp>
      <p:grpSp>
        <p:nvGrpSpPr>
          <p:cNvPr id="37" name="Group 36">
            <a:extLst>
              <a:ext uri="{FF2B5EF4-FFF2-40B4-BE49-F238E27FC236}">
                <a16:creationId xmlns:a16="http://schemas.microsoft.com/office/drawing/2014/main" id="{9C421DD2-D6D3-7124-9668-B14E2A81EDD4}"/>
              </a:ext>
            </a:extLst>
          </p:cNvPr>
          <p:cNvGrpSpPr>
            <a:grpSpLocks noChangeAspect="1"/>
          </p:cNvGrpSpPr>
          <p:nvPr/>
        </p:nvGrpSpPr>
        <p:grpSpPr>
          <a:xfrm>
            <a:off x="457199" y="17923603"/>
            <a:ext cx="5071027" cy="4572000"/>
            <a:chOff x="1676400" y="678025"/>
            <a:chExt cx="3887754" cy="3505170"/>
          </a:xfrm>
        </p:grpSpPr>
        <p:pic>
          <p:nvPicPr>
            <p:cNvPr id="38" name="Picture 37">
              <a:extLst>
                <a:ext uri="{FF2B5EF4-FFF2-40B4-BE49-F238E27FC236}">
                  <a16:creationId xmlns:a16="http://schemas.microsoft.com/office/drawing/2014/main" id="{D1767F96-8059-C7C5-E09A-BD3DCCDF6BF3}"/>
                </a:ext>
              </a:extLst>
            </p:cNvPr>
            <p:cNvPicPr>
              <a:picLocks noChangeAspect="1" noChangeArrowheads="1"/>
            </p:cNvPicPr>
            <p:nvPr/>
          </p:nvPicPr>
          <p:blipFill>
            <a:blip r:embed="rId4"/>
            <a:srcRect l="19314" t="13065" r="30619" b="14637"/>
            <a:stretch>
              <a:fillRect/>
            </a:stretch>
          </p:blipFill>
          <p:spPr bwMode="auto">
            <a:xfrm>
              <a:off x="1752601" y="678025"/>
              <a:ext cx="3543279" cy="3505170"/>
            </a:xfrm>
            <a:prstGeom prst="rect">
              <a:avLst/>
            </a:prstGeom>
            <a:noFill/>
            <a:ln w="9525">
              <a:noFill/>
              <a:miter lim="800000"/>
              <a:headEnd/>
              <a:tailEnd/>
            </a:ln>
          </p:spPr>
        </p:pic>
        <p:sp>
          <p:nvSpPr>
            <p:cNvPr id="39" name="Line Callout 1 8">
              <a:extLst>
                <a:ext uri="{FF2B5EF4-FFF2-40B4-BE49-F238E27FC236}">
                  <a16:creationId xmlns:a16="http://schemas.microsoft.com/office/drawing/2014/main" id="{FA251212-DB74-2184-F167-25105F992B5D}"/>
                </a:ext>
              </a:extLst>
            </p:cNvPr>
            <p:cNvSpPr/>
            <p:nvPr/>
          </p:nvSpPr>
          <p:spPr>
            <a:xfrm>
              <a:off x="1676400" y="1478902"/>
              <a:ext cx="304800" cy="228600"/>
            </a:xfrm>
            <a:prstGeom prst="borderCallout1">
              <a:avLst>
                <a:gd name="adj1" fmla="val 58294"/>
                <a:gd name="adj2" fmla="val 120548"/>
                <a:gd name="adj3" fmla="val 387431"/>
                <a:gd name="adj4" fmla="val 523163"/>
              </a:avLst>
            </a:prstGeom>
            <a:solidFill>
              <a:schemeClr val="bg1">
                <a:lumMod val="8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00FF"/>
                  </a:solidFill>
                </a:rPr>
                <a:t>A</a:t>
              </a:r>
            </a:p>
          </p:txBody>
        </p:sp>
        <p:sp>
          <p:nvSpPr>
            <p:cNvPr id="40" name="Line Callout 1 10">
              <a:extLst>
                <a:ext uri="{FF2B5EF4-FFF2-40B4-BE49-F238E27FC236}">
                  <a16:creationId xmlns:a16="http://schemas.microsoft.com/office/drawing/2014/main" id="{5301FF43-AF01-0713-6B85-3B5BD4C99DD1}"/>
                </a:ext>
              </a:extLst>
            </p:cNvPr>
            <p:cNvSpPr/>
            <p:nvPr/>
          </p:nvSpPr>
          <p:spPr>
            <a:xfrm>
              <a:off x="1835020" y="937726"/>
              <a:ext cx="304800" cy="228600"/>
            </a:xfrm>
            <a:prstGeom prst="borderCallout1">
              <a:avLst>
                <a:gd name="adj1" fmla="val 58294"/>
                <a:gd name="adj2" fmla="val 120548"/>
                <a:gd name="adj3" fmla="val 113962"/>
                <a:gd name="adj4" fmla="val 217040"/>
              </a:avLst>
            </a:prstGeom>
            <a:solidFill>
              <a:schemeClr val="bg1">
                <a:lumMod val="8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00FF"/>
                  </a:solidFill>
                </a:rPr>
                <a:t>B</a:t>
              </a:r>
            </a:p>
          </p:txBody>
        </p:sp>
        <p:sp>
          <p:nvSpPr>
            <p:cNvPr id="41" name="Line Callout 1 11">
              <a:extLst>
                <a:ext uri="{FF2B5EF4-FFF2-40B4-BE49-F238E27FC236}">
                  <a16:creationId xmlns:a16="http://schemas.microsoft.com/office/drawing/2014/main" id="{2F839F95-D01E-2B14-FF6D-024D41821466}"/>
                </a:ext>
              </a:extLst>
            </p:cNvPr>
            <p:cNvSpPr/>
            <p:nvPr/>
          </p:nvSpPr>
          <p:spPr>
            <a:xfrm>
              <a:off x="5016758" y="816427"/>
              <a:ext cx="304800" cy="228600"/>
            </a:xfrm>
            <a:prstGeom prst="borderCallout1">
              <a:avLst>
                <a:gd name="adj1" fmla="val 111354"/>
                <a:gd name="adj2" fmla="val 13406"/>
                <a:gd name="adj3" fmla="val 195595"/>
                <a:gd name="adj4" fmla="val -33980"/>
              </a:avLst>
            </a:prstGeom>
            <a:solidFill>
              <a:schemeClr val="bg1">
                <a:lumMod val="8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00FF"/>
                  </a:solidFill>
                </a:rPr>
                <a:t>D</a:t>
              </a:r>
            </a:p>
          </p:txBody>
        </p:sp>
        <p:sp>
          <p:nvSpPr>
            <p:cNvPr id="42" name="Line Callout 1 12">
              <a:extLst>
                <a:ext uri="{FF2B5EF4-FFF2-40B4-BE49-F238E27FC236}">
                  <a16:creationId xmlns:a16="http://schemas.microsoft.com/office/drawing/2014/main" id="{F783FC17-A6EF-CE3B-4866-D0DB0C41490F}"/>
                </a:ext>
              </a:extLst>
            </p:cNvPr>
            <p:cNvSpPr/>
            <p:nvPr/>
          </p:nvSpPr>
          <p:spPr>
            <a:xfrm>
              <a:off x="5259354" y="3251717"/>
              <a:ext cx="304800" cy="228600"/>
            </a:xfrm>
            <a:prstGeom prst="borderCallout1">
              <a:avLst>
                <a:gd name="adj1" fmla="val 29721"/>
                <a:gd name="adj2" fmla="val -26390"/>
                <a:gd name="adj3" fmla="val -392160"/>
                <a:gd name="adj4" fmla="val -529899"/>
              </a:avLst>
            </a:prstGeom>
            <a:solidFill>
              <a:schemeClr val="bg1">
                <a:lumMod val="8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solidFill>
                    <a:srgbClr val="FF00FF"/>
                  </a:solidFill>
                </a:rPr>
                <a:t>C</a:t>
              </a:r>
            </a:p>
          </p:txBody>
        </p:sp>
      </p:grpSp>
      <p:sp>
        <p:nvSpPr>
          <p:cNvPr id="43" name="TextBox 42">
            <a:extLst>
              <a:ext uri="{FF2B5EF4-FFF2-40B4-BE49-F238E27FC236}">
                <a16:creationId xmlns:a16="http://schemas.microsoft.com/office/drawing/2014/main" id="{7FC1E437-22F7-759C-ECEB-F39959701D34}"/>
              </a:ext>
            </a:extLst>
          </p:cNvPr>
          <p:cNvSpPr txBox="1"/>
          <p:nvPr/>
        </p:nvSpPr>
        <p:spPr>
          <a:xfrm>
            <a:off x="5263110" y="18830824"/>
            <a:ext cx="6108832" cy="224676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3D Rendering of the TWI, depicting: </a:t>
            </a:r>
          </a:p>
          <a:p>
            <a:r>
              <a:rPr lang="en-US" sz="2800" dirty="0">
                <a:latin typeface="Cambria" panose="02040503050406030204" pitchFamily="18" charset="0"/>
                <a:ea typeface="Cambria" panose="02040503050406030204" pitchFamily="18" charset="0"/>
              </a:rPr>
              <a:t>A – Aperture</a:t>
            </a:r>
          </a:p>
          <a:p>
            <a:r>
              <a:rPr lang="en-US" sz="2800" dirty="0">
                <a:latin typeface="Cambria" panose="02040503050406030204" pitchFamily="18" charset="0"/>
                <a:ea typeface="Cambria" panose="02040503050406030204" pitchFamily="18" charset="0"/>
              </a:rPr>
              <a:t>B – Housing (transparent)</a:t>
            </a:r>
          </a:p>
          <a:p>
            <a:r>
              <a:rPr lang="en-US" sz="2800" dirty="0">
                <a:latin typeface="Cambria" panose="02040503050406030204" pitchFamily="18" charset="0"/>
                <a:ea typeface="Cambria" panose="02040503050406030204" pitchFamily="18" charset="0"/>
              </a:rPr>
              <a:t>C – Windowless Microbolometer Array</a:t>
            </a:r>
          </a:p>
          <a:p>
            <a:r>
              <a:rPr lang="en-US" sz="2800" dirty="0">
                <a:latin typeface="Cambria" panose="02040503050406030204" pitchFamily="18" charset="0"/>
                <a:ea typeface="Cambria" panose="02040503050406030204" pitchFamily="18" charset="0"/>
              </a:rPr>
              <a:t>D – Exhaust Vent</a:t>
            </a:r>
          </a:p>
        </p:txBody>
      </p:sp>
      <p:sp>
        <p:nvSpPr>
          <p:cNvPr id="44" name="Subtitle 2">
            <a:extLst>
              <a:ext uri="{FF2B5EF4-FFF2-40B4-BE49-F238E27FC236}">
                <a16:creationId xmlns:a16="http://schemas.microsoft.com/office/drawing/2014/main" id="{D902DA52-86A5-5C63-6302-789DCBCFFDF0}"/>
              </a:ext>
            </a:extLst>
          </p:cNvPr>
          <p:cNvSpPr txBox="1">
            <a:spLocks/>
          </p:cNvSpPr>
          <p:nvPr/>
        </p:nvSpPr>
        <p:spPr>
          <a:xfrm>
            <a:off x="457199" y="23889673"/>
            <a:ext cx="10914743" cy="11760449"/>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45" name="Subtitle 2">
            <a:extLst>
              <a:ext uri="{FF2B5EF4-FFF2-40B4-BE49-F238E27FC236}">
                <a16:creationId xmlns:a16="http://schemas.microsoft.com/office/drawing/2014/main" id="{ED601D19-788E-D013-B01E-7D2941000AD3}"/>
              </a:ext>
            </a:extLst>
          </p:cNvPr>
          <p:cNvSpPr txBox="1">
            <a:spLocks/>
          </p:cNvSpPr>
          <p:nvPr/>
        </p:nvSpPr>
        <p:spPr>
          <a:xfrm>
            <a:off x="457199" y="23599989"/>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Previous Flight Data &amp; Testing</a:t>
            </a:r>
          </a:p>
        </p:txBody>
      </p:sp>
      <p:pic>
        <p:nvPicPr>
          <p:cNvPr id="46" name="Picture 45">
            <a:extLst>
              <a:ext uri="{FF2B5EF4-FFF2-40B4-BE49-F238E27FC236}">
                <a16:creationId xmlns:a16="http://schemas.microsoft.com/office/drawing/2014/main" id="{79C7E32B-FB2B-C363-DD49-35B00C9AAC36}"/>
              </a:ext>
            </a:extLst>
          </p:cNvPr>
          <p:cNvPicPr>
            <a:picLocks noChangeAspect="1"/>
          </p:cNvPicPr>
          <p:nvPr/>
        </p:nvPicPr>
        <p:blipFill rotWithShape="1">
          <a:blip r:embed="rId5">
            <a:extLst>
              <a:ext uri="{28A0092B-C50C-407E-A947-70E740481C1C}">
                <a14:useLocalDpi xmlns:a14="http://schemas.microsoft.com/office/drawing/2010/main" val="0"/>
              </a:ext>
            </a:extLst>
          </a:blip>
          <a:srcRect l="-1575" r="-529"/>
          <a:stretch/>
        </p:blipFill>
        <p:spPr bwMode="auto">
          <a:xfrm>
            <a:off x="457199" y="24608220"/>
            <a:ext cx="5486400" cy="3566160"/>
          </a:xfrm>
          <a:prstGeom prst="rect">
            <a:avLst/>
          </a:prstGeom>
          <a:noFill/>
          <a:ln>
            <a:noFill/>
          </a:ln>
          <a:extLst>
            <a:ext uri="{53640926-AAD7-44D8-BBD7-CCE9431645EC}">
              <a14:shadowObscured xmlns:a14="http://schemas.microsoft.com/office/drawing/2010/main"/>
            </a:ext>
          </a:extLst>
        </p:spPr>
      </p:pic>
      <p:pic>
        <p:nvPicPr>
          <p:cNvPr id="47" name="Picture 46">
            <a:extLst>
              <a:ext uri="{FF2B5EF4-FFF2-40B4-BE49-F238E27FC236}">
                <a16:creationId xmlns:a16="http://schemas.microsoft.com/office/drawing/2014/main" id="{EF8F3704-737E-AAAB-6EA3-D77C5F930A7D}"/>
              </a:ext>
            </a:extLst>
          </p:cNvPr>
          <p:cNvPicPr>
            <a:picLocks/>
          </p:cNvPicPr>
          <p:nvPr/>
        </p:nvPicPr>
        <p:blipFill rotWithShape="1">
          <a:blip r:embed="rId6">
            <a:extLst>
              <a:ext uri="{28A0092B-C50C-407E-A947-70E740481C1C}">
                <a14:useLocalDpi xmlns:a14="http://schemas.microsoft.com/office/drawing/2010/main" val="0"/>
              </a:ext>
            </a:extLst>
          </a:blip>
          <a:srcRect l="-705" r="2932"/>
          <a:stretch/>
        </p:blipFill>
        <p:spPr bwMode="auto">
          <a:xfrm>
            <a:off x="6007254" y="24608220"/>
            <a:ext cx="5301032" cy="3566160"/>
          </a:xfrm>
          <a:prstGeom prst="rect">
            <a:avLst/>
          </a:prstGeom>
          <a:noFill/>
          <a:ln>
            <a:noFill/>
          </a:ln>
          <a:extLst>
            <a:ext uri="{53640926-AAD7-44D8-BBD7-CCE9431645EC}">
              <a14:shadowObscured xmlns:a14="http://schemas.microsoft.com/office/drawing/2010/main"/>
            </a:ext>
          </a:extLst>
        </p:spPr>
      </p:pic>
      <p:sp>
        <p:nvSpPr>
          <p:cNvPr id="48" name="TextBox 47">
            <a:extLst>
              <a:ext uri="{FF2B5EF4-FFF2-40B4-BE49-F238E27FC236}">
                <a16:creationId xmlns:a16="http://schemas.microsoft.com/office/drawing/2014/main" id="{9F1AD6F5-BDD4-1337-8805-07A6DD9BC79A}"/>
              </a:ext>
            </a:extLst>
          </p:cNvPr>
          <p:cNvSpPr txBox="1"/>
          <p:nvPr/>
        </p:nvSpPr>
        <p:spPr>
          <a:xfrm>
            <a:off x="556593" y="28507641"/>
            <a:ext cx="10815350" cy="954107"/>
          </a:xfrm>
          <a:prstGeom prst="rect">
            <a:avLst/>
          </a:prstGeom>
          <a:noFill/>
        </p:spPr>
        <p:txBody>
          <a:bodyPr wrap="square" rtlCol="0">
            <a:spAutoFit/>
          </a:bodyPr>
          <a:lstStyle/>
          <a:p>
            <a:r>
              <a:rPr lang="en-US" sz="2800" dirty="0">
                <a:effectLst/>
                <a:latin typeface="Cambria" panose="02040503050406030204" pitchFamily="18" charset="0"/>
                <a:ea typeface="Cambria" panose="02040503050406030204" pitchFamily="18" charset="0"/>
                <a:cs typeface="Times New Roman" panose="02020603050405020304" pitchFamily="18" charset="0"/>
              </a:rPr>
              <a:t>Example TWI images from the Auroral Jet sounding rocket flight at an altitude of about 300 km. Images are from two nearby data frames.</a:t>
            </a:r>
            <a:endParaRPr lang="en-US" sz="2800" dirty="0">
              <a:latin typeface="Cambria" panose="02040503050406030204" pitchFamily="18" charset="0"/>
              <a:ea typeface="Cambria" panose="02040503050406030204" pitchFamily="18" charset="0"/>
            </a:endParaRPr>
          </a:p>
        </p:txBody>
      </p:sp>
      <p:sp>
        <p:nvSpPr>
          <p:cNvPr id="49" name="Subtitle 2">
            <a:extLst>
              <a:ext uri="{FF2B5EF4-FFF2-40B4-BE49-F238E27FC236}">
                <a16:creationId xmlns:a16="http://schemas.microsoft.com/office/drawing/2014/main" id="{C10F8EB5-AC11-3F4E-ECFE-42DFC10A7CB3}"/>
              </a:ext>
            </a:extLst>
          </p:cNvPr>
          <p:cNvSpPr txBox="1">
            <a:spLocks/>
          </p:cNvSpPr>
          <p:nvPr/>
        </p:nvSpPr>
        <p:spPr>
          <a:xfrm>
            <a:off x="12563363" y="26199461"/>
            <a:ext cx="18581859" cy="9463833"/>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51" name="Subtitle 2">
            <a:extLst>
              <a:ext uri="{FF2B5EF4-FFF2-40B4-BE49-F238E27FC236}">
                <a16:creationId xmlns:a16="http://schemas.microsoft.com/office/drawing/2014/main" id="{1657E365-8DE0-6FE2-B3F8-D7B31AB14543}"/>
              </a:ext>
            </a:extLst>
          </p:cNvPr>
          <p:cNvSpPr txBox="1">
            <a:spLocks/>
          </p:cNvSpPr>
          <p:nvPr/>
        </p:nvSpPr>
        <p:spPr>
          <a:xfrm>
            <a:off x="12563363" y="25909776"/>
            <a:ext cx="18581859" cy="1256249"/>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DS2V Simulations</a:t>
            </a:r>
          </a:p>
        </p:txBody>
      </p:sp>
      <p:sp>
        <p:nvSpPr>
          <p:cNvPr id="52" name="Subtitle 2">
            <a:extLst>
              <a:ext uri="{FF2B5EF4-FFF2-40B4-BE49-F238E27FC236}">
                <a16:creationId xmlns:a16="http://schemas.microsoft.com/office/drawing/2014/main" id="{FE6B697D-E6CF-2F45-C847-80D2E4285231}"/>
              </a:ext>
            </a:extLst>
          </p:cNvPr>
          <p:cNvSpPr txBox="1">
            <a:spLocks/>
          </p:cNvSpPr>
          <p:nvPr/>
        </p:nvSpPr>
        <p:spPr>
          <a:xfrm>
            <a:off x="32607084" y="31141065"/>
            <a:ext cx="10914743" cy="4522229"/>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a:p>
            <a:pPr algn="l"/>
            <a:r>
              <a:rPr lang="en-US" sz="3200" dirty="0">
                <a:latin typeface="Cambria" panose="02040503050406030204" pitchFamily="18" charset="0"/>
              </a:rPr>
              <a:t>[1] Clemmons, J. H., B. B. Brady, J. L. Hall, and T. J. Curtiss, Windowless microbolometer array, US9851255B2, 2017.</a:t>
            </a:r>
          </a:p>
          <a:p>
            <a:pPr algn="l"/>
            <a:r>
              <a:rPr lang="en-US" sz="3200" dirty="0">
                <a:latin typeface="Cambria" panose="02040503050406030204" pitchFamily="18" charset="0"/>
              </a:rPr>
              <a:t>[2] Bird, G. A., The DSMC method, version 1.2, ISBN 9781492112907, 300 pp., 2013.</a:t>
            </a:r>
          </a:p>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53" name="Subtitle 2">
            <a:extLst>
              <a:ext uri="{FF2B5EF4-FFF2-40B4-BE49-F238E27FC236}">
                <a16:creationId xmlns:a16="http://schemas.microsoft.com/office/drawing/2014/main" id="{B4E723EA-BCA6-E564-7B98-2BB859E660E2}"/>
              </a:ext>
            </a:extLst>
          </p:cNvPr>
          <p:cNvSpPr txBox="1">
            <a:spLocks/>
          </p:cNvSpPr>
          <p:nvPr/>
        </p:nvSpPr>
        <p:spPr>
          <a:xfrm>
            <a:off x="32607084" y="30851381"/>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References</a:t>
            </a:r>
          </a:p>
        </p:txBody>
      </p:sp>
      <p:sp>
        <p:nvSpPr>
          <p:cNvPr id="54" name="Subtitle 2">
            <a:extLst>
              <a:ext uri="{FF2B5EF4-FFF2-40B4-BE49-F238E27FC236}">
                <a16:creationId xmlns:a16="http://schemas.microsoft.com/office/drawing/2014/main" id="{ACC5695C-4EE3-8273-B20F-57EA25E9F181}"/>
              </a:ext>
            </a:extLst>
          </p:cNvPr>
          <p:cNvSpPr txBox="1">
            <a:spLocks/>
          </p:cNvSpPr>
          <p:nvPr/>
        </p:nvSpPr>
        <p:spPr>
          <a:xfrm>
            <a:off x="32607084" y="25414752"/>
            <a:ext cx="10914743" cy="4522229"/>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a:p>
            <a:pPr marL="457200" indent="-457200" algn="l">
              <a:buFont typeface="Arial" panose="020B0604020202020204" pitchFamily="34" charset="0"/>
              <a:buChar char="•"/>
            </a:pPr>
            <a:r>
              <a:rPr lang="en-US" sz="3200" dirty="0">
                <a:latin typeface="Cambria" panose="02040503050406030204" pitchFamily="18" charset="0"/>
              </a:rPr>
              <a:t>Special thanks to the ESRG team for supporting me during my research.</a:t>
            </a:r>
          </a:p>
          <a:p>
            <a:pPr marL="457200" indent="-457200" algn="l">
              <a:buFont typeface="Arial" panose="020B0604020202020204" pitchFamily="34" charset="0"/>
              <a:buChar char="•"/>
            </a:pPr>
            <a:r>
              <a:rPr lang="en-US" sz="3200" dirty="0">
                <a:latin typeface="Cambria" panose="02040503050406030204" pitchFamily="18" charset="0"/>
              </a:rPr>
              <a:t>UNH Hamel Center for Undergraduate Research</a:t>
            </a:r>
          </a:p>
          <a:p>
            <a:pPr marL="457200" indent="-457200" algn="l">
              <a:buFont typeface="Arial" panose="020B0604020202020204" pitchFamily="34" charset="0"/>
              <a:buChar char="•"/>
            </a:pPr>
            <a:r>
              <a:rPr lang="en-US" sz="3200" dirty="0">
                <a:latin typeface="Cambria" panose="02040503050406030204" pitchFamily="18" charset="0"/>
              </a:rPr>
              <a:t>UNH Space Science Center</a:t>
            </a:r>
          </a:p>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55" name="Subtitle 2">
            <a:extLst>
              <a:ext uri="{FF2B5EF4-FFF2-40B4-BE49-F238E27FC236}">
                <a16:creationId xmlns:a16="http://schemas.microsoft.com/office/drawing/2014/main" id="{75AA6310-D48D-FC94-EE0B-8F6793A6AAB1}"/>
              </a:ext>
            </a:extLst>
          </p:cNvPr>
          <p:cNvSpPr txBox="1">
            <a:spLocks/>
          </p:cNvSpPr>
          <p:nvPr/>
        </p:nvSpPr>
        <p:spPr>
          <a:xfrm>
            <a:off x="32607084" y="25125068"/>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Acknowledgements</a:t>
            </a:r>
          </a:p>
        </p:txBody>
      </p:sp>
      <p:sp>
        <p:nvSpPr>
          <p:cNvPr id="60" name="Subtitle 2">
            <a:extLst>
              <a:ext uri="{FF2B5EF4-FFF2-40B4-BE49-F238E27FC236}">
                <a16:creationId xmlns:a16="http://schemas.microsoft.com/office/drawing/2014/main" id="{DD8E9FB6-384C-4750-BC77-8009091E8629}"/>
              </a:ext>
            </a:extLst>
          </p:cNvPr>
          <p:cNvSpPr txBox="1">
            <a:spLocks/>
          </p:cNvSpPr>
          <p:nvPr/>
        </p:nvSpPr>
        <p:spPr>
          <a:xfrm>
            <a:off x="32607085" y="17261788"/>
            <a:ext cx="10914743" cy="6948879"/>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endParaRPr lang="en-US" sz="3200" dirty="0">
              <a:latin typeface="Cambria" panose="02040503050406030204" pitchFamily="18" charset="0"/>
            </a:endParaRPr>
          </a:p>
          <a:p>
            <a:pPr marL="457200" indent="-457200" algn="l">
              <a:spcBef>
                <a:spcPts val="0"/>
              </a:spcBef>
              <a:buFont typeface="Arial" panose="020B0604020202020204" pitchFamily="34" charset="0"/>
              <a:buChar char="•"/>
            </a:pPr>
            <a:endParaRPr lang="en-US" sz="3200" dirty="0">
              <a:latin typeface="Cambria" panose="02040503050406030204" pitchFamily="18" charset="0"/>
            </a:endParaRPr>
          </a:p>
          <a:p>
            <a:pPr marL="457200" indent="-457200" algn="l">
              <a:spcBef>
                <a:spcPts val="0"/>
              </a:spcBef>
              <a:buFont typeface="Arial" panose="020B0604020202020204" pitchFamily="34" charset="0"/>
              <a:buChar char="•"/>
            </a:pPr>
            <a:r>
              <a:rPr lang="en-US" sz="3200" dirty="0">
                <a:latin typeface="Cambria" panose="02040503050406030204" pitchFamily="18" charset="0"/>
              </a:rPr>
              <a:t>Select microbolometer arrays for future experimental testing</a:t>
            </a:r>
          </a:p>
          <a:p>
            <a:pPr marL="457200" indent="-457200" algn="l">
              <a:spcBef>
                <a:spcPts val="0"/>
              </a:spcBef>
              <a:buFont typeface="Arial" panose="020B0604020202020204" pitchFamily="34" charset="0"/>
              <a:buChar char="•"/>
            </a:pPr>
            <a:endParaRPr lang="en-US" sz="3200" dirty="0">
              <a:latin typeface="Cambria" panose="02040503050406030204" pitchFamily="18" charset="0"/>
            </a:endParaRPr>
          </a:p>
          <a:p>
            <a:pPr marL="457200" indent="-457200" algn="l">
              <a:spcBef>
                <a:spcPts val="0"/>
              </a:spcBef>
              <a:buFont typeface="Arial" panose="020B0604020202020204" pitchFamily="34" charset="0"/>
              <a:buChar char="•"/>
            </a:pPr>
            <a:r>
              <a:rPr lang="en-US" sz="3200" dirty="0">
                <a:latin typeface="Cambria" panose="02040503050406030204" pitchFamily="18" charset="0"/>
              </a:rPr>
              <a:t>Conduct experimental testing of microbolometer arrays in the molecular beam facility.</a:t>
            </a:r>
          </a:p>
          <a:p>
            <a:pPr marL="457200" indent="-457200" algn="l">
              <a:spcBef>
                <a:spcPts val="0"/>
              </a:spcBef>
              <a:buFont typeface="Arial" panose="020B0604020202020204" pitchFamily="34" charset="0"/>
              <a:buChar char="•"/>
            </a:pPr>
            <a:endParaRPr lang="en-US" sz="3200" dirty="0">
              <a:latin typeface="Cambria" panose="02040503050406030204" pitchFamily="18" charset="0"/>
            </a:endParaRPr>
          </a:p>
          <a:p>
            <a:pPr marL="457200" indent="-457200" algn="l">
              <a:spcBef>
                <a:spcPts val="0"/>
              </a:spcBef>
              <a:buFont typeface="Arial" panose="020B0604020202020204" pitchFamily="34" charset="0"/>
              <a:buChar char="•"/>
            </a:pPr>
            <a:r>
              <a:rPr lang="en-US" sz="3200" dirty="0">
                <a:latin typeface="Cambria" panose="02040503050406030204" pitchFamily="18" charset="0"/>
              </a:rPr>
              <a:t>Determine the effects of the spacecraft’s thermal environment on TWI readings.</a:t>
            </a:r>
          </a:p>
          <a:p>
            <a:pPr marL="457200" indent="-457200" algn="l">
              <a:spcBef>
                <a:spcPts val="0"/>
              </a:spcBef>
              <a:buFont typeface="Arial" panose="020B0604020202020204" pitchFamily="34" charset="0"/>
              <a:buChar char="•"/>
            </a:pPr>
            <a:endParaRPr lang="en-US" sz="3200" dirty="0">
              <a:latin typeface="Cambria" panose="02040503050406030204" pitchFamily="18" charset="0"/>
            </a:endParaRPr>
          </a:p>
          <a:p>
            <a:pPr marL="457200" indent="-457200" algn="l">
              <a:spcBef>
                <a:spcPts val="0"/>
              </a:spcBef>
              <a:buFont typeface="Arial" panose="020B0604020202020204" pitchFamily="34" charset="0"/>
              <a:buChar char="•"/>
            </a:pPr>
            <a:r>
              <a:rPr lang="en-US" sz="3200" dirty="0">
                <a:latin typeface="Cambria" panose="02040503050406030204" pitchFamily="18" charset="0"/>
              </a:rPr>
              <a:t>Develop 3D fluids simulations for the TWI and understand gas flow through the instrument.</a:t>
            </a:r>
          </a:p>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61" name="Subtitle 2">
            <a:extLst>
              <a:ext uri="{FF2B5EF4-FFF2-40B4-BE49-F238E27FC236}">
                <a16:creationId xmlns:a16="http://schemas.microsoft.com/office/drawing/2014/main" id="{4D161809-58CC-814D-98DE-89C9FB150C4D}"/>
              </a:ext>
            </a:extLst>
          </p:cNvPr>
          <p:cNvSpPr txBox="1">
            <a:spLocks/>
          </p:cNvSpPr>
          <p:nvPr/>
        </p:nvSpPr>
        <p:spPr>
          <a:xfrm>
            <a:off x="32607084" y="16985736"/>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Future Work</a:t>
            </a:r>
          </a:p>
        </p:txBody>
      </p:sp>
      <p:sp>
        <p:nvSpPr>
          <p:cNvPr id="65" name="Subtitle 2">
            <a:extLst>
              <a:ext uri="{FF2B5EF4-FFF2-40B4-BE49-F238E27FC236}">
                <a16:creationId xmlns:a16="http://schemas.microsoft.com/office/drawing/2014/main" id="{33DDB4FA-F470-FA72-BD4F-F7C900107A8C}"/>
              </a:ext>
            </a:extLst>
          </p:cNvPr>
          <p:cNvSpPr txBox="1">
            <a:spLocks/>
          </p:cNvSpPr>
          <p:nvPr/>
        </p:nvSpPr>
        <p:spPr>
          <a:xfrm>
            <a:off x="12683923" y="5611101"/>
            <a:ext cx="8786138" cy="9660403"/>
          </a:xfrm>
          <a:prstGeom prst="rect">
            <a:avLst/>
          </a:prstGeom>
          <a:solidFill>
            <a:schemeClr val="accent1">
              <a:lumMod val="20000"/>
              <a:lumOff val="80000"/>
            </a:schemeClr>
          </a:solidFill>
          <a:ln>
            <a:no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a:p>
            <a:pPr algn="l"/>
            <a:r>
              <a:rPr lang="en-US" sz="3200" dirty="0">
                <a:latin typeface="Cambria" panose="02040503050406030204" pitchFamily="18" charset="0"/>
                <a:ea typeface="Cambria" panose="02040503050406030204" pitchFamily="18" charset="0"/>
              </a:rPr>
              <a:t>For preliminary lab testing and calibration, multiple microbolometer arrays were procured. These detectors were smaller and cheaper than previous iterations of the TWI to test the viability of newer microbolometer arrays and determine feasibility of developing an instrument under a smaller footprint.</a:t>
            </a:r>
          </a:p>
          <a:p>
            <a:pPr algn="l"/>
            <a:endParaRPr lang="en-US" sz="3200" dirty="0">
              <a:latin typeface="Cambria" panose="02040503050406030204" pitchFamily="18" charset="0"/>
              <a:ea typeface="Cambria" panose="02040503050406030204" pitchFamily="18" charset="0"/>
            </a:endParaRPr>
          </a:p>
          <a:p>
            <a:pPr algn="l"/>
            <a:r>
              <a:rPr lang="en-US" sz="3200" dirty="0">
                <a:latin typeface="Cambria" panose="02040503050406030204" pitchFamily="18" charset="0"/>
                <a:ea typeface="Cambria" panose="02040503050406030204" pitchFamily="18" charset="0"/>
              </a:rPr>
              <a:t>Depicted to the right are FLIR Lepton 3.5 Core Microbolometer arrays and a development board. These detectors have an 80x60 resolution, which is ¼ that of microbolometers used on prior missions. </a:t>
            </a:r>
          </a:p>
          <a:p>
            <a:pPr algn="l"/>
            <a:endParaRPr lang="en-US" sz="3200" dirty="0">
              <a:latin typeface="Cambria" panose="02040503050406030204" pitchFamily="18" charset="0"/>
            </a:endParaRPr>
          </a:p>
        </p:txBody>
      </p:sp>
      <p:sp>
        <p:nvSpPr>
          <p:cNvPr id="67" name="Subtitle 2">
            <a:extLst>
              <a:ext uri="{FF2B5EF4-FFF2-40B4-BE49-F238E27FC236}">
                <a16:creationId xmlns:a16="http://schemas.microsoft.com/office/drawing/2014/main" id="{79073A31-9E60-8CF3-E429-022457E46CA7}"/>
              </a:ext>
            </a:extLst>
          </p:cNvPr>
          <p:cNvSpPr txBox="1">
            <a:spLocks/>
          </p:cNvSpPr>
          <p:nvPr/>
        </p:nvSpPr>
        <p:spPr>
          <a:xfrm>
            <a:off x="32607084" y="5649107"/>
            <a:ext cx="10914743" cy="10547577"/>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a:p>
            <a:pPr marL="457200" indent="-457200" algn="l">
              <a:buFont typeface="Arial" panose="020B0604020202020204" pitchFamily="34" charset="0"/>
              <a:buChar char="•"/>
            </a:pPr>
            <a:r>
              <a:rPr lang="en-US" sz="3200" dirty="0">
                <a:latin typeface="Cambria" panose="02040503050406030204" pitchFamily="18" charset="0"/>
                <a:ea typeface="Cambria" panose="02040503050406030204" pitchFamily="18" charset="0"/>
              </a:rPr>
              <a:t>Interfacing with the FLIR Lepton 3.5 through their proprietary development board and software development toolkit.</a:t>
            </a:r>
          </a:p>
          <a:p>
            <a:pPr marL="457200" indent="-457200" algn="l">
              <a:buFont typeface="Arial" panose="020B0604020202020204" pitchFamily="34" charset="0"/>
              <a:buChar char="•"/>
            </a:pPr>
            <a:r>
              <a:rPr lang="en-US" sz="3200" dirty="0">
                <a:latin typeface="Cambria" panose="02040503050406030204" pitchFamily="18" charset="0"/>
              </a:rPr>
              <a:t>Obtaining clear documentation for the properties of the microbolometer arrays.</a:t>
            </a:r>
          </a:p>
          <a:p>
            <a:pPr marL="457200" indent="-457200" algn="l">
              <a:buFont typeface="Arial" panose="020B0604020202020204" pitchFamily="34" charset="0"/>
              <a:buChar char="•"/>
            </a:pPr>
            <a:r>
              <a:rPr lang="en-US" sz="3200" dirty="0">
                <a:latin typeface="Cambria" panose="02040503050406030204" pitchFamily="18" charset="0"/>
              </a:rPr>
              <a:t>Removing the window of the microbolometer array, leading to destruction of the device.</a:t>
            </a:r>
          </a:p>
        </p:txBody>
      </p:sp>
      <p:sp>
        <p:nvSpPr>
          <p:cNvPr id="68" name="Subtitle 2">
            <a:extLst>
              <a:ext uri="{FF2B5EF4-FFF2-40B4-BE49-F238E27FC236}">
                <a16:creationId xmlns:a16="http://schemas.microsoft.com/office/drawing/2014/main" id="{F759F5B7-DA88-7DF3-2252-EF06416E7229}"/>
              </a:ext>
            </a:extLst>
          </p:cNvPr>
          <p:cNvSpPr txBox="1">
            <a:spLocks/>
          </p:cNvSpPr>
          <p:nvPr/>
        </p:nvSpPr>
        <p:spPr>
          <a:xfrm>
            <a:off x="32607084" y="5371240"/>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Challenges</a:t>
            </a:r>
          </a:p>
        </p:txBody>
      </p:sp>
      <p:pic>
        <p:nvPicPr>
          <p:cNvPr id="72" name="Picture 71">
            <a:extLst>
              <a:ext uri="{FF2B5EF4-FFF2-40B4-BE49-F238E27FC236}">
                <a16:creationId xmlns:a16="http://schemas.microsoft.com/office/drawing/2014/main" id="{18FD4629-5468-1898-109B-72BB4CA7525B}"/>
              </a:ext>
            </a:extLst>
          </p:cNvPr>
          <p:cNvPicPr>
            <a:picLocks noChangeAspect="1"/>
          </p:cNvPicPr>
          <p:nvPr/>
        </p:nvPicPr>
        <p:blipFill>
          <a:blip r:embed="rId7" cstate="print"/>
          <a:srcRect l="5417" t="23438" r="10833" b="2344"/>
          <a:stretch>
            <a:fillRect/>
          </a:stretch>
        </p:blipFill>
        <p:spPr bwMode="auto">
          <a:xfrm>
            <a:off x="1010672" y="29671899"/>
            <a:ext cx="4318769" cy="3406996"/>
          </a:xfrm>
          <a:prstGeom prst="rect">
            <a:avLst/>
          </a:prstGeom>
          <a:noFill/>
          <a:ln w="9525">
            <a:noFill/>
            <a:miter lim="800000"/>
            <a:headEnd/>
            <a:tailEnd/>
          </a:ln>
        </p:spPr>
      </p:pic>
      <p:pic>
        <p:nvPicPr>
          <p:cNvPr id="73" name="Picture 72">
            <a:extLst>
              <a:ext uri="{FF2B5EF4-FFF2-40B4-BE49-F238E27FC236}">
                <a16:creationId xmlns:a16="http://schemas.microsoft.com/office/drawing/2014/main" id="{649BFD2B-B9BA-21A3-AAB2-50DD1C10EC25}"/>
              </a:ext>
            </a:extLst>
          </p:cNvPr>
          <p:cNvPicPr>
            <a:picLocks noChangeAspect="1"/>
          </p:cNvPicPr>
          <p:nvPr/>
        </p:nvPicPr>
        <p:blipFill>
          <a:blip r:embed="rId8" cstate="print"/>
          <a:srcRect l="5417" t="23438" r="10833" b="2344"/>
          <a:stretch>
            <a:fillRect/>
          </a:stretch>
        </p:blipFill>
        <p:spPr bwMode="auto">
          <a:xfrm>
            <a:off x="6439684" y="29671899"/>
            <a:ext cx="4318769" cy="3406749"/>
          </a:xfrm>
          <a:prstGeom prst="rect">
            <a:avLst/>
          </a:prstGeom>
          <a:noFill/>
          <a:ln w="9525">
            <a:noFill/>
            <a:miter lim="800000"/>
            <a:headEnd/>
            <a:tailEnd/>
          </a:ln>
        </p:spPr>
      </p:pic>
      <p:sp>
        <p:nvSpPr>
          <p:cNvPr id="74" name="TextBox 73">
            <a:extLst>
              <a:ext uri="{FF2B5EF4-FFF2-40B4-BE49-F238E27FC236}">
                <a16:creationId xmlns:a16="http://schemas.microsoft.com/office/drawing/2014/main" id="{3261B089-491D-DA82-1FDD-6D513CBCB0EC}"/>
              </a:ext>
            </a:extLst>
          </p:cNvPr>
          <p:cNvSpPr txBox="1"/>
          <p:nvPr/>
        </p:nvSpPr>
        <p:spPr>
          <a:xfrm>
            <a:off x="655982" y="33411909"/>
            <a:ext cx="10372987" cy="2062103"/>
          </a:xfrm>
          <a:prstGeom prst="rect">
            <a:avLst/>
          </a:prstGeom>
          <a:noFill/>
        </p:spPr>
        <p:txBody>
          <a:bodyPr wrap="square" rtlCol="0">
            <a:spAutoFit/>
          </a:bodyPr>
          <a:lstStyle/>
          <a:p>
            <a:r>
              <a:rPr lang="en-US" sz="3200" dirty="0">
                <a:effectLst/>
                <a:latin typeface="Cambria" panose="02040503050406030204" pitchFamily="18" charset="0"/>
                <a:ea typeface="Cambria" panose="02040503050406030204" pitchFamily="18" charset="0"/>
                <a:cs typeface="Times New Roman" panose="02020603050405020304" pitchFamily="18" charset="0"/>
              </a:rPr>
              <a:t>Results from lab tests of the TWI using a molecular beam and two different angles of incidence.  The different angles produce the relative displacement of the intense (red) spot, demonstrating the imaging capability.</a:t>
            </a:r>
            <a:endParaRPr lang="en-US" sz="3200" dirty="0">
              <a:latin typeface="Cambria" panose="02040503050406030204" pitchFamily="18" charset="0"/>
              <a:ea typeface="Cambria" panose="02040503050406030204" pitchFamily="18" charset="0"/>
            </a:endParaRPr>
          </a:p>
        </p:txBody>
      </p:sp>
      <p:sp>
        <p:nvSpPr>
          <p:cNvPr id="66" name="Subtitle 2">
            <a:extLst>
              <a:ext uri="{FF2B5EF4-FFF2-40B4-BE49-F238E27FC236}">
                <a16:creationId xmlns:a16="http://schemas.microsoft.com/office/drawing/2014/main" id="{B4FEF77F-CA43-3939-6879-8941C2DDB1D6}"/>
              </a:ext>
            </a:extLst>
          </p:cNvPr>
          <p:cNvSpPr txBox="1">
            <a:spLocks/>
          </p:cNvSpPr>
          <p:nvPr/>
        </p:nvSpPr>
        <p:spPr>
          <a:xfrm>
            <a:off x="12567399" y="5342762"/>
            <a:ext cx="18581859"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Equipment</a:t>
            </a:r>
          </a:p>
        </p:txBody>
      </p:sp>
      <p:pic>
        <p:nvPicPr>
          <p:cNvPr id="80" name="Picture 79" descr="A small black and gold chip&#10;&#10;Description automatically generated">
            <a:extLst>
              <a:ext uri="{FF2B5EF4-FFF2-40B4-BE49-F238E27FC236}">
                <a16:creationId xmlns:a16="http://schemas.microsoft.com/office/drawing/2014/main" id="{A321CF2B-93B9-E9B7-D5A1-9CA49AF2BCE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34756"/>
          <a:stretch/>
        </p:blipFill>
        <p:spPr>
          <a:xfrm rot="5400000">
            <a:off x="22839701" y="11189936"/>
            <a:ext cx="3264391" cy="3752502"/>
          </a:xfrm>
          <a:prstGeom prst="rect">
            <a:avLst/>
          </a:prstGeom>
        </p:spPr>
      </p:pic>
      <p:sp>
        <p:nvSpPr>
          <p:cNvPr id="81" name="TextBox 80">
            <a:extLst>
              <a:ext uri="{FF2B5EF4-FFF2-40B4-BE49-F238E27FC236}">
                <a16:creationId xmlns:a16="http://schemas.microsoft.com/office/drawing/2014/main" id="{727A97F9-BDD9-CBE9-A55F-FFF19B9EB9EB}"/>
              </a:ext>
            </a:extLst>
          </p:cNvPr>
          <p:cNvSpPr txBox="1"/>
          <p:nvPr/>
        </p:nvSpPr>
        <p:spPr>
          <a:xfrm>
            <a:off x="26731442" y="12339178"/>
            <a:ext cx="3970631" cy="138499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FLIR Lepton 3.5 Core microbolometer array with window attached</a:t>
            </a:r>
          </a:p>
        </p:txBody>
      </p:sp>
      <p:pic>
        <p:nvPicPr>
          <p:cNvPr id="83" name="Picture 82" descr="A red circuit board with a white cable&#10;&#10;Description automatically generated">
            <a:extLst>
              <a:ext uri="{FF2B5EF4-FFF2-40B4-BE49-F238E27FC236}">
                <a16:creationId xmlns:a16="http://schemas.microsoft.com/office/drawing/2014/main" id="{A75C9436-06F0-2159-15AD-85866EE8C48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7194" t="33920" r="19787"/>
          <a:stretch/>
        </p:blipFill>
        <p:spPr>
          <a:xfrm rot="5400000">
            <a:off x="23337298" y="6040295"/>
            <a:ext cx="3165237" cy="4750924"/>
          </a:xfrm>
          <a:prstGeom prst="rect">
            <a:avLst/>
          </a:prstGeom>
        </p:spPr>
      </p:pic>
      <p:sp>
        <p:nvSpPr>
          <p:cNvPr id="87" name="TextBox 86">
            <a:extLst>
              <a:ext uri="{FF2B5EF4-FFF2-40B4-BE49-F238E27FC236}">
                <a16:creationId xmlns:a16="http://schemas.microsoft.com/office/drawing/2014/main" id="{36C9D2B7-E9DC-6976-8E00-6F076A1B4550}"/>
              </a:ext>
            </a:extLst>
          </p:cNvPr>
          <p:cNvSpPr txBox="1"/>
          <p:nvPr/>
        </p:nvSpPr>
        <p:spPr>
          <a:xfrm>
            <a:off x="27374731" y="7796171"/>
            <a:ext cx="3539747"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FLIR Lepton 3.5 Core microbolometer array attached to development board</a:t>
            </a:r>
          </a:p>
        </p:txBody>
      </p:sp>
      <p:pic>
        <p:nvPicPr>
          <p:cNvPr id="95" name="Picture 94">
            <a:extLst>
              <a:ext uri="{FF2B5EF4-FFF2-40B4-BE49-F238E27FC236}">
                <a16:creationId xmlns:a16="http://schemas.microsoft.com/office/drawing/2014/main" id="{E99AB585-D9EE-CDBF-B7D1-1C0E37BB7A0D}"/>
              </a:ext>
            </a:extLst>
          </p:cNvPr>
          <p:cNvPicPr>
            <a:picLocks noChangeAspect="1"/>
          </p:cNvPicPr>
          <p:nvPr/>
        </p:nvPicPr>
        <p:blipFill rotWithShape="1">
          <a:blip r:embed="rId11"/>
          <a:srcRect l="28926" t="28267" r="35288" b="37321"/>
          <a:stretch/>
        </p:blipFill>
        <p:spPr bwMode="auto">
          <a:xfrm>
            <a:off x="26011896" y="31434786"/>
            <a:ext cx="4556077" cy="3627234"/>
          </a:xfrm>
          <a:prstGeom prst="rect">
            <a:avLst/>
          </a:prstGeom>
          <a:ln>
            <a:noFill/>
          </a:ln>
          <a:extLst>
            <a:ext uri="{53640926-AAD7-44D8-BBD7-CCE9431645EC}">
              <a14:shadowObscured xmlns:a14="http://schemas.microsoft.com/office/drawing/2010/main"/>
            </a:ext>
          </a:extLst>
        </p:spPr>
      </p:pic>
      <p:pic>
        <p:nvPicPr>
          <p:cNvPr id="96" name="Picture 95">
            <a:extLst>
              <a:ext uri="{FF2B5EF4-FFF2-40B4-BE49-F238E27FC236}">
                <a16:creationId xmlns:a16="http://schemas.microsoft.com/office/drawing/2014/main" id="{72A65205-EF37-5F5D-D2DD-E63C54BD9795}"/>
              </a:ext>
            </a:extLst>
          </p:cNvPr>
          <p:cNvPicPr>
            <a:picLocks noChangeAspect="1"/>
          </p:cNvPicPr>
          <p:nvPr/>
        </p:nvPicPr>
        <p:blipFill rotWithShape="1">
          <a:blip r:embed="rId12"/>
          <a:srcRect l="29247" t="31936"/>
          <a:stretch/>
        </p:blipFill>
        <p:spPr bwMode="auto">
          <a:xfrm>
            <a:off x="26016276" y="27306840"/>
            <a:ext cx="4552991" cy="3627234"/>
          </a:xfrm>
          <a:prstGeom prst="rect">
            <a:avLst/>
          </a:prstGeom>
          <a:ln>
            <a:noFill/>
          </a:ln>
          <a:extLst>
            <a:ext uri="{53640926-AAD7-44D8-BBD7-CCE9431645EC}">
              <a14:shadowObscured xmlns:a14="http://schemas.microsoft.com/office/drawing/2010/main"/>
            </a:ext>
          </a:extLst>
        </p:spPr>
      </p:pic>
      <p:sp>
        <p:nvSpPr>
          <p:cNvPr id="97" name="TextBox 96">
            <a:extLst>
              <a:ext uri="{FF2B5EF4-FFF2-40B4-BE49-F238E27FC236}">
                <a16:creationId xmlns:a16="http://schemas.microsoft.com/office/drawing/2014/main" id="{FE757E1B-C258-46C4-1234-A1E9CCC721CC}"/>
              </a:ext>
            </a:extLst>
          </p:cNvPr>
          <p:cNvSpPr txBox="1"/>
          <p:nvPr/>
        </p:nvSpPr>
        <p:spPr>
          <a:xfrm>
            <a:off x="12946420" y="27425446"/>
            <a:ext cx="11201290" cy="4031873"/>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Using results from flight data, multiple simulations were conducted to understand gas flow through the instrument and gain insight into how impinging gas can stimulate the detector. Simulations were conducted using DS2V, a computer program that uses a direct simulation Monte Carlo method to model axially-symmetric flows. These simulations were conducted using variable parameters, yielding similar depictions of gas flow through the instrument. </a:t>
            </a:r>
          </a:p>
        </p:txBody>
      </p:sp>
      <p:sp>
        <p:nvSpPr>
          <p:cNvPr id="103" name="Subtitle 2">
            <a:extLst>
              <a:ext uri="{FF2B5EF4-FFF2-40B4-BE49-F238E27FC236}">
                <a16:creationId xmlns:a16="http://schemas.microsoft.com/office/drawing/2014/main" id="{65A491C5-42A8-AB71-4111-CF27C73B2A24}"/>
              </a:ext>
            </a:extLst>
          </p:cNvPr>
          <p:cNvSpPr txBox="1">
            <a:spLocks/>
          </p:cNvSpPr>
          <p:nvPr/>
        </p:nvSpPr>
        <p:spPr>
          <a:xfrm>
            <a:off x="12567399" y="16945128"/>
            <a:ext cx="18581859" cy="8074498"/>
          </a:xfrm>
          <a:prstGeom prst="rect">
            <a:avLst/>
          </a:prstGeom>
          <a:solidFill>
            <a:schemeClr val="accent1">
              <a:lumMod val="20000"/>
              <a:lumOff val="80000"/>
            </a:schemeClr>
          </a:solidFill>
          <a:ln>
            <a:solidFill>
              <a:srgbClr val="002060"/>
            </a:solid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endParaRPr lang="en-US" sz="3200" dirty="0">
              <a:latin typeface="Cambria" panose="02040503050406030204" pitchFamily="18" charset="0"/>
            </a:endParaRPr>
          </a:p>
        </p:txBody>
      </p:sp>
      <p:sp>
        <p:nvSpPr>
          <p:cNvPr id="105" name="TextBox 104">
            <a:extLst>
              <a:ext uri="{FF2B5EF4-FFF2-40B4-BE49-F238E27FC236}">
                <a16:creationId xmlns:a16="http://schemas.microsoft.com/office/drawing/2014/main" id="{11085134-FF07-BF5E-DFA3-49AA6D6D16B8}"/>
              </a:ext>
            </a:extLst>
          </p:cNvPr>
          <p:cNvSpPr txBox="1"/>
          <p:nvPr/>
        </p:nvSpPr>
        <p:spPr>
          <a:xfrm>
            <a:off x="32893000" y="6121400"/>
            <a:ext cx="10236200" cy="584775"/>
          </a:xfrm>
          <a:prstGeom prst="rect">
            <a:avLst/>
          </a:prstGeom>
          <a:noFill/>
        </p:spPr>
        <p:txBody>
          <a:bodyPr wrap="square" rtlCol="0">
            <a:spAutoFit/>
          </a:bodyPr>
          <a:lstStyle/>
          <a:p>
            <a:pPr marL="457200" indent="-457200">
              <a:buFont typeface="Arial" panose="020B0604020202020204" pitchFamily="34" charset="0"/>
              <a:buChar char="•"/>
            </a:pPr>
            <a:endParaRPr lang="en-US" sz="3200" dirty="0">
              <a:latin typeface="Cambria" panose="02040503050406030204" pitchFamily="18" charset="0"/>
              <a:ea typeface="Cambria" panose="02040503050406030204" pitchFamily="18" charset="0"/>
            </a:endParaRPr>
          </a:p>
        </p:txBody>
      </p:sp>
      <p:sp>
        <p:nvSpPr>
          <p:cNvPr id="5" name="Subtitle 2">
            <a:extLst>
              <a:ext uri="{FF2B5EF4-FFF2-40B4-BE49-F238E27FC236}">
                <a16:creationId xmlns:a16="http://schemas.microsoft.com/office/drawing/2014/main" id="{945B30AD-0D34-76B8-FA3D-3A152567206D}"/>
              </a:ext>
            </a:extLst>
          </p:cNvPr>
          <p:cNvSpPr txBox="1">
            <a:spLocks/>
          </p:cNvSpPr>
          <p:nvPr/>
        </p:nvSpPr>
        <p:spPr>
          <a:xfrm>
            <a:off x="12789088" y="17199226"/>
            <a:ext cx="8786138" cy="7479770"/>
          </a:xfrm>
          <a:prstGeom prst="rect">
            <a:avLst/>
          </a:prstGeom>
          <a:solidFill>
            <a:schemeClr val="accent1">
              <a:lumMod val="20000"/>
              <a:lumOff val="80000"/>
            </a:schemeClr>
          </a:solidFill>
          <a:ln>
            <a:no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3200" dirty="0">
              <a:latin typeface="Cambria" panose="02040503050406030204" pitchFamily="18" charset="0"/>
            </a:endParaRPr>
          </a:p>
          <a:p>
            <a:pPr algn="l"/>
            <a:r>
              <a:rPr lang="en-US" sz="3200" dirty="0">
                <a:latin typeface="Cambria" panose="02040503050406030204" pitchFamily="18" charset="0"/>
              </a:rPr>
              <a:t>To calibrate the microbolometers, an incandescent heat lamp was used as a constant thermal energy source. A computer program was used to interface with the Lepton 3.5 and capture incident heat flux on the detector. This data was processed and then plotted over the individual captures such that it varied with distance from the energy source. Variable distances were used, but consistent between tests to ensure consistent calibration. </a:t>
            </a:r>
          </a:p>
        </p:txBody>
      </p:sp>
      <p:sp>
        <p:nvSpPr>
          <p:cNvPr id="104" name="Subtitle 2">
            <a:extLst>
              <a:ext uri="{FF2B5EF4-FFF2-40B4-BE49-F238E27FC236}">
                <a16:creationId xmlns:a16="http://schemas.microsoft.com/office/drawing/2014/main" id="{D15218E2-5096-D9F4-F17C-052819061E68}"/>
              </a:ext>
            </a:extLst>
          </p:cNvPr>
          <p:cNvSpPr txBox="1">
            <a:spLocks/>
          </p:cNvSpPr>
          <p:nvPr/>
        </p:nvSpPr>
        <p:spPr>
          <a:xfrm>
            <a:off x="12567399" y="16805209"/>
            <a:ext cx="18581859"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b="1" dirty="0">
                <a:solidFill>
                  <a:schemeClr val="bg1"/>
                </a:solidFill>
                <a:latin typeface="Cambria" panose="02040503050406030204" pitchFamily="18" charset="0"/>
              </a:rPr>
              <a:t>Calibration Procedure</a:t>
            </a:r>
          </a:p>
        </p:txBody>
      </p:sp>
      <p:sp>
        <p:nvSpPr>
          <p:cNvPr id="7" name="Rectangle 6">
            <a:extLst>
              <a:ext uri="{FF2B5EF4-FFF2-40B4-BE49-F238E27FC236}">
                <a16:creationId xmlns:a16="http://schemas.microsoft.com/office/drawing/2014/main" id="{0AFDE684-D13D-B673-3260-8E2D106F2DA0}"/>
              </a:ext>
            </a:extLst>
          </p:cNvPr>
          <p:cNvSpPr/>
          <p:nvPr/>
        </p:nvSpPr>
        <p:spPr>
          <a:xfrm>
            <a:off x="29013426" y="33020667"/>
            <a:ext cx="596900" cy="66040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87EEBAB-E83C-5A57-454A-AA756216E342}"/>
              </a:ext>
            </a:extLst>
          </p:cNvPr>
          <p:cNvCxnSpPr/>
          <p:nvPr/>
        </p:nvCxnSpPr>
        <p:spPr>
          <a:xfrm flipH="1">
            <a:off x="28519017" y="33658996"/>
            <a:ext cx="514350" cy="4673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BC8F53-6036-34DC-B03D-A17AACB29D74}"/>
              </a:ext>
            </a:extLst>
          </p:cNvPr>
          <p:cNvSpPr txBox="1"/>
          <p:nvPr/>
        </p:nvSpPr>
        <p:spPr>
          <a:xfrm rot="18988339">
            <a:off x="28390988" y="33598041"/>
            <a:ext cx="441960" cy="461665"/>
          </a:xfrm>
          <a:prstGeom prst="rect">
            <a:avLst/>
          </a:prstGeom>
          <a:noFill/>
          <a:ln>
            <a:noFill/>
          </a:ln>
        </p:spPr>
        <p:txBody>
          <a:bodyPr wrap="square" rtlCol="0">
            <a:spAutoFit/>
          </a:bodyPr>
          <a:lstStyle/>
          <a:p>
            <a:r>
              <a:rPr lang="en-US" sz="2400" dirty="0">
                <a:solidFill>
                  <a:schemeClr val="bg1"/>
                </a:solidFill>
              </a:rPr>
              <a:t>A</a:t>
            </a:r>
          </a:p>
        </p:txBody>
      </p:sp>
      <p:sp>
        <p:nvSpPr>
          <p:cNvPr id="12" name="Rectangle 11">
            <a:extLst>
              <a:ext uri="{FF2B5EF4-FFF2-40B4-BE49-F238E27FC236}">
                <a16:creationId xmlns:a16="http://schemas.microsoft.com/office/drawing/2014/main" id="{BD56BB20-93AB-C3D4-92C8-480D5001805A}"/>
              </a:ext>
            </a:extLst>
          </p:cNvPr>
          <p:cNvSpPr/>
          <p:nvPr/>
        </p:nvSpPr>
        <p:spPr>
          <a:xfrm>
            <a:off x="29712529" y="32690467"/>
            <a:ext cx="227998" cy="1289050"/>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3EAACF5-6804-6E2F-6414-87BF1A3EC722}"/>
              </a:ext>
            </a:extLst>
          </p:cNvPr>
          <p:cNvCxnSpPr/>
          <p:nvPr/>
        </p:nvCxnSpPr>
        <p:spPr>
          <a:xfrm flipH="1">
            <a:off x="29218120" y="33968482"/>
            <a:ext cx="514350" cy="46736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1E84244-3DCA-496B-8658-84A417322BF0}"/>
              </a:ext>
            </a:extLst>
          </p:cNvPr>
          <p:cNvSpPr txBox="1"/>
          <p:nvPr/>
        </p:nvSpPr>
        <p:spPr>
          <a:xfrm rot="18988339">
            <a:off x="29141998" y="33854515"/>
            <a:ext cx="441960" cy="461665"/>
          </a:xfrm>
          <a:prstGeom prst="rect">
            <a:avLst/>
          </a:prstGeom>
          <a:noFill/>
          <a:ln>
            <a:noFill/>
          </a:ln>
        </p:spPr>
        <p:txBody>
          <a:bodyPr wrap="square" rtlCol="0">
            <a:spAutoFit/>
          </a:bodyPr>
          <a:lstStyle/>
          <a:p>
            <a:r>
              <a:rPr lang="en-US" sz="2400" dirty="0">
                <a:solidFill>
                  <a:schemeClr val="bg1"/>
                </a:solidFill>
              </a:rPr>
              <a:t>B</a:t>
            </a:r>
          </a:p>
        </p:txBody>
      </p:sp>
      <p:cxnSp>
        <p:nvCxnSpPr>
          <p:cNvPr id="17" name="Straight Arrow Connector 16">
            <a:extLst>
              <a:ext uri="{FF2B5EF4-FFF2-40B4-BE49-F238E27FC236}">
                <a16:creationId xmlns:a16="http://schemas.microsoft.com/office/drawing/2014/main" id="{66C300A6-D4C7-2DEF-1C41-5CAAF76B4C63}"/>
              </a:ext>
            </a:extLst>
          </p:cNvPr>
          <p:cNvCxnSpPr/>
          <p:nvPr/>
        </p:nvCxnSpPr>
        <p:spPr>
          <a:xfrm>
            <a:off x="26638526" y="34663705"/>
            <a:ext cx="23749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61C308F-7E95-F16F-2BD1-C6B102D77524}"/>
              </a:ext>
            </a:extLst>
          </p:cNvPr>
          <p:cNvSpPr txBox="1"/>
          <p:nvPr/>
        </p:nvSpPr>
        <p:spPr>
          <a:xfrm>
            <a:off x="27148331" y="34168189"/>
            <a:ext cx="3996889" cy="461665"/>
          </a:xfrm>
          <a:prstGeom prst="rect">
            <a:avLst/>
          </a:prstGeom>
          <a:noFill/>
          <a:ln>
            <a:noFill/>
          </a:ln>
        </p:spPr>
        <p:txBody>
          <a:bodyPr wrap="square" rtlCol="0">
            <a:spAutoFit/>
          </a:bodyPr>
          <a:lstStyle/>
          <a:p>
            <a:r>
              <a:rPr lang="en-US" sz="2400" dirty="0">
                <a:solidFill>
                  <a:schemeClr val="bg1"/>
                </a:solidFill>
              </a:rPr>
              <a:t>Gas Flow</a:t>
            </a:r>
          </a:p>
        </p:txBody>
      </p:sp>
      <p:sp>
        <p:nvSpPr>
          <p:cNvPr id="20" name="TextBox 19">
            <a:extLst>
              <a:ext uri="{FF2B5EF4-FFF2-40B4-BE49-F238E27FC236}">
                <a16:creationId xmlns:a16="http://schemas.microsoft.com/office/drawing/2014/main" id="{B7AC8FF6-5BCC-0BCA-3B25-F192471D86EA}"/>
              </a:ext>
            </a:extLst>
          </p:cNvPr>
          <p:cNvSpPr txBox="1"/>
          <p:nvPr/>
        </p:nvSpPr>
        <p:spPr>
          <a:xfrm>
            <a:off x="23418159" y="32240520"/>
            <a:ext cx="3471478"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 Aperture</a:t>
            </a:r>
          </a:p>
          <a:p>
            <a:r>
              <a:rPr lang="en-US" sz="2800" dirty="0">
                <a:latin typeface="Cambria" panose="02040503050406030204" pitchFamily="18" charset="0"/>
                <a:ea typeface="Cambria" panose="02040503050406030204" pitchFamily="18" charset="0"/>
              </a:rPr>
              <a:t>B –Windowless Microbolometer Array</a:t>
            </a:r>
          </a:p>
        </p:txBody>
      </p:sp>
      <p:cxnSp>
        <p:nvCxnSpPr>
          <p:cNvPr id="22" name="Straight Arrow Connector 21">
            <a:extLst>
              <a:ext uri="{FF2B5EF4-FFF2-40B4-BE49-F238E27FC236}">
                <a16:creationId xmlns:a16="http://schemas.microsoft.com/office/drawing/2014/main" id="{2140A0B8-A2E3-27E8-04C1-BA62BE5C0F87}"/>
              </a:ext>
            </a:extLst>
          </p:cNvPr>
          <p:cNvCxnSpPr/>
          <p:nvPr/>
        </p:nvCxnSpPr>
        <p:spPr>
          <a:xfrm>
            <a:off x="26557558" y="30164847"/>
            <a:ext cx="23749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4684AA-7E5F-C5D4-23D0-985054305926}"/>
              </a:ext>
            </a:extLst>
          </p:cNvPr>
          <p:cNvSpPr txBox="1"/>
          <p:nvPr/>
        </p:nvSpPr>
        <p:spPr>
          <a:xfrm>
            <a:off x="26521866" y="29628344"/>
            <a:ext cx="3996889" cy="461665"/>
          </a:xfrm>
          <a:prstGeom prst="rect">
            <a:avLst/>
          </a:prstGeom>
          <a:noFill/>
          <a:ln>
            <a:noFill/>
          </a:ln>
        </p:spPr>
        <p:txBody>
          <a:bodyPr wrap="square" rtlCol="0">
            <a:spAutoFit/>
          </a:bodyPr>
          <a:lstStyle/>
          <a:p>
            <a:r>
              <a:rPr lang="en-US" sz="2400" dirty="0"/>
              <a:t>Gas Flow</a:t>
            </a:r>
          </a:p>
        </p:txBody>
      </p:sp>
      <p:pic>
        <p:nvPicPr>
          <p:cNvPr id="69" name="Picture 68" descr="A close up of a chip&#10;&#10;Description automatically generated">
            <a:extLst>
              <a:ext uri="{FF2B5EF4-FFF2-40B4-BE49-F238E27FC236}">
                <a16:creationId xmlns:a16="http://schemas.microsoft.com/office/drawing/2014/main" id="{BA6208C5-0C38-9EAB-1801-A5D6BFFD0C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36413874" y="12005372"/>
            <a:ext cx="4013865" cy="3010400"/>
          </a:xfrm>
          <a:prstGeom prst="rect">
            <a:avLst/>
          </a:prstGeom>
        </p:spPr>
      </p:pic>
      <p:sp>
        <p:nvSpPr>
          <p:cNvPr id="70" name="TextBox 69">
            <a:extLst>
              <a:ext uri="{FF2B5EF4-FFF2-40B4-BE49-F238E27FC236}">
                <a16:creationId xmlns:a16="http://schemas.microsoft.com/office/drawing/2014/main" id="{2D9244EB-0840-1E54-1A12-1E6C86E2A69C}"/>
              </a:ext>
            </a:extLst>
          </p:cNvPr>
          <p:cNvSpPr txBox="1"/>
          <p:nvPr/>
        </p:nvSpPr>
        <p:spPr>
          <a:xfrm>
            <a:off x="33068693" y="12520922"/>
            <a:ext cx="3744227" cy="1569660"/>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Destroyed Lepton 3.5 Microbolometer Array</a:t>
            </a:r>
          </a:p>
        </p:txBody>
      </p:sp>
      <p:sp>
        <p:nvSpPr>
          <p:cNvPr id="89" name="TextBox 88">
            <a:extLst>
              <a:ext uri="{FF2B5EF4-FFF2-40B4-BE49-F238E27FC236}">
                <a16:creationId xmlns:a16="http://schemas.microsoft.com/office/drawing/2014/main" id="{09A3FA57-B3DC-C3A5-E74C-8D6B425AC437}"/>
              </a:ext>
            </a:extLst>
          </p:cNvPr>
          <p:cNvSpPr txBox="1"/>
          <p:nvPr/>
        </p:nvSpPr>
        <p:spPr>
          <a:xfrm>
            <a:off x="12947978" y="31747004"/>
            <a:ext cx="10243249" cy="3539430"/>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Depicted, to the right, are results from DS2V Simulations of the TWI. Top figure is a depiction of the entire simulation plotting gas pressure. Gas flows from left to right. Black shape represents solid elements of the TWI. Bottom figure is a view of the aperture and detector. Light blue is gas that impinges on the detector (central 6mm of plot).</a:t>
            </a:r>
          </a:p>
        </p:txBody>
      </p:sp>
      <p:pic>
        <p:nvPicPr>
          <p:cNvPr id="4" name="Picture 3" descr="A small square electronic device on a wooden surface&#10;&#10;Description automatically generated with medium confidence">
            <a:extLst>
              <a:ext uri="{FF2B5EF4-FFF2-40B4-BE49-F238E27FC236}">
                <a16:creationId xmlns:a16="http://schemas.microsoft.com/office/drawing/2014/main" id="{DD45367B-0A01-46AD-E743-732E2085643A}"/>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5057" t="28842" r="32079" b="33166"/>
          <a:stretch/>
        </p:blipFill>
        <p:spPr>
          <a:xfrm rot="5400000">
            <a:off x="39880603" y="12172713"/>
            <a:ext cx="4024833" cy="2675560"/>
          </a:xfrm>
          <a:prstGeom prst="rect">
            <a:avLst/>
          </a:prstGeom>
        </p:spPr>
      </p:pic>
      <p:pic>
        <p:nvPicPr>
          <p:cNvPr id="16" name="Picture 15" descr="A diagram of a data processing process&#10;&#10;Description automatically generated">
            <a:extLst>
              <a:ext uri="{FF2B5EF4-FFF2-40B4-BE49-F238E27FC236}">
                <a16:creationId xmlns:a16="http://schemas.microsoft.com/office/drawing/2014/main" id="{1007672A-6B8B-ED58-7C11-B9A0CC6CFFB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832165" y="18857634"/>
            <a:ext cx="9031966" cy="4578705"/>
          </a:xfrm>
          <a:prstGeom prst="rect">
            <a:avLst/>
          </a:prstGeom>
        </p:spPr>
      </p:pic>
    </p:spTree>
    <p:extLst>
      <p:ext uri="{BB962C8B-B14F-4D97-AF65-F5344CB8AC3E}">
        <p14:creationId xmlns:p14="http://schemas.microsoft.com/office/powerpoint/2010/main" val="20601794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2982</TotalTime>
  <Words>785</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Advanced Development of the Thermospheric Winds Imager  . Alec Mercer and Dr. James Clemmons Department of Physics &amp; Astronomy,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Alec Mercer</cp:lastModifiedBy>
  <cp:revision>177</cp:revision>
  <dcterms:created xsi:type="dcterms:W3CDTF">2016-03-05T16:55:12Z</dcterms:created>
  <dcterms:modified xsi:type="dcterms:W3CDTF">2024-04-18T18:38:22Z</dcterms:modified>
</cp:coreProperties>
</file>