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279" autoAdjust="0"/>
    <p:restoredTop sz="94434" autoAdjust="0"/>
  </p:normalViewPr>
  <p:slideViewPr>
    <p:cSldViewPr snapToGrid="0">
      <p:cViewPr>
        <p:scale>
          <a:sx n="28" d="100"/>
          <a:sy n="28" d="100"/>
        </p:scale>
        <p:origin x="778" y="379"/>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4/18/2024</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1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2.png"/><Relationship Id="rId5" Type="http://schemas.openxmlformats.org/officeDocument/2006/relationships/image" Target="../media/image4.png"/><Relationship Id="rId15" Type="http://schemas.openxmlformats.org/officeDocument/2006/relationships/image" Target="../media/image120.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9.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394377"/>
            <a:ext cx="43136594" cy="4076023"/>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dirty="0">
                <a:solidFill>
                  <a:schemeClr val="bg1"/>
                </a:solidFill>
                <a:latin typeface="Cambria" panose="02040503050406030204" pitchFamily="18" charset="0"/>
                <a:cs typeface="Arial" panose="020B0604020202020204" pitchFamily="34" charset="0"/>
              </a:rPr>
              <a:t>Simulating the Energy Deposited in Ammonia</a:t>
            </a:r>
            <a:br>
              <a:rPr lang="en-US" sz="8400" dirty="0">
                <a:solidFill>
                  <a:schemeClr val="bg1"/>
                </a:solidFill>
                <a:latin typeface="Cambria" panose="02040503050406030204" pitchFamily="18" charset="0"/>
                <a:cs typeface="Arial" panose="020B0604020202020204" pitchFamily="34" charset="0"/>
              </a:rPr>
            </a:br>
            <a:r>
              <a:rPr lang="en-US" sz="8400" dirty="0">
                <a:solidFill>
                  <a:schemeClr val="bg1"/>
                </a:solidFill>
                <a:latin typeface="Cambria" panose="02040503050406030204" pitchFamily="18" charset="0"/>
                <a:cs typeface="Arial" panose="020B0604020202020204" pitchFamily="34" charset="0"/>
              </a:rPr>
              <a:t> from a High Energy Electron Beam</a:t>
            </a:r>
            <a:br>
              <a:rPr lang="en-US" sz="8400" dirty="0">
                <a:solidFill>
                  <a:schemeClr val="bg1"/>
                </a:solidFill>
                <a:latin typeface="Cambria" panose="02040503050406030204" pitchFamily="18" charset="0"/>
                <a:cs typeface="Arial" panose="020B0604020202020204" pitchFamily="34" charset="0"/>
              </a:rPr>
            </a:br>
            <a:r>
              <a:rPr lang="en-US" sz="5600" u="sng" dirty="0">
                <a:solidFill>
                  <a:schemeClr val="bg1"/>
                </a:solidFill>
                <a:latin typeface="Cambria" panose="02040503050406030204" pitchFamily="18" charset="0"/>
                <a:cs typeface="Arial" panose="020B0604020202020204" pitchFamily="34" charset="0"/>
              </a:rPr>
              <a:t>Eli Phippard</a:t>
            </a:r>
            <a:r>
              <a:rPr lang="en-US" sz="5600" dirty="0">
                <a:solidFill>
                  <a:schemeClr val="bg1"/>
                </a:solidFill>
                <a:latin typeface="Cambria" panose="02040503050406030204" pitchFamily="18" charset="0"/>
                <a:cs typeface="Arial" panose="020B0604020202020204" pitchFamily="34" charset="0"/>
              </a:rPr>
              <a:t> | Karl Slifer (Advisor)</a:t>
            </a:r>
            <a:br>
              <a:rPr lang="en-US" sz="56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Department of Physics, University of New Hampshire, Durham, NH 03824</a:t>
            </a:r>
            <a:endParaRPr lang="en-US" sz="93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69597" y="6141488"/>
            <a:ext cx="10914743" cy="6718737"/>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150000"/>
              </a:lnSpc>
            </a:pPr>
            <a:r>
              <a:rPr lang="en-US" sz="2600" spc="-150" dirty="0">
                <a:latin typeface="Cambria" panose="02040503050406030204" pitchFamily="18" charset="0"/>
              </a:rPr>
              <a:t>Finding an ideal geometry for evenly depositing energy into a material such as solid ammonia is necessary to create a research sample that’s sufficiently polarizable to be used in Dynamic Nuclear Polarization (DNP) experiments. A Monte Carlo based software toolkit called EGSnrc was used to simulate the high energy electrons passing through the target material and the setup encasing it. There is a Goldilocks Zone of deposited energy that is required to achieve maximum polarization and therefore a completely even distribution of deposited energy is ideal. The geometries of the materials the electrons pass through prior to reaching the target changes the spread of deposited energy in the target. By using EGSnrc I was able to easily test various geometries and progress towards finding an ideal setup for making polarizable ammonia at NIST for later use in the Slifer Lab at UNH.</a:t>
            </a:r>
          </a:p>
        </p:txBody>
      </p:sp>
      <p:sp>
        <p:nvSpPr>
          <p:cNvPr id="7" name="Subtitle 2"/>
          <p:cNvSpPr txBox="1">
            <a:spLocks/>
          </p:cNvSpPr>
          <p:nvPr/>
        </p:nvSpPr>
        <p:spPr>
          <a:xfrm>
            <a:off x="369596" y="13157289"/>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Background</a:t>
            </a:r>
            <a:r>
              <a:rPr lang="en-US" sz="6300" dirty="0">
                <a:solidFill>
                  <a:schemeClr val="bg1"/>
                </a:solidFill>
                <a:latin typeface="Cambria" panose="02040503050406030204" pitchFamily="18" charset="0"/>
              </a:rPr>
              <a:t> </a:t>
            </a:r>
            <a:r>
              <a:rPr lang="en-US" sz="5800" dirty="0">
                <a:solidFill>
                  <a:schemeClr val="bg1"/>
                </a:solidFill>
                <a:latin typeface="Cambria" panose="02040503050406030204" pitchFamily="18" charset="0"/>
              </a:rPr>
              <a:t>Information</a:t>
            </a:r>
          </a:p>
        </p:txBody>
      </p:sp>
      <mc:AlternateContent xmlns:mc="http://schemas.openxmlformats.org/markup-compatibility/2006">
        <mc:Choice xmlns:a14="http://schemas.microsoft.com/office/drawing/2010/main" Requires="a14">
          <p:sp>
            <p:nvSpPr>
              <p:cNvPr id="8" name="Subtitle 2"/>
              <p:cNvSpPr txBox="1">
                <a:spLocks/>
              </p:cNvSpPr>
              <p:nvPr/>
            </p:nvSpPr>
            <p:spPr>
              <a:xfrm>
                <a:off x="369597" y="20713439"/>
                <a:ext cx="10914743" cy="11407440"/>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150000"/>
                  </a:lnSpc>
                  <a:spcBef>
                    <a:spcPts val="0"/>
                  </a:spcBef>
                </a:pPr>
                <a:r>
                  <a:rPr lang="en-US" sz="2600" spc="-150" dirty="0">
                    <a:latin typeface="Cambria" panose="02040503050406030204" pitchFamily="18" charset="0"/>
                  </a:rPr>
                  <a:t>The data used shows up in Tests 9-13. All tests were run with a target cylinder of ammonia with radius 1.5 </a:t>
                </a:r>
                <a14:m>
                  <m:oMath xmlns:m="http://schemas.openxmlformats.org/officeDocument/2006/math">
                    <m:r>
                      <a:rPr lang="en-US" sz="2600" i="1" spc="-150">
                        <a:latin typeface="Cambria Math" panose="02040503050406030204" pitchFamily="18" charset="0"/>
                      </a:rPr>
                      <m:t>𝑐𝑚</m:t>
                    </m:r>
                  </m:oMath>
                </a14:m>
                <a:r>
                  <a:rPr lang="en-US" sz="2600" spc="-150" dirty="0">
                    <a:latin typeface="Cambria" panose="02040503050406030204" pitchFamily="18" charset="0"/>
                  </a:rPr>
                  <a:t> and length 6 </a:t>
                </a:r>
                <a14:m>
                  <m:oMath xmlns:m="http://schemas.openxmlformats.org/officeDocument/2006/math">
                    <m:r>
                      <a:rPr lang="en-US" sz="2600" i="1" spc="-150">
                        <a:latin typeface="Cambria Math" panose="02040503050406030204" pitchFamily="18" charset="0"/>
                      </a:rPr>
                      <m:t>𝑐𝑚</m:t>
                    </m:r>
                  </m:oMath>
                </a14:m>
                <a:r>
                  <a:rPr lang="en-US" sz="2600" spc="-150" dirty="0">
                    <a:latin typeface="Cambria" panose="02040503050406030204" pitchFamily="18" charset="0"/>
                  </a:rPr>
                  <a:t>. The target was also incased in 0.2 </a:t>
                </a:r>
                <a14:m>
                  <m:oMath xmlns:m="http://schemas.openxmlformats.org/officeDocument/2006/math">
                    <m:r>
                      <a:rPr lang="en-US" sz="2600" i="1" spc="-150">
                        <a:latin typeface="Cambria Math" panose="02040503050406030204" pitchFamily="18" charset="0"/>
                      </a:rPr>
                      <m:t>𝑐𝑚</m:t>
                    </m:r>
                  </m:oMath>
                </a14:m>
                <a:r>
                  <a:rPr lang="en-US" sz="2600" spc="-150" dirty="0">
                    <a:latin typeface="Cambria" panose="02040503050406030204" pitchFamily="18" charset="0"/>
                  </a:rPr>
                  <a:t> of aluminum (Al) on all sides to account for the basket that would keep the ammonia in place. The target was surrounded by Liquid Argon (LAr) that was contained in 2.0 </a:t>
                </a:r>
                <a14:m>
                  <m:oMath xmlns:m="http://schemas.openxmlformats.org/officeDocument/2006/math">
                    <m:r>
                      <a:rPr lang="en-US" sz="2600" i="1" spc="-150">
                        <a:latin typeface="Cambria Math" panose="02040503050406030204" pitchFamily="18" charset="0"/>
                      </a:rPr>
                      <m:t>𝑐𝑚</m:t>
                    </m:r>
                  </m:oMath>
                </a14:m>
                <a:r>
                  <a:rPr lang="en-US" sz="2600" spc="-150" dirty="0">
                    <a:latin typeface="Cambria" panose="02040503050406030204" pitchFamily="18" charset="0"/>
                  </a:rPr>
                  <a:t> of air that served as a stand in for expanded polystyrene. The electron beam energy of Tests 9-11 were simulated with 30 </a:t>
                </a:r>
                <a14:m>
                  <m:oMath xmlns:m="http://schemas.openxmlformats.org/officeDocument/2006/math">
                    <m:r>
                      <a:rPr lang="en-US" sz="2600" i="1" spc="-150">
                        <a:latin typeface="Cambria Math" panose="02040503050406030204" pitchFamily="18" charset="0"/>
                      </a:rPr>
                      <m:t>𝑀𝑒𝑉</m:t>
                    </m:r>
                  </m:oMath>
                </a14:m>
                <a:r>
                  <a:rPr lang="en-US" sz="2600" spc="-150" dirty="0">
                    <a:latin typeface="Cambria" panose="02040503050406030204" pitchFamily="18" charset="0"/>
                  </a:rPr>
                  <a:t>, Test 12 with 25 </a:t>
                </a:r>
                <a14:m>
                  <m:oMath xmlns:m="http://schemas.openxmlformats.org/officeDocument/2006/math">
                    <m:r>
                      <a:rPr lang="en-US" sz="2600" i="1" spc="-150">
                        <a:latin typeface="Cambria Math" panose="02040503050406030204" pitchFamily="18" charset="0"/>
                      </a:rPr>
                      <m:t>𝑀𝑒𝑉</m:t>
                    </m:r>
                  </m:oMath>
                </a14:m>
                <a:r>
                  <a:rPr lang="en-US" sz="2600" spc="-150" dirty="0">
                    <a:latin typeface="Cambria" panose="02040503050406030204" pitchFamily="18" charset="0"/>
                  </a:rPr>
                  <a:t>, and Test 13 with 20 </a:t>
                </a:r>
                <a14:m>
                  <m:oMath xmlns:m="http://schemas.openxmlformats.org/officeDocument/2006/math">
                    <m:r>
                      <a:rPr lang="en-US" sz="2600" i="1" spc="-150">
                        <a:latin typeface="Cambria Math" panose="02040503050406030204" pitchFamily="18" charset="0"/>
                      </a:rPr>
                      <m:t>𝑀𝑒𝑉</m:t>
                    </m:r>
                  </m:oMath>
                </a14:m>
                <a:r>
                  <a:rPr lang="en-US" sz="2600" spc="-150" dirty="0">
                    <a:latin typeface="Cambria" panose="02040503050406030204" pitchFamily="18" charset="0"/>
                  </a:rPr>
                  <a:t>. Any time an electron dropped below 8 </a:t>
                </a:r>
                <a14:m>
                  <m:oMath xmlns:m="http://schemas.openxmlformats.org/officeDocument/2006/math">
                    <m:r>
                      <a:rPr lang="en-US" sz="2600" b="0" i="1" spc="-150" smtClean="0">
                        <a:latin typeface="Cambria Math" panose="02040503050406030204" pitchFamily="18" charset="0"/>
                      </a:rPr>
                      <m:t>𝑀𝑒𝑉</m:t>
                    </m:r>
                  </m:oMath>
                </a14:m>
                <a:r>
                  <a:rPr lang="en-US" sz="2600" spc="-150" dirty="0">
                    <a:latin typeface="Cambria" panose="02040503050406030204" pitchFamily="18" charset="0"/>
                  </a:rPr>
                  <a:t> they were deleted since the energy they would deposit wouldn’t contribute to increased polarization. The target cylinder was split into a 12x7x7 matrix for a total of 588 data points each representing a 0.5 </a:t>
                </a:r>
                <a14:m>
                  <m:oMath xmlns:m="http://schemas.openxmlformats.org/officeDocument/2006/math">
                    <m:r>
                      <a:rPr lang="en-US" sz="2600" i="1" spc="-150">
                        <a:latin typeface="Cambria Math" panose="02040503050406030204" pitchFamily="18" charset="0"/>
                      </a:rPr>
                      <m:t>𝑐𝑚</m:t>
                    </m:r>
                  </m:oMath>
                </a14:m>
                <a:r>
                  <a:rPr lang="en-US" sz="2600" spc="-150" dirty="0">
                    <a:latin typeface="Cambria" panose="02040503050406030204" pitchFamily="18" charset="0"/>
                  </a:rPr>
                  <a:t> cube (0.125</a:t>
                </a:r>
                <a:r>
                  <a:rPr lang="en-US" sz="2600" spc="-150" dirty="0"/>
                  <a:t> </a:t>
                </a:r>
                <a14:m>
                  <m:oMath xmlns:m="http://schemas.openxmlformats.org/officeDocument/2006/math">
                    <m:sSup>
                      <m:sSupPr>
                        <m:ctrlPr>
                          <a:rPr lang="en-US" sz="2600" i="1" spc="-150" smtClean="0">
                            <a:latin typeface="Cambria Math" panose="02040503050406030204" pitchFamily="18" charset="0"/>
                          </a:rPr>
                        </m:ctrlPr>
                      </m:sSupPr>
                      <m:e>
                        <m:r>
                          <a:rPr lang="en-US" sz="2600" b="0" i="1" spc="-150" smtClean="0">
                            <a:latin typeface="Cambria Math" panose="02040503050406030204" pitchFamily="18" charset="0"/>
                          </a:rPr>
                          <m:t>𝑐𝑚</m:t>
                        </m:r>
                      </m:e>
                      <m:sup>
                        <m:r>
                          <a:rPr lang="en-US" sz="2600" b="0" i="1" spc="-150" smtClean="0">
                            <a:latin typeface="Cambria Math" panose="02040503050406030204" pitchFamily="18" charset="0"/>
                          </a:rPr>
                          <m:t>3</m:t>
                        </m:r>
                      </m:sup>
                    </m:sSup>
                  </m:oMath>
                </a14:m>
                <a:r>
                  <a:rPr lang="en-US" sz="2600" spc="-150" dirty="0">
                    <a:latin typeface="Cambria" panose="02040503050406030204" pitchFamily="18" charset="0"/>
                  </a:rPr>
                  <a:t>).</a:t>
                </a:r>
              </a:p>
            </p:txBody>
          </p:sp>
        </mc:Choice>
        <mc:Fallback>
          <p:sp>
            <p:nvSpPr>
              <p:cNvPr id="8" name="Subtitle 2"/>
              <p:cNvSpPr txBox="1">
                <a:spLocks noRot="1" noChangeAspect="1" noMove="1" noResize="1" noEditPoints="1" noAdjustHandles="1" noChangeArrowheads="1" noChangeShapeType="1" noTextEdit="1"/>
              </p:cNvSpPr>
              <p:nvPr/>
            </p:nvSpPr>
            <p:spPr>
              <a:xfrm>
                <a:off x="369597" y="20713439"/>
                <a:ext cx="10914743" cy="11407440"/>
              </a:xfrm>
              <a:prstGeom prst="rect">
                <a:avLst/>
              </a:prstGeom>
              <a:blipFill>
                <a:blip r:embed="rId2"/>
                <a:stretch>
                  <a:fillRect l="-837" r="-781"/>
                </a:stretch>
              </a:blipFill>
              <a:ln>
                <a:solidFill>
                  <a:srgbClr val="002060"/>
                </a:solidFill>
              </a:ln>
            </p:spPr>
            <p:txBody>
              <a:bodyPr/>
              <a:lstStyle/>
              <a:p>
                <a:r>
                  <a:rPr lang="en-US">
                    <a:noFill/>
                  </a:rPr>
                  <a:t> </a:t>
                </a:r>
              </a:p>
            </p:txBody>
          </p:sp>
        </mc:Fallback>
      </mc:AlternateContent>
      <p:sp>
        <p:nvSpPr>
          <p:cNvPr id="9" name="Subtitle 2"/>
          <p:cNvSpPr txBox="1">
            <a:spLocks/>
          </p:cNvSpPr>
          <p:nvPr/>
        </p:nvSpPr>
        <p:spPr>
          <a:xfrm>
            <a:off x="11898534" y="5031509"/>
            <a:ext cx="20094134"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Energy Deposition in Depth and Radius</a:t>
            </a:r>
          </a:p>
        </p:txBody>
      </p:sp>
      <p:sp>
        <p:nvSpPr>
          <p:cNvPr id="12" name="Subtitle 2"/>
          <p:cNvSpPr txBox="1">
            <a:spLocks/>
          </p:cNvSpPr>
          <p:nvPr/>
        </p:nvSpPr>
        <p:spPr>
          <a:xfrm>
            <a:off x="32567746" y="20713439"/>
            <a:ext cx="10914744" cy="7044521"/>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just">
              <a:lnSpc>
                <a:spcPts val="4800"/>
              </a:lnSpc>
              <a:spcBef>
                <a:spcPts val="0"/>
              </a:spcBef>
              <a:buFont typeface="Arial" panose="020B0604020202020204" pitchFamily="34" charset="0"/>
              <a:buChar char="•"/>
            </a:pPr>
            <a:r>
              <a:rPr lang="en-US" sz="3200" spc="-150" dirty="0">
                <a:latin typeface="Cambria" panose="02040503050406030204" pitchFamily="18" charset="0"/>
              </a:rPr>
              <a:t>Look into using photons instead of electrons to create free radicals since it may be easier to get an even distribution of photons.</a:t>
            </a:r>
          </a:p>
          <a:p>
            <a:pPr marL="571500" indent="-571500" algn="just">
              <a:lnSpc>
                <a:spcPts val="4800"/>
              </a:lnSpc>
              <a:spcBef>
                <a:spcPts val="0"/>
              </a:spcBef>
              <a:buFont typeface="Arial" panose="020B0604020202020204" pitchFamily="34" charset="0"/>
              <a:buChar char="•"/>
            </a:pPr>
            <a:r>
              <a:rPr lang="en-US" sz="3200" spc="-150" dirty="0">
                <a:latin typeface="Cambria" panose="02040503050406030204" pitchFamily="18" charset="0"/>
              </a:rPr>
              <a:t>Look into using a plate that has either different density metals or different thicknesses at different  radiuses.</a:t>
            </a:r>
          </a:p>
          <a:p>
            <a:pPr marL="571500" indent="-571500" algn="just">
              <a:lnSpc>
                <a:spcPts val="4800"/>
              </a:lnSpc>
              <a:spcBef>
                <a:spcPts val="0"/>
              </a:spcBef>
              <a:buFont typeface="Arial" panose="020B0604020202020204" pitchFamily="34" charset="0"/>
              <a:buChar char="•"/>
            </a:pPr>
            <a:r>
              <a:rPr lang="en-US" sz="3200" spc="-150" dirty="0">
                <a:latin typeface="Cambria" panose="02040503050406030204" pitchFamily="18" charset="0"/>
              </a:rPr>
              <a:t>Revisit Test 11 but move the aluminum plate to outside the Styrofoam to restore the distance from Test 10 but reduce the energy lost to LAr.</a:t>
            </a:r>
          </a:p>
          <a:p>
            <a:pPr marL="571500" indent="-571500" algn="just">
              <a:lnSpc>
                <a:spcPts val="4800"/>
              </a:lnSpc>
              <a:spcBef>
                <a:spcPts val="0"/>
              </a:spcBef>
              <a:buFont typeface="Arial" panose="020B0604020202020204" pitchFamily="34" charset="0"/>
              <a:buChar char="•"/>
            </a:pPr>
            <a:r>
              <a:rPr lang="en-US" sz="3200" spc="-150" dirty="0">
                <a:latin typeface="Cambria" panose="02040503050406030204" pitchFamily="18" charset="0"/>
              </a:rPr>
              <a:t>Revisit Tests 12 and 13 but with the geometry of Test 10.</a:t>
            </a:r>
          </a:p>
          <a:p>
            <a:pPr marL="571500" indent="-571500" algn="just">
              <a:lnSpc>
                <a:spcPts val="4800"/>
              </a:lnSpc>
              <a:spcBef>
                <a:spcPts val="0"/>
              </a:spcBef>
              <a:buFont typeface="Arial" panose="020B0604020202020204" pitchFamily="34" charset="0"/>
              <a:buChar char="•"/>
            </a:pPr>
            <a:r>
              <a:rPr lang="en-US" sz="3200" spc="-150" dirty="0">
                <a:latin typeface="Cambria" panose="02040503050406030204" pitchFamily="18" charset="0"/>
              </a:rPr>
              <a:t>Run new tests that have varying plate thickness but constant distance from the target to the plate.</a:t>
            </a:r>
          </a:p>
        </p:txBody>
      </p:sp>
      <p:sp>
        <p:nvSpPr>
          <p:cNvPr id="13" name="Subtitle 2"/>
          <p:cNvSpPr txBox="1">
            <a:spLocks/>
          </p:cNvSpPr>
          <p:nvPr/>
        </p:nvSpPr>
        <p:spPr>
          <a:xfrm>
            <a:off x="369597"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Introduction</a:t>
            </a:r>
          </a:p>
        </p:txBody>
      </p:sp>
      <p:sp>
        <p:nvSpPr>
          <p:cNvPr id="15" name="Subtitle 2"/>
          <p:cNvSpPr txBox="1">
            <a:spLocks/>
          </p:cNvSpPr>
          <p:nvPr/>
        </p:nvSpPr>
        <p:spPr>
          <a:xfrm>
            <a:off x="32567748" y="4927623"/>
            <a:ext cx="10914744"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Analysis</a:t>
            </a:r>
          </a:p>
        </p:txBody>
      </p:sp>
      <p:sp>
        <p:nvSpPr>
          <p:cNvPr id="16" name="Subtitle 2"/>
          <p:cNvSpPr txBox="1">
            <a:spLocks/>
          </p:cNvSpPr>
          <p:nvPr/>
        </p:nvSpPr>
        <p:spPr>
          <a:xfrm>
            <a:off x="11898532" y="6141487"/>
            <a:ext cx="20076753" cy="4848507"/>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sp>
        <p:nvSpPr>
          <p:cNvPr id="17" name="Subtitle 2"/>
          <p:cNvSpPr txBox="1">
            <a:spLocks/>
          </p:cNvSpPr>
          <p:nvPr/>
        </p:nvSpPr>
        <p:spPr>
          <a:xfrm>
            <a:off x="32567745" y="19445995"/>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Future Work</a:t>
            </a:r>
          </a:p>
        </p:txBody>
      </p:sp>
      <p:sp>
        <p:nvSpPr>
          <p:cNvPr id="18" name="Subtitle 2"/>
          <p:cNvSpPr txBox="1">
            <a:spLocks/>
          </p:cNvSpPr>
          <p:nvPr/>
        </p:nvSpPr>
        <p:spPr>
          <a:xfrm>
            <a:off x="32567745" y="28112246"/>
            <a:ext cx="10914744" cy="633625"/>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rPr>
              <a:t>Acknowledgements</a:t>
            </a:r>
          </a:p>
        </p:txBody>
      </p:sp>
      <mc:AlternateContent xmlns:mc="http://schemas.openxmlformats.org/markup-compatibility/2006">
        <mc:Choice xmlns:a14="http://schemas.microsoft.com/office/drawing/2010/main" Requires="a14">
          <p:sp>
            <p:nvSpPr>
              <p:cNvPr id="19" name="Subtitle 2"/>
              <p:cNvSpPr txBox="1">
                <a:spLocks/>
              </p:cNvSpPr>
              <p:nvPr/>
            </p:nvSpPr>
            <p:spPr>
              <a:xfrm>
                <a:off x="32572096" y="6141488"/>
                <a:ext cx="10914743" cy="6364452"/>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200000"/>
                  </a:lnSpc>
                  <a:spcBef>
                    <a:spcPts val="0"/>
                  </a:spcBef>
                </a:pPr>
                <a:r>
                  <a:rPr lang="en-US" sz="1600" spc="-150" dirty="0">
                    <a:latin typeface="Cambria" panose="02040503050406030204" pitchFamily="18" charset="0"/>
                  </a:rPr>
                  <a:t>In Figure 2, Test 10 has less energy than Test 9 because 1.0 </a:t>
                </a:r>
                <a14:m>
                  <m:oMath xmlns:m="http://schemas.openxmlformats.org/officeDocument/2006/math">
                    <m:r>
                      <a:rPr lang="en-US" sz="1600" i="1" spc="-150" smtClean="0">
                        <a:latin typeface="Cambria Math" panose="02040503050406030204" pitchFamily="18" charset="0"/>
                      </a:rPr>
                      <m:t>𝑐𝑚</m:t>
                    </m:r>
                  </m:oMath>
                </a14:m>
                <a:r>
                  <a:rPr lang="en-US" sz="1600" spc="-150" dirty="0">
                    <a:latin typeface="Cambria" panose="02040503050406030204" pitchFamily="18" charset="0"/>
                  </a:rPr>
                  <a:t> of LAr was replaced with a denser material: aluminum. Test 11 then has more energy because 2.0 </a:t>
                </a:r>
                <a14:m>
                  <m:oMath xmlns:m="http://schemas.openxmlformats.org/officeDocument/2006/math">
                    <m:r>
                      <a:rPr lang="en-US" sz="1600" i="1" spc="-150">
                        <a:latin typeface="Cambria Math" panose="02040503050406030204" pitchFamily="18" charset="0"/>
                      </a:rPr>
                      <m:t>𝑐𝑚</m:t>
                    </m:r>
                  </m:oMath>
                </a14:m>
                <a:r>
                  <a:rPr lang="en-US" sz="1600" spc="-150" dirty="0">
                    <a:latin typeface="Cambria" panose="02040503050406030204" pitchFamily="18" charset="0"/>
                  </a:rPr>
                  <a:t> of LAr was removed from between the target and the metal plate and therefore the electrons hitting the target have lost less energy to the LAr. A consequence of moving the target closer to the plate can be seen clearly in Figure 4. Since the target was too close to the plate, the beam didn’t have enough space to spread out and so the energy distributed in Test 11 is seen to be more centralized then in Test 10.  All of this matches what is observed in Figure 5.1 where more rings can be seen in Test 11, displaying that the amount of energy deposited varies greatly depending on radius. The ‘Twice Hit’ graphs show what the tests would look like after having energy deposited from both sides. They reveal Test 10 to be the best since the vast majority of the cylinder lies between 0.4% and 0.8% which is great since ideally the majority of the deposition would account for 0.6% of the total energy deposited. This 0.6% ideal is specific to  radius (1.5 </a:t>
                </a:r>
                <a14:m>
                  <m:oMath xmlns:m="http://schemas.openxmlformats.org/officeDocument/2006/math">
                    <m:r>
                      <a:rPr lang="en-US" sz="1600" i="1" spc="-150">
                        <a:latin typeface="Cambria Math" panose="02040503050406030204" pitchFamily="18" charset="0"/>
                      </a:rPr>
                      <m:t>𝑐𝑚</m:t>
                    </m:r>
                  </m:oMath>
                </a14:m>
                <a:r>
                  <a:rPr lang="en-US" sz="1600" spc="-150" dirty="0">
                    <a:latin typeface="Cambria" panose="02040503050406030204" pitchFamily="18" charset="0"/>
                  </a:rPr>
                  <a:t>), cut length (0.5 </a:t>
                </a:r>
                <a14:m>
                  <m:oMath xmlns:m="http://schemas.openxmlformats.org/officeDocument/2006/math">
                    <m:r>
                      <a:rPr lang="en-US" sz="1600" i="1" spc="-150">
                        <a:latin typeface="Cambria Math" panose="02040503050406030204" pitchFamily="18" charset="0"/>
                      </a:rPr>
                      <m:t>𝑐𝑚</m:t>
                    </m:r>
                  </m:oMath>
                </a14:m>
                <a:r>
                  <a:rPr lang="en-US" sz="1600" spc="-150" dirty="0">
                    <a:latin typeface="Cambria" panose="02040503050406030204" pitchFamily="18" charset="0"/>
                  </a:rPr>
                  <a:t>), and layers (6) and is not generally applicable.  In Figure 3 it’s shown that even for a reduced distance in front of the target, when electrons need to have 8 </a:t>
                </a:r>
                <a14:m>
                  <m:oMath xmlns:m="http://schemas.openxmlformats.org/officeDocument/2006/math">
                    <m:r>
                      <a:rPr lang="en-US" sz="1600" b="0" i="1" spc="-150" smtClean="0">
                        <a:latin typeface="Cambria Math" panose="02040503050406030204" pitchFamily="18" charset="0"/>
                      </a:rPr>
                      <m:t>𝑀𝑒𝑉</m:t>
                    </m:r>
                  </m:oMath>
                </a14:m>
                <a:r>
                  <a:rPr lang="en-US" sz="1600" spc="-150" dirty="0">
                    <a:latin typeface="Cambria" panose="02040503050406030204" pitchFamily="18" charset="0"/>
                  </a:rPr>
                  <a:t> to  be registered then a 20 </a:t>
                </a:r>
                <a14:m>
                  <m:oMath xmlns:m="http://schemas.openxmlformats.org/officeDocument/2006/math">
                    <m:r>
                      <a:rPr lang="en-US" sz="1600" i="1" spc="-150">
                        <a:latin typeface="Cambria Math" panose="02040503050406030204" pitchFamily="18" charset="0"/>
                      </a:rPr>
                      <m:t>𝑀𝑒𝑉</m:t>
                    </m:r>
                  </m:oMath>
                </a14:m>
                <a:r>
                  <a:rPr lang="en-US" sz="1600" spc="-150" dirty="0">
                    <a:latin typeface="Cambria" panose="02040503050406030204" pitchFamily="18" charset="0"/>
                  </a:rPr>
                  <a:t> beam will lose its energy too quickly  to penetrate nearly as far as the higher beam energies.  An ideal line for the energy deposition vs depth graph would likely be a perfectly linear line with the x-intercept deciding the max length of a target cylinder for that given geometry and beam energy.  All three beam energy tests show moderately linear lines for the first 3 </a:t>
                </a:r>
                <a14:m>
                  <m:oMath xmlns:m="http://schemas.openxmlformats.org/officeDocument/2006/math">
                    <m:r>
                      <a:rPr lang="en-US" sz="1600" b="0" i="1" spc="-150" smtClean="0">
                        <a:latin typeface="Cambria Math" panose="02040503050406030204" pitchFamily="18" charset="0"/>
                      </a:rPr>
                      <m:t>𝑐𝑚</m:t>
                    </m:r>
                  </m:oMath>
                </a14:m>
                <a:r>
                  <a:rPr lang="en-US" sz="1600" spc="-150" dirty="0">
                    <a:latin typeface="Cambria" panose="02040503050406030204" pitchFamily="18" charset="0"/>
                  </a:rPr>
                  <a:t> meaning that for the geometry of Test 11 a 3 </a:t>
                </a:r>
                <a14:m>
                  <m:oMath xmlns:m="http://schemas.openxmlformats.org/officeDocument/2006/math">
                    <m:r>
                      <a:rPr lang="en-US" sz="1600" i="1" spc="-150">
                        <a:latin typeface="Cambria Math" panose="02040503050406030204" pitchFamily="18" charset="0"/>
                      </a:rPr>
                      <m:t>𝑐𝑚</m:t>
                    </m:r>
                  </m:oMath>
                </a14:m>
                <a:r>
                  <a:rPr lang="en-US" sz="1600" spc="-150" dirty="0">
                    <a:latin typeface="Cambria" panose="02040503050406030204" pitchFamily="18" charset="0"/>
                  </a:rPr>
                  <a:t> long target cylinder should have a relatively constant energy deposition along the z axis after being hit a second time from behind. </a:t>
                </a:r>
              </a:p>
            </p:txBody>
          </p:sp>
        </mc:Choice>
        <mc:Fallback>
          <p:sp>
            <p:nvSpPr>
              <p:cNvPr id="19" name="Subtitle 2"/>
              <p:cNvSpPr txBox="1">
                <a:spLocks noRot="1" noChangeAspect="1" noMove="1" noResize="1" noEditPoints="1" noAdjustHandles="1" noChangeArrowheads="1" noChangeShapeType="1" noTextEdit="1"/>
              </p:cNvSpPr>
              <p:nvPr/>
            </p:nvSpPr>
            <p:spPr>
              <a:xfrm>
                <a:off x="32572096" y="6141488"/>
                <a:ext cx="10914743" cy="6364452"/>
              </a:xfrm>
              <a:prstGeom prst="rect">
                <a:avLst/>
              </a:prstGeom>
              <a:blipFill>
                <a:blip r:embed="rId3"/>
                <a:stretch>
                  <a:fillRect l="-112" r="-56"/>
                </a:stretch>
              </a:blipFill>
              <a:ln>
                <a:solidFill>
                  <a:srgbClr val="002060"/>
                </a:solidFill>
              </a:ln>
            </p:spPr>
            <p:txBody>
              <a:bodyPr/>
              <a:lstStyle/>
              <a:p>
                <a:r>
                  <a:rPr lang="en-US">
                    <a:noFill/>
                  </a:rPr>
                  <a:t> </a:t>
                </a:r>
              </a:p>
            </p:txBody>
          </p:sp>
        </mc:Fallback>
      </mc:AlternateContent>
      <p:sp>
        <p:nvSpPr>
          <p:cNvPr id="30" name="Subtitle 2"/>
          <p:cNvSpPr txBox="1">
            <a:spLocks/>
          </p:cNvSpPr>
          <p:nvPr/>
        </p:nvSpPr>
        <p:spPr>
          <a:xfrm>
            <a:off x="11898532" y="11399083"/>
            <a:ext cx="20094136" cy="69776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rPr>
              <a:t>3D Energy Deposition Distribution</a:t>
            </a:r>
          </a:p>
        </p:txBody>
      </p:sp>
      <p:sp>
        <p:nvSpPr>
          <p:cNvPr id="31" name="Subtitle 2"/>
          <p:cNvSpPr txBox="1">
            <a:spLocks/>
          </p:cNvSpPr>
          <p:nvPr/>
        </p:nvSpPr>
        <p:spPr>
          <a:xfrm>
            <a:off x="11898532" y="12505940"/>
            <a:ext cx="20076753" cy="19614939"/>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pic>
        <p:nvPicPr>
          <p:cNvPr id="161" name="Picture 1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85" name="Subtitle 2"/>
          <p:cNvSpPr txBox="1">
            <a:spLocks/>
          </p:cNvSpPr>
          <p:nvPr/>
        </p:nvSpPr>
        <p:spPr>
          <a:xfrm>
            <a:off x="32567748" y="13912278"/>
            <a:ext cx="10914743" cy="5179431"/>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150000"/>
              </a:lnSpc>
            </a:pPr>
            <a:r>
              <a:rPr lang="en-US" sz="2600" spc="-150" dirty="0">
                <a:latin typeface="Cambria" panose="02040503050406030204" pitchFamily="18" charset="0"/>
              </a:rPr>
              <a:t>Adding an aluminum plate improves the radial distribution of energy. Decreasing the distance between the target and the metal plate reduces the radial distribution because the beam doesn’t have enough space to spread out. Decreasing the amount of dense material such as LAr between the target and the plate increases the depth of energy deposited. The beam energies have a large impact on how good a given geometry is, and a good geometry for one beam energy might be terrible for another beam energy. Test 10 was the best out of the three geometries tested.</a:t>
            </a:r>
          </a:p>
        </p:txBody>
      </p:sp>
      <p:sp>
        <p:nvSpPr>
          <p:cNvPr id="93" name="Subtitle 2"/>
          <p:cNvSpPr txBox="1">
            <a:spLocks/>
          </p:cNvSpPr>
          <p:nvPr/>
        </p:nvSpPr>
        <p:spPr>
          <a:xfrm>
            <a:off x="32567744" y="12860225"/>
            <a:ext cx="10914743" cy="69776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rPr>
              <a:t>Conclusions</a:t>
            </a:r>
          </a:p>
        </p:txBody>
      </p:sp>
      <p:sp>
        <p:nvSpPr>
          <p:cNvPr id="98" name="Subtitle 2"/>
          <p:cNvSpPr txBox="1">
            <a:spLocks/>
          </p:cNvSpPr>
          <p:nvPr/>
        </p:nvSpPr>
        <p:spPr>
          <a:xfrm>
            <a:off x="369596" y="19445995"/>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 </a:t>
            </a:r>
            <a:r>
              <a:rPr lang="en-US" sz="5800" dirty="0">
                <a:solidFill>
                  <a:schemeClr val="bg1"/>
                </a:solidFill>
                <a:latin typeface="Cambria" panose="02040503050406030204" pitchFamily="18" charset="0"/>
              </a:rPr>
              <a:t>Data</a:t>
            </a:r>
          </a:p>
        </p:txBody>
      </p:sp>
      <mc:AlternateContent xmlns:mc="http://schemas.openxmlformats.org/markup-compatibility/2006">
        <mc:Choice xmlns:a14="http://schemas.microsoft.com/office/drawing/2010/main" Requires="a14">
          <p:sp>
            <p:nvSpPr>
              <p:cNvPr id="99" name="Subtitle 2"/>
              <p:cNvSpPr txBox="1">
                <a:spLocks/>
              </p:cNvSpPr>
              <p:nvPr/>
            </p:nvSpPr>
            <p:spPr>
              <a:xfrm>
                <a:off x="369597" y="14367511"/>
                <a:ext cx="10914743" cy="4724198"/>
              </a:xfrm>
              <a:prstGeom prst="rect">
                <a:avLst/>
              </a:prstGeom>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150000"/>
                  </a:lnSpc>
                  <a:spcBef>
                    <a:spcPts val="0"/>
                  </a:spcBef>
                </a:pPr>
                <a:r>
                  <a:rPr lang="en-US" sz="2600" spc="-150" dirty="0">
                    <a:latin typeface="Cambria" panose="02040503050406030204" pitchFamily="18" charset="0"/>
                  </a:rPr>
                  <a:t>For an atom to get polarized it first needs its electrons be unpaired (free radicals.) This process of unpairing an atom’s electrons can be done either chemically or through irradiation. In the case of using irradiation, electrons of at least 8 </a:t>
                </a:r>
                <a14:m>
                  <m:oMath xmlns:m="http://schemas.openxmlformats.org/officeDocument/2006/math">
                    <m:r>
                      <a:rPr lang="en-US" sz="2600" i="1" spc="-150" smtClean="0">
                        <a:latin typeface="Cambria Math" panose="02040503050406030204" pitchFamily="18" charset="0"/>
                      </a:rPr>
                      <m:t>𝑀𝑒𝑉</m:t>
                    </m:r>
                  </m:oMath>
                </a14:m>
                <a:r>
                  <a:rPr lang="en-US" sz="2600" spc="-150" dirty="0">
                    <a:latin typeface="Cambria" panose="02040503050406030204" pitchFamily="18" charset="0"/>
                  </a:rPr>
                  <a:t> need to hit the atom and deposit the energy required to create the necessary free radicals. Previous experiments had issues due to having samples that were insufficiently polarizable. The cause was determined to be related to the geometry of the target  samples and that is the main reason for this research.</a:t>
                </a:r>
              </a:p>
            </p:txBody>
          </p:sp>
        </mc:Choice>
        <mc:Fallback>
          <p:sp>
            <p:nvSpPr>
              <p:cNvPr id="99" name="Subtitle 2"/>
              <p:cNvSpPr txBox="1">
                <a:spLocks noRot="1" noChangeAspect="1" noMove="1" noResize="1" noEditPoints="1" noAdjustHandles="1" noChangeArrowheads="1" noChangeShapeType="1" noTextEdit="1"/>
              </p:cNvSpPr>
              <p:nvPr/>
            </p:nvSpPr>
            <p:spPr>
              <a:xfrm>
                <a:off x="369597" y="14367511"/>
                <a:ext cx="10914743" cy="4724198"/>
              </a:xfrm>
              <a:prstGeom prst="rect">
                <a:avLst/>
              </a:prstGeom>
              <a:blipFill>
                <a:blip r:embed="rId5"/>
                <a:stretch>
                  <a:fillRect l="-837" r="-781"/>
                </a:stretch>
              </a:blipFill>
              <a:ln>
                <a:solidFill>
                  <a:srgbClr val="002060"/>
                </a:solidFill>
              </a:ln>
            </p:spPr>
            <p:txBody>
              <a:bodyPr/>
              <a:lstStyle/>
              <a:p>
                <a:r>
                  <a:rPr lang="en-US">
                    <a:noFill/>
                  </a:rPr>
                  <a:t> </a:t>
                </a:r>
              </a:p>
            </p:txBody>
          </p:sp>
        </mc:Fallback>
      </mc:AlternateContent>
      <p:sp>
        <p:nvSpPr>
          <p:cNvPr id="108" name="Subtitle 2"/>
          <p:cNvSpPr txBox="1">
            <a:spLocks/>
          </p:cNvSpPr>
          <p:nvPr/>
        </p:nvSpPr>
        <p:spPr>
          <a:xfrm>
            <a:off x="32567746" y="29100156"/>
            <a:ext cx="10914743" cy="2991043"/>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150000"/>
              </a:lnSpc>
              <a:spcBef>
                <a:spcPts val="0"/>
              </a:spcBef>
            </a:pPr>
            <a:r>
              <a:rPr lang="en-US" sz="1400" b="1" dirty="0">
                <a:latin typeface="Cambria" panose="02040503050406030204" pitchFamily="18" charset="0"/>
              </a:rPr>
              <a:t>I would like to thank: </a:t>
            </a:r>
          </a:p>
          <a:p>
            <a:pPr algn="just">
              <a:lnSpc>
                <a:spcPct val="150000"/>
              </a:lnSpc>
              <a:spcBef>
                <a:spcPts val="0"/>
              </a:spcBef>
            </a:pPr>
            <a:r>
              <a:rPr lang="en-US" sz="1400" dirty="0">
                <a:latin typeface="Cambria" panose="02040503050406030204" pitchFamily="18" charset="0"/>
              </a:rPr>
              <a:t>My advisor Karl Slifer for helping me find which direction to work towards throughout the project.</a:t>
            </a:r>
          </a:p>
          <a:p>
            <a:pPr algn="just">
              <a:lnSpc>
                <a:spcPct val="150000"/>
              </a:lnSpc>
              <a:spcBef>
                <a:spcPts val="0"/>
              </a:spcBef>
            </a:pPr>
            <a:r>
              <a:rPr lang="en-US" sz="1400" dirty="0">
                <a:latin typeface="Cambria" panose="02040503050406030204" pitchFamily="18" charset="0"/>
              </a:rPr>
              <a:t>My coworker Anchit Arora for helping me get material files for LAr and solid ammonia to be used in the simulations.</a:t>
            </a:r>
          </a:p>
          <a:p>
            <a:pPr algn="just">
              <a:lnSpc>
                <a:spcPct val="150000"/>
              </a:lnSpc>
              <a:spcBef>
                <a:spcPts val="0"/>
              </a:spcBef>
            </a:pPr>
            <a:r>
              <a:rPr lang="en-US" sz="1400" dirty="0">
                <a:latin typeface="Cambria" panose="02040503050406030204" pitchFamily="18" charset="0"/>
              </a:rPr>
              <a:t>The maintainers of the EGSnrc GitHub repository for assisting me with issues I encountered with using the EGSnrc toolkit.</a:t>
            </a:r>
          </a:p>
          <a:p>
            <a:pPr algn="just">
              <a:lnSpc>
                <a:spcPct val="100000"/>
              </a:lnSpc>
              <a:spcBef>
                <a:spcPts val="0"/>
              </a:spcBef>
            </a:pPr>
            <a:endParaRPr lang="en-US" sz="1400" dirty="0">
              <a:latin typeface="Cambria" panose="02040503050406030204" pitchFamily="18" charset="0"/>
            </a:endParaRPr>
          </a:p>
          <a:p>
            <a:pPr algn="just">
              <a:lnSpc>
                <a:spcPct val="150000"/>
              </a:lnSpc>
              <a:spcBef>
                <a:spcPts val="0"/>
              </a:spcBef>
            </a:pPr>
            <a:r>
              <a:rPr lang="en-US" sz="1400" b="1" dirty="0">
                <a:latin typeface="Cambria" panose="02040503050406030204" pitchFamily="18" charset="0"/>
              </a:rPr>
              <a:t>Further Reading:</a:t>
            </a:r>
          </a:p>
          <a:p>
            <a:pPr algn="just">
              <a:lnSpc>
                <a:spcPct val="150000"/>
              </a:lnSpc>
              <a:spcBef>
                <a:spcPts val="0"/>
              </a:spcBef>
            </a:pPr>
            <a:r>
              <a:rPr lang="en-US" sz="1400" dirty="0">
                <a:latin typeface="Cambria" panose="02040503050406030204" pitchFamily="18" charset="0"/>
              </a:rPr>
              <a:t>Mellor, J. E. (2006). Studies and Measurements of Irradiated Solid Polarized Target Materials (Doctoral dissertation, University of Virginia).</a:t>
            </a:r>
          </a:p>
          <a:p>
            <a:pPr algn="just">
              <a:lnSpc>
                <a:spcPct val="100000"/>
              </a:lnSpc>
              <a:spcBef>
                <a:spcPts val="0"/>
              </a:spcBef>
            </a:pPr>
            <a:endParaRPr lang="en-US" sz="1400" dirty="0">
              <a:latin typeface="Cambria" panose="02040503050406030204" pitchFamily="18" charset="0"/>
            </a:endParaRPr>
          </a:p>
        </p:txBody>
      </p:sp>
      <p:sp>
        <p:nvSpPr>
          <p:cNvPr id="22" name="Rectangle 21">
            <a:extLst>
              <a:ext uri="{FF2B5EF4-FFF2-40B4-BE49-F238E27FC236}">
                <a16:creationId xmlns:a16="http://schemas.microsoft.com/office/drawing/2014/main" id="{B7DFC546-3D10-D7CB-7119-011879B0DFE7}"/>
              </a:ext>
            </a:extLst>
          </p:cNvPr>
          <p:cNvSpPr/>
          <p:nvPr/>
        </p:nvSpPr>
        <p:spPr>
          <a:xfrm>
            <a:off x="-83709458" y="59686736"/>
            <a:ext cx="10986436" cy="109567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12x12</a:t>
            </a:r>
          </a:p>
        </p:txBody>
      </p:sp>
      <p:grpSp>
        <p:nvGrpSpPr>
          <p:cNvPr id="28" name="Group 27">
            <a:extLst>
              <a:ext uri="{FF2B5EF4-FFF2-40B4-BE49-F238E27FC236}">
                <a16:creationId xmlns:a16="http://schemas.microsoft.com/office/drawing/2014/main" id="{5AB49DF1-98B2-6485-AE1A-5A7AE5AA9EAA}"/>
              </a:ext>
            </a:extLst>
          </p:cNvPr>
          <p:cNvGrpSpPr/>
          <p:nvPr/>
        </p:nvGrpSpPr>
        <p:grpSpPr>
          <a:xfrm>
            <a:off x="18791643" y="22218082"/>
            <a:ext cx="6307914" cy="8398153"/>
            <a:chOff x="31691375" y="12779105"/>
            <a:chExt cx="6307914" cy="8398153"/>
          </a:xfrm>
        </p:grpSpPr>
        <p:pic>
          <p:nvPicPr>
            <p:cNvPr id="35" name="Picture 34" descr="A diagram of a graph&#10;&#10;Description automatically generated with medium confidence">
              <a:extLst>
                <a:ext uri="{FF2B5EF4-FFF2-40B4-BE49-F238E27FC236}">
                  <a16:creationId xmlns:a16="http://schemas.microsoft.com/office/drawing/2014/main" id="{FA806063-1845-2F56-1730-4E630D71D8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91375" y="12779105"/>
              <a:ext cx="6307913" cy="4070749"/>
            </a:xfrm>
            <a:prstGeom prst="rect">
              <a:avLst/>
            </a:prstGeom>
          </p:spPr>
        </p:pic>
        <p:pic>
          <p:nvPicPr>
            <p:cNvPr id="37" name="Picture 36" descr="A graph of energy distribution&#10;&#10;Description automatically generated">
              <a:extLst>
                <a:ext uri="{FF2B5EF4-FFF2-40B4-BE49-F238E27FC236}">
                  <a16:creationId xmlns:a16="http://schemas.microsoft.com/office/drawing/2014/main" id="{3C2A9EAE-33E0-40D3-6C91-9DC6223CFA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91376" y="17106509"/>
              <a:ext cx="6307913" cy="4070749"/>
            </a:xfrm>
            <a:prstGeom prst="rect">
              <a:avLst/>
            </a:prstGeom>
          </p:spPr>
        </p:pic>
      </p:grpSp>
      <p:grpSp>
        <p:nvGrpSpPr>
          <p:cNvPr id="21" name="Group 20">
            <a:extLst>
              <a:ext uri="{FF2B5EF4-FFF2-40B4-BE49-F238E27FC236}">
                <a16:creationId xmlns:a16="http://schemas.microsoft.com/office/drawing/2014/main" id="{0A4C85F5-F43E-B536-A0C7-C5F71F7CD350}"/>
              </a:ext>
            </a:extLst>
          </p:cNvPr>
          <p:cNvGrpSpPr/>
          <p:nvPr/>
        </p:nvGrpSpPr>
        <p:grpSpPr>
          <a:xfrm>
            <a:off x="25383463" y="22213330"/>
            <a:ext cx="6307914" cy="8402905"/>
            <a:chOff x="31649669" y="12770849"/>
            <a:chExt cx="6307914" cy="8402905"/>
          </a:xfrm>
        </p:grpSpPr>
        <p:pic>
          <p:nvPicPr>
            <p:cNvPr id="40" name="Picture 39" descr="A diagram of energy distribution&#10;&#10;Description automatically generated">
              <a:extLst>
                <a:ext uri="{FF2B5EF4-FFF2-40B4-BE49-F238E27FC236}">
                  <a16:creationId xmlns:a16="http://schemas.microsoft.com/office/drawing/2014/main" id="{BFE9DA13-3025-C7D6-828C-C3E187E6F2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49669" y="12770849"/>
              <a:ext cx="6307913" cy="4070749"/>
            </a:xfrm>
            <a:prstGeom prst="rect">
              <a:avLst/>
            </a:prstGeom>
          </p:spPr>
        </p:pic>
        <p:pic>
          <p:nvPicPr>
            <p:cNvPr id="44" name="Picture 43" descr="A graph of energy distribution&#10;&#10;Description automatically generated">
              <a:extLst>
                <a:ext uri="{FF2B5EF4-FFF2-40B4-BE49-F238E27FC236}">
                  <a16:creationId xmlns:a16="http://schemas.microsoft.com/office/drawing/2014/main" id="{E227A2A1-5546-D6D1-884E-E8216FE359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649670" y="17103005"/>
              <a:ext cx="6307913" cy="4070749"/>
            </a:xfrm>
            <a:prstGeom prst="rect">
              <a:avLst/>
            </a:prstGeom>
          </p:spPr>
        </p:pic>
      </p:grpSp>
      <p:grpSp>
        <p:nvGrpSpPr>
          <p:cNvPr id="87" name="Group 86">
            <a:extLst>
              <a:ext uri="{FF2B5EF4-FFF2-40B4-BE49-F238E27FC236}">
                <a16:creationId xmlns:a16="http://schemas.microsoft.com/office/drawing/2014/main" id="{3B4C5809-0CA0-FE83-B7B0-5C56FD4FC34C}"/>
              </a:ext>
            </a:extLst>
          </p:cNvPr>
          <p:cNvGrpSpPr/>
          <p:nvPr/>
        </p:nvGrpSpPr>
        <p:grpSpPr>
          <a:xfrm>
            <a:off x="12057661" y="6297019"/>
            <a:ext cx="19764442" cy="4458770"/>
            <a:chOff x="12057661" y="6297019"/>
            <a:chExt cx="19764442" cy="4458770"/>
          </a:xfrm>
        </p:grpSpPr>
        <p:grpSp>
          <p:nvGrpSpPr>
            <p:cNvPr id="69" name="Group 68">
              <a:extLst>
                <a:ext uri="{FF2B5EF4-FFF2-40B4-BE49-F238E27FC236}">
                  <a16:creationId xmlns:a16="http://schemas.microsoft.com/office/drawing/2014/main" id="{2CF76D07-89F4-83CE-7407-7E178781D148}"/>
                </a:ext>
              </a:extLst>
            </p:cNvPr>
            <p:cNvGrpSpPr>
              <a:grpSpLocks noChangeAspect="1"/>
            </p:cNvGrpSpPr>
            <p:nvPr/>
          </p:nvGrpSpPr>
          <p:grpSpPr>
            <a:xfrm>
              <a:off x="12057661" y="6297019"/>
              <a:ext cx="19764442" cy="3599232"/>
              <a:chOff x="12057660" y="6297018"/>
              <a:chExt cx="20570238" cy="3745972"/>
            </a:xfrm>
          </p:grpSpPr>
          <p:pic>
            <p:nvPicPr>
              <p:cNvPr id="27" name="Picture 26" descr="A graph of energy deposition&#10;&#10;Description automatically generated">
                <a:extLst>
                  <a:ext uri="{FF2B5EF4-FFF2-40B4-BE49-F238E27FC236}">
                    <a16:creationId xmlns:a16="http://schemas.microsoft.com/office/drawing/2014/main" id="{D45D1BB8-248D-2C72-8500-F3B6F74E0A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15972" y="6300817"/>
                <a:ext cx="3585093" cy="3739846"/>
              </a:xfrm>
              <a:prstGeom prst="rect">
                <a:avLst/>
              </a:prstGeom>
            </p:spPr>
          </p:pic>
          <p:pic>
            <p:nvPicPr>
              <p:cNvPr id="25" name="Picture 24" descr="A graph of energy deposition&#10;&#10;Description automatically generated">
                <a:extLst>
                  <a:ext uri="{FF2B5EF4-FFF2-40B4-BE49-F238E27FC236}">
                    <a16:creationId xmlns:a16="http://schemas.microsoft.com/office/drawing/2014/main" id="{5A1CCA42-892C-D172-A187-756627C3015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057660" y="6303143"/>
                <a:ext cx="3585094" cy="3739847"/>
              </a:xfrm>
              <a:prstGeom prst="rect">
                <a:avLst/>
              </a:prstGeom>
            </p:spPr>
          </p:pic>
          <p:pic>
            <p:nvPicPr>
              <p:cNvPr id="29" name="Picture 28" descr="A graph of energy deposition&#10;&#10;Description automatically generated with medium confidence">
                <a:extLst>
                  <a:ext uri="{FF2B5EF4-FFF2-40B4-BE49-F238E27FC236}">
                    <a16:creationId xmlns:a16="http://schemas.microsoft.com/office/drawing/2014/main" id="{AF578FA7-B6BA-95FD-C5F4-90D497E4388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359685" y="6297018"/>
                <a:ext cx="4268213" cy="3743645"/>
              </a:xfrm>
              <a:prstGeom prst="rect">
                <a:avLst/>
              </a:prstGeom>
            </p:spPr>
          </p:pic>
          <p:pic>
            <p:nvPicPr>
              <p:cNvPr id="41" name="Picture 40" descr="A graph of energy deposition&#10;&#10;Description automatically generated with medium confidence">
                <a:extLst>
                  <a:ext uri="{FF2B5EF4-FFF2-40B4-BE49-F238E27FC236}">
                    <a16:creationId xmlns:a16="http://schemas.microsoft.com/office/drawing/2014/main" id="{40744D02-3A67-49A5-F104-853BC14EC54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918254" y="6297018"/>
                <a:ext cx="4268213" cy="3743645"/>
              </a:xfrm>
              <a:prstGeom prst="rect">
                <a:avLst/>
              </a:prstGeom>
            </p:spPr>
          </p:pic>
          <p:pic>
            <p:nvPicPr>
              <p:cNvPr id="39" name="Picture 38" descr="A graph of different colored lines&#10;&#10;Description automatically generated">
                <a:extLst>
                  <a:ext uri="{FF2B5EF4-FFF2-40B4-BE49-F238E27FC236}">
                    <a16:creationId xmlns:a16="http://schemas.microsoft.com/office/drawing/2014/main" id="{00E32E85-A872-E0F4-FB7A-CA37BEC77C4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574283" y="6297018"/>
                <a:ext cx="4170753" cy="3743645"/>
              </a:xfrm>
              <a:prstGeom prst="rect">
                <a:avLst/>
              </a:prstGeom>
            </p:spPr>
          </p:pic>
        </p:gr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AA3AE77-0AC0-CD46-D431-0EBF5FD6B8C3}"/>
                    </a:ext>
                  </a:extLst>
                </p:cNvPr>
                <p:cNvSpPr txBox="1"/>
                <p:nvPr/>
              </p:nvSpPr>
              <p:spPr>
                <a:xfrm>
                  <a:off x="12057661" y="9894015"/>
                  <a:ext cx="3443155" cy="861774"/>
                </a:xfrm>
                <a:prstGeom prst="rect">
                  <a:avLst/>
                </a:prstGeom>
                <a:noFill/>
              </p:spPr>
              <p:txBody>
                <a:bodyPr wrap="square" rtlCol="0" anchor="t">
                  <a:spAutoFit/>
                </a:bodyPr>
                <a:lstStyle/>
                <a:p>
                  <a:pPr algn="ctr"/>
                  <a:r>
                    <a:rPr lang="en-US" sz="1000" b="1" dirty="0">
                      <a:latin typeface="Cambria" panose="02040503050406030204" pitchFamily="18" charset="0"/>
                      <a:ea typeface="Cambria" panose="02040503050406030204" pitchFamily="18" charset="0"/>
                    </a:rPr>
                    <a:t>Figure 2: </a:t>
                  </a:r>
                  <a:r>
                    <a:rPr lang="en-US" sz="1000" dirty="0">
                      <a:latin typeface="Cambria" panose="02040503050406030204" pitchFamily="18" charset="0"/>
                      <a:ea typeface="Cambria" panose="02040503050406030204" pitchFamily="18" charset="0"/>
                    </a:rPr>
                    <a:t>See Figure 1 for the differences in geometry of Tests 9-11. Note the drop in energy from Test 9 to 10 after replacing 1.0 </a:t>
                  </a:r>
                  <a14:m>
                    <m:oMath xmlns:m="http://schemas.openxmlformats.org/officeDocument/2006/math">
                      <m:r>
                        <a:rPr lang="en-US" sz="1000" b="0" i="1" spc="-150" smtClean="0">
                          <a:latin typeface="Cambria Math" panose="02040503050406030204" pitchFamily="18" charset="0"/>
                        </a:rPr>
                        <m:t>𝑐𝑚</m:t>
                      </m:r>
                    </m:oMath>
                  </a14:m>
                  <a:r>
                    <a:rPr lang="en-US" sz="1000" dirty="0">
                      <a:latin typeface="Cambria" panose="02040503050406030204" pitchFamily="18" charset="0"/>
                      <a:ea typeface="Cambria" panose="02040503050406030204" pitchFamily="18" charset="0"/>
                    </a:rPr>
                    <a:t> of LAr with Al and the increase in energy from Test 10 to 11 after bringing the target 1.0 </a:t>
                  </a:r>
                  <a14:m>
                    <m:oMath xmlns:m="http://schemas.openxmlformats.org/officeDocument/2006/math">
                      <m:r>
                        <a:rPr lang="en-US" sz="1000" i="1" spc="-150">
                          <a:latin typeface="Cambria Math" panose="02040503050406030204" pitchFamily="18" charset="0"/>
                        </a:rPr>
                        <m:t>𝑐𝑚</m:t>
                      </m:r>
                    </m:oMath>
                  </a14:m>
                  <a:r>
                    <a:rPr lang="en-US" sz="1000" dirty="0">
                      <a:latin typeface="Cambria" panose="02040503050406030204" pitchFamily="18" charset="0"/>
                      <a:ea typeface="Cambria" panose="02040503050406030204" pitchFamily="18" charset="0"/>
                    </a:rPr>
                    <a:t> closer to the aluminum.</a:t>
                  </a:r>
                </a:p>
              </p:txBody>
            </p:sp>
          </mc:Choice>
          <mc:Fallback xmlns="">
            <p:sp>
              <p:nvSpPr>
                <p:cNvPr id="70" name="TextBox 69">
                  <a:extLst>
                    <a:ext uri="{FF2B5EF4-FFF2-40B4-BE49-F238E27FC236}">
                      <a16:creationId xmlns:a16="http://schemas.microsoft.com/office/drawing/2014/main" id="{BAA3AE77-0AC0-CD46-D431-0EBF5FD6B8C3}"/>
                    </a:ext>
                  </a:extLst>
                </p:cNvPr>
                <p:cNvSpPr txBox="1">
                  <a:spLocks noRot="1" noChangeAspect="1" noMove="1" noResize="1" noEditPoints="1" noAdjustHandles="1" noChangeArrowheads="1" noChangeShapeType="1" noTextEdit="1"/>
                </p:cNvSpPr>
                <p:nvPr/>
              </p:nvSpPr>
              <p:spPr>
                <a:xfrm>
                  <a:off x="12057661" y="9894015"/>
                  <a:ext cx="3443155" cy="861774"/>
                </a:xfrm>
                <a:prstGeom prst="rect">
                  <a:avLst/>
                </a:prstGeom>
                <a:blipFill>
                  <a:blip r:embed="rId15"/>
                  <a:stretch>
                    <a:fillRect b="-354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3C879F5B-9287-2E4D-0A77-C00EF4D64B89}"/>
                    </a:ext>
                  </a:extLst>
                </p:cNvPr>
                <p:cNvSpPr txBox="1"/>
                <p:nvPr/>
              </p:nvSpPr>
              <p:spPr>
                <a:xfrm>
                  <a:off x="15753464" y="9887840"/>
                  <a:ext cx="3443155" cy="861774"/>
                </a:xfrm>
                <a:prstGeom prst="rect">
                  <a:avLst/>
                </a:prstGeom>
                <a:noFill/>
              </p:spPr>
              <p:txBody>
                <a:bodyPr wrap="square" rtlCol="0" anchor="t">
                  <a:spAutoFit/>
                </a:bodyPr>
                <a:lstStyle/>
                <a:p>
                  <a:pPr algn="ctr"/>
                  <a:r>
                    <a:rPr lang="en-US" sz="1000" b="1" dirty="0">
                      <a:latin typeface="Cambria" panose="02040503050406030204" pitchFamily="18" charset="0"/>
                      <a:ea typeface="Cambria" panose="02040503050406030204" pitchFamily="18" charset="0"/>
                    </a:rPr>
                    <a:t>Figure 3: </a:t>
                  </a:r>
                  <a:r>
                    <a:rPr lang="en-US" sz="1000" dirty="0">
                      <a:latin typeface="Cambria" panose="02040503050406030204" pitchFamily="18" charset="0"/>
                      <a:ea typeface="Cambria" panose="02040503050406030204" pitchFamily="18" charset="0"/>
                    </a:rPr>
                    <a:t>All three tests use the geometry of Test 11. Note the increasing linearity of the line as beam energy lessens as well as the reduced depth of deposition. The 30 </a:t>
                  </a:r>
                  <a14:m>
                    <m:oMath xmlns:m="http://schemas.openxmlformats.org/officeDocument/2006/math">
                      <m:r>
                        <a:rPr lang="en-US" sz="1000" i="1" spc="-150" smtClean="0">
                          <a:latin typeface="Cambria Math" panose="02040503050406030204" pitchFamily="18" charset="0"/>
                        </a:rPr>
                        <m:t>𝑀𝑒𝑉</m:t>
                      </m:r>
                    </m:oMath>
                  </a14:m>
                  <a:r>
                    <a:rPr lang="en-US" sz="1000" dirty="0">
                      <a:latin typeface="Cambria" panose="02040503050406030204" pitchFamily="18" charset="0"/>
                      <a:ea typeface="Cambria" panose="02040503050406030204" pitchFamily="18" charset="0"/>
                    </a:rPr>
                    <a:t> line is Test 11, the 25 </a:t>
                  </a:r>
                  <a14:m>
                    <m:oMath xmlns:m="http://schemas.openxmlformats.org/officeDocument/2006/math">
                      <m:r>
                        <a:rPr lang="en-US" sz="1000" i="1" spc="-150">
                          <a:latin typeface="Cambria Math" panose="02040503050406030204" pitchFamily="18" charset="0"/>
                        </a:rPr>
                        <m:t>𝑀𝑒𝑉</m:t>
                      </m:r>
                    </m:oMath>
                  </a14:m>
                  <a:r>
                    <a:rPr lang="en-US" sz="1000" dirty="0">
                      <a:latin typeface="Cambria" panose="02040503050406030204" pitchFamily="18" charset="0"/>
                      <a:ea typeface="Cambria" panose="02040503050406030204" pitchFamily="18" charset="0"/>
                    </a:rPr>
                    <a:t> line is Test 12 and the 20 </a:t>
                  </a:r>
                  <a14:m>
                    <m:oMath xmlns:m="http://schemas.openxmlformats.org/officeDocument/2006/math">
                      <m:r>
                        <a:rPr lang="en-US" sz="1000" i="1" spc="-150">
                          <a:latin typeface="Cambria Math" panose="02040503050406030204" pitchFamily="18" charset="0"/>
                        </a:rPr>
                        <m:t>𝑀𝑒𝑉</m:t>
                      </m:r>
                    </m:oMath>
                  </a14:m>
                  <a:r>
                    <a:rPr lang="en-US" sz="1000" dirty="0">
                      <a:latin typeface="Cambria" panose="02040503050406030204" pitchFamily="18" charset="0"/>
                      <a:ea typeface="Cambria" panose="02040503050406030204" pitchFamily="18" charset="0"/>
                    </a:rPr>
                    <a:t> line is Test 13.</a:t>
                  </a:r>
                </a:p>
              </p:txBody>
            </p:sp>
          </mc:Choice>
          <mc:Fallback>
            <p:sp>
              <p:nvSpPr>
                <p:cNvPr id="71" name="TextBox 70">
                  <a:extLst>
                    <a:ext uri="{FF2B5EF4-FFF2-40B4-BE49-F238E27FC236}">
                      <a16:creationId xmlns:a16="http://schemas.microsoft.com/office/drawing/2014/main" id="{3C879F5B-9287-2E4D-0A77-C00EF4D64B89}"/>
                    </a:ext>
                  </a:extLst>
                </p:cNvPr>
                <p:cNvSpPr txBox="1">
                  <a:spLocks noRot="1" noChangeAspect="1" noMove="1" noResize="1" noEditPoints="1" noAdjustHandles="1" noChangeArrowheads="1" noChangeShapeType="1" noTextEdit="1"/>
                </p:cNvSpPr>
                <p:nvPr/>
              </p:nvSpPr>
              <p:spPr>
                <a:xfrm>
                  <a:off x="15753464" y="9887840"/>
                  <a:ext cx="3443155" cy="861774"/>
                </a:xfrm>
                <a:prstGeom prst="rect">
                  <a:avLst/>
                </a:prstGeom>
                <a:blipFill>
                  <a:blip r:embed="rId16"/>
                  <a:stretch>
                    <a:fillRect b="-3546"/>
                  </a:stretch>
                </a:blipFill>
              </p:spPr>
              <p:txBody>
                <a:bodyPr/>
                <a:lstStyle/>
                <a:p>
                  <a:r>
                    <a:rPr lang="en-US">
                      <a:noFill/>
                    </a:rPr>
                    <a:t> </a:t>
                  </a:r>
                </a:p>
              </p:txBody>
            </p:sp>
          </mc:Fallback>
        </mc:AlternateContent>
        <p:sp>
          <p:nvSpPr>
            <p:cNvPr id="72" name="TextBox 71">
              <a:extLst>
                <a:ext uri="{FF2B5EF4-FFF2-40B4-BE49-F238E27FC236}">
                  <a16:creationId xmlns:a16="http://schemas.microsoft.com/office/drawing/2014/main" id="{E95B1649-F3BE-1202-FCF8-2501577DE4FC}"/>
                </a:ext>
              </a:extLst>
            </p:cNvPr>
            <p:cNvSpPr txBox="1"/>
            <p:nvPr/>
          </p:nvSpPr>
          <p:spPr>
            <a:xfrm>
              <a:off x="19447767" y="9887840"/>
              <a:ext cx="12201903" cy="400110"/>
            </a:xfrm>
            <a:prstGeom prst="rect">
              <a:avLst/>
            </a:prstGeom>
            <a:noFill/>
          </p:spPr>
          <p:txBody>
            <a:bodyPr wrap="square" rtlCol="0" anchor="t">
              <a:spAutoFit/>
            </a:bodyPr>
            <a:lstStyle/>
            <a:p>
              <a:pPr algn="ctr"/>
              <a:r>
                <a:rPr lang="en-US" sz="1000" b="1" dirty="0">
                  <a:latin typeface="Cambria" panose="02040503050406030204" pitchFamily="18" charset="0"/>
                  <a:ea typeface="Cambria" panose="02040503050406030204" pitchFamily="18" charset="0"/>
                </a:rPr>
                <a:t>Figure 4: </a:t>
              </a:r>
              <a:r>
                <a:rPr lang="en-US" sz="1000" dirty="0">
                  <a:latin typeface="Cambria" panose="02040503050406030204" pitchFamily="18" charset="0"/>
                  <a:ea typeface="Cambria" panose="02040503050406030204" pitchFamily="18" charset="0"/>
                </a:rPr>
                <a:t>Radial distribution of energy deposition for three different geometries. See Figure 1 for the differences in geometry of Tests 9-11. Note the graph for Test 11 and the increase in concentration of deposited energy towards the center of the target cylinder. Also note the slightly wider distribution of Test 10 compared to Test 9.</a:t>
              </a:r>
            </a:p>
          </p:txBody>
        </p:sp>
      </p:grpSp>
      <p:sp>
        <p:nvSpPr>
          <p:cNvPr id="73" name="Rectangle 72">
            <a:extLst>
              <a:ext uri="{FF2B5EF4-FFF2-40B4-BE49-F238E27FC236}">
                <a16:creationId xmlns:a16="http://schemas.microsoft.com/office/drawing/2014/main" id="{81E2AEF3-5784-03BA-739A-051A3BE7E337}"/>
              </a:ext>
            </a:extLst>
          </p:cNvPr>
          <p:cNvSpPr/>
          <p:nvPr/>
        </p:nvSpPr>
        <p:spPr>
          <a:xfrm>
            <a:off x="103534199" y="-48123461"/>
            <a:ext cx="10986436" cy="109567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12x12</a:t>
            </a:r>
          </a:p>
        </p:txBody>
      </p:sp>
      <p:grpSp>
        <p:nvGrpSpPr>
          <p:cNvPr id="42" name="Group 41">
            <a:extLst>
              <a:ext uri="{FF2B5EF4-FFF2-40B4-BE49-F238E27FC236}">
                <a16:creationId xmlns:a16="http://schemas.microsoft.com/office/drawing/2014/main" id="{7FDFF39A-9EEC-42C0-0286-5E509127A686}"/>
              </a:ext>
            </a:extLst>
          </p:cNvPr>
          <p:cNvGrpSpPr/>
          <p:nvPr/>
        </p:nvGrpSpPr>
        <p:grpSpPr>
          <a:xfrm>
            <a:off x="12194016" y="12770850"/>
            <a:ext cx="19509689" cy="8406409"/>
            <a:chOff x="12194016" y="12770850"/>
            <a:chExt cx="19509689" cy="8406409"/>
          </a:xfrm>
        </p:grpSpPr>
        <p:pic>
          <p:nvPicPr>
            <p:cNvPr id="51" name="Picture 50" descr="A graph of energy distribution&#10;&#10;Description automatically generated">
              <a:extLst>
                <a:ext uri="{FF2B5EF4-FFF2-40B4-BE49-F238E27FC236}">
                  <a16:creationId xmlns:a16="http://schemas.microsoft.com/office/drawing/2014/main" id="{2E79C0D4-6D12-0E3F-6005-880E21FB1CC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194016" y="17106509"/>
              <a:ext cx="6307913" cy="4070749"/>
            </a:xfrm>
            <a:prstGeom prst="rect">
              <a:avLst/>
            </a:prstGeom>
          </p:spPr>
        </p:pic>
        <p:pic>
          <p:nvPicPr>
            <p:cNvPr id="57" name="Picture 56" descr="A graph of energy distribution&#10;&#10;Description automatically generated">
              <a:extLst>
                <a:ext uri="{FF2B5EF4-FFF2-40B4-BE49-F238E27FC236}">
                  <a16:creationId xmlns:a16="http://schemas.microsoft.com/office/drawing/2014/main" id="{17ECFBBA-BC54-C87C-D416-7632BFFA4B8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794904" y="17106510"/>
              <a:ext cx="6307913" cy="4070749"/>
            </a:xfrm>
            <a:prstGeom prst="rect">
              <a:avLst/>
            </a:prstGeom>
          </p:spPr>
        </p:pic>
        <p:grpSp>
          <p:nvGrpSpPr>
            <p:cNvPr id="33" name="Group 32">
              <a:extLst>
                <a:ext uri="{FF2B5EF4-FFF2-40B4-BE49-F238E27FC236}">
                  <a16:creationId xmlns:a16="http://schemas.microsoft.com/office/drawing/2014/main" id="{A551E5D9-8724-AD54-74F4-489CEB20475D}"/>
                </a:ext>
              </a:extLst>
            </p:cNvPr>
            <p:cNvGrpSpPr/>
            <p:nvPr/>
          </p:nvGrpSpPr>
          <p:grpSpPr>
            <a:xfrm>
              <a:off x="25383464" y="12770850"/>
              <a:ext cx="6320241" cy="8406408"/>
              <a:chOff x="25383464" y="12770850"/>
              <a:chExt cx="6320241" cy="8406408"/>
            </a:xfrm>
          </p:grpSpPr>
          <p:pic>
            <p:nvPicPr>
              <p:cNvPr id="32" name="Picture 31" descr="A chart of energy distribution&#10;&#10;Description automatically generated">
                <a:extLst>
                  <a:ext uri="{FF2B5EF4-FFF2-40B4-BE49-F238E27FC236}">
                    <a16:creationId xmlns:a16="http://schemas.microsoft.com/office/drawing/2014/main" id="{F7E52DDC-4DBB-5360-14A1-81AA063559C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395792" y="17106509"/>
                <a:ext cx="6307913" cy="4070749"/>
              </a:xfrm>
              <a:prstGeom prst="rect">
                <a:avLst/>
              </a:prstGeom>
            </p:spPr>
          </p:pic>
          <p:pic>
            <p:nvPicPr>
              <p:cNvPr id="26" name="Picture 25" descr="A chart of energy distribution&#10;&#10;Description automatically generated">
                <a:extLst>
                  <a:ext uri="{FF2B5EF4-FFF2-40B4-BE49-F238E27FC236}">
                    <a16:creationId xmlns:a16="http://schemas.microsoft.com/office/drawing/2014/main" id="{325C1A84-F0AD-DB64-47DC-F7E08BBDD31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383464" y="12770850"/>
                <a:ext cx="6307913" cy="4070749"/>
              </a:xfrm>
              <a:prstGeom prst="rect">
                <a:avLst/>
              </a:prstGeom>
            </p:spPr>
          </p:pic>
        </p:grpSp>
        <p:pic>
          <p:nvPicPr>
            <p:cNvPr id="48" name="Picture 47" descr="A diagram of energy distribution&#10;&#10;Description automatically generated">
              <a:extLst>
                <a:ext uri="{FF2B5EF4-FFF2-40B4-BE49-F238E27FC236}">
                  <a16:creationId xmlns:a16="http://schemas.microsoft.com/office/drawing/2014/main" id="{9A9AEE4A-15DE-884B-C7F2-364901D55BD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2194016" y="12771510"/>
              <a:ext cx="6307913" cy="4070749"/>
            </a:xfrm>
            <a:prstGeom prst="rect">
              <a:avLst/>
            </a:prstGeom>
          </p:spPr>
        </p:pic>
        <p:pic>
          <p:nvPicPr>
            <p:cNvPr id="55" name="Picture 54" descr="A chart of energy distribution&#10;&#10;Description automatically generated">
              <a:extLst>
                <a:ext uri="{FF2B5EF4-FFF2-40B4-BE49-F238E27FC236}">
                  <a16:creationId xmlns:a16="http://schemas.microsoft.com/office/drawing/2014/main" id="{C7F5CE08-09EF-F9BE-5B12-F0E9D6A52C6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8791643" y="12770851"/>
              <a:ext cx="6307913" cy="4070749"/>
            </a:xfrm>
            <a:prstGeom prst="rect">
              <a:avLst/>
            </a:prstGeom>
          </p:spPr>
        </p:pic>
      </p:grpSp>
      <mc:AlternateContent xmlns:mc="http://schemas.openxmlformats.org/markup-compatibility/2006">
        <mc:Choice xmlns:a14="http://schemas.microsoft.com/office/drawing/2010/main" Requires="a14">
          <p:sp>
            <p:nvSpPr>
              <p:cNvPr id="86" name="TextBox 85">
                <a:extLst>
                  <a:ext uri="{FF2B5EF4-FFF2-40B4-BE49-F238E27FC236}">
                    <a16:creationId xmlns:a16="http://schemas.microsoft.com/office/drawing/2014/main" id="{1AC4E8BE-0EE0-D131-21FA-DBD152CBA2DD}"/>
                  </a:ext>
                </a:extLst>
              </p:cNvPr>
              <p:cNvSpPr txBox="1"/>
              <p:nvPr/>
            </p:nvSpPr>
            <p:spPr>
              <a:xfrm>
                <a:off x="15441269" y="21318397"/>
                <a:ext cx="12991275" cy="553998"/>
              </a:xfrm>
              <a:prstGeom prst="rect">
                <a:avLst/>
              </a:prstGeom>
              <a:noFill/>
            </p:spPr>
            <p:txBody>
              <a:bodyPr wrap="square" rtlCol="0" anchor="t">
                <a:spAutoFit/>
              </a:bodyPr>
              <a:lstStyle/>
              <a:p>
                <a:pPr algn="ctr"/>
                <a:r>
                  <a:rPr lang="en-US" sz="1000" b="1" dirty="0">
                    <a:latin typeface="Cambria" panose="02040503050406030204" pitchFamily="18" charset="0"/>
                    <a:ea typeface="Cambria" panose="02040503050406030204" pitchFamily="18" charset="0"/>
                  </a:rPr>
                  <a:t>Figure 5.1:</a:t>
                </a:r>
                <a:r>
                  <a:rPr lang="en-US" sz="1000" dirty="0">
                    <a:latin typeface="Cambria" panose="02040503050406030204" pitchFamily="18" charset="0"/>
                    <a:ea typeface="Cambria" panose="02040503050406030204" pitchFamily="18" charset="0"/>
                  </a:rPr>
                  <a:t> Percentage distribution of deposited energy in the first half of the target cylinder (3 </a:t>
                </a:r>
                <a14:m>
                  <m:oMath xmlns:m="http://schemas.openxmlformats.org/officeDocument/2006/math">
                    <m:r>
                      <a:rPr lang="en-US" sz="1000" i="1" spc="-150">
                        <a:latin typeface="Cambria Math" panose="02040503050406030204" pitchFamily="18" charset="0"/>
                      </a:rPr>
                      <m:t>𝑐𝑚</m:t>
                    </m:r>
                  </m:oMath>
                </a14:m>
                <a:r>
                  <a:rPr lang="en-US" sz="1000" dirty="0">
                    <a:latin typeface="Cambria" panose="02040503050406030204" pitchFamily="18" charset="0"/>
                    <a:ea typeface="Cambria" panose="02040503050406030204" pitchFamily="18" charset="0"/>
                  </a:rPr>
                  <a:t>). See Figure 1 for the differences in geometry of Tests 9-11. ‘Twice Hit’ energy distributions predict how the energy would be distributed if the same geometries were used but with a 3 </a:t>
                </a:r>
                <a14:m>
                  <m:oMath xmlns:m="http://schemas.openxmlformats.org/officeDocument/2006/math">
                    <m:r>
                      <a:rPr lang="en-US" sz="1000" b="0" i="1" spc="-150" smtClean="0">
                        <a:latin typeface="Cambria Math" panose="02040503050406030204" pitchFamily="18" charset="0"/>
                      </a:rPr>
                      <m:t>𝑐𝑚</m:t>
                    </m:r>
                  </m:oMath>
                </a14:m>
                <a:r>
                  <a:rPr lang="en-US" sz="1000" dirty="0">
                    <a:latin typeface="Cambria" panose="02040503050406030204" pitchFamily="18" charset="0"/>
                    <a:ea typeface="Cambria" panose="02040503050406030204" pitchFamily="18" charset="0"/>
                  </a:rPr>
                  <a:t> long target cylinder that was rotated to be hit a second time on the other face. Note the correlations between the graphs in this figure and Figure 4. Also note that 0.6% (cyan demarcation) is approximately the ideal percentage for the given geometry and data size of this target cylinder.</a:t>
                </a:r>
              </a:p>
            </p:txBody>
          </p:sp>
        </mc:Choice>
        <mc:Fallback>
          <p:sp>
            <p:nvSpPr>
              <p:cNvPr id="86" name="TextBox 85">
                <a:extLst>
                  <a:ext uri="{FF2B5EF4-FFF2-40B4-BE49-F238E27FC236}">
                    <a16:creationId xmlns:a16="http://schemas.microsoft.com/office/drawing/2014/main" id="{1AC4E8BE-0EE0-D131-21FA-DBD152CBA2DD}"/>
                  </a:ext>
                </a:extLst>
              </p:cNvPr>
              <p:cNvSpPr txBox="1">
                <a:spLocks noRot="1" noChangeAspect="1" noMove="1" noResize="1" noEditPoints="1" noAdjustHandles="1" noChangeArrowheads="1" noChangeShapeType="1" noTextEdit="1"/>
              </p:cNvSpPr>
              <p:nvPr/>
            </p:nvSpPr>
            <p:spPr>
              <a:xfrm>
                <a:off x="15441269" y="21318397"/>
                <a:ext cx="12991275" cy="553998"/>
              </a:xfrm>
              <a:prstGeom prst="rect">
                <a:avLst/>
              </a:prstGeom>
              <a:blipFill>
                <a:blip r:embed="rId23"/>
                <a:stretch>
                  <a:fillRect b="-5495"/>
                </a:stretch>
              </a:blipFill>
            </p:spPr>
            <p:txBody>
              <a:bodyPr/>
              <a:lstStyle/>
              <a:p>
                <a:r>
                  <a:rPr lang="en-US">
                    <a:noFill/>
                  </a:rPr>
                  <a:t> </a:t>
                </a:r>
              </a:p>
            </p:txBody>
          </p:sp>
        </mc:Fallback>
      </mc:AlternateContent>
      <p:grpSp>
        <p:nvGrpSpPr>
          <p:cNvPr id="94" name="Group 93">
            <a:extLst>
              <a:ext uri="{FF2B5EF4-FFF2-40B4-BE49-F238E27FC236}">
                <a16:creationId xmlns:a16="http://schemas.microsoft.com/office/drawing/2014/main" id="{3BE7375F-F02E-1E97-3D0D-46783646993C}"/>
              </a:ext>
            </a:extLst>
          </p:cNvPr>
          <p:cNvGrpSpPr/>
          <p:nvPr/>
        </p:nvGrpSpPr>
        <p:grpSpPr>
          <a:xfrm>
            <a:off x="806100" y="26900554"/>
            <a:ext cx="10041734" cy="4444080"/>
            <a:chOff x="806099" y="26340335"/>
            <a:chExt cx="10041734" cy="4444080"/>
          </a:xfrm>
        </p:grpSpPr>
        <p:grpSp>
          <p:nvGrpSpPr>
            <p:cNvPr id="91" name="Group 90">
              <a:extLst>
                <a:ext uri="{FF2B5EF4-FFF2-40B4-BE49-F238E27FC236}">
                  <a16:creationId xmlns:a16="http://schemas.microsoft.com/office/drawing/2014/main" id="{02A4FC75-1740-06A7-E591-18E0EF339B49}"/>
                </a:ext>
              </a:extLst>
            </p:cNvPr>
            <p:cNvGrpSpPr/>
            <p:nvPr/>
          </p:nvGrpSpPr>
          <p:grpSpPr>
            <a:xfrm>
              <a:off x="806099" y="26340335"/>
              <a:ext cx="10041734" cy="3543821"/>
              <a:chOff x="833114" y="25986049"/>
              <a:chExt cx="10041734" cy="3543821"/>
            </a:xfrm>
          </p:grpSpPr>
          <p:grpSp>
            <p:nvGrpSpPr>
              <p:cNvPr id="136" name="Group 135">
                <a:extLst>
                  <a:ext uri="{FF2B5EF4-FFF2-40B4-BE49-F238E27FC236}">
                    <a16:creationId xmlns:a16="http://schemas.microsoft.com/office/drawing/2014/main" id="{8B6770B3-F9A2-A248-4277-202115E43E2B}"/>
                  </a:ext>
                </a:extLst>
              </p:cNvPr>
              <p:cNvGrpSpPr/>
              <p:nvPr/>
            </p:nvGrpSpPr>
            <p:grpSpPr>
              <a:xfrm>
                <a:off x="833114" y="25986049"/>
                <a:ext cx="2276898" cy="2349966"/>
                <a:chOff x="-2276898" y="4397300"/>
                <a:chExt cx="2276898" cy="2349966"/>
              </a:xfrm>
            </p:grpSpPr>
            <p:sp>
              <p:nvSpPr>
                <p:cNvPr id="127" name="Rectangle 126">
                  <a:extLst>
                    <a:ext uri="{FF2B5EF4-FFF2-40B4-BE49-F238E27FC236}">
                      <a16:creationId xmlns:a16="http://schemas.microsoft.com/office/drawing/2014/main" id="{AC488602-869A-7524-60E6-9E9500B509C1}"/>
                    </a:ext>
                  </a:extLst>
                </p:cNvPr>
                <p:cNvSpPr/>
                <p:nvPr/>
              </p:nvSpPr>
              <p:spPr>
                <a:xfrm>
                  <a:off x="-2276898" y="4835169"/>
                  <a:ext cx="420062" cy="449705"/>
                </a:xfrm>
                <a:prstGeom prst="rect">
                  <a:avLst/>
                </a:prstGeom>
                <a:blipFill dpi="0" rotWithShape="1">
                  <a:blip r:embed="rId24">
                    <a:duotone>
                      <a:schemeClr val="accent6">
                        <a:shade val="45000"/>
                        <a:satMod val="135000"/>
                      </a:schemeClr>
                      <a:prstClr val="white"/>
                    </a:duotone>
                  </a:blip>
                  <a:srcRect/>
                  <a:tile tx="0" ty="0" sx="60000" sy="6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711D40EA-A355-BE8B-E8BB-26F4C017C198}"/>
                    </a:ext>
                  </a:extLst>
                </p:cNvPr>
                <p:cNvSpPr/>
                <p:nvPr/>
              </p:nvSpPr>
              <p:spPr>
                <a:xfrm>
                  <a:off x="-2276898" y="5322633"/>
                  <a:ext cx="420062" cy="449705"/>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23C1DF62-B88B-BAF4-186A-133F96C12AC7}"/>
                    </a:ext>
                  </a:extLst>
                </p:cNvPr>
                <p:cNvSpPr/>
                <p:nvPr/>
              </p:nvSpPr>
              <p:spPr>
                <a:xfrm>
                  <a:off x="-2276898" y="5810097"/>
                  <a:ext cx="420062" cy="449705"/>
                </a:xfrm>
                <a:prstGeom prst="rect">
                  <a:avLst/>
                </a:prstGeom>
                <a:blipFill dpi="0" rotWithShape="1">
                  <a:blip r:embed="rId26">
                    <a:duotone>
                      <a:prstClr val="black"/>
                      <a:schemeClr val="accent3">
                        <a:tint val="45000"/>
                        <a:satMod val="400000"/>
                      </a:schemeClr>
                    </a:duotone>
                  </a:blip>
                  <a:srcRect/>
                  <a:tile tx="0" ty="0" sx="75000" sy="75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7FC2AA23-EEF8-43B0-74C8-EC5C8CBAC2E7}"/>
                    </a:ext>
                  </a:extLst>
                </p:cNvPr>
                <p:cNvSpPr/>
                <p:nvPr/>
              </p:nvSpPr>
              <p:spPr>
                <a:xfrm>
                  <a:off x="-2276898" y="6297561"/>
                  <a:ext cx="420062" cy="449705"/>
                </a:xfrm>
                <a:prstGeom prst="rect">
                  <a:avLst/>
                </a:prstGeom>
                <a:blipFill dpi="0" rotWithShape="1">
                  <a:blip r:embed="rId27">
                    <a:duotone>
                      <a:prstClr val="black"/>
                      <a:schemeClr val="accent1">
                        <a:tint val="45000"/>
                        <a:satMod val="400000"/>
                      </a:schemeClr>
                    </a:duotone>
                  </a:blip>
                  <a:srcRect/>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1CC4EF06-5EC9-8F24-2710-300BD478A691}"/>
                    </a:ext>
                  </a:extLst>
                </p:cNvPr>
                <p:cNvSpPr txBox="1"/>
                <p:nvPr/>
              </p:nvSpPr>
              <p:spPr>
                <a:xfrm>
                  <a:off x="-1861304" y="4835725"/>
                  <a:ext cx="1478458" cy="400110"/>
                </a:xfrm>
                <a:prstGeom prst="rect">
                  <a:avLst/>
                </a:prstGeom>
                <a:noFill/>
              </p:spPr>
              <p:txBody>
                <a:bodyPr wrap="square" rtlCol="0" anchor="ctr">
                  <a:spAutoFit/>
                </a:bodyPr>
                <a:lstStyle/>
                <a:p>
                  <a:r>
                    <a:rPr lang="en-US" sz="2000" dirty="0">
                      <a:latin typeface="Cambria" panose="02040503050406030204" pitchFamily="18" charset="0"/>
                      <a:ea typeface="Cambria" panose="02040503050406030204" pitchFamily="18" charset="0"/>
                    </a:rPr>
                    <a:t>Styrofoam</a:t>
                  </a:r>
                </a:p>
              </p:txBody>
            </p:sp>
            <p:sp>
              <p:nvSpPr>
                <p:cNvPr id="132" name="TextBox 131">
                  <a:extLst>
                    <a:ext uri="{FF2B5EF4-FFF2-40B4-BE49-F238E27FC236}">
                      <a16:creationId xmlns:a16="http://schemas.microsoft.com/office/drawing/2014/main" id="{8135950B-7C89-8970-EE2F-651EB3C00296}"/>
                    </a:ext>
                  </a:extLst>
                </p:cNvPr>
                <p:cNvSpPr txBox="1"/>
                <p:nvPr/>
              </p:nvSpPr>
              <p:spPr>
                <a:xfrm>
                  <a:off x="-1850958" y="5324664"/>
                  <a:ext cx="1679467" cy="400110"/>
                </a:xfrm>
                <a:prstGeom prst="rect">
                  <a:avLst/>
                </a:prstGeom>
                <a:noFill/>
              </p:spPr>
              <p:txBody>
                <a:bodyPr wrap="square" rtlCol="0" anchor="ctr">
                  <a:spAutoFit/>
                </a:bodyPr>
                <a:lstStyle/>
                <a:p>
                  <a:r>
                    <a:rPr lang="en-US" sz="2000" dirty="0">
                      <a:latin typeface="Cambria" panose="02040503050406030204" pitchFamily="18" charset="0"/>
                      <a:ea typeface="Cambria" panose="02040503050406030204" pitchFamily="18" charset="0"/>
                    </a:rPr>
                    <a:t>Liquid Argon</a:t>
                  </a:r>
                </a:p>
              </p:txBody>
            </p:sp>
            <p:sp>
              <p:nvSpPr>
                <p:cNvPr id="133" name="TextBox 132">
                  <a:extLst>
                    <a:ext uri="{FF2B5EF4-FFF2-40B4-BE49-F238E27FC236}">
                      <a16:creationId xmlns:a16="http://schemas.microsoft.com/office/drawing/2014/main" id="{89D59DA6-0242-1724-4377-1B89704532C2}"/>
                    </a:ext>
                  </a:extLst>
                </p:cNvPr>
                <p:cNvSpPr txBox="1"/>
                <p:nvPr/>
              </p:nvSpPr>
              <p:spPr>
                <a:xfrm>
                  <a:off x="-1850958" y="5810097"/>
                  <a:ext cx="1478458" cy="400110"/>
                </a:xfrm>
                <a:prstGeom prst="rect">
                  <a:avLst/>
                </a:prstGeom>
                <a:noFill/>
              </p:spPr>
              <p:txBody>
                <a:bodyPr wrap="square" rtlCol="0" anchor="ctr">
                  <a:spAutoFit/>
                </a:bodyPr>
                <a:lstStyle/>
                <a:p>
                  <a:r>
                    <a:rPr lang="en-US" sz="2000" dirty="0">
                      <a:latin typeface="Cambria" panose="02040503050406030204" pitchFamily="18" charset="0"/>
                      <a:ea typeface="Cambria" panose="02040503050406030204" pitchFamily="18" charset="0"/>
                    </a:rPr>
                    <a:t>Aluminum</a:t>
                  </a:r>
                </a:p>
              </p:txBody>
            </p:sp>
            <p:sp>
              <p:nvSpPr>
                <p:cNvPr id="134" name="TextBox 133">
                  <a:extLst>
                    <a:ext uri="{FF2B5EF4-FFF2-40B4-BE49-F238E27FC236}">
                      <a16:creationId xmlns:a16="http://schemas.microsoft.com/office/drawing/2014/main" id="{B8A65213-3246-A886-2944-1CF553D669DA}"/>
                    </a:ext>
                  </a:extLst>
                </p:cNvPr>
                <p:cNvSpPr txBox="1"/>
                <p:nvPr/>
              </p:nvSpPr>
              <p:spPr>
                <a:xfrm>
                  <a:off x="-1861304" y="6297561"/>
                  <a:ext cx="1861304" cy="400110"/>
                </a:xfrm>
                <a:prstGeom prst="rect">
                  <a:avLst/>
                </a:prstGeom>
                <a:noFill/>
              </p:spPr>
              <p:txBody>
                <a:bodyPr wrap="square" rtlCol="0" anchor="ctr">
                  <a:spAutoFit/>
                </a:bodyPr>
                <a:lstStyle/>
                <a:p>
                  <a:r>
                    <a:rPr lang="en-US" sz="2000" dirty="0">
                      <a:latin typeface="Cambria" panose="02040503050406030204" pitchFamily="18" charset="0"/>
                      <a:ea typeface="Cambria" panose="02040503050406030204" pitchFamily="18" charset="0"/>
                    </a:rPr>
                    <a:t>Solid Ammonia</a:t>
                  </a:r>
                </a:p>
              </p:txBody>
            </p:sp>
            <p:sp>
              <p:nvSpPr>
                <p:cNvPr id="135" name="TextBox 134">
                  <a:extLst>
                    <a:ext uri="{FF2B5EF4-FFF2-40B4-BE49-F238E27FC236}">
                      <a16:creationId xmlns:a16="http://schemas.microsoft.com/office/drawing/2014/main" id="{6FE8A087-BAD5-C120-7735-55695AC4AE6F}"/>
                    </a:ext>
                  </a:extLst>
                </p:cNvPr>
                <p:cNvSpPr txBox="1"/>
                <p:nvPr/>
              </p:nvSpPr>
              <p:spPr>
                <a:xfrm>
                  <a:off x="-2274295" y="4397300"/>
                  <a:ext cx="2205462" cy="400110"/>
                </a:xfrm>
                <a:prstGeom prst="rect">
                  <a:avLst/>
                </a:prstGeom>
                <a:noFill/>
              </p:spPr>
              <p:txBody>
                <a:bodyPr wrap="square" rtlCol="0" anchor="ctr">
                  <a:spAutoFit/>
                </a:bodyPr>
                <a:lstStyle/>
                <a:p>
                  <a:pPr algn="ctr"/>
                  <a:r>
                    <a:rPr lang="en-US" sz="2000" b="1" dirty="0">
                      <a:latin typeface="Cambria" panose="02040503050406030204" pitchFamily="18" charset="0"/>
                      <a:ea typeface="Cambria" panose="02040503050406030204" pitchFamily="18" charset="0"/>
                    </a:rPr>
                    <a:t>Material Key</a:t>
                  </a:r>
                </a:p>
              </p:txBody>
            </p:sp>
          </p:grpSp>
          <p:grpSp>
            <p:nvGrpSpPr>
              <p:cNvPr id="90" name="Group 89">
                <a:extLst>
                  <a:ext uri="{FF2B5EF4-FFF2-40B4-BE49-F238E27FC236}">
                    <a16:creationId xmlns:a16="http://schemas.microsoft.com/office/drawing/2014/main" id="{2FB98B37-C356-158F-751D-4391EC4B3261}"/>
                  </a:ext>
                </a:extLst>
              </p:cNvPr>
              <p:cNvGrpSpPr/>
              <p:nvPr/>
            </p:nvGrpSpPr>
            <p:grpSpPr>
              <a:xfrm>
                <a:off x="3293270" y="25986049"/>
                <a:ext cx="7581578" cy="3543821"/>
                <a:chOff x="-10715717" y="4231700"/>
                <a:chExt cx="7581578" cy="3543821"/>
              </a:xfrm>
            </p:grpSpPr>
            <p:grpSp>
              <p:nvGrpSpPr>
                <p:cNvPr id="147" name="Group 146">
                  <a:extLst>
                    <a:ext uri="{FF2B5EF4-FFF2-40B4-BE49-F238E27FC236}">
                      <a16:creationId xmlns:a16="http://schemas.microsoft.com/office/drawing/2014/main" id="{224983E1-77B1-1015-4F40-03E67E9E4011}"/>
                    </a:ext>
                  </a:extLst>
                </p:cNvPr>
                <p:cNvGrpSpPr/>
                <p:nvPr/>
              </p:nvGrpSpPr>
              <p:grpSpPr>
                <a:xfrm>
                  <a:off x="-8326061" y="4231700"/>
                  <a:ext cx="739228" cy="477400"/>
                  <a:chOff x="-8207198" y="4299564"/>
                  <a:chExt cx="739228" cy="477400"/>
                </a:xfrm>
              </p:grpSpPr>
              <p:cxnSp>
                <p:nvCxnSpPr>
                  <p:cNvPr id="138" name="Straight Arrow Connector 137">
                    <a:extLst>
                      <a:ext uri="{FF2B5EF4-FFF2-40B4-BE49-F238E27FC236}">
                        <a16:creationId xmlns:a16="http://schemas.microsoft.com/office/drawing/2014/main" id="{B6E0C7DB-8933-0109-3446-00F0437FE5C5}"/>
                      </a:ext>
                    </a:extLst>
                  </p:cNvPr>
                  <p:cNvCxnSpPr>
                    <a:cxnSpLocks/>
                  </p:cNvCxnSpPr>
                  <p:nvPr/>
                </p:nvCxnSpPr>
                <p:spPr>
                  <a:xfrm>
                    <a:off x="-8047615" y="4701913"/>
                    <a:ext cx="420062"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E15CD6F-9EE5-C491-6C28-BE1B74271DA6}"/>
                      </a:ext>
                    </a:extLst>
                  </p:cNvPr>
                  <p:cNvCxnSpPr>
                    <a:cxnSpLocks/>
                  </p:cNvCxnSpPr>
                  <p:nvPr/>
                </p:nvCxnSpPr>
                <p:spPr>
                  <a:xfrm>
                    <a:off x="-7627486" y="4626862"/>
                    <a:ext cx="0" cy="1501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75A995A-17E2-499C-B9EF-3F3B5FC4BCFC}"/>
                      </a:ext>
                    </a:extLst>
                  </p:cNvPr>
                  <p:cNvCxnSpPr>
                    <a:cxnSpLocks/>
                  </p:cNvCxnSpPr>
                  <p:nvPr/>
                </p:nvCxnSpPr>
                <p:spPr>
                  <a:xfrm>
                    <a:off x="-8045825" y="4626862"/>
                    <a:ext cx="0" cy="1501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FB44BCF1-1832-3E7A-52FD-20A88CDAF508}"/>
                      </a:ext>
                    </a:extLst>
                  </p:cNvPr>
                  <p:cNvSpPr txBox="1"/>
                  <p:nvPr/>
                </p:nvSpPr>
                <p:spPr>
                  <a:xfrm>
                    <a:off x="-8207198" y="4299564"/>
                    <a:ext cx="739228" cy="400110"/>
                  </a:xfrm>
                  <a:prstGeom prst="rect">
                    <a:avLst/>
                  </a:prstGeom>
                  <a:noFill/>
                </p:spPr>
                <p:txBody>
                  <a:bodyPr wrap="square" rtlCol="0" anchor="ctr">
                    <a:spAutoFit/>
                  </a:bodyPr>
                  <a:lstStyle/>
                  <a:p>
                    <a:pPr algn="ctr"/>
                    <a:r>
                      <a:rPr lang="en-US" sz="2000" dirty="0">
                        <a:latin typeface="Cambria" panose="02040503050406030204" pitchFamily="18" charset="0"/>
                        <a:ea typeface="Cambria" panose="02040503050406030204" pitchFamily="18" charset="0"/>
                      </a:rPr>
                      <a:t>1 cm</a:t>
                    </a:r>
                  </a:p>
                </p:txBody>
              </p:sp>
            </p:grpSp>
            <p:grpSp>
              <p:nvGrpSpPr>
                <p:cNvPr id="11" name="Group 10">
                  <a:extLst>
                    <a:ext uri="{FF2B5EF4-FFF2-40B4-BE49-F238E27FC236}">
                      <a16:creationId xmlns:a16="http://schemas.microsoft.com/office/drawing/2014/main" id="{E6407F74-DEFA-0FFF-E5CB-1C56BFCB7581}"/>
                    </a:ext>
                  </a:extLst>
                </p:cNvPr>
                <p:cNvGrpSpPr/>
                <p:nvPr/>
              </p:nvGrpSpPr>
              <p:grpSpPr>
                <a:xfrm>
                  <a:off x="-10286674" y="4767305"/>
                  <a:ext cx="7152535" cy="957847"/>
                  <a:chOff x="-10167811" y="4835169"/>
                  <a:chExt cx="7152535" cy="957847"/>
                </a:xfrm>
              </p:grpSpPr>
              <p:grpSp>
                <p:nvGrpSpPr>
                  <p:cNvPr id="124" name="Group 123">
                    <a:extLst>
                      <a:ext uri="{FF2B5EF4-FFF2-40B4-BE49-F238E27FC236}">
                        <a16:creationId xmlns:a16="http://schemas.microsoft.com/office/drawing/2014/main" id="{191F2052-07CE-32C0-9C0B-0156DF16BD5F}"/>
                      </a:ext>
                    </a:extLst>
                  </p:cNvPr>
                  <p:cNvGrpSpPr/>
                  <p:nvPr/>
                </p:nvGrpSpPr>
                <p:grpSpPr>
                  <a:xfrm>
                    <a:off x="-9057680" y="4835169"/>
                    <a:ext cx="6042404" cy="957847"/>
                    <a:chOff x="-9057680" y="4835169"/>
                    <a:chExt cx="6042404" cy="957847"/>
                  </a:xfrm>
                </p:grpSpPr>
                <p:sp>
                  <p:nvSpPr>
                    <p:cNvPr id="96" name="Rectangle 95">
                      <a:extLst>
                        <a:ext uri="{FF2B5EF4-FFF2-40B4-BE49-F238E27FC236}">
                          <a16:creationId xmlns:a16="http://schemas.microsoft.com/office/drawing/2014/main" id="{964998EF-B520-ABF7-37F6-C0F729B8801C}"/>
                        </a:ext>
                      </a:extLst>
                    </p:cNvPr>
                    <p:cNvSpPr/>
                    <p:nvPr/>
                  </p:nvSpPr>
                  <p:spPr>
                    <a:xfrm>
                      <a:off x="-7623063" y="4835170"/>
                      <a:ext cx="420062" cy="957846"/>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289A0AA-DFED-229D-6DB5-CEABE4884DF0}"/>
                        </a:ext>
                      </a:extLst>
                    </p:cNvPr>
                    <p:cNvSpPr/>
                    <p:nvPr/>
                  </p:nvSpPr>
                  <p:spPr>
                    <a:xfrm>
                      <a:off x="-7203001" y="4835170"/>
                      <a:ext cx="420062" cy="957846"/>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67A85B99-70EC-E261-417C-5BE270F76C5B}"/>
                        </a:ext>
                      </a:extLst>
                    </p:cNvPr>
                    <p:cNvSpPr/>
                    <p:nvPr/>
                  </p:nvSpPr>
                  <p:spPr>
                    <a:xfrm>
                      <a:off x="-6782939" y="4835170"/>
                      <a:ext cx="420062" cy="957846"/>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C394775-0151-8F70-79CF-9FD6AD6DEABD}"/>
                        </a:ext>
                      </a:extLst>
                    </p:cNvPr>
                    <p:cNvSpPr/>
                    <p:nvPr/>
                  </p:nvSpPr>
                  <p:spPr>
                    <a:xfrm>
                      <a:off x="-6367345" y="4835170"/>
                      <a:ext cx="420062" cy="957846"/>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53585B3-9466-39F7-A6A9-41583F2C2CCE}"/>
                        </a:ext>
                      </a:extLst>
                    </p:cNvPr>
                    <p:cNvSpPr/>
                    <p:nvPr/>
                  </p:nvSpPr>
                  <p:spPr>
                    <a:xfrm>
                      <a:off x="-5949915" y="4835170"/>
                      <a:ext cx="2514577" cy="957846"/>
                    </a:xfrm>
                    <a:prstGeom prst="rect">
                      <a:avLst/>
                    </a:prstGeom>
                    <a:blipFill dpi="0" rotWithShape="1">
                      <a:blip r:embed="rId27">
                        <a:duotone>
                          <a:prstClr val="black"/>
                          <a:schemeClr val="accent1">
                            <a:tint val="45000"/>
                            <a:satMod val="400000"/>
                          </a:schemeClr>
                        </a:duotone>
                      </a:blip>
                      <a:srcRect/>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Cambria" panose="02040503050406030204" pitchFamily="18" charset="0"/>
                          <a:ea typeface="Cambria" panose="02040503050406030204" pitchFamily="18" charset="0"/>
                        </a:rPr>
                        <a:t>TARGET</a:t>
                      </a:r>
                    </a:p>
                  </p:txBody>
                </p:sp>
                <p:sp>
                  <p:nvSpPr>
                    <p:cNvPr id="114" name="Rectangle 113">
                      <a:extLst>
                        <a:ext uri="{FF2B5EF4-FFF2-40B4-BE49-F238E27FC236}">
                          <a16:creationId xmlns:a16="http://schemas.microsoft.com/office/drawing/2014/main" id="{02994ADC-E980-6D76-84FF-CFB87302558A}"/>
                        </a:ext>
                      </a:extLst>
                    </p:cNvPr>
                    <p:cNvSpPr/>
                    <p:nvPr/>
                  </p:nvSpPr>
                  <p:spPr>
                    <a:xfrm>
                      <a:off x="-3435338" y="4835170"/>
                      <a:ext cx="420062" cy="957846"/>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5839F93C-EF1A-8543-8787-A8BD1A0EE777}"/>
                        </a:ext>
                      </a:extLst>
                    </p:cNvPr>
                    <p:cNvSpPr/>
                    <p:nvPr/>
                  </p:nvSpPr>
                  <p:spPr>
                    <a:xfrm>
                      <a:off x="-8044231" y="4835169"/>
                      <a:ext cx="420062" cy="957846"/>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B0AC190C-2472-53D2-15A5-F674569CA677}"/>
                        </a:ext>
                      </a:extLst>
                    </p:cNvPr>
                    <p:cNvSpPr/>
                    <p:nvPr/>
                  </p:nvSpPr>
                  <p:spPr>
                    <a:xfrm>
                      <a:off x="-8463436" y="4835169"/>
                      <a:ext cx="420062" cy="957846"/>
                    </a:xfrm>
                    <a:prstGeom prst="rect">
                      <a:avLst/>
                    </a:prstGeom>
                    <a:blipFill>
                      <a:blip r:embed="rId24">
                        <a:duotone>
                          <a:schemeClr val="accent6">
                            <a:shade val="45000"/>
                            <a:satMod val="135000"/>
                          </a:schemeClr>
                          <a:prstClr val="white"/>
                        </a:duotone>
                      </a:blip>
                      <a:tile tx="0" ty="0" sx="60000" sy="6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3C44855F-D47D-CC20-6CE4-D729F9E9242D}"/>
                        </a:ext>
                      </a:extLst>
                    </p:cNvPr>
                    <p:cNvSpPr/>
                    <p:nvPr/>
                  </p:nvSpPr>
                  <p:spPr>
                    <a:xfrm>
                      <a:off x="-8884604" y="4835169"/>
                      <a:ext cx="420062" cy="957846"/>
                    </a:xfrm>
                    <a:prstGeom prst="rect">
                      <a:avLst/>
                    </a:prstGeom>
                    <a:blipFill dpi="0" rotWithShape="1">
                      <a:blip r:embed="rId24">
                        <a:duotone>
                          <a:schemeClr val="accent6">
                            <a:shade val="45000"/>
                            <a:satMod val="135000"/>
                          </a:schemeClr>
                          <a:prstClr val="white"/>
                        </a:duotone>
                      </a:blip>
                      <a:srcRect/>
                      <a:tile tx="0" ty="0" sx="60000" sy="6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2">
                      <a:extLst>
                        <a:ext uri="{FF2B5EF4-FFF2-40B4-BE49-F238E27FC236}">
                          <a16:creationId xmlns:a16="http://schemas.microsoft.com/office/drawing/2014/main" id="{94C68F79-CEF7-E85F-5D5F-9C95CFCAC2D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rot="10800000">
                      <a:off x="-9057680" y="5080699"/>
                      <a:ext cx="1257868" cy="46678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576A1D28-EA94-E6DE-45D7-A1B79755BCA5}"/>
                      </a:ext>
                    </a:extLst>
                  </p:cNvPr>
                  <p:cNvSpPr txBox="1"/>
                  <p:nvPr/>
                </p:nvSpPr>
                <p:spPr>
                  <a:xfrm>
                    <a:off x="-10167811" y="4906103"/>
                    <a:ext cx="1180358" cy="400110"/>
                  </a:xfrm>
                  <a:prstGeom prst="rect">
                    <a:avLst/>
                  </a:prstGeom>
                  <a:noFill/>
                </p:spPr>
                <p:txBody>
                  <a:bodyPr wrap="square" rtlCol="0" anchor="ctr">
                    <a:spAutoFit/>
                  </a:bodyPr>
                  <a:lstStyle/>
                  <a:p>
                    <a:pPr algn="r"/>
                    <a:r>
                      <a:rPr lang="en-US" sz="2000" b="1" dirty="0">
                        <a:latin typeface="Cambria" panose="02040503050406030204" pitchFamily="18" charset="0"/>
                        <a:ea typeface="Cambria" panose="02040503050406030204" pitchFamily="18" charset="0"/>
                      </a:rPr>
                      <a:t>Test 9</a:t>
                    </a:r>
                  </a:p>
                </p:txBody>
              </p:sp>
            </p:grpSp>
            <p:grpSp>
              <p:nvGrpSpPr>
                <p:cNvPr id="14" name="Group 13">
                  <a:extLst>
                    <a:ext uri="{FF2B5EF4-FFF2-40B4-BE49-F238E27FC236}">
                      <a16:creationId xmlns:a16="http://schemas.microsoft.com/office/drawing/2014/main" id="{0D4A200B-91B7-3E2F-1C46-54F72EDA7DF8}"/>
                    </a:ext>
                  </a:extLst>
                </p:cNvPr>
                <p:cNvGrpSpPr/>
                <p:nvPr/>
              </p:nvGrpSpPr>
              <p:grpSpPr>
                <a:xfrm>
                  <a:off x="-10282556" y="5792490"/>
                  <a:ext cx="7148417" cy="957851"/>
                  <a:chOff x="-10163693" y="5860354"/>
                  <a:chExt cx="7148417" cy="957851"/>
                </a:xfrm>
              </p:grpSpPr>
              <p:grpSp>
                <p:nvGrpSpPr>
                  <p:cNvPr id="125" name="Group 124">
                    <a:extLst>
                      <a:ext uri="{FF2B5EF4-FFF2-40B4-BE49-F238E27FC236}">
                        <a16:creationId xmlns:a16="http://schemas.microsoft.com/office/drawing/2014/main" id="{A2644EBF-C15C-830A-BD57-2F1328A8F766}"/>
                      </a:ext>
                    </a:extLst>
                  </p:cNvPr>
                  <p:cNvGrpSpPr/>
                  <p:nvPr/>
                </p:nvGrpSpPr>
                <p:grpSpPr>
                  <a:xfrm>
                    <a:off x="-9057680" y="5860354"/>
                    <a:ext cx="6042404" cy="957851"/>
                    <a:chOff x="-9057680" y="5860354"/>
                    <a:chExt cx="6042404" cy="957851"/>
                  </a:xfrm>
                </p:grpSpPr>
                <p:sp>
                  <p:nvSpPr>
                    <p:cNvPr id="58" name="Rectangle 57">
                      <a:extLst>
                        <a:ext uri="{FF2B5EF4-FFF2-40B4-BE49-F238E27FC236}">
                          <a16:creationId xmlns:a16="http://schemas.microsoft.com/office/drawing/2014/main" id="{93E5C868-201F-6508-BCD0-1422D65D8BC2}"/>
                        </a:ext>
                      </a:extLst>
                    </p:cNvPr>
                    <p:cNvSpPr/>
                    <p:nvPr/>
                  </p:nvSpPr>
                  <p:spPr>
                    <a:xfrm>
                      <a:off x="-8043125" y="5860359"/>
                      <a:ext cx="420062" cy="957846"/>
                    </a:xfrm>
                    <a:prstGeom prst="rect">
                      <a:avLst/>
                    </a:prstGeom>
                    <a:blipFill dpi="0" rotWithShape="1">
                      <a:blip r:embed="rId26">
                        <a:duotone>
                          <a:prstClr val="black"/>
                          <a:schemeClr val="accent3">
                            <a:tint val="45000"/>
                            <a:satMod val="400000"/>
                          </a:schemeClr>
                        </a:duotone>
                      </a:blip>
                      <a:srcRect/>
                      <a:tile tx="0" ty="0" sx="75000" sy="75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CCD7010-3AFD-7C22-8A44-EA2854FEFA5A}"/>
                        </a:ext>
                      </a:extLst>
                    </p:cNvPr>
                    <p:cNvSpPr/>
                    <p:nvPr/>
                  </p:nvSpPr>
                  <p:spPr>
                    <a:xfrm>
                      <a:off x="-7623063" y="5860359"/>
                      <a:ext cx="420062" cy="957846"/>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36A6A13-0236-85CB-2C2C-B32A45BCAB2B}"/>
                        </a:ext>
                      </a:extLst>
                    </p:cNvPr>
                    <p:cNvSpPr/>
                    <p:nvPr/>
                  </p:nvSpPr>
                  <p:spPr>
                    <a:xfrm>
                      <a:off x="-7203001" y="5860359"/>
                      <a:ext cx="420062" cy="957846"/>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1DA17B8-61CB-97C0-B53E-88973FA860BC}"/>
                        </a:ext>
                      </a:extLst>
                    </p:cNvPr>
                    <p:cNvSpPr/>
                    <p:nvPr/>
                  </p:nvSpPr>
                  <p:spPr>
                    <a:xfrm>
                      <a:off x="-6782939" y="5860359"/>
                      <a:ext cx="420062" cy="957846"/>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5E8335A-F981-D9D3-431E-0C3A02CDADFE}"/>
                        </a:ext>
                      </a:extLst>
                    </p:cNvPr>
                    <p:cNvSpPr/>
                    <p:nvPr/>
                  </p:nvSpPr>
                  <p:spPr>
                    <a:xfrm>
                      <a:off x="-6367345" y="5860359"/>
                      <a:ext cx="420062" cy="957846"/>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DB53AB1-2464-19AD-DC27-04DE4884B40B}"/>
                        </a:ext>
                      </a:extLst>
                    </p:cNvPr>
                    <p:cNvSpPr/>
                    <p:nvPr/>
                  </p:nvSpPr>
                  <p:spPr>
                    <a:xfrm>
                      <a:off x="-5949915" y="5860359"/>
                      <a:ext cx="2514577" cy="957846"/>
                    </a:xfrm>
                    <a:prstGeom prst="rect">
                      <a:avLst/>
                    </a:prstGeom>
                    <a:blipFill dpi="0" rotWithShape="1">
                      <a:blip r:embed="rId27">
                        <a:duotone>
                          <a:prstClr val="black"/>
                          <a:schemeClr val="accent1">
                            <a:tint val="45000"/>
                            <a:satMod val="400000"/>
                          </a:schemeClr>
                        </a:duotone>
                      </a:blip>
                      <a:srcRect/>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Cambria" panose="02040503050406030204" pitchFamily="18" charset="0"/>
                          <a:ea typeface="Cambria" panose="02040503050406030204" pitchFamily="18" charset="0"/>
                        </a:rPr>
                        <a:t>TARGET</a:t>
                      </a:r>
                    </a:p>
                  </p:txBody>
                </p:sp>
                <p:sp>
                  <p:nvSpPr>
                    <p:cNvPr id="76" name="Rectangle 75">
                      <a:extLst>
                        <a:ext uri="{FF2B5EF4-FFF2-40B4-BE49-F238E27FC236}">
                          <a16:creationId xmlns:a16="http://schemas.microsoft.com/office/drawing/2014/main" id="{E149805B-EB0E-3FAD-FC84-0498F9BF8845}"/>
                        </a:ext>
                      </a:extLst>
                    </p:cNvPr>
                    <p:cNvSpPr/>
                    <p:nvPr/>
                  </p:nvSpPr>
                  <p:spPr>
                    <a:xfrm>
                      <a:off x="-3435338" y="5860359"/>
                      <a:ext cx="420062" cy="957846"/>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A15121CA-8616-8645-17CC-93C4F41A4C14}"/>
                        </a:ext>
                      </a:extLst>
                    </p:cNvPr>
                    <p:cNvSpPr/>
                    <p:nvPr/>
                  </p:nvSpPr>
                  <p:spPr>
                    <a:xfrm>
                      <a:off x="-8463260" y="5860355"/>
                      <a:ext cx="420062" cy="957846"/>
                    </a:xfrm>
                    <a:prstGeom prst="rect">
                      <a:avLst/>
                    </a:prstGeom>
                    <a:blipFill>
                      <a:blip r:embed="rId24">
                        <a:duotone>
                          <a:schemeClr val="accent6">
                            <a:shade val="45000"/>
                            <a:satMod val="135000"/>
                          </a:schemeClr>
                          <a:prstClr val="white"/>
                        </a:duotone>
                      </a:blip>
                      <a:tile tx="0" ty="0" sx="60000" sy="6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7B0E5C81-248F-26C2-D792-A87A118BAD44}"/>
                        </a:ext>
                      </a:extLst>
                    </p:cNvPr>
                    <p:cNvSpPr/>
                    <p:nvPr/>
                  </p:nvSpPr>
                  <p:spPr>
                    <a:xfrm>
                      <a:off x="-8884428" y="5860354"/>
                      <a:ext cx="420062" cy="957846"/>
                    </a:xfrm>
                    <a:prstGeom prst="rect">
                      <a:avLst/>
                    </a:prstGeom>
                    <a:blipFill>
                      <a:blip r:embed="rId24">
                        <a:duotone>
                          <a:schemeClr val="accent6">
                            <a:shade val="45000"/>
                            <a:satMod val="135000"/>
                          </a:schemeClr>
                          <a:prstClr val="white"/>
                        </a:duotone>
                      </a:blip>
                      <a:tile tx="0" ty="0" sx="60000" sy="6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2">
                      <a:extLst>
                        <a:ext uri="{FF2B5EF4-FFF2-40B4-BE49-F238E27FC236}">
                          <a16:creationId xmlns:a16="http://schemas.microsoft.com/office/drawing/2014/main" id="{3B29DA27-D4E0-A972-2301-31613E28E81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rot="10800000">
                      <a:off x="-9057680" y="6105884"/>
                      <a:ext cx="1257868" cy="46678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71A5B414-C7F1-8A7A-9FC2-B94D96EF73C2}"/>
                      </a:ext>
                    </a:extLst>
                  </p:cNvPr>
                  <p:cNvSpPr txBox="1"/>
                  <p:nvPr/>
                </p:nvSpPr>
                <p:spPr>
                  <a:xfrm>
                    <a:off x="-10163693" y="5926270"/>
                    <a:ext cx="1280298" cy="400110"/>
                  </a:xfrm>
                  <a:prstGeom prst="rect">
                    <a:avLst/>
                  </a:prstGeom>
                  <a:noFill/>
                </p:spPr>
                <p:txBody>
                  <a:bodyPr wrap="square" rtlCol="0" anchor="ctr">
                    <a:spAutoFit/>
                  </a:bodyPr>
                  <a:lstStyle/>
                  <a:p>
                    <a:pPr algn="r"/>
                    <a:r>
                      <a:rPr lang="en-US" sz="2000" b="1" dirty="0">
                        <a:latin typeface="Cambria" panose="02040503050406030204" pitchFamily="18" charset="0"/>
                        <a:ea typeface="Cambria" panose="02040503050406030204" pitchFamily="18" charset="0"/>
                      </a:rPr>
                      <a:t>Test 10</a:t>
                    </a:r>
                  </a:p>
                </p:txBody>
              </p:sp>
            </p:grpSp>
            <p:grpSp>
              <p:nvGrpSpPr>
                <p:cNvPr id="20" name="Group 19">
                  <a:extLst>
                    <a:ext uri="{FF2B5EF4-FFF2-40B4-BE49-F238E27FC236}">
                      <a16:creationId xmlns:a16="http://schemas.microsoft.com/office/drawing/2014/main" id="{AEB1052F-C1B3-A833-48D5-9E75A370E2E1}"/>
                    </a:ext>
                  </a:extLst>
                </p:cNvPr>
                <p:cNvGrpSpPr/>
                <p:nvPr/>
              </p:nvGrpSpPr>
              <p:grpSpPr>
                <a:xfrm>
                  <a:off x="-10715717" y="6817673"/>
                  <a:ext cx="7577088" cy="957848"/>
                  <a:chOff x="-10596854" y="6885537"/>
                  <a:chExt cx="7577088" cy="957848"/>
                </a:xfrm>
              </p:grpSpPr>
              <p:grpSp>
                <p:nvGrpSpPr>
                  <p:cNvPr id="126" name="Group 125">
                    <a:extLst>
                      <a:ext uri="{FF2B5EF4-FFF2-40B4-BE49-F238E27FC236}">
                        <a16:creationId xmlns:a16="http://schemas.microsoft.com/office/drawing/2014/main" id="{FDAD71B9-26ED-171E-1F03-F43C1CE77A4A}"/>
                      </a:ext>
                    </a:extLst>
                  </p:cNvPr>
                  <p:cNvGrpSpPr/>
                  <p:nvPr/>
                </p:nvGrpSpPr>
                <p:grpSpPr>
                  <a:xfrm>
                    <a:off x="-9062170" y="6885537"/>
                    <a:ext cx="6042404" cy="957848"/>
                    <a:chOff x="-9062170" y="6885537"/>
                    <a:chExt cx="6042404" cy="957848"/>
                  </a:xfrm>
                </p:grpSpPr>
                <p:sp>
                  <p:nvSpPr>
                    <p:cNvPr id="77" name="Rectangle 76">
                      <a:extLst>
                        <a:ext uri="{FF2B5EF4-FFF2-40B4-BE49-F238E27FC236}">
                          <a16:creationId xmlns:a16="http://schemas.microsoft.com/office/drawing/2014/main" id="{348764D1-7D72-3205-99A8-D3D97640150A}"/>
                        </a:ext>
                      </a:extLst>
                    </p:cNvPr>
                    <p:cNvSpPr/>
                    <p:nvPr/>
                  </p:nvSpPr>
                  <p:spPr>
                    <a:xfrm>
                      <a:off x="-8047615" y="6885539"/>
                      <a:ext cx="420062" cy="957846"/>
                    </a:xfrm>
                    <a:prstGeom prst="rect">
                      <a:avLst/>
                    </a:prstGeom>
                    <a:blipFill dpi="0" rotWithShape="1">
                      <a:blip r:embed="rId26">
                        <a:duotone>
                          <a:prstClr val="black"/>
                          <a:schemeClr val="accent3">
                            <a:tint val="45000"/>
                            <a:satMod val="400000"/>
                          </a:schemeClr>
                        </a:duotone>
                      </a:blip>
                      <a:srcRect/>
                      <a:tile tx="0" ty="0" sx="75000" sy="75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960C41D-0E49-ECFB-B70E-79D14ED35CC3}"/>
                        </a:ext>
                      </a:extLst>
                    </p:cNvPr>
                    <p:cNvSpPr/>
                    <p:nvPr/>
                  </p:nvSpPr>
                  <p:spPr>
                    <a:xfrm>
                      <a:off x="-7627553" y="6885539"/>
                      <a:ext cx="420062" cy="957846"/>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E153A72-2D47-D0A1-707B-0126AB5F08BB}"/>
                        </a:ext>
                      </a:extLst>
                    </p:cNvPr>
                    <p:cNvSpPr/>
                    <p:nvPr/>
                  </p:nvSpPr>
                  <p:spPr>
                    <a:xfrm>
                      <a:off x="-7207491" y="6885539"/>
                      <a:ext cx="420062" cy="957846"/>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0096C2B-494F-F948-F6D5-4452A21DF223}"/>
                        </a:ext>
                      </a:extLst>
                    </p:cNvPr>
                    <p:cNvSpPr/>
                    <p:nvPr/>
                  </p:nvSpPr>
                  <p:spPr>
                    <a:xfrm>
                      <a:off x="-4266941" y="6885539"/>
                      <a:ext cx="420062" cy="957846"/>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E6499BFE-A168-6872-2554-28D3282705DB}"/>
                        </a:ext>
                      </a:extLst>
                    </p:cNvPr>
                    <p:cNvSpPr/>
                    <p:nvPr/>
                  </p:nvSpPr>
                  <p:spPr>
                    <a:xfrm>
                      <a:off x="-3851347" y="6885539"/>
                      <a:ext cx="420062" cy="957846"/>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57E17166-05DB-F1C0-82F8-CCD8997918B8}"/>
                        </a:ext>
                      </a:extLst>
                    </p:cNvPr>
                    <p:cNvSpPr/>
                    <p:nvPr/>
                  </p:nvSpPr>
                  <p:spPr>
                    <a:xfrm>
                      <a:off x="-6782939" y="6885539"/>
                      <a:ext cx="2514577" cy="957846"/>
                    </a:xfrm>
                    <a:prstGeom prst="rect">
                      <a:avLst/>
                    </a:prstGeom>
                    <a:blipFill dpi="0" rotWithShape="1">
                      <a:blip r:embed="rId27">
                        <a:duotone>
                          <a:prstClr val="black"/>
                          <a:schemeClr val="accent1">
                            <a:tint val="45000"/>
                            <a:satMod val="400000"/>
                          </a:schemeClr>
                        </a:duotone>
                      </a:blip>
                      <a:srcRect/>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Cambria" panose="02040503050406030204" pitchFamily="18" charset="0"/>
                          <a:ea typeface="Cambria" panose="02040503050406030204" pitchFamily="18" charset="0"/>
                        </a:rPr>
                        <a:t>TARGET</a:t>
                      </a:r>
                    </a:p>
                  </p:txBody>
                </p:sp>
                <p:sp>
                  <p:nvSpPr>
                    <p:cNvPr id="84" name="Rectangle 83">
                      <a:extLst>
                        <a:ext uri="{FF2B5EF4-FFF2-40B4-BE49-F238E27FC236}">
                          <a16:creationId xmlns:a16="http://schemas.microsoft.com/office/drawing/2014/main" id="{9DAC8812-929E-4E7A-3F75-B755B87B904B}"/>
                        </a:ext>
                      </a:extLst>
                    </p:cNvPr>
                    <p:cNvSpPr/>
                    <p:nvPr/>
                  </p:nvSpPr>
                  <p:spPr>
                    <a:xfrm>
                      <a:off x="-3439828" y="6885539"/>
                      <a:ext cx="420062" cy="957846"/>
                    </a:xfrm>
                    <a:prstGeom prst="rect">
                      <a:avLst/>
                    </a:prstGeom>
                    <a:blipFill dpi="0" rotWithShape="1">
                      <a:blip r:embed="rId25">
                        <a:duotone>
                          <a:schemeClr val="accent1">
                            <a:shade val="45000"/>
                            <a:satMod val="135000"/>
                          </a:schemeClr>
                          <a:prstClr val="white"/>
                        </a:duotone>
                      </a:blip>
                      <a:srcRect/>
                      <a:tile tx="0" ty="0" sx="50000" sy="5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437E72B4-B011-1A10-C039-04B99015E2FB}"/>
                        </a:ext>
                      </a:extLst>
                    </p:cNvPr>
                    <p:cNvSpPr/>
                    <p:nvPr/>
                  </p:nvSpPr>
                  <p:spPr>
                    <a:xfrm>
                      <a:off x="-8467926" y="6885538"/>
                      <a:ext cx="420062" cy="957846"/>
                    </a:xfrm>
                    <a:prstGeom prst="rect">
                      <a:avLst/>
                    </a:prstGeom>
                    <a:blipFill>
                      <a:blip r:embed="rId24">
                        <a:duotone>
                          <a:schemeClr val="accent6">
                            <a:shade val="45000"/>
                            <a:satMod val="135000"/>
                          </a:schemeClr>
                          <a:prstClr val="white"/>
                        </a:duotone>
                      </a:blip>
                      <a:tile tx="0" ty="0" sx="60000" sy="6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9AC8E0F6-A15A-3350-C52D-8573920CBC41}"/>
                        </a:ext>
                      </a:extLst>
                    </p:cNvPr>
                    <p:cNvSpPr/>
                    <p:nvPr/>
                  </p:nvSpPr>
                  <p:spPr>
                    <a:xfrm>
                      <a:off x="-8889094" y="6885537"/>
                      <a:ext cx="420062" cy="957846"/>
                    </a:xfrm>
                    <a:prstGeom prst="rect">
                      <a:avLst/>
                    </a:prstGeom>
                    <a:blipFill>
                      <a:blip r:embed="rId24">
                        <a:duotone>
                          <a:schemeClr val="accent6">
                            <a:shade val="45000"/>
                            <a:satMod val="135000"/>
                          </a:schemeClr>
                          <a:prstClr val="white"/>
                        </a:duotone>
                      </a:blip>
                      <a:tile tx="0" ty="0" sx="60000" sy="6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2">
                      <a:extLst>
                        <a:ext uri="{FF2B5EF4-FFF2-40B4-BE49-F238E27FC236}">
                          <a16:creationId xmlns:a16="http://schemas.microsoft.com/office/drawing/2014/main" id="{25036E30-E5B4-1BA2-61BD-B665C98AB1BE}"/>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rot="10800000">
                      <a:off x="-9062170" y="7131066"/>
                      <a:ext cx="1257868" cy="46678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9D77889C-A900-F586-66E9-A520DE5C13E8}"/>
                      </a:ext>
                    </a:extLst>
                  </p:cNvPr>
                  <p:cNvSpPr txBox="1"/>
                  <p:nvPr/>
                </p:nvSpPr>
                <p:spPr>
                  <a:xfrm>
                    <a:off x="-10596854" y="6946437"/>
                    <a:ext cx="1706339" cy="779059"/>
                  </a:xfrm>
                  <a:prstGeom prst="rect">
                    <a:avLst/>
                  </a:prstGeom>
                  <a:noFill/>
                </p:spPr>
                <p:txBody>
                  <a:bodyPr wrap="square" rtlCol="0" anchor="t">
                    <a:spAutoFit/>
                  </a:bodyPr>
                  <a:lstStyle/>
                  <a:p>
                    <a:pPr algn="r">
                      <a:lnSpc>
                        <a:spcPts val="2800"/>
                      </a:lnSpc>
                    </a:pPr>
                    <a:r>
                      <a:rPr lang="en-US" sz="2000" b="1" dirty="0">
                        <a:latin typeface="Cambria" panose="02040503050406030204" pitchFamily="18" charset="0"/>
                        <a:ea typeface="Cambria" panose="02040503050406030204" pitchFamily="18" charset="0"/>
                      </a:rPr>
                      <a:t>Test 11-</a:t>
                    </a:r>
                  </a:p>
                  <a:p>
                    <a:pPr algn="r">
                      <a:lnSpc>
                        <a:spcPts val="2800"/>
                      </a:lnSpc>
                    </a:pPr>
                    <a:r>
                      <a:rPr lang="en-US" sz="2000" b="1" dirty="0">
                        <a:latin typeface="Cambria" panose="02040503050406030204" pitchFamily="18" charset="0"/>
                        <a:ea typeface="Cambria" panose="02040503050406030204" pitchFamily="18" charset="0"/>
                      </a:rPr>
                      <a:t>-13</a:t>
                    </a:r>
                  </a:p>
                </p:txBody>
              </p:sp>
            </p:grpSp>
          </p:grpSp>
        </p:gr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883167AB-3896-6873-9DD2-201C7B1DE9E9}"/>
                    </a:ext>
                  </a:extLst>
                </p:cNvPr>
                <p:cNvSpPr txBox="1"/>
                <p:nvPr/>
              </p:nvSpPr>
              <p:spPr>
                <a:xfrm>
                  <a:off x="2455744" y="30076529"/>
                  <a:ext cx="6742445" cy="707886"/>
                </a:xfrm>
                <a:prstGeom prst="rect">
                  <a:avLst/>
                </a:prstGeom>
                <a:noFill/>
              </p:spPr>
              <p:txBody>
                <a:bodyPr wrap="square" rtlCol="0" anchor="t">
                  <a:spAutoFit/>
                </a:bodyPr>
                <a:lstStyle/>
                <a:p>
                  <a:pPr algn="ctr"/>
                  <a:r>
                    <a:rPr lang="en-US" sz="1000" b="1" dirty="0">
                      <a:latin typeface="Cambria" panose="02040503050406030204" pitchFamily="18" charset="0"/>
                      <a:ea typeface="Cambria" panose="02040503050406030204" pitchFamily="18" charset="0"/>
                    </a:rPr>
                    <a:t>Figure 1:</a:t>
                  </a:r>
                  <a:r>
                    <a:rPr lang="en-US" sz="1000" dirty="0">
                      <a:latin typeface="Cambria" panose="02040503050406030204" pitchFamily="18" charset="0"/>
                      <a:ea typeface="Cambria" panose="02040503050406030204" pitchFamily="18" charset="0"/>
                    </a:rPr>
                    <a:t> Differences in the materials between the target and the electron beam. Test 9 has 5.0 </a:t>
                  </a:r>
                  <a14:m>
                    <m:oMath xmlns:m="http://schemas.openxmlformats.org/officeDocument/2006/math">
                      <m:r>
                        <a:rPr lang="en-US" sz="1000" i="1" spc="-150" smtClean="0">
                          <a:latin typeface="Cambria Math" panose="02040503050406030204" pitchFamily="18" charset="0"/>
                        </a:rPr>
                        <m:t>𝑐𝑚</m:t>
                      </m:r>
                    </m:oMath>
                  </a14:m>
                  <a:r>
                    <a:rPr lang="en-US" sz="1000" dirty="0">
                      <a:latin typeface="Cambria" panose="02040503050406030204" pitchFamily="18" charset="0"/>
                      <a:ea typeface="Cambria" panose="02040503050406030204" pitchFamily="18" charset="0"/>
                    </a:rPr>
                    <a:t> of LAr after the standard 2.0 </a:t>
                  </a:r>
                  <a14:m>
                    <m:oMath xmlns:m="http://schemas.openxmlformats.org/officeDocument/2006/math">
                      <m:r>
                        <a:rPr lang="en-US" sz="1000" i="1" spc="-150">
                          <a:latin typeface="Cambria Math" panose="02040503050406030204" pitchFamily="18" charset="0"/>
                        </a:rPr>
                        <m:t>𝑐𝑚</m:t>
                      </m:r>
                    </m:oMath>
                  </a14:m>
                  <a:r>
                    <a:rPr lang="en-US" sz="1000" dirty="0">
                      <a:latin typeface="Cambria" panose="02040503050406030204" pitchFamily="18" charset="0"/>
                      <a:ea typeface="Cambria" panose="02040503050406030204" pitchFamily="18" charset="0"/>
                    </a:rPr>
                    <a:t> of air that they all have. In Test 10 the first 1.0 </a:t>
                  </a:r>
                  <a14:m>
                    <m:oMath xmlns:m="http://schemas.openxmlformats.org/officeDocument/2006/math">
                      <m:r>
                        <a:rPr lang="en-US" sz="1000" i="1" spc="-150">
                          <a:latin typeface="Cambria Math" panose="02040503050406030204" pitchFamily="18" charset="0"/>
                        </a:rPr>
                        <m:t>𝑐𝑚</m:t>
                      </m:r>
                    </m:oMath>
                  </a14:m>
                  <a:r>
                    <a:rPr lang="en-US" sz="1000" dirty="0">
                      <a:latin typeface="Cambria" panose="02040503050406030204" pitchFamily="18" charset="0"/>
                      <a:ea typeface="Cambria" panose="02040503050406030204" pitchFamily="18" charset="0"/>
                    </a:rPr>
                    <a:t> of LAr is replaced with Al. In Test 11 the amount of LAr in front of the target is reduced to 2.0 </a:t>
                  </a:r>
                  <a14:m>
                    <m:oMath xmlns:m="http://schemas.openxmlformats.org/officeDocument/2006/math">
                      <m:r>
                        <a:rPr lang="en-US" sz="1000" i="1" spc="-150">
                          <a:latin typeface="Cambria Math" panose="02040503050406030204" pitchFamily="18" charset="0"/>
                        </a:rPr>
                        <m:t>𝑐𝑚</m:t>
                      </m:r>
                    </m:oMath>
                  </a14:m>
                  <a:r>
                    <a:rPr lang="en-US" sz="1000" dirty="0">
                      <a:latin typeface="Cambria" panose="02040503050406030204" pitchFamily="18" charset="0"/>
                      <a:ea typeface="Cambria" panose="02040503050406030204" pitchFamily="18" charset="0"/>
                    </a:rPr>
                    <a:t>. Tests 12 and 13 had the same geometry as Test 11, just with electron beam energies of </a:t>
                  </a:r>
                  <a:r>
                    <a:rPr lang="en-US" sz="1000" spc="-150" dirty="0">
                      <a:latin typeface="Cambria" panose="02040503050406030204" pitchFamily="18" charset="0"/>
                    </a:rPr>
                    <a:t>25 </a:t>
                  </a:r>
                  <a14:m>
                    <m:oMath xmlns:m="http://schemas.openxmlformats.org/officeDocument/2006/math">
                      <m:r>
                        <a:rPr lang="en-US" sz="1000" b="0" i="0" spc="-150" smtClean="0">
                          <a:latin typeface="Cambria Math" panose="02040503050406030204" pitchFamily="18" charset="0"/>
                        </a:rPr>
                        <m:t> </m:t>
                      </m:r>
                      <m:r>
                        <a:rPr lang="en-US" sz="1000" i="1" spc="-150">
                          <a:latin typeface="Cambria Math" panose="02040503050406030204" pitchFamily="18" charset="0"/>
                        </a:rPr>
                        <m:t>𝑀𝑒𝑉</m:t>
                      </m:r>
                      <m:r>
                        <a:rPr lang="en-US" sz="1000" i="1" spc="-150">
                          <a:latin typeface="Cambria Math" panose="02040503050406030204" pitchFamily="18" charset="0"/>
                        </a:rPr>
                        <m:t> </m:t>
                      </m:r>
                    </m:oMath>
                  </a14:m>
                  <a:r>
                    <a:rPr lang="en-US" sz="1000" dirty="0">
                      <a:latin typeface="Cambria" panose="02040503050406030204" pitchFamily="18" charset="0"/>
                      <a:ea typeface="Cambria" panose="02040503050406030204" pitchFamily="18" charset="0"/>
                    </a:rPr>
                    <a:t> and </a:t>
                  </a:r>
                  <a:r>
                    <a:rPr lang="en-US" sz="1000" spc="-150" dirty="0">
                      <a:latin typeface="Cambria" panose="02040503050406030204" pitchFamily="18" charset="0"/>
                    </a:rPr>
                    <a:t>20 </a:t>
                  </a:r>
                  <a14:m>
                    <m:oMath xmlns:m="http://schemas.openxmlformats.org/officeDocument/2006/math">
                      <m:r>
                        <a:rPr lang="en-US" sz="1000" b="0" i="0" spc="-150" smtClean="0">
                          <a:latin typeface="Cambria Math" panose="02040503050406030204" pitchFamily="18" charset="0"/>
                        </a:rPr>
                        <m:t> </m:t>
                      </m:r>
                      <m:r>
                        <a:rPr lang="en-US" sz="1000" i="1" spc="-150">
                          <a:latin typeface="Cambria Math" panose="02040503050406030204" pitchFamily="18" charset="0"/>
                        </a:rPr>
                        <m:t>𝑀𝑒𝑉</m:t>
                      </m:r>
                      <m:r>
                        <a:rPr lang="en-US" sz="1000" i="1" spc="-150">
                          <a:latin typeface="Cambria Math" panose="02040503050406030204" pitchFamily="18" charset="0"/>
                        </a:rPr>
                        <m:t> </m:t>
                      </m:r>
                    </m:oMath>
                  </a14:m>
                  <a:r>
                    <a:rPr lang="en-US" sz="1000" dirty="0">
                      <a:latin typeface="Cambria" panose="02040503050406030204" pitchFamily="18" charset="0"/>
                      <a:ea typeface="Cambria" panose="02040503050406030204" pitchFamily="18" charset="0"/>
                    </a:rPr>
                    <a:t> respectively instead of the </a:t>
                  </a:r>
                  <a:r>
                    <a:rPr lang="en-US" sz="1000" spc="-150" dirty="0">
                      <a:latin typeface="Cambria" panose="02040503050406030204" pitchFamily="18" charset="0"/>
                    </a:rPr>
                    <a:t>30  </a:t>
                  </a:r>
                  <a14:m>
                    <m:oMath xmlns:m="http://schemas.openxmlformats.org/officeDocument/2006/math">
                      <m:r>
                        <a:rPr lang="en-US" sz="1000" i="1" spc="-150">
                          <a:latin typeface="Cambria Math" panose="02040503050406030204" pitchFamily="18" charset="0"/>
                        </a:rPr>
                        <m:t>𝑀𝑒𝑉</m:t>
                      </m:r>
                      <m:r>
                        <a:rPr lang="en-US" sz="1000" i="1" spc="-150">
                          <a:latin typeface="Cambria Math" panose="02040503050406030204" pitchFamily="18" charset="0"/>
                        </a:rPr>
                        <m:t> </m:t>
                      </m:r>
                    </m:oMath>
                  </a14:m>
                  <a:r>
                    <a:rPr lang="en-US" sz="1000" dirty="0">
                      <a:latin typeface="Cambria" panose="02040503050406030204" pitchFamily="18" charset="0"/>
                      <a:ea typeface="Cambria" panose="02040503050406030204" pitchFamily="18" charset="0"/>
                    </a:rPr>
                    <a:t> energy of the three prior tests.</a:t>
                  </a:r>
                </a:p>
              </p:txBody>
            </p:sp>
          </mc:Choice>
          <mc:Fallback xmlns="">
            <p:sp>
              <p:nvSpPr>
                <p:cNvPr id="92" name="TextBox 91">
                  <a:extLst>
                    <a:ext uri="{FF2B5EF4-FFF2-40B4-BE49-F238E27FC236}">
                      <a16:creationId xmlns:a16="http://schemas.microsoft.com/office/drawing/2014/main" id="{883167AB-3896-6873-9DD2-201C7B1DE9E9}"/>
                    </a:ext>
                  </a:extLst>
                </p:cNvPr>
                <p:cNvSpPr txBox="1">
                  <a:spLocks noRot="1" noChangeAspect="1" noMove="1" noResize="1" noEditPoints="1" noAdjustHandles="1" noChangeArrowheads="1" noChangeShapeType="1" noTextEdit="1"/>
                </p:cNvSpPr>
                <p:nvPr/>
              </p:nvSpPr>
              <p:spPr>
                <a:xfrm>
                  <a:off x="2455744" y="30076529"/>
                  <a:ext cx="6742445" cy="707886"/>
                </a:xfrm>
                <a:prstGeom prst="rect">
                  <a:avLst/>
                </a:prstGeom>
                <a:blipFill>
                  <a:blip r:embed="rId29"/>
                  <a:stretch>
                    <a:fillRect b="-3448"/>
                  </a:stretch>
                </a:blipFill>
              </p:spPr>
              <p:txBody>
                <a:bodyPr/>
                <a:lstStyle/>
                <a:p>
                  <a:r>
                    <a:rPr lang="en-US">
                      <a:noFill/>
                    </a:rPr>
                    <a:t> </a:t>
                  </a:r>
                </a:p>
              </p:txBody>
            </p:sp>
          </mc:Fallback>
        </mc:AlternateContent>
      </p:grpSp>
      <p:grpSp>
        <p:nvGrpSpPr>
          <p:cNvPr id="34" name="Group 33">
            <a:extLst>
              <a:ext uri="{FF2B5EF4-FFF2-40B4-BE49-F238E27FC236}">
                <a16:creationId xmlns:a16="http://schemas.microsoft.com/office/drawing/2014/main" id="{2F837058-A9E8-8D0C-DF9D-C820D24FE271}"/>
              </a:ext>
            </a:extLst>
          </p:cNvPr>
          <p:cNvGrpSpPr/>
          <p:nvPr/>
        </p:nvGrpSpPr>
        <p:grpSpPr>
          <a:xfrm>
            <a:off x="12187851" y="22218082"/>
            <a:ext cx="6320241" cy="8406408"/>
            <a:chOff x="25383464" y="12770850"/>
            <a:chExt cx="6320241" cy="8406408"/>
          </a:xfrm>
        </p:grpSpPr>
        <p:pic>
          <p:nvPicPr>
            <p:cNvPr id="36" name="Picture 35" descr="A chart of energy distribution&#10;&#10;Description automatically generated">
              <a:extLst>
                <a:ext uri="{FF2B5EF4-FFF2-40B4-BE49-F238E27FC236}">
                  <a16:creationId xmlns:a16="http://schemas.microsoft.com/office/drawing/2014/main" id="{624149DF-0A08-8299-C97F-058266C3DA3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395792" y="17106509"/>
              <a:ext cx="6307913" cy="4070749"/>
            </a:xfrm>
            <a:prstGeom prst="rect">
              <a:avLst/>
            </a:prstGeom>
          </p:spPr>
        </p:pic>
        <p:pic>
          <p:nvPicPr>
            <p:cNvPr id="38" name="Picture 37" descr="A chart of energy distribution&#10;&#10;Description automatically generated">
              <a:extLst>
                <a:ext uri="{FF2B5EF4-FFF2-40B4-BE49-F238E27FC236}">
                  <a16:creationId xmlns:a16="http://schemas.microsoft.com/office/drawing/2014/main" id="{08BA00CF-EA1F-5A43-2A2E-7B482839615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383464" y="12770850"/>
              <a:ext cx="6307913" cy="4070749"/>
            </a:xfrm>
            <a:prstGeom prst="rect">
              <a:avLst/>
            </a:prstGeom>
          </p:spPr>
        </p:pic>
      </p:gr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006F8E7C-5660-D35C-40C1-3572800B39A6}"/>
                  </a:ext>
                </a:extLst>
              </p:cNvPr>
              <p:cNvSpPr txBox="1"/>
              <p:nvPr/>
            </p:nvSpPr>
            <p:spPr>
              <a:xfrm>
                <a:off x="15500816" y="30790636"/>
                <a:ext cx="12991275" cy="553998"/>
              </a:xfrm>
              <a:prstGeom prst="rect">
                <a:avLst/>
              </a:prstGeom>
              <a:noFill/>
            </p:spPr>
            <p:txBody>
              <a:bodyPr wrap="square" rtlCol="0" anchor="t">
                <a:spAutoFit/>
              </a:bodyPr>
              <a:lstStyle/>
              <a:p>
                <a:pPr algn="ctr"/>
                <a:r>
                  <a:rPr lang="en-US" sz="1000" b="1" dirty="0">
                    <a:latin typeface="Cambria" panose="02040503050406030204" pitchFamily="18" charset="0"/>
                    <a:ea typeface="Cambria" panose="02040503050406030204" pitchFamily="18" charset="0"/>
                  </a:rPr>
                  <a:t>Figure 5.2:</a:t>
                </a:r>
                <a:r>
                  <a:rPr lang="en-US" sz="1000" dirty="0">
                    <a:latin typeface="Cambria" panose="02040503050406030204" pitchFamily="18" charset="0"/>
                    <a:ea typeface="Cambria" panose="02040503050406030204" pitchFamily="18" charset="0"/>
                  </a:rPr>
                  <a:t> ‘Twice Hit’ energy distributions predict how the energy would be distributed if the same geometries were used but with a 3 </a:t>
                </a:r>
                <a14:m>
                  <m:oMath xmlns:m="http://schemas.openxmlformats.org/officeDocument/2006/math">
                    <m:r>
                      <a:rPr lang="en-US" sz="1000" b="0" i="1" spc="-150" smtClean="0">
                        <a:latin typeface="Cambria Math" panose="02040503050406030204" pitchFamily="18" charset="0"/>
                      </a:rPr>
                      <m:t>𝑐𝑚</m:t>
                    </m:r>
                  </m:oMath>
                </a14:m>
                <a:r>
                  <a:rPr lang="en-US" sz="1000" dirty="0">
                    <a:latin typeface="Cambria" panose="02040503050406030204" pitchFamily="18" charset="0"/>
                    <a:ea typeface="Cambria" panose="02040503050406030204" pitchFamily="18" charset="0"/>
                  </a:rPr>
                  <a:t> long target cylinder that was rotated to be hit a second time on the other face.  Note how the more linear each tests line was in Figure 3 the more consistency there is between each layer of the ‘Twice Hit’ graphs in this figure. Also note that 0.6% (cyan demarcation) is approximately the ideal percentage for the given geometry and data size of this target cylinder.</a:t>
                </a:r>
              </a:p>
            </p:txBody>
          </p:sp>
        </mc:Choice>
        <mc:Fallback>
          <p:sp>
            <p:nvSpPr>
              <p:cNvPr id="43" name="TextBox 42">
                <a:extLst>
                  <a:ext uri="{FF2B5EF4-FFF2-40B4-BE49-F238E27FC236}">
                    <a16:creationId xmlns:a16="http://schemas.microsoft.com/office/drawing/2014/main" id="{006F8E7C-5660-D35C-40C1-3572800B39A6}"/>
                  </a:ext>
                </a:extLst>
              </p:cNvPr>
              <p:cNvSpPr txBox="1">
                <a:spLocks noRot="1" noChangeAspect="1" noMove="1" noResize="1" noEditPoints="1" noAdjustHandles="1" noChangeArrowheads="1" noChangeShapeType="1" noTextEdit="1"/>
              </p:cNvSpPr>
              <p:nvPr/>
            </p:nvSpPr>
            <p:spPr>
              <a:xfrm>
                <a:off x="15500816" y="30790636"/>
                <a:ext cx="12991275" cy="553998"/>
              </a:xfrm>
              <a:prstGeom prst="rect">
                <a:avLst/>
              </a:prstGeom>
              <a:blipFill>
                <a:blip r:embed="rId30"/>
                <a:stretch>
                  <a:fillRect r="-47" b="-4396"/>
                </a:stretch>
              </a:blipFill>
            </p:spPr>
            <p:txBody>
              <a:bodyPr/>
              <a:lstStyle/>
              <a:p>
                <a:r>
                  <a:rPr lang="en-US">
                    <a:noFill/>
                  </a:rPr>
                  <a:t> </a:t>
                </a:r>
              </a:p>
            </p:txBody>
          </p:sp>
        </mc:Fallback>
      </mc:AlternateContent>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5955</TotalTime>
  <Words>1648</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Cambria Math</vt:lpstr>
      <vt:lpstr>Office Theme</vt:lpstr>
      <vt:lpstr>Simulating the Energy Deposited in Ammonia  from a High Energy Electron Beam Eli Phippard | Karl Slifer (Advisor) Department of Physics,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Elijah Phippard</cp:lastModifiedBy>
  <cp:revision>171</cp:revision>
  <dcterms:created xsi:type="dcterms:W3CDTF">2016-03-05T16:55:12Z</dcterms:created>
  <dcterms:modified xsi:type="dcterms:W3CDTF">2024-04-18T17:45:53Z</dcterms:modified>
</cp:coreProperties>
</file>