
<file path=[Content_Types].xml><?xml version="1.0" encoding="utf-8"?>
<Types xmlns="http://schemas.openxmlformats.org/package/2006/content-types">
  <Default Extension="emf" ContentType="image/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F00"/>
    <a:srgbClr val="D40A18"/>
    <a:srgbClr val="FFFFFF"/>
    <a:srgbClr val="A0EEC9"/>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2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11008-D78A-41B5-AA23-D3A60FA2C31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426291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11008-D78A-41B5-AA23-D3A60FA2C31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260835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11008-D78A-41B5-AA23-D3A60FA2C31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57079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11008-D78A-41B5-AA23-D3A60FA2C31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392259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11008-D78A-41B5-AA23-D3A60FA2C31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159789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11008-D78A-41B5-AA23-D3A60FA2C31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280570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11008-D78A-41B5-AA23-D3A60FA2C31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29125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911008-D78A-41B5-AA23-D3A60FA2C31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223085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11008-D78A-41B5-AA23-D3A60FA2C31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28637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7D911008-D78A-41B5-AA23-D3A60FA2C31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108467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7D911008-D78A-41B5-AA23-D3A60FA2C31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89C4E-581D-47BD-959E-5848515611F9}" type="slidenum">
              <a:rPr lang="en-US" smtClean="0"/>
              <a:t>‹#›</a:t>
            </a:fld>
            <a:endParaRPr lang="en-US"/>
          </a:p>
        </p:txBody>
      </p:sp>
    </p:spTree>
    <p:extLst>
      <p:ext uri="{BB962C8B-B14F-4D97-AF65-F5344CB8AC3E}">
        <p14:creationId xmlns:p14="http://schemas.microsoft.com/office/powerpoint/2010/main" val="32359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7D911008-D78A-41B5-AA23-D3A60FA2C313}" type="datetimeFigureOut">
              <a:rPr lang="en-US" smtClean="0"/>
              <a:t>4/15/2020</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48289C4E-581D-47BD-959E-5848515611F9}" type="slidenum">
              <a:rPr lang="en-US" smtClean="0"/>
              <a:t>‹#›</a:t>
            </a:fld>
            <a:endParaRPr lang="en-US"/>
          </a:p>
        </p:txBody>
      </p:sp>
    </p:spTree>
    <p:extLst>
      <p:ext uri="{BB962C8B-B14F-4D97-AF65-F5344CB8AC3E}">
        <p14:creationId xmlns:p14="http://schemas.microsoft.com/office/powerpoint/2010/main" val="1191052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18" Type="http://schemas.openxmlformats.org/officeDocument/2006/relationships/image" Target="../media/image16.emf"/><Relationship Id="rId26" Type="http://schemas.openxmlformats.org/officeDocument/2006/relationships/image" Target="../media/image23.jpeg"/><Relationship Id="rId3" Type="http://schemas.openxmlformats.org/officeDocument/2006/relationships/image" Target="../media/image1.gif"/><Relationship Id="rId21" Type="http://schemas.openxmlformats.org/officeDocument/2006/relationships/image" Target="../media/image19.emf"/><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5" Type="http://schemas.openxmlformats.org/officeDocument/2006/relationships/image" Target="../media/image22.jpg"/><Relationship Id="rId2" Type="http://schemas.openxmlformats.org/officeDocument/2006/relationships/hyperlink" Target="mailto:kab2014@wildcats.unh.edu" TargetMode="External"/><Relationship Id="rId16" Type="http://schemas.openxmlformats.org/officeDocument/2006/relationships/image" Target="../media/image14.emf"/><Relationship Id="rId20" Type="http://schemas.openxmlformats.org/officeDocument/2006/relationships/image" Target="../media/image18.emf"/><Relationship Id="rId29"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emf"/><Relationship Id="rId23" Type="http://schemas.openxmlformats.org/officeDocument/2006/relationships/image" Target="../media/image21.emf"/><Relationship Id="rId28" Type="http://schemas.openxmlformats.org/officeDocument/2006/relationships/image" Target="../media/image25.png"/><Relationship Id="rId10" Type="http://schemas.openxmlformats.org/officeDocument/2006/relationships/image" Target="../media/image8.emf"/><Relationship Id="rId19" Type="http://schemas.openxmlformats.org/officeDocument/2006/relationships/image" Target="../media/image17.emf"/><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emf"/><Relationship Id="rId22" Type="http://schemas.openxmlformats.org/officeDocument/2006/relationships/image" Target="../media/image20.emf"/><Relationship Id="rId27"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E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8830DE-8341-4071-81F4-F65264C68E51}"/>
              </a:ext>
            </a:extLst>
          </p:cNvPr>
          <p:cNvSpPr/>
          <p:nvPr/>
        </p:nvSpPr>
        <p:spPr>
          <a:xfrm>
            <a:off x="489854" y="11422338"/>
            <a:ext cx="12849727" cy="2106464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BDC078-9605-40FB-A2D1-F42096C3C79E}"/>
              </a:ext>
            </a:extLst>
          </p:cNvPr>
          <p:cNvSpPr/>
          <p:nvPr/>
        </p:nvSpPr>
        <p:spPr>
          <a:xfrm>
            <a:off x="489857" y="424543"/>
            <a:ext cx="39319200" cy="418011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9F21B8-C9FA-4253-B86C-62E983B99B78}"/>
              </a:ext>
            </a:extLst>
          </p:cNvPr>
          <p:cNvSpPr txBox="1"/>
          <p:nvPr/>
        </p:nvSpPr>
        <p:spPr>
          <a:xfrm>
            <a:off x="4958861" y="544830"/>
            <a:ext cx="30315877" cy="4093428"/>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Accuracy of Remote Sensing Estimates of Multiple Forest Biodiversity Metrics</a:t>
            </a:r>
          </a:p>
          <a:p>
            <a:pPr algn="ctr"/>
            <a:endParaRPr lang="en-US" sz="16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Kaitlyn Baillargeon (</a:t>
            </a:r>
            <a:r>
              <a:rPr lang="en-US" sz="4000" dirty="0">
                <a:latin typeface="Times New Roman" panose="02020603050405020304" pitchFamily="18" charset="0"/>
                <a:cs typeface="Times New Roman" panose="02020603050405020304" pitchFamily="18" charset="0"/>
                <a:hlinkClick r:id="rId2"/>
              </a:rPr>
              <a:t>kab2014@wildcats.unh.edu</a:t>
            </a:r>
            <a:r>
              <a:rPr lang="en-US" sz="4000" dirty="0">
                <a:latin typeface="Times New Roman" panose="02020603050405020304" pitchFamily="18" charset="0"/>
                <a:cs typeface="Times New Roman" panose="02020603050405020304" pitchFamily="18" charset="0"/>
              </a:rPr>
              <a:t>)</a:t>
            </a:r>
          </a:p>
          <a:p>
            <a:pPr algn="ctr"/>
            <a:r>
              <a:rPr lang="en-US" sz="4000" dirty="0">
                <a:latin typeface="Times New Roman" panose="02020603050405020304" pitchFamily="18" charset="0"/>
                <a:cs typeface="Times New Roman" panose="02020603050405020304" pitchFamily="18" charset="0"/>
              </a:rPr>
              <a:t>Scott V. Ollinger, Andrew </a:t>
            </a:r>
            <a:r>
              <a:rPr lang="en-US" sz="4000" dirty="0" err="1">
                <a:latin typeface="Times New Roman" panose="02020603050405020304" pitchFamily="18" charset="0"/>
                <a:cs typeface="Times New Roman" panose="02020603050405020304" pitchFamily="18" charset="0"/>
              </a:rPr>
              <a:t>Ouimette</a:t>
            </a:r>
            <a:r>
              <a:rPr lang="en-US" sz="4000" dirty="0">
                <a:latin typeface="Times New Roman" panose="02020603050405020304" pitchFamily="18" charset="0"/>
                <a:cs typeface="Times New Roman" panose="02020603050405020304" pitchFamily="18" charset="0"/>
              </a:rPr>
              <a:t>, Rebecca Sanders-</a:t>
            </a:r>
            <a:r>
              <a:rPr lang="en-US" sz="4000" dirty="0" err="1">
                <a:latin typeface="Times New Roman" panose="02020603050405020304" pitchFamily="18" charset="0"/>
                <a:cs typeface="Times New Roman" panose="02020603050405020304" pitchFamily="18" charset="0"/>
              </a:rPr>
              <a:t>DeMott</a:t>
            </a:r>
            <a:r>
              <a:rPr lang="en-US" sz="4000" dirty="0">
                <a:latin typeface="Times New Roman" panose="02020603050405020304" pitchFamily="18" charset="0"/>
                <a:cs typeface="Times New Roman" panose="02020603050405020304" pitchFamily="18" charset="0"/>
              </a:rPr>
              <a:t>, Franklin Sullivan, Mary Martin, Olivia L. Fraser</a:t>
            </a:r>
          </a:p>
          <a:p>
            <a:pPr algn="ctr"/>
            <a:endParaRPr lang="en-US" sz="32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Department of Natural Resources and the Environment, University of New Hampshire, Durham, NH</a:t>
            </a:r>
          </a:p>
          <a:p>
            <a:pPr algn="ctr"/>
            <a:r>
              <a:rPr lang="en-US" sz="3600" dirty="0">
                <a:latin typeface="Times New Roman" panose="02020603050405020304" pitchFamily="18" charset="0"/>
                <a:cs typeface="Times New Roman" panose="02020603050405020304" pitchFamily="18" charset="0"/>
              </a:rPr>
              <a:t>Institute for the Study of Earth, Oceans, and Space and Department of Earth Sciences, University of New Hampshire, Durham, NH </a:t>
            </a:r>
          </a:p>
        </p:txBody>
      </p:sp>
      <p:sp>
        <p:nvSpPr>
          <p:cNvPr id="6" name="Rectangle 5">
            <a:extLst>
              <a:ext uri="{FF2B5EF4-FFF2-40B4-BE49-F238E27FC236}">
                <a16:creationId xmlns:a16="http://schemas.microsoft.com/office/drawing/2014/main" id="{DC9CF810-A4A7-48C6-BB04-E8E9976E61B1}"/>
              </a:ext>
            </a:extLst>
          </p:cNvPr>
          <p:cNvSpPr/>
          <p:nvPr/>
        </p:nvSpPr>
        <p:spPr>
          <a:xfrm>
            <a:off x="489858" y="5029201"/>
            <a:ext cx="12849726" cy="600219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3ABBB3-5394-4288-9171-67FEACDE9B00}"/>
              </a:ext>
            </a:extLst>
          </p:cNvPr>
          <p:cNvSpPr/>
          <p:nvPr/>
        </p:nvSpPr>
        <p:spPr>
          <a:xfrm>
            <a:off x="13716001" y="5029200"/>
            <a:ext cx="12781778" cy="2606040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EB4110-1468-4658-90A1-AC1EF645C0A4}"/>
              </a:ext>
            </a:extLst>
          </p:cNvPr>
          <p:cNvSpPr/>
          <p:nvPr/>
        </p:nvSpPr>
        <p:spPr>
          <a:xfrm>
            <a:off x="13724595" y="31376743"/>
            <a:ext cx="26084459" cy="1117113"/>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E810F9-8B77-400A-B246-2C391C4572C2}"/>
              </a:ext>
            </a:extLst>
          </p:cNvPr>
          <p:cNvSpPr/>
          <p:nvPr/>
        </p:nvSpPr>
        <p:spPr>
          <a:xfrm>
            <a:off x="26959331" y="5029199"/>
            <a:ext cx="12849725" cy="19194783"/>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D942B7-4532-4DA3-9035-4490C6C11818}"/>
              </a:ext>
            </a:extLst>
          </p:cNvPr>
          <p:cNvSpPr/>
          <p:nvPr/>
        </p:nvSpPr>
        <p:spPr>
          <a:xfrm>
            <a:off x="26959330" y="24659384"/>
            <a:ext cx="12849724" cy="643021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5E32E6-631A-4BE6-A706-5D22D5BE806F}"/>
              </a:ext>
            </a:extLst>
          </p:cNvPr>
          <p:cNvSpPr txBox="1"/>
          <p:nvPr/>
        </p:nvSpPr>
        <p:spPr>
          <a:xfrm>
            <a:off x="489855" y="4892240"/>
            <a:ext cx="12849727"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Introduction</a:t>
            </a:r>
          </a:p>
        </p:txBody>
      </p:sp>
      <p:sp>
        <p:nvSpPr>
          <p:cNvPr id="19" name="TextBox 18">
            <a:extLst>
              <a:ext uri="{FF2B5EF4-FFF2-40B4-BE49-F238E27FC236}">
                <a16:creationId xmlns:a16="http://schemas.microsoft.com/office/drawing/2014/main" id="{3D78FC9E-E5A2-4F32-9A41-1F5024669896}"/>
              </a:ext>
            </a:extLst>
          </p:cNvPr>
          <p:cNvSpPr txBox="1"/>
          <p:nvPr/>
        </p:nvSpPr>
        <p:spPr>
          <a:xfrm>
            <a:off x="27003963" y="24652507"/>
            <a:ext cx="12817069"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Conclusion</a:t>
            </a:r>
          </a:p>
        </p:txBody>
      </p:sp>
      <p:sp>
        <p:nvSpPr>
          <p:cNvPr id="21" name="TextBox 20">
            <a:extLst>
              <a:ext uri="{FF2B5EF4-FFF2-40B4-BE49-F238E27FC236}">
                <a16:creationId xmlns:a16="http://schemas.microsoft.com/office/drawing/2014/main" id="{1E057B84-D267-4D02-95C9-5218C7E039A3}"/>
              </a:ext>
            </a:extLst>
          </p:cNvPr>
          <p:cNvSpPr txBox="1"/>
          <p:nvPr/>
        </p:nvSpPr>
        <p:spPr>
          <a:xfrm>
            <a:off x="517131" y="5431006"/>
            <a:ext cx="12782641" cy="5632311"/>
          </a:xfrm>
          <a:prstGeom prst="rect">
            <a:avLst/>
          </a:prstGeom>
          <a:noFill/>
        </p:spPr>
        <p:txBody>
          <a:bodyPr wrap="square" rtlCol="0">
            <a:spAutoFit/>
          </a:bodyPr>
          <a:lstStyle/>
          <a:p>
            <a:pPr marL="182880" indent="-18288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Forests support over 2/3rds of the Earth’s terrestrial biodiversity but is threatened by deforestation due to agriculture and urban development. </a:t>
            </a:r>
          </a:p>
          <a:p>
            <a:pPr marL="182880" indent="-18288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Biodiversity is most commonly measured by the number of species present (species richness) or variation between species (species diversity).</a:t>
            </a:r>
          </a:p>
          <a:p>
            <a:pPr marL="182880" indent="-18288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Other forms of biodiversity include variation of functional traits (functional diversity), genetic make up (phylogenetic diversity), and physical structure (structural diversity). </a:t>
            </a:r>
          </a:p>
          <a:p>
            <a:pPr marL="182880" indent="-18288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Remote sensing has been used in replacement of field measurements to estimate species diversity but less focus has been placed on estimating other forms of diversity remotely. </a:t>
            </a:r>
          </a:p>
          <a:p>
            <a:pPr marL="182880" indent="-18288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The objective of this study was to test how well different biodiversity metrics can be estimated using remote sensing. </a:t>
            </a:r>
          </a:p>
        </p:txBody>
      </p:sp>
      <p:sp>
        <p:nvSpPr>
          <p:cNvPr id="24" name="TextBox 23">
            <a:extLst>
              <a:ext uri="{FF2B5EF4-FFF2-40B4-BE49-F238E27FC236}">
                <a16:creationId xmlns:a16="http://schemas.microsoft.com/office/drawing/2014/main" id="{7C63333E-8DBD-4430-910E-4DE43E47C221}"/>
              </a:ext>
            </a:extLst>
          </p:cNvPr>
          <p:cNvSpPr txBox="1"/>
          <p:nvPr/>
        </p:nvSpPr>
        <p:spPr>
          <a:xfrm>
            <a:off x="489852" y="11336223"/>
            <a:ext cx="12849724"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Methods</a:t>
            </a:r>
          </a:p>
        </p:txBody>
      </p:sp>
      <p:sp>
        <p:nvSpPr>
          <p:cNvPr id="25" name="TextBox 24">
            <a:extLst>
              <a:ext uri="{FF2B5EF4-FFF2-40B4-BE49-F238E27FC236}">
                <a16:creationId xmlns:a16="http://schemas.microsoft.com/office/drawing/2014/main" id="{F5BD74C7-D9BA-4B79-8A2D-48380B259CE5}"/>
              </a:ext>
            </a:extLst>
          </p:cNvPr>
          <p:cNvSpPr txBox="1"/>
          <p:nvPr/>
        </p:nvSpPr>
        <p:spPr>
          <a:xfrm>
            <a:off x="551309" y="11630061"/>
            <a:ext cx="5649500" cy="3677930"/>
          </a:xfrm>
          <a:prstGeom prst="rect">
            <a:avLst/>
          </a:prstGeom>
          <a:noFill/>
        </p:spPr>
        <p:txBody>
          <a:bodyPr wrap="square" rtlCol="0">
            <a:spAutoFit/>
          </a:bodyPr>
          <a:lstStyle/>
          <a:p>
            <a:pPr algn="ctr"/>
            <a:r>
              <a:rPr lang="en-US" sz="3400" u="sng" dirty="0">
                <a:latin typeface="Times New Roman" panose="02020603050405020304" pitchFamily="18" charset="0"/>
                <a:cs typeface="Times New Roman" panose="02020603050405020304" pitchFamily="18" charset="0"/>
              </a:rPr>
              <a:t>Study Site</a:t>
            </a:r>
          </a:p>
          <a:p>
            <a:pPr algn="ctr"/>
            <a:endParaRPr lang="en-US" sz="900" u="sng"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Bartlett Experimental Forest (BEF)  (Figure 1)</a:t>
            </a:r>
          </a:p>
          <a:p>
            <a:pPr marL="457200" indent="-457200">
              <a:spcAft>
                <a:spcPts val="600"/>
              </a:spcAf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1,052 hectare, northern-hardwood forest</a:t>
            </a:r>
          </a:p>
          <a:p>
            <a:pPr marL="457200" indent="-457200">
              <a:spcAft>
                <a:spcPts val="600"/>
              </a:spcAf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Contains 400</a:t>
            </a:r>
            <a:r>
              <a:rPr lang="en-US" sz="3000" baseline="30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evenly spaced 32m x 32m inventory plots</a:t>
            </a:r>
          </a:p>
        </p:txBody>
      </p:sp>
      <p:sp>
        <p:nvSpPr>
          <p:cNvPr id="26" name="TextBox 25">
            <a:extLst>
              <a:ext uri="{FF2B5EF4-FFF2-40B4-BE49-F238E27FC236}">
                <a16:creationId xmlns:a16="http://schemas.microsoft.com/office/drawing/2014/main" id="{61AE7536-491F-4196-81AD-2FA908FE7025}"/>
              </a:ext>
            </a:extLst>
          </p:cNvPr>
          <p:cNvSpPr txBox="1"/>
          <p:nvPr/>
        </p:nvSpPr>
        <p:spPr>
          <a:xfrm>
            <a:off x="558257" y="15344766"/>
            <a:ext cx="4838789" cy="10372070"/>
          </a:xfrm>
          <a:prstGeom prst="rect">
            <a:avLst/>
          </a:prstGeom>
          <a:noFill/>
        </p:spPr>
        <p:txBody>
          <a:bodyPr wrap="square" rtlCol="0">
            <a:spAutoFit/>
          </a:bodyPr>
          <a:lstStyle/>
          <a:p>
            <a:pPr algn="ctr"/>
            <a:r>
              <a:rPr lang="en-US" sz="3400" u="sng" dirty="0">
                <a:latin typeface="Times New Roman" panose="02020603050405020304" pitchFamily="18" charset="0"/>
                <a:cs typeface="Times New Roman" panose="02020603050405020304" pitchFamily="18" charset="0"/>
              </a:rPr>
              <a:t>Data Products</a:t>
            </a:r>
          </a:p>
          <a:p>
            <a:pPr algn="ctr"/>
            <a:endParaRPr lang="en-US" sz="900" u="sng"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2001-2003 species inventory data of dominant canopy species with DBH &gt; 3.8cm</a:t>
            </a:r>
          </a:p>
          <a:p>
            <a:pPr marL="457200" indent="-457200">
              <a:spcAft>
                <a:spcPts val="600"/>
              </a:spcAft>
              <a:buFont typeface="Arial" panose="020B0604020202020204" pitchFamily="34" charset="0"/>
              <a:buChar char="•"/>
            </a:pPr>
            <a:r>
              <a:rPr lang="en-US" sz="3000" dirty="0" err="1">
                <a:latin typeface="Times New Roman" panose="02020603050405020304" pitchFamily="18" charset="0"/>
                <a:cs typeface="Times New Roman" panose="02020603050405020304" pitchFamily="18" charset="0"/>
              </a:rPr>
              <a:t>SpecTIR</a:t>
            </a:r>
            <a:r>
              <a:rPr lang="en-US" sz="3000" dirty="0">
                <a:latin typeface="Times New Roman" panose="02020603050405020304" pitchFamily="18" charset="0"/>
                <a:cs typeface="Times New Roman" panose="02020603050405020304" pitchFamily="18" charset="0"/>
              </a:rPr>
              <a:t> hyperspectral imagery collected in 2014 containing 360 bands covering wavelengths between 400 to 2500nm and a spatial resolution of 5m.  </a:t>
            </a:r>
          </a:p>
          <a:p>
            <a:pPr marL="457200" indent="-457200">
              <a:spcAft>
                <a:spcPts val="600"/>
              </a:spcAf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2014 LiDAR collected from the National Ecological Observatory Network (NEON)</a:t>
            </a:r>
          </a:p>
          <a:p>
            <a:pPr marL="914400" lvl="1" indent="-457200">
              <a:spcAft>
                <a:spcPts val="600"/>
              </a:spcAft>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1m Canopy Height Model </a:t>
            </a:r>
          </a:p>
          <a:p>
            <a:pPr marL="457200" indent="-457200">
              <a:spcAft>
                <a:spcPts val="600"/>
              </a:spcAf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LiDAR from GRANIT </a:t>
            </a:r>
          </a:p>
          <a:p>
            <a:pPr marL="914400" lvl="1" indent="-457200">
              <a:spcAft>
                <a:spcPts val="600"/>
              </a:spcAft>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5m Digital Elevation Model</a:t>
            </a:r>
          </a:p>
        </p:txBody>
      </p:sp>
      <p:grpSp>
        <p:nvGrpSpPr>
          <p:cNvPr id="27" name="Group 26">
            <a:extLst>
              <a:ext uri="{FF2B5EF4-FFF2-40B4-BE49-F238E27FC236}">
                <a16:creationId xmlns:a16="http://schemas.microsoft.com/office/drawing/2014/main" id="{AEE830B3-68DC-4599-B175-77B639864213}"/>
              </a:ext>
            </a:extLst>
          </p:cNvPr>
          <p:cNvGrpSpPr/>
          <p:nvPr/>
        </p:nvGrpSpPr>
        <p:grpSpPr>
          <a:xfrm>
            <a:off x="6440387" y="12074012"/>
            <a:ext cx="3607374" cy="5434910"/>
            <a:chOff x="28684760" y="11925243"/>
            <a:chExt cx="3667125" cy="7105650"/>
          </a:xfrm>
          <a:solidFill>
            <a:schemeClr val="bg1"/>
          </a:solidFill>
        </p:grpSpPr>
        <p:pic>
          <p:nvPicPr>
            <p:cNvPr id="28" name="Picture 27" descr="A picture containing sitting, table, wire, cellphone&#10;&#10;Description automatically generated">
              <a:extLst>
                <a:ext uri="{FF2B5EF4-FFF2-40B4-BE49-F238E27FC236}">
                  <a16:creationId xmlns:a16="http://schemas.microsoft.com/office/drawing/2014/main" id="{7F88E24E-DB33-45FD-9467-C70B4E1B6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4760" y="11925243"/>
              <a:ext cx="3667125" cy="7105650"/>
            </a:xfrm>
            <a:prstGeom prst="rect">
              <a:avLst/>
            </a:prstGeom>
            <a:grpFill/>
            <a:ln>
              <a:solidFill>
                <a:schemeClr val="accent3"/>
              </a:solidFill>
            </a:ln>
          </p:spPr>
        </p:pic>
        <p:sp>
          <p:nvSpPr>
            <p:cNvPr id="29" name="Star: 5 Points 28">
              <a:extLst>
                <a:ext uri="{FF2B5EF4-FFF2-40B4-BE49-F238E27FC236}">
                  <a16:creationId xmlns:a16="http://schemas.microsoft.com/office/drawing/2014/main" id="{21E06C66-F36A-4269-A43D-CAB48930DA31}"/>
                </a:ext>
              </a:extLst>
            </p:cNvPr>
            <p:cNvSpPr/>
            <p:nvPr/>
          </p:nvSpPr>
          <p:spPr>
            <a:xfrm>
              <a:off x="30849159" y="14472664"/>
              <a:ext cx="742950" cy="793051"/>
            </a:xfrm>
            <a:prstGeom prst="star5">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0D1EA8C-5643-4F6A-991F-962A20A8D7C1}"/>
                </a:ext>
              </a:extLst>
            </p:cNvPr>
            <p:cNvSpPr txBox="1"/>
            <p:nvPr/>
          </p:nvSpPr>
          <p:spPr>
            <a:xfrm>
              <a:off x="29687187" y="14989960"/>
              <a:ext cx="2630402" cy="2162509"/>
            </a:xfrm>
            <a:prstGeom prst="rect">
              <a:avLst/>
            </a:prstGeom>
            <a:noFill/>
            <a:ln>
              <a:noFill/>
            </a:ln>
          </p:spPr>
          <p:txBody>
            <a:bodyPr wrap="square" rtlCol="0">
              <a:spAutoFit/>
            </a:bodyPr>
            <a:lstStyle/>
            <a:p>
              <a:r>
                <a:rPr lang="en-US" sz="2800" dirty="0">
                  <a:latin typeface="Times New Roman" panose="02020603050405020304" pitchFamily="18" charset="0"/>
                  <a:cs typeface="Times New Roman" panose="02020603050405020304" pitchFamily="18" charset="0"/>
                </a:rPr>
                <a:t>Bartlett Experimental Forest</a:t>
              </a:r>
            </a:p>
          </p:txBody>
        </p:sp>
      </p:grpSp>
      <p:sp>
        <p:nvSpPr>
          <p:cNvPr id="31" name="TextBox 30">
            <a:extLst>
              <a:ext uri="{FF2B5EF4-FFF2-40B4-BE49-F238E27FC236}">
                <a16:creationId xmlns:a16="http://schemas.microsoft.com/office/drawing/2014/main" id="{0AE3A132-E127-41B5-A4CB-95B82BD9E697}"/>
              </a:ext>
            </a:extLst>
          </p:cNvPr>
          <p:cNvSpPr txBox="1"/>
          <p:nvPr/>
        </p:nvSpPr>
        <p:spPr>
          <a:xfrm>
            <a:off x="10317018" y="13237541"/>
            <a:ext cx="2827444" cy="2400657"/>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Figure 1 (left)</a:t>
            </a:r>
            <a:r>
              <a:rPr lang="en-US" sz="3000" dirty="0">
                <a:latin typeface="Times New Roman" panose="02020603050405020304" pitchFamily="18" charset="0"/>
                <a:cs typeface="Times New Roman" panose="02020603050405020304" pitchFamily="18" charset="0"/>
              </a:rPr>
              <a:t>: Approximate Location of BEF in New Hampshire</a:t>
            </a:r>
          </a:p>
        </p:txBody>
      </p:sp>
      <p:sp>
        <p:nvSpPr>
          <p:cNvPr id="32" name="TextBox 31">
            <a:extLst>
              <a:ext uri="{FF2B5EF4-FFF2-40B4-BE49-F238E27FC236}">
                <a16:creationId xmlns:a16="http://schemas.microsoft.com/office/drawing/2014/main" id="{B4F14DDE-A956-4933-9A4D-6D241E469748}"/>
              </a:ext>
            </a:extLst>
          </p:cNvPr>
          <p:cNvSpPr txBox="1"/>
          <p:nvPr/>
        </p:nvSpPr>
        <p:spPr>
          <a:xfrm>
            <a:off x="6183784" y="23276522"/>
            <a:ext cx="6883788" cy="9064020"/>
          </a:xfrm>
          <a:prstGeom prst="rect">
            <a:avLst/>
          </a:prstGeom>
          <a:noFill/>
        </p:spPr>
        <p:txBody>
          <a:bodyPr wrap="square" numCol="1" rtlCol="0">
            <a:spAutoFit/>
          </a:bodyPr>
          <a:lstStyle/>
          <a:p>
            <a:pPr algn="ctr"/>
            <a:r>
              <a:rPr lang="en-US" sz="3400" u="sng" dirty="0">
                <a:latin typeface="Times New Roman" panose="02020603050405020304" pitchFamily="18" charset="0"/>
                <a:cs typeface="Times New Roman" panose="02020603050405020304" pitchFamily="18" charset="0"/>
              </a:rPr>
              <a:t>Field Measured Biodiversity Indices</a:t>
            </a:r>
          </a:p>
          <a:p>
            <a:pPr algn="ctr"/>
            <a:endParaRPr lang="en-US" sz="900"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solidFill>
                  <a:srgbClr val="D40A18"/>
                </a:solidFill>
                <a:latin typeface="Times New Roman" panose="02020603050405020304" pitchFamily="18" charset="0"/>
                <a:cs typeface="Times New Roman" panose="02020603050405020304" pitchFamily="18" charset="0"/>
              </a:rPr>
              <a:t>Species Diversity </a:t>
            </a:r>
          </a:p>
          <a:p>
            <a:pPr marL="914400" lvl="1" indent="-457200">
              <a:buFont typeface="Courier New" panose="02070309020205020404" pitchFamily="49" charset="0"/>
              <a:buChar char="o"/>
            </a:pPr>
            <a:r>
              <a:rPr lang="en-US" sz="3000" dirty="0">
                <a:solidFill>
                  <a:srgbClr val="D40A18"/>
                </a:solidFill>
                <a:latin typeface="Times New Roman" panose="02020603050405020304" pitchFamily="18" charset="0"/>
                <a:cs typeface="Times New Roman" panose="02020603050405020304" pitchFamily="18" charset="0"/>
              </a:rPr>
              <a:t>Shannon’s Index (H’), Richness, </a:t>
            </a:r>
            <a:r>
              <a:rPr lang="en-US" sz="3000" dirty="0" err="1">
                <a:solidFill>
                  <a:srgbClr val="D40A18"/>
                </a:solidFill>
                <a:latin typeface="Times New Roman" panose="02020603050405020304" pitchFamily="18" charset="0"/>
                <a:cs typeface="Times New Roman" panose="02020603050405020304" pitchFamily="18" charset="0"/>
              </a:rPr>
              <a:t>Peilou’s</a:t>
            </a:r>
            <a:r>
              <a:rPr lang="en-US" sz="3000" dirty="0">
                <a:solidFill>
                  <a:srgbClr val="D40A18"/>
                </a:solidFill>
                <a:latin typeface="Times New Roman" panose="02020603050405020304" pitchFamily="18" charset="0"/>
                <a:cs typeface="Times New Roman" panose="02020603050405020304" pitchFamily="18" charset="0"/>
              </a:rPr>
              <a:t> Evenness</a:t>
            </a:r>
          </a:p>
          <a:p>
            <a:pPr marL="457200" indent="-457200">
              <a:buFont typeface="Arial" panose="020B0604020202020204" pitchFamily="34" charset="0"/>
              <a:buChar char="•"/>
            </a:pPr>
            <a:r>
              <a:rPr lang="en-US" sz="3000" dirty="0">
                <a:solidFill>
                  <a:schemeClr val="accent5">
                    <a:lumMod val="50000"/>
                  </a:schemeClr>
                </a:solidFill>
                <a:latin typeface="Times New Roman" panose="02020603050405020304" pitchFamily="18" charset="0"/>
                <a:cs typeface="Times New Roman" panose="02020603050405020304" pitchFamily="18" charset="0"/>
              </a:rPr>
              <a:t>Functional Diversity</a:t>
            </a:r>
          </a:p>
          <a:p>
            <a:pPr marL="914400" lvl="1" indent="-457200">
              <a:buFont typeface="Courier New" panose="02070309020205020404" pitchFamily="49" charset="0"/>
              <a:buChar char="o"/>
            </a:pPr>
            <a:r>
              <a:rPr lang="en-US" sz="3000" dirty="0">
                <a:solidFill>
                  <a:schemeClr val="accent5">
                    <a:lumMod val="50000"/>
                  </a:schemeClr>
                </a:solidFill>
                <a:latin typeface="Times New Roman" panose="02020603050405020304" pitchFamily="18" charset="0"/>
                <a:cs typeface="Times New Roman" panose="02020603050405020304" pitchFamily="18" charset="0"/>
              </a:rPr>
              <a:t>Richness, Evenness, Divergence, Dispersion, Rao’s Quadradic Entropy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RaoQ</a:t>
            </a:r>
            <a:r>
              <a:rPr lang="en-US" sz="3000" dirty="0">
                <a:solidFill>
                  <a:schemeClr val="accent5">
                    <a:lumMod val="50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3000" dirty="0">
                <a:solidFill>
                  <a:srgbClr val="EA5F00"/>
                </a:solidFill>
                <a:latin typeface="Times New Roman" panose="02020603050405020304" pitchFamily="18" charset="0"/>
                <a:cs typeface="Times New Roman" panose="02020603050405020304" pitchFamily="18" charset="0"/>
              </a:rPr>
              <a:t>Phylogenetic Diversity </a:t>
            </a:r>
          </a:p>
          <a:p>
            <a:pPr marL="914400" lvl="1" indent="-457200">
              <a:buFont typeface="Courier New" panose="02070309020205020404" pitchFamily="49" charset="0"/>
              <a:buChar char="o"/>
            </a:pPr>
            <a:r>
              <a:rPr lang="en-US" sz="3000" dirty="0">
                <a:solidFill>
                  <a:srgbClr val="EA5F00"/>
                </a:solidFill>
                <a:latin typeface="Times New Roman" panose="02020603050405020304" pitchFamily="18" charset="0"/>
                <a:cs typeface="Times New Roman" panose="02020603050405020304" pitchFamily="18" charset="0"/>
              </a:rPr>
              <a:t>Faith’s PD, Variability (PSV), Richness, Evenness, Clustering</a:t>
            </a:r>
          </a:p>
          <a:p>
            <a:pPr marL="285750" indent="-285750">
              <a:buFont typeface="Arial" panose="020B0604020202020204" pitchFamily="34" charset="0"/>
              <a:buChar char="•"/>
            </a:pPr>
            <a:r>
              <a:rPr lang="en-US" sz="3000" dirty="0">
                <a:solidFill>
                  <a:schemeClr val="accent6">
                    <a:lumMod val="50000"/>
                  </a:schemeClr>
                </a:solidFill>
                <a:latin typeface="Times New Roman" panose="02020603050405020304" pitchFamily="18" charset="0"/>
                <a:cs typeface="Times New Roman" panose="02020603050405020304" pitchFamily="18" charset="0"/>
              </a:rPr>
              <a:t>Structural Diversity</a:t>
            </a:r>
          </a:p>
          <a:p>
            <a:pPr marL="914400" lvl="1" indent="-457200">
              <a:buFont typeface="Courier New" panose="02070309020205020404" pitchFamily="49" charset="0"/>
              <a:buChar char="o"/>
            </a:pPr>
            <a:r>
              <a:rPr lang="en-US" sz="3000" dirty="0">
                <a:solidFill>
                  <a:schemeClr val="accent6">
                    <a:lumMod val="50000"/>
                  </a:schemeClr>
                </a:solidFill>
                <a:latin typeface="Times New Roman" panose="02020603050405020304" pitchFamily="18" charset="0"/>
                <a:cs typeface="Times New Roman" panose="02020603050405020304" pitchFamily="18" charset="0"/>
              </a:rPr>
              <a:t>Inventory Based</a:t>
            </a:r>
          </a:p>
          <a:p>
            <a:pPr marL="1371600" lvl="2" indent="-457200">
              <a:buFont typeface="Wingdings" panose="05000000000000000000" pitchFamily="2" charset="2"/>
              <a:buChar char="§"/>
            </a:pPr>
            <a:r>
              <a:rPr lang="en-US" sz="3000" dirty="0">
                <a:solidFill>
                  <a:schemeClr val="accent6">
                    <a:lumMod val="50000"/>
                  </a:schemeClr>
                </a:solidFill>
                <a:latin typeface="Times New Roman" panose="02020603050405020304" pitchFamily="18" charset="0"/>
                <a:cs typeface="Times New Roman" panose="02020603050405020304" pitchFamily="18" charset="0"/>
              </a:rPr>
              <a:t>Standard deviation of DBH, Stand density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StanDen</a:t>
            </a:r>
            <a:r>
              <a:rPr lang="en-US" sz="3000" dirty="0">
                <a:solidFill>
                  <a:schemeClr val="accent6">
                    <a:lumMod val="50000"/>
                  </a:schemeClr>
                </a:solidFill>
                <a:latin typeface="Times New Roman" panose="02020603050405020304" pitchFamily="18" charset="0"/>
                <a:cs typeface="Times New Roman" panose="02020603050405020304" pitchFamily="18" charset="0"/>
              </a:rPr>
              <a:t>)</a:t>
            </a:r>
          </a:p>
          <a:p>
            <a:pPr marL="914400" lvl="1" indent="-457200">
              <a:buFont typeface="Courier New" panose="02070309020205020404" pitchFamily="49" charset="0"/>
              <a:buChar char="o"/>
            </a:pPr>
            <a:r>
              <a:rPr lang="en-US" sz="3000" dirty="0">
                <a:solidFill>
                  <a:schemeClr val="accent6">
                    <a:lumMod val="50000"/>
                  </a:schemeClr>
                </a:solidFill>
                <a:latin typeface="Times New Roman" panose="02020603050405020304" pitchFamily="18" charset="0"/>
                <a:cs typeface="Times New Roman" panose="02020603050405020304" pitchFamily="18" charset="0"/>
              </a:rPr>
              <a:t>LiDAR Based</a:t>
            </a:r>
          </a:p>
          <a:p>
            <a:pPr marL="1371600" lvl="2" indent="-457200">
              <a:buFont typeface="Wingdings" panose="05000000000000000000" pitchFamily="2" charset="2"/>
              <a:buChar char="§"/>
            </a:pPr>
            <a:r>
              <a:rPr lang="en-US" sz="3000" dirty="0">
                <a:solidFill>
                  <a:schemeClr val="accent6">
                    <a:lumMod val="50000"/>
                  </a:schemeClr>
                </a:solidFill>
                <a:latin typeface="Times New Roman" panose="02020603050405020304" pitchFamily="18" charset="0"/>
                <a:cs typeface="Times New Roman" panose="02020603050405020304" pitchFamily="18" charset="0"/>
              </a:rPr>
              <a:t>Rumple; Shannon Index of height profile, mean height, standard deviation of height </a:t>
            </a:r>
          </a:p>
        </p:txBody>
      </p:sp>
      <p:sp>
        <p:nvSpPr>
          <p:cNvPr id="37" name="TextBox 36">
            <a:extLst>
              <a:ext uri="{FF2B5EF4-FFF2-40B4-BE49-F238E27FC236}">
                <a16:creationId xmlns:a16="http://schemas.microsoft.com/office/drawing/2014/main" id="{781D0AD0-9124-4C83-AAF1-0E61B935F804}"/>
              </a:ext>
            </a:extLst>
          </p:cNvPr>
          <p:cNvSpPr txBox="1"/>
          <p:nvPr/>
        </p:nvSpPr>
        <p:spPr>
          <a:xfrm>
            <a:off x="558263" y="25766068"/>
            <a:ext cx="5693073" cy="6755696"/>
          </a:xfrm>
          <a:prstGeom prst="rect">
            <a:avLst/>
          </a:prstGeom>
          <a:noFill/>
        </p:spPr>
        <p:txBody>
          <a:bodyPr wrap="square" rtlCol="0">
            <a:spAutoFit/>
          </a:bodyPr>
          <a:lstStyle/>
          <a:p>
            <a:pPr algn="ctr"/>
            <a:r>
              <a:rPr lang="en-US" sz="3400" u="sng" dirty="0">
                <a:latin typeface="Times New Roman" panose="02020603050405020304" pitchFamily="18" charset="0"/>
                <a:cs typeface="Times New Roman" panose="02020603050405020304" pitchFamily="18" charset="0"/>
              </a:rPr>
              <a:t>Remote Sensing Analyses</a:t>
            </a:r>
          </a:p>
          <a:p>
            <a:pPr algn="ctr"/>
            <a:endParaRPr lang="en-US" sz="900"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Topography </a:t>
            </a:r>
          </a:p>
          <a:p>
            <a:pPr marL="914400" lvl="1" indent="-457200">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Slope (%), Aspect, Elevation, Topographic Wetness, Topographic Position, Bedrock </a:t>
            </a:r>
          </a:p>
          <a:p>
            <a:pPr marL="285750" indent="-28575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Vegetation Indices </a:t>
            </a:r>
          </a:p>
          <a:p>
            <a:pPr marL="914400" lvl="1" indent="-457200">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NDVI, EVI, etc. </a:t>
            </a:r>
          </a:p>
          <a:p>
            <a:pPr marL="285750" indent="-28575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Unsupervised Classification</a:t>
            </a:r>
          </a:p>
          <a:p>
            <a:pPr marL="914400" lvl="1" indent="-457200">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Shannon’s Entropy, Richness, and </a:t>
            </a:r>
            <a:r>
              <a:rPr lang="en-US" sz="3000" dirty="0" err="1">
                <a:latin typeface="Times New Roman" panose="02020603050405020304" pitchFamily="18" charset="0"/>
                <a:cs typeface="Times New Roman" panose="02020603050405020304" pitchFamily="18" charset="0"/>
              </a:rPr>
              <a:t>Peilou</a:t>
            </a:r>
            <a:r>
              <a:rPr lang="en-US" sz="3000" dirty="0">
                <a:latin typeface="Times New Roman" panose="02020603050405020304" pitchFamily="18" charset="0"/>
                <a:cs typeface="Times New Roman" panose="02020603050405020304" pitchFamily="18" charset="0"/>
              </a:rPr>
              <a:t>’ s Evenness of  spectral classes</a:t>
            </a:r>
          </a:p>
          <a:p>
            <a:pPr marL="285750" indent="-28575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Reflectance </a:t>
            </a:r>
          </a:p>
          <a:p>
            <a:pPr marL="914400" lvl="1" indent="-457200">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Mean and Standard Deviation </a:t>
            </a:r>
          </a:p>
        </p:txBody>
      </p:sp>
      <p:pic>
        <p:nvPicPr>
          <p:cNvPr id="39" name="Picture 38">
            <a:extLst>
              <a:ext uri="{FF2B5EF4-FFF2-40B4-BE49-F238E27FC236}">
                <a16:creationId xmlns:a16="http://schemas.microsoft.com/office/drawing/2014/main" id="{F8A2E5B1-150E-41C9-A4B0-C502DAC558E2}"/>
              </a:ext>
            </a:extLst>
          </p:cNvPr>
          <p:cNvPicPr>
            <a:picLocks noChangeAspect="1"/>
          </p:cNvPicPr>
          <p:nvPr/>
        </p:nvPicPr>
        <p:blipFill>
          <a:blip r:embed="rId4"/>
          <a:stretch>
            <a:fillRect/>
          </a:stretch>
        </p:blipFill>
        <p:spPr>
          <a:xfrm>
            <a:off x="34341019" y="615531"/>
            <a:ext cx="1817149" cy="1840276"/>
          </a:xfrm>
          <a:prstGeom prst="rect">
            <a:avLst/>
          </a:prstGeom>
          <a:ln>
            <a:noFill/>
          </a:ln>
        </p:spPr>
      </p:pic>
      <p:pic>
        <p:nvPicPr>
          <p:cNvPr id="40" name="Picture 39">
            <a:extLst>
              <a:ext uri="{FF2B5EF4-FFF2-40B4-BE49-F238E27FC236}">
                <a16:creationId xmlns:a16="http://schemas.microsoft.com/office/drawing/2014/main" id="{5532A440-AC31-492A-AB8F-9CCFCDD2248B}"/>
              </a:ext>
            </a:extLst>
          </p:cNvPr>
          <p:cNvPicPr>
            <a:picLocks noChangeAspect="1"/>
          </p:cNvPicPr>
          <p:nvPr/>
        </p:nvPicPr>
        <p:blipFill>
          <a:blip r:embed="rId5"/>
          <a:stretch>
            <a:fillRect/>
          </a:stretch>
        </p:blipFill>
        <p:spPr>
          <a:xfrm>
            <a:off x="35617760" y="2664759"/>
            <a:ext cx="1975028" cy="1785796"/>
          </a:xfrm>
          <a:prstGeom prst="rect">
            <a:avLst/>
          </a:prstGeom>
          <a:ln>
            <a:solidFill>
              <a:schemeClr val="accent3"/>
            </a:solidFill>
          </a:ln>
        </p:spPr>
      </p:pic>
      <p:pic>
        <p:nvPicPr>
          <p:cNvPr id="41" name="Picture 40">
            <a:extLst>
              <a:ext uri="{FF2B5EF4-FFF2-40B4-BE49-F238E27FC236}">
                <a16:creationId xmlns:a16="http://schemas.microsoft.com/office/drawing/2014/main" id="{8EBE0737-93F7-495B-A027-9CAB33009CD5}"/>
              </a:ext>
            </a:extLst>
          </p:cNvPr>
          <p:cNvPicPr>
            <a:picLocks noChangeAspect="1"/>
          </p:cNvPicPr>
          <p:nvPr/>
        </p:nvPicPr>
        <p:blipFill>
          <a:blip r:embed="rId6"/>
          <a:stretch>
            <a:fillRect/>
          </a:stretch>
        </p:blipFill>
        <p:spPr>
          <a:xfrm>
            <a:off x="37075038" y="638322"/>
            <a:ext cx="1817149" cy="1872335"/>
          </a:xfrm>
          <a:prstGeom prst="rect">
            <a:avLst/>
          </a:prstGeom>
          <a:ln>
            <a:solidFill>
              <a:schemeClr val="tx1"/>
            </a:solidFill>
          </a:ln>
        </p:spPr>
      </p:pic>
      <p:pic>
        <p:nvPicPr>
          <p:cNvPr id="42" name="Picture 41">
            <a:extLst>
              <a:ext uri="{FF2B5EF4-FFF2-40B4-BE49-F238E27FC236}">
                <a16:creationId xmlns:a16="http://schemas.microsoft.com/office/drawing/2014/main" id="{51E5B28C-5F04-4602-A0EB-8431502E81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9118" y="544830"/>
            <a:ext cx="4255006" cy="3905726"/>
          </a:xfrm>
          <a:prstGeom prst="rect">
            <a:avLst/>
          </a:prstGeom>
          <a:ln>
            <a:noFill/>
          </a:ln>
        </p:spPr>
      </p:pic>
      <p:grpSp>
        <p:nvGrpSpPr>
          <p:cNvPr id="91" name="Group 90">
            <a:extLst>
              <a:ext uri="{FF2B5EF4-FFF2-40B4-BE49-F238E27FC236}">
                <a16:creationId xmlns:a16="http://schemas.microsoft.com/office/drawing/2014/main" id="{7D19F611-8697-4023-A670-6B6EB60DE043}"/>
              </a:ext>
            </a:extLst>
          </p:cNvPr>
          <p:cNvGrpSpPr/>
          <p:nvPr/>
        </p:nvGrpSpPr>
        <p:grpSpPr>
          <a:xfrm>
            <a:off x="13872701" y="12824090"/>
            <a:ext cx="8201301" cy="6689823"/>
            <a:chOff x="-12555242" y="-4256787"/>
            <a:chExt cx="11870546" cy="9122106"/>
          </a:xfrm>
        </p:grpSpPr>
        <p:pic>
          <p:nvPicPr>
            <p:cNvPr id="82" name="Picture 1">
              <a:extLst>
                <a:ext uri="{FF2B5EF4-FFF2-40B4-BE49-F238E27FC236}">
                  <a16:creationId xmlns:a16="http://schemas.microsoft.com/office/drawing/2014/main" id="{EB36248B-B376-4B44-B6A5-9043E8B6AADA}"/>
                </a:ext>
              </a:extLst>
            </p:cNvPr>
            <p:cNvPicPr>
              <a:picLocks noChangeAspect="1"/>
            </p:cNvPicPr>
            <p:nvPr/>
          </p:nvPicPr>
          <p:blipFill rotWithShape="1">
            <a:blip r:embed="rId8"/>
            <a:srcRect b="15865"/>
            <a:stretch/>
          </p:blipFill>
          <p:spPr>
            <a:xfrm>
              <a:off x="-12555242" y="-4256787"/>
              <a:ext cx="5935686" cy="4059419"/>
            </a:xfrm>
            <a:prstGeom prst="rect">
              <a:avLst/>
            </a:prstGeom>
          </p:spPr>
        </p:pic>
        <p:pic>
          <p:nvPicPr>
            <p:cNvPr id="83" name="Picture 82">
              <a:extLst>
                <a:ext uri="{FF2B5EF4-FFF2-40B4-BE49-F238E27FC236}">
                  <a16:creationId xmlns:a16="http://schemas.microsoft.com/office/drawing/2014/main" id="{C34FBBAC-9264-476A-ACCB-037BC6B35462}"/>
                </a:ext>
              </a:extLst>
            </p:cNvPr>
            <p:cNvPicPr>
              <a:picLocks noChangeAspect="1"/>
            </p:cNvPicPr>
            <p:nvPr/>
          </p:nvPicPr>
          <p:blipFill rotWithShape="1">
            <a:blip r:embed="rId9"/>
            <a:srcRect b="15889"/>
            <a:stretch/>
          </p:blipFill>
          <p:spPr>
            <a:xfrm>
              <a:off x="-6619555" y="-4256787"/>
              <a:ext cx="5934859" cy="4059419"/>
            </a:xfrm>
            <a:prstGeom prst="rect">
              <a:avLst/>
            </a:prstGeom>
          </p:spPr>
        </p:pic>
        <p:pic>
          <p:nvPicPr>
            <p:cNvPr id="84" name="Picture 5">
              <a:extLst>
                <a:ext uri="{FF2B5EF4-FFF2-40B4-BE49-F238E27FC236}">
                  <a16:creationId xmlns:a16="http://schemas.microsoft.com/office/drawing/2014/main" id="{B76E76D9-61F6-4843-9F35-AAA43BCF5B32}"/>
                </a:ext>
              </a:extLst>
            </p:cNvPr>
            <p:cNvPicPr>
              <a:picLocks noChangeAspect="1"/>
            </p:cNvPicPr>
            <p:nvPr/>
          </p:nvPicPr>
          <p:blipFill rotWithShape="1">
            <a:blip r:embed="rId10"/>
            <a:srcRect b="15175"/>
            <a:stretch/>
          </p:blipFill>
          <p:spPr>
            <a:xfrm>
              <a:off x="-12555242" y="-197368"/>
              <a:ext cx="6028540" cy="4180114"/>
            </a:xfrm>
            <a:prstGeom prst="rect">
              <a:avLst/>
            </a:prstGeom>
          </p:spPr>
        </p:pic>
        <p:pic>
          <p:nvPicPr>
            <p:cNvPr id="85" name="Picture 7">
              <a:extLst>
                <a:ext uri="{FF2B5EF4-FFF2-40B4-BE49-F238E27FC236}">
                  <a16:creationId xmlns:a16="http://schemas.microsoft.com/office/drawing/2014/main" id="{DFFF5E81-72D6-4D9E-A8F0-312CB5C13FF2}"/>
                </a:ext>
              </a:extLst>
            </p:cNvPr>
            <p:cNvPicPr>
              <a:picLocks noChangeAspect="1"/>
            </p:cNvPicPr>
            <p:nvPr/>
          </p:nvPicPr>
          <p:blipFill rotWithShape="1">
            <a:blip r:embed="rId11"/>
            <a:srcRect b="15152"/>
            <a:stretch/>
          </p:blipFill>
          <p:spPr>
            <a:xfrm>
              <a:off x="-6619556" y="-197368"/>
              <a:ext cx="5934858" cy="4180113"/>
            </a:xfrm>
            <a:prstGeom prst="rect">
              <a:avLst/>
            </a:prstGeom>
          </p:spPr>
        </p:pic>
        <p:pic>
          <p:nvPicPr>
            <p:cNvPr id="86" name="Picture 7">
              <a:extLst>
                <a:ext uri="{FF2B5EF4-FFF2-40B4-BE49-F238E27FC236}">
                  <a16:creationId xmlns:a16="http://schemas.microsoft.com/office/drawing/2014/main" id="{ADF42DA9-39D9-4326-A393-EE29FFF5D116}"/>
                </a:ext>
              </a:extLst>
            </p:cNvPr>
            <p:cNvPicPr>
              <a:picLocks noChangeAspect="1"/>
            </p:cNvPicPr>
            <p:nvPr/>
          </p:nvPicPr>
          <p:blipFill rotWithShape="1">
            <a:blip r:embed="rId11"/>
            <a:srcRect t="82995" r="54922" b="-1399"/>
            <a:stretch/>
          </p:blipFill>
          <p:spPr>
            <a:xfrm>
              <a:off x="-12555242" y="3958627"/>
              <a:ext cx="11870543" cy="906692"/>
            </a:xfrm>
            <a:prstGeom prst="rect">
              <a:avLst/>
            </a:prstGeom>
          </p:spPr>
        </p:pic>
        <p:sp>
          <p:nvSpPr>
            <p:cNvPr id="3" name="TextBox 2">
              <a:extLst>
                <a:ext uri="{FF2B5EF4-FFF2-40B4-BE49-F238E27FC236}">
                  <a16:creationId xmlns:a16="http://schemas.microsoft.com/office/drawing/2014/main" id="{C2EDB65D-898F-4C2F-9312-73855A3D7364}"/>
                </a:ext>
              </a:extLst>
            </p:cNvPr>
            <p:cNvSpPr txBox="1"/>
            <p:nvPr/>
          </p:nvSpPr>
          <p:spPr>
            <a:xfrm>
              <a:off x="-9332330" y="-1360706"/>
              <a:ext cx="2413510" cy="545582"/>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0.02738</a:t>
              </a:r>
            </a:p>
          </p:txBody>
        </p:sp>
        <p:sp>
          <p:nvSpPr>
            <p:cNvPr id="2" name="TextBox 1">
              <a:extLst>
                <a:ext uri="{FF2B5EF4-FFF2-40B4-BE49-F238E27FC236}">
                  <a16:creationId xmlns:a16="http://schemas.microsoft.com/office/drawing/2014/main" id="{0FD7A1A6-2851-4109-8134-C1B3856EE9AC}"/>
                </a:ext>
              </a:extLst>
            </p:cNvPr>
            <p:cNvSpPr txBox="1"/>
            <p:nvPr/>
          </p:nvSpPr>
          <p:spPr>
            <a:xfrm>
              <a:off x="-12555242" y="3982745"/>
              <a:ext cx="11870543" cy="713452"/>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TWID</a:t>
              </a:r>
            </a:p>
          </p:txBody>
        </p:sp>
        <p:sp>
          <p:nvSpPr>
            <p:cNvPr id="50" name="TextBox 49">
              <a:extLst>
                <a:ext uri="{FF2B5EF4-FFF2-40B4-BE49-F238E27FC236}">
                  <a16:creationId xmlns:a16="http://schemas.microsoft.com/office/drawing/2014/main" id="{8A79381E-6DB4-40DC-BF5A-89D48F6CA98D}"/>
                </a:ext>
              </a:extLst>
            </p:cNvPr>
            <p:cNvSpPr txBox="1"/>
            <p:nvPr/>
          </p:nvSpPr>
          <p:spPr>
            <a:xfrm>
              <a:off x="-3546441" y="-33082"/>
              <a:ext cx="2562479" cy="545582"/>
            </a:xfrm>
            <a:prstGeom prst="rect">
              <a:avLst/>
            </a:prstGeom>
            <a:solidFill>
              <a:srgbClr val="FFFFFF"/>
            </a:solidFill>
            <a:ln>
              <a:no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0.007578</a:t>
              </a:r>
            </a:p>
          </p:txBody>
        </p:sp>
        <p:sp>
          <p:nvSpPr>
            <p:cNvPr id="51" name="TextBox 50">
              <a:extLst>
                <a:ext uri="{FF2B5EF4-FFF2-40B4-BE49-F238E27FC236}">
                  <a16:creationId xmlns:a16="http://schemas.microsoft.com/office/drawing/2014/main" id="{D658A2C1-DCF8-4ECF-A886-8DAD52F0FA3C}"/>
                </a:ext>
              </a:extLst>
            </p:cNvPr>
            <p:cNvSpPr txBox="1"/>
            <p:nvPr/>
          </p:nvSpPr>
          <p:spPr>
            <a:xfrm>
              <a:off x="-9332330" y="-42918"/>
              <a:ext cx="2445005" cy="545582"/>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0.01170</a:t>
              </a:r>
            </a:p>
          </p:txBody>
        </p:sp>
        <p:sp>
          <p:nvSpPr>
            <p:cNvPr id="52" name="TextBox 51">
              <a:extLst>
                <a:ext uri="{FF2B5EF4-FFF2-40B4-BE49-F238E27FC236}">
                  <a16:creationId xmlns:a16="http://schemas.microsoft.com/office/drawing/2014/main" id="{F1608017-9F90-4B1D-B91C-D70DD1BE7A1F}"/>
                </a:ext>
              </a:extLst>
            </p:cNvPr>
            <p:cNvSpPr txBox="1"/>
            <p:nvPr/>
          </p:nvSpPr>
          <p:spPr>
            <a:xfrm>
              <a:off x="-3499174" y="-1333131"/>
              <a:ext cx="2515213" cy="545582"/>
            </a:xfrm>
            <a:prstGeom prst="rect">
              <a:avLst/>
            </a:prstGeom>
            <a:solidFill>
              <a:srgbClr val="FFFFFF"/>
            </a:solidFill>
            <a:ln>
              <a:no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0.009215</a:t>
              </a:r>
            </a:p>
          </p:txBody>
        </p:sp>
      </p:grpSp>
      <p:grpSp>
        <p:nvGrpSpPr>
          <p:cNvPr id="92" name="Group 91">
            <a:extLst>
              <a:ext uri="{FF2B5EF4-FFF2-40B4-BE49-F238E27FC236}">
                <a16:creationId xmlns:a16="http://schemas.microsoft.com/office/drawing/2014/main" id="{55E0BBB7-3420-4EF4-9C0A-F7F1BC5D6C86}"/>
              </a:ext>
            </a:extLst>
          </p:cNvPr>
          <p:cNvGrpSpPr/>
          <p:nvPr/>
        </p:nvGrpSpPr>
        <p:grpSpPr>
          <a:xfrm>
            <a:off x="27012175" y="17338163"/>
            <a:ext cx="8197838" cy="6562234"/>
            <a:chOff x="-12735733" y="5029200"/>
            <a:chExt cx="11963401" cy="9384134"/>
          </a:xfrm>
        </p:grpSpPr>
        <p:pic>
          <p:nvPicPr>
            <p:cNvPr id="54" name="Picture 11">
              <a:extLst>
                <a:ext uri="{FF2B5EF4-FFF2-40B4-BE49-F238E27FC236}">
                  <a16:creationId xmlns:a16="http://schemas.microsoft.com/office/drawing/2014/main" id="{BAB32A0E-D0B7-4E16-AEE6-D79026AD7657}"/>
                </a:ext>
              </a:extLst>
            </p:cNvPr>
            <p:cNvPicPr>
              <a:picLocks noChangeAspect="1"/>
            </p:cNvPicPr>
            <p:nvPr/>
          </p:nvPicPr>
          <p:blipFill rotWithShape="1">
            <a:blip r:embed="rId12"/>
            <a:srcRect b="15877"/>
            <a:stretch/>
          </p:blipFill>
          <p:spPr>
            <a:xfrm>
              <a:off x="-6754032" y="5029200"/>
              <a:ext cx="5981700" cy="4438651"/>
            </a:xfrm>
            <a:prstGeom prst="rect">
              <a:avLst/>
            </a:prstGeom>
          </p:spPr>
        </p:pic>
        <p:pic>
          <p:nvPicPr>
            <p:cNvPr id="57" name="Picture 11">
              <a:extLst>
                <a:ext uri="{FF2B5EF4-FFF2-40B4-BE49-F238E27FC236}">
                  <a16:creationId xmlns:a16="http://schemas.microsoft.com/office/drawing/2014/main" id="{F1F4E2FF-5CCB-489D-BB1F-5A6BC5AE7794}"/>
                </a:ext>
              </a:extLst>
            </p:cNvPr>
            <p:cNvPicPr>
              <a:picLocks noChangeAspect="1"/>
            </p:cNvPicPr>
            <p:nvPr/>
          </p:nvPicPr>
          <p:blipFill rotWithShape="1">
            <a:blip r:embed="rId12"/>
            <a:srcRect t="84122"/>
            <a:stretch/>
          </p:blipFill>
          <p:spPr>
            <a:xfrm>
              <a:off x="-6754038" y="8988690"/>
              <a:ext cx="5981697" cy="837769"/>
            </a:xfrm>
            <a:prstGeom prst="rect">
              <a:avLst/>
            </a:prstGeom>
          </p:spPr>
        </p:pic>
        <p:pic>
          <p:nvPicPr>
            <p:cNvPr id="53" name="Picture 1">
              <a:extLst>
                <a:ext uri="{FF2B5EF4-FFF2-40B4-BE49-F238E27FC236}">
                  <a16:creationId xmlns:a16="http://schemas.microsoft.com/office/drawing/2014/main" id="{13C2710E-1CA0-4117-8F3C-653507B20E61}"/>
                </a:ext>
              </a:extLst>
            </p:cNvPr>
            <p:cNvPicPr>
              <a:picLocks noChangeAspect="1"/>
            </p:cNvPicPr>
            <p:nvPr/>
          </p:nvPicPr>
          <p:blipFill>
            <a:blip r:embed="rId13"/>
            <a:stretch>
              <a:fillRect/>
            </a:stretch>
          </p:blipFill>
          <p:spPr>
            <a:xfrm>
              <a:off x="-12735733" y="5029200"/>
              <a:ext cx="5981700" cy="4692067"/>
            </a:xfrm>
            <a:prstGeom prst="rect">
              <a:avLst/>
            </a:prstGeom>
          </p:spPr>
        </p:pic>
        <p:pic>
          <p:nvPicPr>
            <p:cNvPr id="55" name="Picture 21">
              <a:extLst>
                <a:ext uri="{FF2B5EF4-FFF2-40B4-BE49-F238E27FC236}">
                  <a16:creationId xmlns:a16="http://schemas.microsoft.com/office/drawing/2014/main" id="{ECD2C93E-1987-47CE-B4B4-F6455FE0B6D8}"/>
                </a:ext>
              </a:extLst>
            </p:cNvPr>
            <p:cNvPicPr>
              <a:picLocks noChangeAspect="1"/>
            </p:cNvPicPr>
            <p:nvPr/>
          </p:nvPicPr>
          <p:blipFill>
            <a:blip r:embed="rId14"/>
            <a:stretch>
              <a:fillRect/>
            </a:stretch>
          </p:blipFill>
          <p:spPr>
            <a:xfrm>
              <a:off x="-12735733" y="9721267"/>
              <a:ext cx="5981697" cy="4692067"/>
            </a:xfrm>
            <a:prstGeom prst="rect">
              <a:avLst/>
            </a:prstGeom>
          </p:spPr>
        </p:pic>
        <p:pic>
          <p:nvPicPr>
            <p:cNvPr id="56" name="Picture 31">
              <a:extLst>
                <a:ext uri="{FF2B5EF4-FFF2-40B4-BE49-F238E27FC236}">
                  <a16:creationId xmlns:a16="http://schemas.microsoft.com/office/drawing/2014/main" id="{C28AD08E-C166-44D4-B44D-32222F0E00DF}"/>
                </a:ext>
              </a:extLst>
            </p:cNvPr>
            <p:cNvPicPr>
              <a:picLocks noChangeAspect="1"/>
            </p:cNvPicPr>
            <p:nvPr/>
          </p:nvPicPr>
          <p:blipFill>
            <a:blip r:embed="rId15"/>
            <a:stretch>
              <a:fillRect/>
            </a:stretch>
          </p:blipFill>
          <p:spPr>
            <a:xfrm>
              <a:off x="-6754036" y="9721267"/>
              <a:ext cx="5981697" cy="4692067"/>
            </a:xfrm>
            <a:prstGeom prst="rect">
              <a:avLst/>
            </a:prstGeom>
          </p:spPr>
        </p:pic>
        <p:sp>
          <p:nvSpPr>
            <p:cNvPr id="58" name="TextBox 57">
              <a:extLst>
                <a:ext uri="{FF2B5EF4-FFF2-40B4-BE49-F238E27FC236}">
                  <a16:creationId xmlns:a16="http://schemas.microsoft.com/office/drawing/2014/main" id="{5766F0BD-C5F6-417B-B97D-59BECEAC8CD1}"/>
                </a:ext>
              </a:extLst>
            </p:cNvPr>
            <p:cNvSpPr txBox="1"/>
            <p:nvPr/>
          </p:nvSpPr>
          <p:spPr>
            <a:xfrm>
              <a:off x="-11363687" y="9899159"/>
              <a:ext cx="2291511" cy="572166"/>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0.09127</a:t>
              </a:r>
            </a:p>
          </p:txBody>
        </p:sp>
        <p:sp>
          <p:nvSpPr>
            <p:cNvPr id="59" name="TextBox 58">
              <a:extLst>
                <a:ext uri="{FF2B5EF4-FFF2-40B4-BE49-F238E27FC236}">
                  <a16:creationId xmlns:a16="http://schemas.microsoft.com/office/drawing/2014/main" id="{EF2BBD65-B2EF-40DA-96F0-2F7449C2C1D9}"/>
                </a:ext>
              </a:extLst>
            </p:cNvPr>
            <p:cNvSpPr txBox="1"/>
            <p:nvPr/>
          </p:nvSpPr>
          <p:spPr>
            <a:xfrm>
              <a:off x="-5387426" y="9899159"/>
              <a:ext cx="2112339" cy="572166"/>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0.2097</a:t>
              </a:r>
            </a:p>
          </p:txBody>
        </p:sp>
        <p:sp>
          <p:nvSpPr>
            <p:cNvPr id="60" name="TextBox 59">
              <a:extLst>
                <a:ext uri="{FF2B5EF4-FFF2-40B4-BE49-F238E27FC236}">
                  <a16:creationId xmlns:a16="http://schemas.microsoft.com/office/drawing/2014/main" id="{D567DFF5-EC71-4F51-B046-52DE8206298E}"/>
                </a:ext>
              </a:extLst>
            </p:cNvPr>
            <p:cNvSpPr txBox="1"/>
            <p:nvPr/>
          </p:nvSpPr>
          <p:spPr>
            <a:xfrm>
              <a:off x="-11353389" y="5257164"/>
              <a:ext cx="2270915" cy="572166"/>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0.08683</a:t>
              </a:r>
            </a:p>
          </p:txBody>
        </p:sp>
        <p:sp>
          <p:nvSpPr>
            <p:cNvPr id="61" name="TextBox 60">
              <a:extLst>
                <a:ext uri="{FF2B5EF4-FFF2-40B4-BE49-F238E27FC236}">
                  <a16:creationId xmlns:a16="http://schemas.microsoft.com/office/drawing/2014/main" id="{A77F14E0-5B4D-4E25-B092-B170D94640D7}"/>
                </a:ext>
              </a:extLst>
            </p:cNvPr>
            <p:cNvSpPr txBox="1"/>
            <p:nvPr/>
          </p:nvSpPr>
          <p:spPr>
            <a:xfrm>
              <a:off x="-5179861" y="5205685"/>
              <a:ext cx="2079088" cy="572166"/>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0.5195</a:t>
              </a:r>
            </a:p>
          </p:txBody>
        </p:sp>
      </p:grpSp>
      <p:grpSp>
        <p:nvGrpSpPr>
          <p:cNvPr id="71" name="Group 70">
            <a:extLst>
              <a:ext uri="{FF2B5EF4-FFF2-40B4-BE49-F238E27FC236}">
                <a16:creationId xmlns:a16="http://schemas.microsoft.com/office/drawing/2014/main" id="{DF433079-A093-4640-B8A3-AC9FFB3F0103}"/>
              </a:ext>
            </a:extLst>
          </p:cNvPr>
          <p:cNvGrpSpPr/>
          <p:nvPr/>
        </p:nvGrpSpPr>
        <p:grpSpPr>
          <a:xfrm>
            <a:off x="13892456" y="24062862"/>
            <a:ext cx="8201299" cy="6689823"/>
            <a:chOff x="-25507047" y="15588107"/>
            <a:chExt cx="11968451" cy="8674920"/>
          </a:xfrm>
        </p:grpSpPr>
        <p:pic>
          <p:nvPicPr>
            <p:cNvPr id="62" name="Picture 1">
              <a:extLst>
                <a:ext uri="{FF2B5EF4-FFF2-40B4-BE49-F238E27FC236}">
                  <a16:creationId xmlns:a16="http://schemas.microsoft.com/office/drawing/2014/main" id="{75238C6B-ECC7-41F1-9073-38B76829BD21}"/>
                </a:ext>
              </a:extLst>
            </p:cNvPr>
            <p:cNvPicPr>
              <a:picLocks noChangeAspect="1"/>
            </p:cNvPicPr>
            <p:nvPr/>
          </p:nvPicPr>
          <p:blipFill rotWithShape="1">
            <a:blip r:embed="rId16"/>
            <a:srcRect b="16474"/>
            <a:stretch/>
          </p:blipFill>
          <p:spPr>
            <a:xfrm>
              <a:off x="-25472323" y="15588107"/>
              <a:ext cx="5981700" cy="3919093"/>
            </a:xfrm>
            <a:prstGeom prst="rect">
              <a:avLst/>
            </a:prstGeom>
          </p:spPr>
        </p:pic>
        <p:pic>
          <p:nvPicPr>
            <p:cNvPr id="63" name="Picture 62">
              <a:extLst>
                <a:ext uri="{FF2B5EF4-FFF2-40B4-BE49-F238E27FC236}">
                  <a16:creationId xmlns:a16="http://schemas.microsoft.com/office/drawing/2014/main" id="{1D65CC27-B27B-44B5-8F50-6DC424AE8A9A}"/>
                </a:ext>
              </a:extLst>
            </p:cNvPr>
            <p:cNvPicPr>
              <a:picLocks noChangeAspect="1"/>
            </p:cNvPicPr>
            <p:nvPr/>
          </p:nvPicPr>
          <p:blipFill rotWithShape="1">
            <a:blip r:embed="rId17"/>
            <a:srcRect b="16474"/>
            <a:stretch/>
          </p:blipFill>
          <p:spPr>
            <a:xfrm>
              <a:off x="-19520296" y="15588107"/>
              <a:ext cx="5981700" cy="3919093"/>
            </a:xfrm>
            <a:prstGeom prst="rect">
              <a:avLst/>
            </a:prstGeom>
          </p:spPr>
        </p:pic>
        <p:pic>
          <p:nvPicPr>
            <p:cNvPr id="64" name="Picture 5">
              <a:extLst>
                <a:ext uri="{FF2B5EF4-FFF2-40B4-BE49-F238E27FC236}">
                  <a16:creationId xmlns:a16="http://schemas.microsoft.com/office/drawing/2014/main" id="{B31ADDD9-FEE6-40AB-8E2E-A814186F3BE7}"/>
                </a:ext>
              </a:extLst>
            </p:cNvPr>
            <p:cNvPicPr>
              <a:picLocks noChangeAspect="1"/>
            </p:cNvPicPr>
            <p:nvPr/>
          </p:nvPicPr>
          <p:blipFill rotWithShape="1">
            <a:blip r:embed="rId18"/>
            <a:srcRect b="15372"/>
            <a:stretch/>
          </p:blipFill>
          <p:spPr>
            <a:xfrm>
              <a:off x="-25501997" y="19508081"/>
              <a:ext cx="5981700" cy="3970823"/>
            </a:xfrm>
            <a:prstGeom prst="rect">
              <a:avLst/>
            </a:prstGeom>
          </p:spPr>
        </p:pic>
        <p:pic>
          <p:nvPicPr>
            <p:cNvPr id="65" name="Picture 7">
              <a:extLst>
                <a:ext uri="{FF2B5EF4-FFF2-40B4-BE49-F238E27FC236}">
                  <a16:creationId xmlns:a16="http://schemas.microsoft.com/office/drawing/2014/main" id="{B8EEC725-7EF8-46E1-8649-8B83C467B854}"/>
                </a:ext>
              </a:extLst>
            </p:cNvPr>
            <p:cNvPicPr>
              <a:picLocks noChangeAspect="1"/>
            </p:cNvPicPr>
            <p:nvPr/>
          </p:nvPicPr>
          <p:blipFill rotWithShape="1">
            <a:blip r:embed="rId19"/>
            <a:srcRect b="16731"/>
            <a:stretch/>
          </p:blipFill>
          <p:spPr>
            <a:xfrm>
              <a:off x="-19520295" y="19507201"/>
              <a:ext cx="5981699" cy="3970824"/>
            </a:xfrm>
            <a:prstGeom prst="rect">
              <a:avLst/>
            </a:prstGeom>
          </p:spPr>
        </p:pic>
        <p:pic>
          <p:nvPicPr>
            <p:cNvPr id="66" name="Picture 7">
              <a:extLst>
                <a:ext uri="{FF2B5EF4-FFF2-40B4-BE49-F238E27FC236}">
                  <a16:creationId xmlns:a16="http://schemas.microsoft.com/office/drawing/2014/main" id="{741EEE01-046E-4E67-AA91-09CC1DA38E44}"/>
                </a:ext>
              </a:extLst>
            </p:cNvPr>
            <p:cNvPicPr>
              <a:picLocks noChangeAspect="1"/>
            </p:cNvPicPr>
            <p:nvPr/>
          </p:nvPicPr>
          <p:blipFill rotWithShape="1">
            <a:blip r:embed="rId19"/>
            <a:srcRect t="83456" r="48881" b="83"/>
            <a:stretch/>
          </p:blipFill>
          <p:spPr>
            <a:xfrm>
              <a:off x="-25507046" y="23478025"/>
              <a:ext cx="11963401" cy="785002"/>
            </a:xfrm>
            <a:prstGeom prst="rect">
              <a:avLst/>
            </a:prstGeom>
          </p:spPr>
        </p:pic>
        <p:sp>
          <p:nvSpPr>
            <p:cNvPr id="33" name="TextBox 32">
              <a:extLst>
                <a:ext uri="{FF2B5EF4-FFF2-40B4-BE49-F238E27FC236}">
                  <a16:creationId xmlns:a16="http://schemas.microsoft.com/office/drawing/2014/main" id="{9C3F630B-630A-4C5C-8B24-FB2B73D58AA7}"/>
                </a:ext>
              </a:extLst>
            </p:cNvPr>
            <p:cNvSpPr txBox="1"/>
            <p:nvPr/>
          </p:nvSpPr>
          <p:spPr>
            <a:xfrm>
              <a:off x="-25507047" y="23521216"/>
              <a:ext cx="11963402" cy="707886"/>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EVI</a:t>
              </a:r>
            </a:p>
          </p:txBody>
        </p:sp>
        <p:sp>
          <p:nvSpPr>
            <p:cNvPr id="67" name="TextBox 66">
              <a:extLst>
                <a:ext uri="{FF2B5EF4-FFF2-40B4-BE49-F238E27FC236}">
                  <a16:creationId xmlns:a16="http://schemas.microsoft.com/office/drawing/2014/main" id="{3EBE4931-66B2-456F-9A16-02B195DEE2BE}"/>
                </a:ext>
              </a:extLst>
            </p:cNvPr>
            <p:cNvSpPr txBox="1"/>
            <p:nvPr/>
          </p:nvSpPr>
          <p:spPr>
            <a:xfrm>
              <a:off x="-22326989" y="15720203"/>
              <a:ext cx="2565053" cy="521153"/>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0.004349</a:t>
              </a:r>
            </a:p>
          </p:txBody>
        </p:sp>
        <p:sp>
          <p:nvSpPr>
            <p:cNvPr id="68" name="TextBox 67">
              <a:extLst>
                <a:ext uri="{FF2B5EF4-FFF2-40B4-BE49-F238E27FC236}">
                  <a16:creationId xmlns:a16="http://schemas.microsoft.com/office/drawing/2014/main" id="{4E04CB76-4B78-43C7-8893-56ECC7346707}"/>
                </a:ext>
              </a:extLst>
            </p:cNvPr>
            <p:cNvSpPr txBox="1"/>
            <p:nvPr/>
          </p:nvSpPr>
          <p:spPr>
            <a:xfrm>
              <a:off x="-15978819" y="19710377"/>
              <a:ext cx="2078946" cy="521153"/>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0.1191</a:t>
              </a:r>
            </a:p>
          </p:txBody>
        </p:sp>
        <p:sp>
          <p:nvSpPr>
            <p:cNvPr id="69" name="TextBox 68">
              <a:extLst>
                <a:ext uri="{FF2B5EF4-FFF2-40B4-BE49-F238E27FC236}">
                  <a16:creationId xmlns:a16="http://schemas.microsoft.com/office/drawing/2014/main" id="{1DD7387F-211D-4410-913A-92653F5DF7E2}"/>
                </a:ext>
              </a:extLst>
            </p:cNvPr>
            <p:cNvSpPr txBox="1"/>
            <p:nvPr/>
          </p:nvSpPr>
          <p:spPr>
            <a:xfrm>
              <a:off x="-22043964" y="19659636"/>
              <a:ext cx="2192064" cy="523852"/>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0.1751</a:t>
              </a:r>
            </a:p>
          </p:txBody>
        </p:sp>
        <p:sp>
          <p:nvSpPr>
            <p:cNvPr id="70" name="TextBox 69">
              <a:extLst>
                <a:ext uri="{FF2B5EF4-FFF2-40B4-BE49-F238E27FC236}">
                  <a16:creationId xmlns:a16="http://schemas.microsoft.com/office/drawing/2014/main" id="{2F52DC74-E5AD-4F36-8071-BE544D419E80}"/>
                </a:ext>
              </a:extLst>
            </p:cNvPr>
            <p:cNvSpPr txBox="1"/>
            <p:nvPr/>
          </p:nvSpPr>
          <p:spPr>
            <a:xfrm>
              <a:off x="-15911606" y="15748461"/>
              <a:ext cx="2078946" cy="521153"/>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0.2425</a:t>
              </a:r>
            </a:p>
          </p:txBody>
        </p:sp>
      </p:grpSp>
      <p:grpSp>
        <p:nvGrpSpPr>
          <p:cNvPr id="81" name="Group 80">
            <a:extLst>
              <a:ext uri="{FF2B5EF4-FFF2-40B4-BE49-F238E27FC236}">
                <a16:creationId xmlns:a16="http://schemas.microsoft.com/office/drawing/2014/main" id="{75A412A0-DBB4-400D-AE75-5ABBBC25BBD7}"/>
              </a:ext>
            </a:extLst>
          </p:cNvPr>
          <p:cNvGrpSpPr/>
          <p:nvPr/>
        </p:nvGrpSpPr>
        <p:grpSpPr>
          <a:xfrm>
            <a:off x="27010672" y="10218941"/>
            <a:ext cx="8197839" cy="6712408"/>
            <a:chOff x="-25507046" y="25733283"/>
            <a:chExt cx="11963400" cy="8619295"/>
          </a:xfrm>
        </p:grpSpPr>
        <p:pic>
          <p:nvPicPr>
            <p:cNvPr id="72" name="Picture 1">
              <a:extLst>
                <a:ext uri="{FF2B5EF4-FFF2-40B4-BE49-F238E27FC236}">
                  <a16:creationId xmlns:a16="http://schemas.microsoft.com/office/drawing/2014/main" id="{3E116219-119A-4C4B-AC78-2F8FB1597205}"/>
                </a:ext>
              </a:extLst>
            </p:cNvPr>
            <p:cNvPicPr>
              <a:picLocks noChangeAspect="1"/>
            </p:cNvPicPr>
            <p:nvPr/>
          </p:nvPicPr>
          <p:blipFill rotWithShape="1">
            <a:blip r:embed="rId20"/>
            <a:srcRect b="29827"/>
            <a:stretch/>
          </p:blipFill>
          <p:spPr>
            <a:xfrm>
              <a:off x="-25472323" y="25733283"/>
              <a:ext cx="5981700" cy="4120506"/>
            </a:xfrm>
            <a:prstGeom prst="rect">
              <a:avLst/>
            </a:prstGeom>
          </p:spPr>
        </p:pic>
        <p:pic>
          <p:nvPicPr>
            <p:cNvPr id="73" name="Picture 72">
              <a:extLst>
                <a:ext uri="{FF2B5EF4-FFF2-40B4-BE49-F238E27FC236}">
                  <a16:creationId xmlns:a16="http://schemas.microsoft.com/office/drawing/2014/main" id="{B57C15B6-7BB9-4059-AB2F-FC36BE61B3F4}"/>
                </a:ext>
              </a:extLst>
            </p:cNvPr>
            <p:cNvPicPr>
              <a:picLocks noChangeAspect="1"/>
            </p:cNvPicPr>
            <p:nvPr/>
          </p:nvPicPr>
          <p:blipFill rotWithShape="1">
            <a:blip r:embed="rId21"/>
            <a:srcRect b="29960"/>
            <a:stretch/>
          </p:blipFill>
          <p:spPr>
            <a:xfrm>
              <a:off x="-19525346" y="25733283"/>
              <a:ext cx="5981700" cy="4120506"/>
            </a:xfrm>
            <a:prstGeom prst="rect">
              <a:avLst/>
            </a:prstGeom>
          </p:spPr>
        </p:pic>
        <p:pic>
          <p:nvPicPr>
            <p:cNvPr id="74" name="Picture 5">
              <a:extLst>
                <a:ext uri="{FF2B5EF4-FFF2-40B4-BE49-F238E27FC236}">
                  <a16:creationId xmlns:a16="http://schemas.microsoft.com/office/drawing/2014/main" id="{E4E68FFB-BF9F-4D1E-B549-AC76B739B9F4}"/>
                </a:ext>
              </a:extLst>
            </p:cNvPr>
            <p:cNvPicPr>
              <a:picLocks noChangeAspect="1"/>
            </p:cNvPicPr>
            <p:nvPr/>
          </p:nvPicPr>
          <p:blipFill rotWithShape="1">
            <a:blip r:embed="rId22"/>
            <a:srcRect b="23385"/>
            <a:stretch/>
          </p:blipFill>
          <p:spPr>
            <a:xfrm>
              <a:off x="-25507046" y="29853789"/>
              <a:ext cx="6016423" cy="4498789"/>
            </a:xfrm>
            <a:prstGeom prst="rect">
              <a:avLst/>
            </a:prstGeom>
          </p:spPr>
        </p:pic>
        <p:pic>
          <p:nvPicPr>
            <p:cNvPr id="75" name="Picture 7">
              <a:extLst>
                <a:ext uri="{FF2B5EF4-FFF2-40B4-BE49-F238E27FC236}">
                  <a16:creationId xmlns:a16="http://schemas.microsoft.com/office/drawing/2014/main" id="{5AD3E08B-2EA7-43D2-B90D-A36BEE8BB002}"/>
                </a:ext>
              </a:extLst>
            </p:cNvPr>
            <p:cNvPicPr>
              <a:picLocks noChangeAspect="1"/>
            </p:cNvPicPr>
            <p:nvPr/>
          </p:nvPicPr>
          <p:blipFill rotWithShape="1">
            <a:blip r:embed="rId23"/>
            <a:srcRect b="23385"/>
            <a:stretch/>
          </p:blipFill>
          <p:spPr>
            <a:xfrm>
              <a:off x="-19525346" y="29853789"/>
              <a:ext cx="5981700" cy="4498789"/>
            </a:xfrm>
            <a:prstGeom prst="rect">
              <a:avLst/>
            </a:prstGeom>
          </p:spPr>
        </p:pic>
        <p:sp>
          <p:nvSpPr>
            <p:cNvPr id="76" name="TextBox 75">
              <a:extLst>
                <a:ext uri="{FF2B5EF4-FFF2-40B4-BE49-F238E27FC236}">
                  <a16:creationId xmlns:a16="http://schemas.microsoft.com/office/drawing/2014/main" id="{609679D0-06E9-4C70-93B7-185214178105}"/>
                </a:ext>
              </a:extLst>
            </p:cNvPr>
            <p:cNvSpPr txBox="1"/>
            <p:nvPr/>
          </p:nvSpPr>
          <p:spPr>
            <a:xfrm>
              <a:off x="-25507046" y="33620352"/>
              <a:ext cx="11963399" cy="67185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Diversity of Spectral Classes</a:t>
              </a:r>
            </a:p>
          </p:txBody>
        </p:sp>
        <p:sp>
          <p:nvSpPr>
            <p:cNvPr id="77" name="TextBox 76">
              <a:extLst>
                <a:ext uri="{FF2B5EF4-FFF2-40B4-BE49-F238E27FC236}">
                  <a16:creationId xmlns:a16="http://schemas.microsoft.com/office/drawing/2014/main" id="{F1989C78-9835-447A-A599-576A4A15FC78}"/>
                </a:ext>
              </a:extLst>
            </p:cNvPr>
            <p:cNvSpPr txBox="1"/>
            <p:nvPr/>
          </p:nvSpPr>
          <p:spPr>
            <a:xfrm>
              <a:off x="-17992253" y="25936353"/>
              <a:ext cx="2394265" cy="513775"/>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0.07267</a:t>
              </a:r>
            </a:p>
          </p:txBody>
        </p:sp>
        <p:sp>
          <p:nvSpPr>
            <p:cNvPr id="78" name="TextBox 77">
              <a:extLst>
                <a:ext uri="{FF2B5EF4-FFF2-40B4-BE49-F238E27FC236}">
                  <a16:creationId xmlns:a16="http://schemas.microsoft.com/office/drawing/2014/main" id="{FC7F99EB-A53F-47EE-A201-824C3BE3D001}"/>
                </a:ext>
              </a:extLst>
            </p:cNvPr>
            <p:cNvSpPr txBox="1"/>
            <p:nvPr/>
          </p:nvSpPr>
          <p:spPr>
            <a:xfrm>
              <a:off x="-24072789" y="25936353"/>
              <a:ext cx="2423601" cy="513775"/>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0.05503</a:t>
              </a:r>
            </a:p>
          </p:txBody>
        </p:sp>
        <p:sp>
          <p:nvSpPr>
            <p:cNvPr id="79" name="TextBox 78">
              <a:extLst>
                <a:ext uri="{FF2B5EF4-FFF2-40B4-BE49-F238E27FC236}">
                  <a16:creationId xmlns:a16="http://schemas.microsoft.com/office/drawing/2014/main" id="{ED00F7C1-34B9-413C-8F78-1CD89F1D3673}"/>
                </a:ext>
              </a:extLst>
            </p:cNvPr>
            <p:cNvSpPr txBox="1"/>
            <p:nvPr/>
          </p:nvSpPr>
          <p:spPr>
            <a:xfrm>
              <a:off x="-24063808" y="30051095"/>
              <a:ext cx="2515826" cy="513775"/>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0.000546</a:t>
              </a:r>
            </a:p>
          </p:txBody>
        </p:sp>
        <p:sp>
          <p:nvSpPr>
            <p:cNvPr id="80" name="TextBox 79">
              <a:extLst>
                <a:ext uri="{FF2B5EF4-FFF2-40B4-BE49-F238E27FC236}">
                  <a16:creationId xmlns:a16="http://schemas.microsoft.com/office/drawing/2014/main" id="{54AB2D9C-996D-4B3C-9EA9-E13D2A35A6DC}"/>
                </a:ext>
              </a:extLst>
            </p:cNvPr>
            <p:cNvSpPr txBox="1"/>
            <p:nvPr/>
          </p:nvSpPr>
          <p:spPr>
            <a:xfrm>
              <a:off x="-18243221" y="30051095"/>
              <a:ext cx="2402061" cy="513775"/>
            </a:xfrm>
            <a:prstGeom prst="rect">
              <a:avLst/>
            </a:prstGeom>
            <a:solidFill>
              <a:srgbClr val="FFFFFF"/>
            </a:solidFill>
            <a:ln>
              <a:no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R</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 0.01204</a:t>
              </a:r>
            </a:p>
          </p:txBody>
        </p:sp>
      </p:grpSp>
      <p:sp>
        <p:nvSpPr>
          <p:cNvPr id="93" name="TextBox 92">
            <a:extLst>
              <a:ext uri="{FF2B5EF4-FFF2-40B4-BE49-F238E27FC236}">
                <a16:creationId xmlns:a16="http://schemas.microsoft.com/office/drawing/2014/main" id="{6538D9D2-F84C-46A6-AB62-8C948B8DEEA7}"/>
              </a:ext>
            </a:extLst>
          </p:cNvPr>
          <p:cNvSpPr txBox="1"/>
          <p:nvPr/>
        </p:nvSpPr>
        <p:spPr>
          <a:xfrm>
            <a:off x="13724594" y="31448457"/>
            <a:ext cx="26084459" cy="984885"/>
          </a:xfrm>
          <a:prstGeom prst="rect">
            <a:avLst/>
          </a:prstGeom>
          <a:noFill/>
        </p:spPr>
        <p:txBody>
          <a:bodyPr wrap="square" rtlCol="0">
            <a:spAutoFit/>
          </a:bodyPr>
          <a:lstStyle/>
          <a:p>
            <a:r>
              <a:rPr lang="en-US" sz="2000" b="1" u="sng" dirty="0">
                <a:latin typeface="Times New Roman" panose="02020603050405020304" pitchFamily="18" charset="0"/>
                <a:cs typeface="Times New Roman" panose="02020603050405020304" pitchFamily="18" charset="0"/>
              </a:rPr>
              <a:t>Acknowledgements: </a:t>
            </a:r>
            <a:r>
              <a:rPr lang="en-US" sz="1900" dirty="0">
                <a:latin typeface="Times New Roman" panose="02020603050405020304" pitchFamily="18" charset="0"/>
                <a:cs typeface="Times New Roman" panose="02020603050405020304" pitchFamily="18" charset="0"/>
              </a:rPr>
              <a:t>This material is based upon work supported by the National Science Foundation under Grant Number (1638688). Partial funding was also provided by the New Hampshire Agricultural Experiment Station, the Hubbard Brook Long Term Ecological Research program (NSF 1114804), the Harvard Forest Long Term Ecological Research program, and the University of New Hampshire graduate school.  We also acknowledge the help and support of infrastructure and staff at Bartlett Experimental Forest. Inventory data of species compositions at BEF was collected by the University of New Hampshire. LiDAR data was obtained from the National Ecological Observatory Network and hyperspectral reflectance imagery was obtained from </a:t>
            </a:r>
            <a:r>
              <a:rPr lang="en-US" sz="1900" dirty="0" err="1">
                <a:latin typeface="Times New Roman" panose="02020603050405020304" pitchFamily="18" charset="0"/>
                <a:cs typeface="Times New Roman" panose="02020603050405020304" pitchFamily="18" charset="0"/>
              </a:rPr>
              <a:t>SpecTIR</a:t>
            </a:r>
            <a:r>
              <a:rPr lang="en-US" sz="1900" dirty="0">
                <a:latin typeface="Times New Roman" panose="02020603050405020304" pitchFamily="18" charset="0"/>
                <a:cs typeface="Times New Roman" panose="02020603050405020304" pitchFamily="18" charset="0"/>
              </a:rPr>
              <a:t>.</a:t>
            </a:r>
          </a:p>
        </p:txBody>
      </p:sp>
      <p:sp>
        <p:nvSpPr>
          <p:cNvPr id="95" name="TextBox 94">
            <a:extLst>
              <a:ext uri="{FF2B5EF4-FFF2-40B4-BE49-F238E27FC236}">
                <a16:creationId xmlns:a16="http://schemas.microsoft.com/office/drawing/2014/main" id="{5C51ACC9-69FF-41E7-9E11-BE9F5D88BA65}"/>
              </a:ext>
            </a:extLst>
          </p:cNvPr>
          <p:cNvSpPr txBox="1"/>
          <p:nvPr/>
        </p:nvSpPr>
        <p:spPr>
          <a:xfrm>
            <a:off x="13727579" y="4973294"/>
            <a:ext cx="12849725"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Estimating Biodiversity </a:t>
            </a:r>
          </a:p>
        </p:txBody>
      </p:sp>
      <p:sp>
        <p:nvSpPr>
          <p:cNvPr id="96" name="TextBox 95">
            <a:extLst>
              <a:ext uri="{FF2B5EF4-FFF2-40B4-BE49-F238E27FC236}">
                <a16:creationId xmlns:a16="http://schemas.microsoft.com/office/drawing/2014/main" id="{47E76491-C955-45CF-8122-48A5DF5232DC}"/>
              </a:ext>
            </a:extLst>
          </p:cNvPr>
          <p:cNvSpPr txBox="1"/>
          <p:nvPr/>
        </p:nvSpPr>
        <p:spPr>
          <a:xfrm>
            <a:off x="22351389" y="13277335"/>
            <a:ext cx="3901977" cy="501675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Figure 4 (left): </a:t>
            </a:r>
            <a:r>
              <a:rPr lang="en-US" sz="3200" dirty="0">
                <a:latin typeface="Times New Roman" panose="02020603050405020304" pitchFamily="18" charset="0"/>
                <a:cs typeface="Times New Roman" panose="02020603050405020304" pitchFamily="18" charset="0"/>
              </a:rPr>
              <a:t>All biodiversity metrics were weakly correlated to the topographic indices. As an example, correlations with TWID is shown. All R</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values were less than 0.1.</a:t>
            </a:r>
            <a:endParaRPr lang="en-US" sz="3200" b="1" dirty="0">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CD40D43E-FA65-4FF0-A802-087050FCE0A1}"/>
              </a:ext>
            </a:extLst>
          </p:cNvPr>
          <p:cNvSpPr txBox="1"/>
          <p:nvPr/>
        </p:nvSpPr>
        <p:spPr>
          <a:xfrm>
            <a:off x="22343079" y="23650179"/>
            <a:ext cx="4002425" cy="7478970"/>
          </a:xfrm>
          <a:prstGeom prst="rect">
            <a:avLst/>
          </a:prstGeom>
          <a:noFill/>
        </p:spPr>
        <p:txBody>
          <a:bodyPr wrap="square" numCol="1" rtlCol="0">
            <a:spAutoFit/>
          </a:bodyPr>
          <a:lstStyle/>
          <a:p>
            <a:r>
              <a:rPr lang="en-US" sz="3200" b="1" dirty="0">
                <a:latin typeface="Times New Roman" panose="02020603050405020304" pitchFamily="18" charset="0"/>
                <a:cs typeface="Times New Roman" panose="02020603050405020304" pitchFamily="18" charset="0"/>
              </a:rPr>
              <a:t>Figure 6 (left): </a:t>
            </a:r>
            <a:r>
              <a:rPr lang="en-US" sz="3200" dirty="0">
                <a:latin typeface="Times New Roman" panose="02020603050405020304" pitchFamily="18" charset="0"/>
                <a:cs typeface="Times New Roman" panose="02020603050405020304" pitchFamily="18" charset="0"/>
              </a:rPr>
              <a:t>Biodiversity metrics were regressed against multiple vegetation indices to look for correlations. Correlation strength between metrics and indices varied with the strongest R</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being 0.31. On the right is an example using EVI to show what most correlations looked like. </a:t>
            </a:r>
            <a:endParaRPr lang="en-US" sz="3200" b="1" dirty="0">
              <a:latin typeface="Times New Roman" panose="02020603050405020304" pitchFamily="18" charset="0"/>
              <a:cs typeface="Times New Roman" panose="02020603050405020304" pitchFamily="18" charset="0"/>
            </a:endParaRPr>
          </a:p>
        </p:txBody>
      </p:sp>
      <p:sp>
        <p:nvSpPr>
          <p:cNvPr id="98" name="TextBox 97">
            <a:extLst>
              <a:ext uri="{FF2B5EF4-FFF2-40B4-BE49-F238E27FC236}">
                <a16:creationId xmlns:a16="http://schemas.microsoft.com/office/drawing/2014/main" id="{BF62D9D7-53A2-493F-896D-48761ED61C68}"/>
              </a:ext>
            </a:extLst>
          </p:cNvPr>
          <p:cNvSpPr txBox="1"/>
          <p:nvPr/>
        </p:nvSpPr>
        <p:spPr>
          <a:xfrm>
            <a:off x="27034466" y="5688537"/>
            <a:ext cx="7546573" cy="4262705"/>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Figure 7 (right): </a:t>
            </a:r>
            <a:r>
              <a:rPr lang="en-US" sz="3000" dirty="0">
                <a:latin typeface="Times New Roman" panose="02020603050405020304" pitchFamily="18" charset="0"/>
                <a:cs typeface="Times New Roman" panose="02020603050405020304" pitchFamily="18" charset="0"/>
              </a:rPr>
              <a:t>A k-means, unsupervised classification was used to classify the hyperspectral image’s pixels into classes based on similarities. Spectral diversity were calculated using Shannon’s entropy index where each class represented one individual. This image is an example of a classification using 5 classes where class 1 is white, 2 is pink, 3 is yellow, 4 is yellow-green, and 5 is green</a:t>
            </a:r>
            <a:r>
              <a:rPr lang="en-US" sz="3100" dirty="0">
                <a:latin typeface="Times New Roman" panose="02020603050405020304" pitchFamily="18" charset="0"/>
                <a:cs typeface="Times New Roman" panose="02020603050405020304" pitchFamily="18" charset="0"/>
              </a:rPr>
              <a:t>. </a:t>
            </a:r>
            <a:endParaRPr lang="en-US" sz="3100" b="1" dirty="0">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336D9618-A7EE-4DB5-A54E-0DEC028CE53C}"/>
              </a:ext>
            </a:extLst>
          </p:cNvPr>
          <p:cNvSpPr txBox="1"/>
          <p:nvPr/>
        </p:nvSpPr>
        <p:spPr>
          <a:xfrm>
            <a:off x="35274738" y="9677014"/>
            <a:ext cx="4636100" cy="5170646"/>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Figure 8 (top left): </a:t>
            </a:r>
            <a:r>
              <a:rPr lang="en-US" sz="3000" dirty="0">
                <a:latin typeface="Times New Roman" panose="02020603050405020304" pitchFamily="18" charset="0"/>
                <a:cs typeface="Times New Roman" panose="02020603050405020304" pitchFamily="18" charset="0"/>
              </a:rPr>
              <a:t>All correlations between the biodiversity metrics and spectral diversity were weakly correlated or showed no relationship. R</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values were all less than 0.09. Number of classes used in classification did not have a significant influence on correlation strength.  </a:t>
            </a:r>
          </a:p>
        </p:txBody>
      </p:sp>
      <p:sp>
        <p:nvSpPr>
          <p:cNvPr id="103" name="TextBox 102">
            <a:extLst>
              <a:ext uri="{FF2B5EF4-FFF2-40B4-BE49-F238E27FC236}">
                <a16:creationId xmlns:a16="http://schemas.microsoft.com/office/drawing/2014/main" id="{7825AF2D-FA8A-41A5-8143-0D90F5BE9E0A}"/>
              </a:ext>
            </a:extLst>
          </p:cNvPr>
          <p:cNvSpPr txBox="1"/>
          <p:nvPr/>
        </p:nvSpPr>
        <p:spPr>
          <a:xfrm>
            <a:off x="27003963" y="4977213"/>
            <a:ext cx="12849726"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Estimating Biodiversity (cont.)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8DDD2E-3550-472D-B225-2386A3AEC0E2}"/>
                  </a:ext>
                </a:extLst>
              </p:cNvPr>
              <p:cNvSpPr txBox="1"/>
              <p:nvPr/>
            </p:nvSpPr>
            <p:spPr>
              <a:xfrm>
                <a:off x="35249594" y="14851098"/>
                <a:ext cx="4624282" cy="9325630"/>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Figure 9 (bottom left): </a:t>
                </a:r>
                <a:r>
                  <a:rPr lang="en-US" sz="3000" dirty="0">
                    <a:latin typeface="Times New Roman" panose="02020603050405020304" pitchFamily="18" charset="0"/>
                    <a:cs typeface="Times New Roman" panose="02020603050405020304" pitchFamily="18" charset="0"/>
                  </a:rPr>
                  <a:t>The mean reflectance and standard deviation between pixels within a plot were also used to estimate biodiversity. Regressions with standard deviation of reflectance showed no correlation while the mean reflectance had stronger correlations (R</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000" dirty="0">
                    <a:latin typeface="Times New Roman" panose="02020603050405020304" pitchFamily="18" charset="0"/>
                    <a:cs typeface="Times New Roman" panose="02020603050405020304" pitchFamily="18" charset="0"/>
                  </a:rPr>
                  <a:t> 0.35). Using all 360 spectral bands as predictors, a series of Partial Least Squares (PLS) models were created. Using the best model for each metric, correlation strengths improved, especially for measures of functional diversity (R</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 0.52).  </a:t>
                </a:r>
              </a:p>
            </p:txBody>
          </p:sp>
        </mc:Choice>
        <mc:Fallback xmlns="">
          <p:sp>
            <p:nvSpPr>
              <p:cNvPr id="23" name="TextBox 22">
                <a:extLst>
                  <a:ext uri="{FF2B5EF4-FFF2-40B4-BE49-F238E27FC236}">
                    <a16:creationId xmlns:a16="http://schemas.microsoft.com/office/drawing/2014/main" id="{F18DDD2E-3550-472D-B225-2386A3AEC0E2}"/>
                  </a:ext>
                </a:extLst>
              </p:cNvPr>
              <p:cNvSpPr txBox="1">
                <a:spLocks noRot="1" noChangeAspect="1" noMove="1" noResize="1" noEditPoints="1" noAdjustHandles="1" noChangeArrowheads="1" noChangeShapeType="1" noTextEdit="1"/>
              </p:cNvSpPr>
              <p:nvPr/>
            </p:nvSpPr>
            <p:spPr>
              <a:xfrm>
                <a:off x="35249594" y="14851098"/>
                <a:ext cx="4624282" cy="9325630"/>
              </a:xfrm>
              <a:prstGeom prst="rect">
                <a:avLst/>
              </a:prstGeom>
              <a:blipFill>
                <a:blip r:embed="rId24"/>
                <a:stretch>
                  <a:fillRect l="-3030" t="-850" r="-2503" b="-1046"/>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01541B3C-9032-4293-8AFF-38F8E3491393}"/>
              </a:ext>
            </a:extLst>
          </p:cNvPr>
          <p:cNvSpPr txBox="1"/>
          <p:nvPr/>
        </p:nvSpPr>
        <p:spPr>
          <a:xfrm>
            <a:off x="26959330" y="25272623"/>
            <a:ext cx="12817069" cy="5816977"/>
          </a:xfrm>
          <a:prstGeom prst="rect">
            <a:avLst/>
          </a:prstGeom>
          <a:noFill/>
        </p:spPr>
        <p:txBody>
          <a:bodyPr wrap="square" rtlCol="0">
            <a:spAutoFit/>
          </a:bodyPr>
          <a:lstStyle/>
          <a:p>
            <a:pPr marL="182880" indent="-182880">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Topographic and vegetation indices poor performance could be linked to the spatial scale of the field measured estimates. Indices might perform better on a regional scale (New England or the United States) rather than a local scale. </a:t>
            </a:r>
          </a:p>
          <a:p>
            <a:pPr marL="182880" indent="-182880">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Lack of correlation between spectral and field measured diversity could be due to unaccounted for influences (tree structure, soil, shadows, sun angle, etc.) </a:t>
            </a:r>
          </a:p>
          <a:p>
            <a:pPr marL="182880" indent="-182880">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The hyperspectral image was collected during the peak growing season. Images collected during this time are typically useful for estimating forest productivity which could explain why predictions of functional diversity were stronger than estimates of other diversity metrics. </a:t>
            </a:r>
          </a:p>
          <a:p>
            <a:pPr marL="182880" indent="-182880">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Next steps would include adding a temporal aspect where multiple images are collected through out the year to look for seasonal changes. At different times of the year, it could be possible to estimate the other diversity metrics. </a:t>
            </a:r>
          </a:p>
        </p:txBody>
      </p:sp>
      <p:grpSp>
        <p:nvGrpSpPr>
          <p:cNvPr id="13" name="Group 12">
            <a:extLst>
              <a:ext uri="{FF2B5EF4-FFF2-40B4-BE49-F238E27FC236}">
                <a16:creationId xmlns:a16="http://schemas.microsoft.com/office/drawing/2014/main" id="{FBB25973-5EDA-4073-A795-CCD4AD70D660}"/>
              </a:ext>
            </a:extLst>
          </p:cNvPr>
          <p:cNvGrpSpPr/>
          <p:nvPr/>
        </p:nvGrpSpPr>
        <p:grpSpPr>
          <a:xfrm>
            <a:off x="8836377" y="17718621"/>
            <a:ext cx="4265817" cy="5362429"/>
            <a:chOff x="8836377" y="17718621"/>
            <a:chExt cx="4265817" cy="5362429"/>
          </a:xfrm>
        </p:grpSpPr>
        <p:pic>
          <p:nvPicPr>
            <p:cNvPr id="11" name="Picture 10" descr="A close up of a tree&#10;&#10;Description automatically generated">
              <a:extLst>
                <a:ext uri="{FF2B5EF4-FFF2-40B4-BE49-F238E27FC236}">
                  <a16:creationId xmlns:a16="http://schemas.microsoft.com/office/drawing/2014/main" id="{C0846CCC-8EAA-4CF2-AA27-72D6D7DD6133}"/>
                </a:ext>
              </a:extLst>
            </p:cNvPr>
            <p:cNvPicPr>
              <a:picLocks noChangeAspect="1"/>
            </p:cNvPicPr>
            <p:nvPr/>
          </p:nvPicPr>
          <p:blipFill rotWithShape="1">
            <a:blip r:embed="rId25">
              <a:extLst>
                <a:ext uri="{28A0092B-C50C-407E-A947-70E740481C1C}">
                  <a14:useLocalDpi xmlns:a14="http://schemas.microsoft.com/office/drawing/2010/main" val="0"/>
                </a:ext>
              </a:extLst>
            </a:blip>
            <a:srcRect l="7584" t="6158" r="7944" b="2100"/>
            <a:stretch/>
          </p:blipFill>
          <p:spPr>
            <a:xfrm>
              <a:off x="8836377" y="20394107"/>
              <a:ext cx="4231195" cy="2686943"/>
            </a:xfrm>
            <a:prstGeom prst="rect">
              <a:avLst/>
            </a:prstGeom>
          </p:spPr>
        </p:pic>
        <p:pic>
          <p:nvPicPr>
            <p:cNvPr id="46" name="Picture 45" descr="A close up of a tree&#10;&#10;Description automatically generated">
              <a:extLst>
                <a:ext uri="{FF2B5EF4-FFF2-40B4-BE49-F238E27FC236}">
                  <a16:creationId xmlns:a16="http://schemas.microsoft.com/office/drawing/2014/main" id="{C3E85081-B012-4571-A21D-860907335138}"/>
                </a:ext>
              </a:extLst>
            </p:cNvPr>
            <p:cNvPicPr>
              <a:picLocks noChangeAspect="1"/>
            </p:cNvPicPr>
            <p:nvPr/>
          </p:nvPicPr>
          <p:blipFill rotWithShape="1">
            <a:blip r:embed="rId26">
              <a:extLst>
                <a:ext uri="{28A0092B-C50C-407E-A947-70E740481C1C}">
                  <a14:useLocalDpi xmlns:a14="http://schemas.microsoft.com/office/drawing/2010/main" val="0"/>
                </a:ext>
              </a:extLst>
            </a:blip>
            <a:srcRect t="17280" b="16316"/>
            <a:stretch/>
          </p:blipFill>
          <p:spPr>
            <a:xfrm>
              <a:off x="8870999" y="17718621"/>
              <a:ext cx="4231195" cy="2686943"/>
            </a:xfrm>
            <a:prstGeom prst="rect">
              <a:avLst/>
            </a:prstGeom>
          </p:spPr>
        </p:pic>
      </p:grpSp>
      <p:sp>
        <p:nvSpPr>
          <p:cNvPr id="105" name="TextBox 104">
            <a:extLst>
              <a:ext uri="{FF2B5EF4-FFF2-40B4-BE49-F238E27FC236}">
                <a16:creationId xmlns:a16="http://schemas.microsoft.com/office/drawing/2014/main" id="{9F7E7FAE-B1C1-45BC-B521-78A7E6C80293}"/>
              </a:ext>
            </a:extLst>
          </p:cNvPr>
          <p:cNvSpPr txBox="1"/>
          <p:nvPr/>
        </p:nvSpPr>
        <p:spPr>
          <a:xfrm>
            <a:off x="5634436" y="17987187"/>
            <a:ext cx="3043138" cy="5170646"/>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Figure 2 (right)</a:t>
            </a:r>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A) Hyperspectral image of BEF displayed in RGB. B) Canopy height model of BEF where yellow represents the highest peaks and dark purple is the lowest points  </a:t>
            </a:r>
          </a:p>
        </p:txBody>
      </p:sp>
      <p:pic>
        <p:nvPicPr>
          <p:cNvPr id="111" name="Picture 110" descr="A picture containing outdoor, standing, white, photo&#10;&#10;Description automatically generated">
            <a:extLst>
              <a:ext uri="{FF2B5EF4-FFF2-40B4-BE49-F238E27FC236}">
                <a16:creationId xmlns:a16="http://schemas.microsoft.com/office/drawing/2014/main" id="{252932FE-9750-4D47-8E64-9D75C36AC944}"/>
              </a:ext>
            </a:extLst>
          </p:cNvPr>
          <p:cNvPicPr>
            <a:picLocks noChangeAspect="1"/>
          </p:cNvPicPr>
          <p:nvPr/>
        </p:nvPicPr>
        <p:blipFill rotWithShape="1">
          <a:blip r:embed="rId27">
            <a:extLst>
              <a:ext uri="{28A0092B-C50C-407E-A947-70E740481C1C}">
                <a14:useLocalDpi xmlns:a14="http://schemas.microsoft.com/office/drawing/2010/main" val="0"/>
              </a:ext>
            </a:extLst>
          </a:blip>
          <a:srcRect l="7078" t="7184" r="7321" b="5247"/>
          <a:stretch/>
        </p:blipFill>
        <p:spPr>
          <a:xfrm>
            <a:off x="13825770" y="6066485"/>
            <a:ext cx="5805370" cy="3687769"/>
          </a:xfrm>
          <a:prstGeom prst="rect">
            <a:avLst/>
          </a:prstGeom>
        </p:spPr>
      </p:pic>
      <p:sp>
        <p:nvSpPr>
          <p:cNvPr id="112" name="TextBox 111">
            <a:extLst>
              <a:ext uri="{FF2B5EF4-FFF2-40B4-BE49-F238E27FC236}">
                <a16:creationId xmlns:a16="http://schemas.microsoft.com/office/drawing/2014/main" id="{A07D2AA7-1451-49ED-BFFA-D2C4D748BD49}"/>
              </a:ext>
            </a:extLst>
          </p:cNvPr>
          <p:cNvSpPr txBox="1"/>
          <p:nvPr/>
        </p:nvSpPr>
        <p:spPr>
          <a:xfrm>
            <a:off x="13820293" y="9827327"/>
            <a:ext cx="6296507" cy="255454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Figure 3 (above): </a:t>
            </a:r>
            <a:r>
              <a:rPr lang="en-US" sz="3200" dirty="0">
                <a:latin typeface="Times New Roman" panose="02020603050405020304" pitchFamily="18" charset="0"/>
                <a:cs typeface="Times New Roman" panose="02020603050405020304" pitchFamily="18" charset="0"/>
              </a:rPr>
              <a:t>Topographic wetness index (TWID) where the white regions are considered to be wetter and the black regions are drier. </a:t>
            </a:r>
          </a:p>
        </p:txBody>
      </p:sp>
      <p:sp>
        <p:nvSpPr>
          <p:cNvPr id="113" name="TextBox 112">
            <a:extLst>
              <a:ext uri="{FF2B5EF4-FFF2-40B4-BE49-F238E27FC236}">
                <a16:creationId xmlns:a16="http://schemas.microsoft.com/office/drawing/2014/main" id="{D1865191-8E3B-4E54-9C71-774363C7C385}"/>
              </a:ext>
            </a:extLst>
          </p:cNvPr>
          <p:cNvSpPr txBox="1"/>
          <p:nvPr/>
        </p:nvSpPr>
        <p:spPr>
          <a:xfrm>
            <a:off x="19674016" y="5895822"/>
            <a:ext cx="6763754" cy="6986528"/>
          </a:xfrm>
          <a:prstGeom prst="rect">
            <a:avLst/>
          </a:prstGeom>
          <a:noFill/>
        </p:spPr>
        <p:txBody>
          <a:bodyPr wrap="square" rtlCol="0">
            <a:spAutoFit/>
          </a:bodyPr>
          <a:lstStyle/>
          <a:p>
            <a:pPr marL="182880" indent="-18288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Simple linear correlations were used to look at the relationship between remote sensing estimates and the field measured biodiversity metrics to determine if methods could be used to estimate diversity at a local level.</a:t>
            </a:r>
          </a:p>
          <a:p>
            <a:pPr marL="182880" indent="-18288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Every point of the graph represents one of the 400</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inventory plots. </a:t>
            </a:r>
          </a:p>
          <a:p>
            <a:pPr marL="182880" indent="-18288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Small coefficient of determination (R</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values (R</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&lt; 0.4) indicates poor estimation of biodiversity while higher values (R</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&gt; 0.5) indicates method may have some potential to be used as an estimate for biodiversity. </a:t>
            </a:r>
            <a:endParaRPr lang="en-US" sz="3200" b="1" dirty="0">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0665348-4A14-4119-BBD1-205F48756618}"/>
              </a:ext>
            </a:extLst>
          </p:cNvPr>
          <p:cNvSpPr txBox="1"/>
          <p:nvPr/>
        </p:nvSpPr>
        <p:spPr>
          <a:xfrm>
            <a:off x="12254637" y="17832614"/>
            <a:ext cx="702965" cy="584775"/>
          </a:xfrm>
          <a:prstGeom prst="rect">
            <a:avLst/>
          </a:prstGeom>
          <a:solidFill>
            <a:schemeClr val="bg1"/>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p:txBody>
      </p:sp>
      <p:sp>
        <p:nvSpPr>
          <p:cNvPr id="115" name="TextBox 114">
            <a:extLst>
              <a:ext uri="{FF2B5EF4-FFF2-40B4-BE49-F238E27FC236}">
                <a16:creationId xmlns:a16="http://schemas.microsoft.com/office/drawing/2014/main" id="{975DD008-B0CD-4980-8A4E-1E5DA45EE51B}"/>
              </a:ext>
            </a:extLst>
          </p:cNvPr>
          <p:cNvSpPr txBox="1"/>
          <p:nvPr/>
        </p:nvSpPr>
        <p:spPr>
          <a:xfrm>
            <a:off x="12278520" y="20547119"/>
            <a:ext cx="702965" cy="584775"/>
          </a:xfrm>
          <a:prstGeom prst="rect">
            <a:avLst/>
          </a:prstGeom>
          <a:solidFill>
            <a:schemeClr val="bg1"/>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p:txBody>
      </p:sp>
      <p:sp>
        <p:nvSpPr>
          <p:cNvPr id="116" name="TextBox 115">
            <a:extLst>
              <a:ext uri="{FF2B5EF4-FFF2-40B4-BE49-F238E27FC236}">
                <a16:creationId xmlns:a16="http://schemas.microsoft.com/office/drawing/2014/main" id="{BADFB716-4FA4-482E-8984-EBEC5F1DF99B}"/>
              </a:ext>
            </a:extLst>
          </p:cNvPr>
          <p:cNvSpPr txBox="1"/>
          <p:nvPr/>
        </p:nvSpPr>
        <p:spPr>
          <a:xfrm>
            <a:off x="13977397" y="19817090"/>
            <a:ext cx="6425204" cy="4031873"/>
          </a:xfrm>
          <a:prstGeom prst="rect">
            <a:avLst/>
          </a:prstGeom>
          <a:noFill/>
        </p:spPr>
        <p:txBody>
          <a:bodyPr wrap="square" numCol="1" rtlCol="0">
            <a:spAutoFit/>
          </a:bodyPr>
          <a:lstStyle/>
          <a:p>
            <a:r>
              <a:rPr lang="en-US" sz="3200" b="1" dirty="0">
                <a:latin typeface="Times New Roman" panose="02020603050405020304" pitchFamily="18" charset="0"/>
                <a:cs typeface="Times New Roman" panose="02020603050405020304" pitchFamily="18" charset="0"/>
              </a:rPr>
              <a:t>Figure 5 (right): </a:t>
            </a:r>
            <a:r>
              <a:rPr lang="en-US" sz="3200" dirty="0">
                <a:latin typeface="Times New Roman" panose="02020603050405020304" pitchFamily="18" charset="0"/>
                <a:cs typeface="Times New Roman" panose="02020603050405020304" pitchFamily="18" charset="0"/>
              </a:rPr>
              <a:t>Enhanced Vegetation Index (EVI) which measures for vegetation reflectance in the red and near infrared regions and accounts for influences from the blue region. Darker, purple colors represent lower values and yellow  represent high values of reflectance. </a:t>
            </a:r>
          </a:p>
        </p:txBody>
      </p:sp>
      <p:pic>
        <p:nvPicPr>
          <p:cNvPr id="117" name="Picture 116">
            <a:extLst>
              <a:ext uri="{FF2B5EF4-FFF2-40B4-BE49-F238E27FC236}">
                <a16:creationId xmlns:a16="http://schemas.microsoft.com/office/drawing/2014/main" id="{FE1E82AE-39DE-4852-A3BE-5E47BF672B8B}"/>
              </a:ext>
            </a:extLst>
          </p:cNvPr>
          <p:cNvPicPr>
            <a:picLocks noChangeAspect="1"/>
          </p:cNvPicPr>
          <p:nvPr/>
        </p:nvPicPr>
        <p:blipFill>
          <a:blip r:embed="rId28"/>
          <a:stretch>
            <a:fillRect/>
          </a:stretch>
        </p:blipFill>
        <p:spPr>
          <a:xfrm>
            <a:off x="34528442" y="5895101"/>
            <a:ext cx="5223162" cy="3670330"/>
          </a:xfrm>
          <a:prstGeom prst="rect">
            <a:avLst/>
          </a:prstGeom>
        </p:spPr>
      </p:pic>
      <p:pic>
        <p:nvPicPr>
          <p:cNvPr id="16" name="Picture 15" descr="A star filled sky&#10;&#10;Description automatically generated">
            <a:extLst>
              <a:ext uri="{FF2B5EF4-FFF2-40B4-BE49-F238E27FC236}">
                <a16:creationId xmlns:a16="http://schemas.microsoft.com/office/drawing/2014/main" id="{DA51FE2D-EB3E-4A00-9D1C-299AF5942ADE}"/>
              </a:ext>
            </a:extLst>
          </p:cNvPr>
          <p:cNvPicPr>
            <a:picLocks noChangeAspect="1"/>
          </p:cNvPicPr>
          <p:nvPr/>
        </p:nvPicPr>
        <p:blipFill rotWithShape="1">
          <a:blip r:embed="rId29">
            <a:extLst>
              <a:ext uri="{28A0092B-C50C-407E-A947-70E740481C1C}">
                <a14:useLocalDpi xmlns:a14="http://schemas.microsoft.com/office/drawing/2010/main" val="0"/>
              </a:ext>
            </a:extLst>
          </a:blip>
          <a:srcRect l="8229" t="2941" r="7826" b="1137"/>
          <a:stretch/>
        </p:blipFill>
        <p:spPr>
          <a:xfrm>
            <a:off x="20651924" y="19754071"/>
            <a:ext cx="5693580" cy="3727095"/>
          </a:xfrm>
          <a:prstGeom prst="rect">
            <a:avLst/>
          </a:prstGeom>
        </p:spPr>
      </p:pic>
    </p:spTree>
    <p:extLst>
      <p:ext uri="{BB962C8B-B14F-4D97-AF65-F5344CB8AC3E}">
        <p14:creationId xmlns:p14="http://schemas.microsoft.com/office/powerpoint/2010/main" val="15941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4300</TotalTime>
  <Words>1245</Words>
  <Application>Microsoft Office PowerPoint</Application>
  <PresentationFormat>Custom</PresentationFormat>
  <Paragraphs>93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 Math</vt:lpstr>
      <vt:lpstr>Courier New</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Baillargeon</dc:creator>
  <cp:lastModifiedBy>Kaitlyn Baillargeon</cp:lastModifiedBy>
  <cp:revision>100</cp:revision>
  <dcterms:created xsi:type="dcterms:W3CDTF">2020-04-08T13:27:34Z</dcterms:created>
  <dcterms:modified xsi:type="dcterms:W3CDTF">2020-04-15T22:21:24Z</dcterms:modified>
</cp:coreProperties>
</file>