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C8EE"/>
    <a:srgbClr val="73FDD6"/>
    <a:srgbClr val="2E0957"/>
    <a:srgbClr val="FFC9C9"/>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05ED6-C0DF-56DD-3D2D-5A87B651887F}" v="6" dt="2024-04-18T13:51:34.360"/>
    <p1510:client id="{F3D81A55-B0DF-1442-BCCD-E54CC8BE14AD}" v="5" dt="2024-04-18T13:56:14.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427"/>
  </p:normalViewPr>
  <p:slideViewPr>
    <p:cSldViewPr snapToGrid="0">
      <p:cViewPr>
        <p:scale>
          <a:sx n="28" d="100"/>
          <a:sy n="28" d="100"/>
        </p:scale>
        <p:origin x="1000" y="-11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201DE5B-BB6A-1048-9B8E-0FA59853096F}" type="datetimeFigureOut">
              <a:rPr lang="en-US" smtClean="0"/>
              <a:t>4/18/24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2F89F99-41D4-5147-A2FB-0F89347D6AEB}" type="slidenum">
              <a:rPr lang="en-US" smtClean="0"/>
              <a:t>‹#›</a:t>
            </a:fld>
            <a:endParaRPr lang="en-US"/>
          </a:p>
        </p:txBody>
      </p:sp>
    </p:spTree>
    <p:extLst>
      <p:ext uri="{BB962C8B-B14F-4D97-AF65-F5344CB8AC3E}">
        <p14:creationId xmlns:p14="http://schemas.microsoft.com/office/powerpoint/2010/main" val="107621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F89F99-41D4-5147-A2FB-0F89347D6AEB}" type="slidenum">
              <a:rPr lang="en-US" smtClean="0"/>
              <a:t>1</a:t>
            </a:fld>
            <a:endParaRPr lang="en-US"/>
          </a:p>
        </p:txBody>
      </p:sp>
    </p:spTree>
    <p:extLst>
      <p:ext uri="{BB962C8B-B14F-4D97-AF65-F5344CB8AC3E}">
        <p14:creationId xmlns:p14="http://schemas.microsoft.com/office/powerpoint/2010/main" val="2226662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4/18/24</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97" y="522514"/>
            <a:ext cx="43136594" cy="3947886"/>
          </a:xfrm>
          <a:solidFill>
            <a:schemeClr val="accent1">
              <a:lumMod val="60000"/>
              <a:lumOff val="40000"/>
            </a:schemeClr>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800">
                <a:solidFill>
                  <a:srgbClr val="002060"/>
                </a:solidFill>
                <a:latin typeface="Cambria" panose="02040503050406030204" pitchFamily="18" charset="0"/>
                <a:cs typeface="Arial" panose="020B0604020202020204" pitchFamily="34" charset="0"/>
              </a:rPr>
              <a:t>Geotechnical Characteristics of Salt Marshes in Continental Climates</a:t>
            </a:r>
            <a:br>
              <a:rPr lang="en-US" sz="8400">
                <a:solidFill>
                  <a:srgbClr val="002060"/>
                </a:solidFill>
                <a:latin typeface="Cambria" panose="02040503050406030204" pitchFamily="18" charset="0"/>
                <a:cs typeface="Arial" panose="020B0604020202020204" pitchFamily="34" charset="0"/>
              </a:rPr>
            </a:br>
            <a:r>
              <a:rPr lang="en-US" sz="5600" u="sng">
                <a:solidFill>
                  <a:srgbClr val="002060"/>
                </a:solidFill>
                <a:latin typeface="Cambria" panose="02040503050406030204" pitchFamily="18" charset="0"/>
                <a:cs typeface="Arial" panose="020B0604020202020204" pitchFamily="34" charset="0"/>
              </a:rPr>
              <a:t>Katie O’Brien, </a:t>
            </a:r>
            <a:r>
              <a:rPr lang="en-US" sz="5600">
                <a:solidFill>
                  <a:srgbClr val="002060"/>
                </a:solidFill>
                <a:latin typeface="Cambria" panose="02040503050406030204" pitchFamily="18" charset="0"/>
                <a:cs typeface="Arial" panose="020B0604020202020204" pitchFamily="34" charset="0"/>
              </a:rPr>
              <a:t>Julie Paprocki</a:t>
            </a:r>
            <a:br>
              <a:rPr lang="en-US" sz="5600">
                <a:solidFill>
                  <a:srgbClr val="002060"/>
                </a:solidFill>
                <a:latin typeface="Cambria" panose="02040503050406030204" pitchFamily="18" charset="0"/>
                <a:cs typeface="Arial" panose="020B0604020202020204" pitchFamily="34" charset="0"/>
              </a:rPr>
            </a:br>
            <a:r>
              <a:rPr lang="en-US" sz="5600" i="1">
                <a:solidFill>
                  <a:srgbClr val="002060"/>
                </a:solidFill>
                <a:latin typeface="Cambria" panose="02040503050406030204" pitchFamily="18" charset="0"/>
                <a:cs typeface="Arial" panose="020B0604020202020204" pitchFamily="34" charset="0"/>
              </a:rPr>
              <a:t>Civil and Environmental Engineering Department, University of New Hampshire, Durham, NH</a:t>
            </a:r>
            <a:endParaRPr lang="en-US" sz="9300" i="1">
              <a:solidFill>
                <a:srgbClr val="002060"/>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69597" y="6318586"/>
            <a:ext cx="10914743" cy="7121684"/>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r>
              <a:rPr lang="en-US" sz="3700">
                <a:latin typeface="Cambria" panose="02040503050406030204" pitchFamily="18" charset="0"/>
              </a:rPr>
              <a:t>Salt marshes provide many benefits to the coastline such as reducing erosion, supporting numerous wildlife species, protecting inland areas from storm surges and stabilizing shorelines. New England marsh losses have been significant due to their vulnerability to climate change and sea level rise. Currently, the Great Bay National Estuarine Research Reserve (GBNERR) provides insight on restoration efforts with a Habitat Prioritization Tool and a Marsh Prioritization Tool that uses crude metrics for soil information. At this time, unknown if  geotechnical characteristics such as undrained shear strengths and consolidation characteristics can benefit this restoration process.</a:t>
            </a:r>
          </a:p>
        </p:txBody>
      </p:sp>
      <p:sp>
        <p:nvSpPr>
          <p:cNvPr id="7" name="Subtitle 2"/>
          <p:cNvSpPr txBox="1">
            <a:spLocks/>
          </p:cNvSpPr>
          <p:nvPr/>
        </p:nvSpPr>
        <p:spPr>
          <a:xfrm>
            <a:off x="369597" y="13777877"/>
            <a:ext cx="10914743" cy="913158"/>
          </a:xfrm>
          <a:prstGeom prst="rect">
            <a:avLst/>
          </a:prstGeom>
          <a:solidFill>
            <a:schemeClr val="accent1">
              <a:lumMod val="60000"/>
              <a:lumOff val="40000"/>
            </a:schemeClr>
          </a:solidFill>
          <a:ln w="38100">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a:solidFill>
                  <a:schemeClr val="bg1"/>
                </a:solidFill>
                <a:latin typeface="Cambria" panose="02040503050406030204" pitchFamily="18" charset="0"/>
              </a:rPr>
              <a:t> </a:t>
            </a:r>
            <a:r>
              <a:rPr lang="en-US" sz="5800">
                <a:solidFill>
                  <a:srgbClr val="002060"/>
                </a:solidFill>
                <a:latin typeface="Cambria" panose="02040503050406030204" pitchFamily="18" charset="0"/>
              </a:rPr>
              <a:t>Objective</a:t>
            </a:r>
          </a:p>
        </p:txBody>
      </p:sp>
      <p:sp>
        <p:nvSpPr>
          <p:cNvPr id="8" name="Subtitle 2"/>
          <p:cNvSpPr txBox="1">
            <a:spLocks/>
          </p:cNvSpPr>
          <p:nvPr/>
        </p:nvSpPr>
        <p:spPr>
          <a:xfrm>
            <a:off x="369597" y="22583890"/>
            <a:ext cx="10914743" cy="9536989"/>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00027" indent="-400027" algn="just">
              <a:spcBef>
                <a:spcPts val="0"/>
              </a:spcBef>
              <a:buFont typeface="Arial" panose="020B0604020202020204" pitchFamily="34" charset="0"/>
              <a:buChar char="•"/>
            </a:pPr>
            <a:endParaRPr lang="en-US" sz="2900">
              <a:latin typeface="Cambria" panose="02040503050406030204" pitchFamily="18" charset="0"/>
            </a:endParaRPr>
          </a:p>
          <a:p>
            <a:pPr marL="400027" indent="-400027" algn="just">
              <a:spcBef>
                <a:spcPts val="0"/>
              </a:spcBef>
              <a:buFont typeface="Arial" panose="020B0604020202020204" pitchFamily="34" charset="0"/>
              <a:buChar char="•"/>
            </a:pPr>
            <a:endParaRPr lang="en-US" sz="2900">
              <a:latin typeface="Cambria" panose="02040503050406030204" pitchFamily="18" charset="0"/>
            </a:endParaRPr>
          </a:p>
          <a:p>
            <a:pPr algn="just">
              <a:spcBef>
                <a:spcPts val="0"/>
              </a:spcBef>
            </a:pPr>
            <a:endParaRPr lang="en-US" sz="2900">
              <a:latin typeface="Cambria" panose="02040503050406030204" pitchFamily="18" charset="0"/>
            </a:endParaRPr>
          </a:p>
          <a:p>
            <a:pPr algn="just">
              <a:spcBef>
                <a:spcPts val="0"/>
              </a:spcBef>
            </a:pPr>
            <a:endParaRPr lang="en-US" sz="2900">
              <a:latin typeface="Cambria" panose="02040503050406030204" pitchFamily="18" charset="0"/>
            </a:endParaRPr>
          </a:p>
          <a:p>
            <a:pPr algn="just">
              <a:spcBef>
                <a:spcPts val="0"/>
              </a:spcBef>
            </a:pPr>
            <a:endParaRPr lang="en-US" sz="2900">
              <a:latin typeface="Cambria" panose="02040503050406030204" pitchFamily="18" charset="0"/>
            </a:endParaRPr>
          </a:p>
          <a:p>
            <a:pPr marL="400027" indent="-400027" algn="just">
              <a:spcBef>
                <a:spcPts val="0"/>
              </a:spcBef>
              <a:buFont typeface="Arial" panose="020B0604020202020204" pitchFamily="34" charset="0"/>
              <a:buChar char="•"/>
            </a:pPr>
            <a:endParaRPr lang="en-US" sz="2900">
              <a:latin typeface="Cambria" panose="02040503050406030204" pitchFamily="18" charset="0"/>
            </a:endParaRPr>
          </a:p>
          <a:p>
            <a:pPr algn="just">
              <a:spcBef>
                <a:spcPts val="0"/>
              </a:spcBef>
            </a:pPr>
            <a:endParaRPr lang="en-US" sz="2900">
              <a:latin typeface="Cambria" panose="02040503050406030204" pitchFamily="18" charset="0"/>
            </a:endParaRPr>
          </a:p>
          <a:p>
            <a:pPr marL="400027" indent="-400027" algn="just">
              <a:spcBef>
                <a:spcPts val="0"/>
              </a:spcBef>
              <a:buFont typeface="Arial" panose="020B0604020202020204" pitchFamily="34" charset="0"/>
              <a:buChar char="•"/>
            </a:pPr>
            <a:endParaRPr lang="en-US" sz="2900">
              <a:latin typeface="Cambria" panose="02040503050406030204" pitchFamily="18" charset="0"/>
            </a:endParaRPr>
          </a:p>
          <a:p>
            <a:pPr marL="400027" indent="-400027" algn="just">
              <a:spcBef>
                <a:spcPts val="0"/>
              </a:spcBef>
              <a:buFont typeface="Arial" panose="020B0604020202020204" pitchFamily="34" charset="0"/>
              <a:buChar char="•"/>
            </a:pPr>
            <a:endParaRPr lang="en-US" sz="2900">
              <a:latin typeface="Cambria" panose="02040503050406030204" pitchFamily="18" charset="0"/>
            </a:endParaRPr>
          </a:p>
          <a:p>
            <a:pPr marL="400027" indent="-400027" algn="just">
              <a:spcBef>
                <a:spcPts val="0"/>
              </a:spcBef>
              <a:buFont typeface="Arial" panose="020B0604020202020204" pitchFamily="34" charset="0"/>
              <a:buChar char="•"/>
            </a:pPr>
            <a:endParaRPr lang="en-US" sz="2900">
              <a:latin typeface="Cambria" panose="02040503050406030204" pitchFamily="18" charset="0"/>
            </a:endParaRPr>
          </a:p>
          <a:p>
            <a:pPr algn="l">
              <a:spcBef>
                <a:spcPts val="0"/>
              </a:spcBef>
            </a:pPr>
            <a:endParaRPr lang="en-US" sz="2900">
              <a:latin typeface="Cambria" panose="02040503050406030204" pitchFamily="18" charset="0"/>
            </a:endParaRPr>
          </a:p>
          <a:p>
            <a:pPr algn="just">
              <a:spcBef>
                <a:spcPts val="0"/>
              </a:spcBef>
            </a:pPr>
            <a:endParaRPr lang="en-US" sz="2900">
              <a:latin typeface="Cambria" panose="02040503050406030204" pitchFamily="18" charset="0"/>
            </a:endParaRPr>
          </a:p>
          <a:p>
            <a:pPr algn="l">
              <a:spcBef>
                <a:spcPts val="0"/>
              </a:spcBef>
            </a:pPr>
            <a:endParaRPr lang="en-US" sz="2900">
              <a:latin typeface="Cambria" panose="02040503050406030204" pitchFamily="18" charset="0"/>
            </a:endParaRPr>
          </a:p>
          <a:p>
            <a:pPr algn="l">
              <a:spcBef>
                <a:spcPts val="0"/>
              </a:spcBef>
            </a:pPr>
            <a:endParaRPr lang="en-US" sz="2900">
              <a:latin typeface="Cambria" panose="02040503050406030204" pitchFamily="18" charset="0"/>
            </a:endParaRPr>
          </a:p>
          <a:p>
            <a:pPr algn="l">
              <a:spcBef>
                <a:spcPts val="0"/>
              </a:spcBef>
            </a:pPr>
            <a:endParaRPr lang="en-US" sz="2900">
              <a:latin typeface="Cambria" panose="02040503050406030204" pitchFamily="18" charset="0"/>
            </a:endParaRPr>
          </a:p>
        </p:txBody>
      </p:sp>
      <p:sp>
        <p:nvSpPr>
          <p:cNvPr id="9" name="Subtitle 2"/>
          <p:cNvSpPr txBox="1">
            <a:spLocks/>
          </p:cNvSpPr>
          <p:nvPr/>
        </p:nvSpPr>
        <p:spPr>
          <a:xfrm>
            <a:off x="11960209" y="4963153"/>
            <a:ext cx="20028576" cy="809666"/>
          </a:xfrm>
          <a:prstGeom prst="rect">
            <a:avLst/>
          </a:prstGeom>
          <a:solidFill>
            <a:schemeClr val="accent1">
              <a:lumMod val="60000"/>
              <a:lumOff val="40000"/>
            </a:schemeClr>
          </a:solidFill>
          <a:ln w="38100">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rgbClr val="002060"/>
                </a:solidFill>
                <a:latin typeface="Cambria" panose="02040503050406030204" pitchFamily="18" charset="0"/>
              </a:rPr>
              <a:t>Design</a:t>
            </a:r>
          </a:p>
        </p:txBody>
      </p:sp>
      <p:sp>
        <p:nvSpPr>
          <p:cNvPr id="12" name="Subtitle 2"/>
          <p:cNvSpPr txBox="1">
            <a:spLocks/>
          </p:cNvSpPr>
          <p:nvPr/>
        </p:nvSpPr>
        <p:spPr>
          <a:xfrm>
            <a:off x="32552333" y="16216344"/>
            <a:ext cx="10914743" cy="5864500"/>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700">
                <a:latin typeface="Cambria" panose="02040503050406030204" pitchFamily="18" charset="0"/>
              </a:rPr>
              <a:t>The sites that contained more saturated ground surface as well as denser vegetation coverage produced graphs with multiple “spike steps” showing two regions of impact as the </a:t>
            </a:r>
            <a:r>
              <a:rPr lang="en-US" sz="3600" i="1" err="1">
                <a:latin typeface="Cambria" panose="02040503050406030204" pitchFamily="18" charset="0"/>
              </a:rPr>
              <a:t>blueDrop</a:t>
            </a:r>
            <a:r>
              <a:rPr lang="en-US" sz="3700">
                <a:latin typeface="Cambria" panose="02040503050406030204" pitchFamily="18" charset="0"/>
              </a:rPr>
              <a:t> fell. This indicated that vegetation potentially is affecting the deceleration values as the penetrometer makes contact. The testing of vegetation effects is ongoing and is producing valuable data. If coherent data is able to be produced, then a correction factor can be applied to the original code to correct for soil resistance force on various vegetation types.</a:t>
            </a:r>
          </a:p>
        </p:txBody>
      </p:sp>
      <p:sp>
        <p:nvSpPr>
          <p:cNvPr id="13" name="Subtitle 2"/>
          <p:cNvSpPr txBox="1">
            <a:spLocks/>
          </p:cNvSpPr>
          <p:nvPr/>
        </p:nvSpPr>
        <p:spPr>
          <a:xfrm>
            <a:off x="369597" y="4927623"/>
            <a:ext cx="10914743" cy="913158"/>
          </a:xfrm>
          <a:prstGeom prst="rect">
            <a:avLst/>
          </a:prstGeom>
          <a:solidFill>
            <a:schemeClr val="accent1">
              <a:lumMod val="60000"/>
              <a:lumOff val="40000"/>
            </a:schemeClr>
          </a:solidFill>
          <a:ln w="38100">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rgbClr val="002060"/>
                </a:solidFill>
                <a:latin typeface="Cambria" panose="02040503050406030204" pitchFamily="18" charset="0"/>
              </a:rPr>
              <a:t>Background</a:t>
            </a:r>
          </a:p>
        </p:txBody>
      </p:sp>
      <p:sp>
        <p:nvSpPr>
          <p:cNvPr id="16" name="Subtitle 2"/>
          <p:cNvSpPr txBox="1">
            <a:spLocks/>
          </p:cNvSpPr>
          <p:nvPr/>
        </p:nvSpPr>
        <p:spPr>
          <a:xfrm>
            <a:off x="11946711" y="5960265"/>
            <a:ext cx="20028576" cy="16241904"/>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17" name="Subtitle 2"/>
          <p:cNvSpPr txBox="1">
            <a:spLocks/>
          </p:cNvSpPr>
          <p:nvPr/>
        </p:nvSpPr>
        <p:spPr>
          <a:xfrm>
            <a:off x="32492932" y="14997111"/>
            <a:ext cx="10914743" cy="913158"/>
          </a:xfrm>
          <a:prstGeom prst="rect">
            <a:avLst/>
          </a:prstGeom>
          <a:solidFill>
            <a:schemeClr val="accent1">
              <a:lumMod val="60000"/>
              <a:lumOff val="40000"/>
            </a:schemeClr>
          </a:solidFill>
          <a:ln w="38100">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rgbClr val="002060"/>
                </a:solidFill>
                <a:latin typeface="Cambria" panose="02040503050406030204" pitchFamily="18" charset="0"/>
              </a:rPr>
              <a:t>Conclusions</a:t>
            </a:r>
          </a:p>
        </p:txBody>
      </p:sp>
      <p:sp>
        <p:nvSpPr>
          <p:cNvPr id="18" name="Subtitle 2"/>
          <p:cNvSpPr txBox="1">
            <a:spLocks/>
          </p:cNvSpPr>
          <p:nvPr/>
        </p:nvSpPr>
        <p:spPr>
          <a:xfrm>
            <a:off x="32425401" y="22375994"/>
            <a:ext cx="11080792" cy="908785"/>
          </a:xfrm>
          <a:prstGeom prst="rect">
            <a:avLst/>
          </a:prstGeom>
          <a:solidFill>
            <a:schemeClr val="accent1">
              <a:lumMod val="60000"/>
              <a:lumOff val="40000"/>
            </a:schemeClr>
          </a:solidFill>
          <a:ln w="38100">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700">
                <a:solidFill>
                  <a:srgbClr val="002060"/>
                </a:solidFill>
                <a:latin typeface="Cambria" panose="02040503050406030204" pitchFamily="18" charset="0"/>
              </a:rPr>
              <a:t>Acknowledgements</a:t>
            </a:r>
          </a:p>
        </p:txBody>
      </p:sp>
      <p:sp>
        <p:nvSpPr>
          <p:cNvPr id="32" name="Subtitle 2"/>
          <p:cNvSpPr txBox="1">
            <a:spLocks/>
          </p:cNvSpPr>
          <p:nvPr/>
        </p:nvSpPr>
        <p:spPr>
          <a:xfrm>
            <a:off x="12287297" y="22563439"/>
            <a:ext cx="1964178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panose="02040503050406030204" pitchFamily="18" charset="0"/>
              </a:rPr>
              <a:t>sTAMD Simulations</a:t>
            </a:r>
          </a:p>
        </p:txBody>
      </p:sp>
      <p:sp>
        <p:nvSpPr>
          <p:cNvPr id="33" name="Subtitle 2"/>
          <p:cNvSpPr txBox="1">
            <a:spLocks/>
          </p:cNvSpPr>
          <p:nvPr/>
        </p:nvSpPr>
        <p:spPr>
          <a:xfrm>
            <a:off x="11946710" y="23811782"/>
            <a:ext cx="20009164" cy="8321410"/>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cxnSp>
        <p:nvCxnSpPr>
          <p:cNvPr id="75" name="Straight Connector 74"/>
          <p:cNvCxnSpPr/>
          <p:nvPr/>
        </p:nvCxnSpPr>
        <p:spPr>
          <a:xfrm>
            <a:off x="19384786" y="24614496"/>
            <a:ext cx="0" cy="6616265"/>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149" name="Subtitle 2"/>
          <p:cNvSpPr txBox="1">
            <a:spLocks/>
          </p:cNvSpPr>
          <p:nvPr/>
        </p:nvSpPr>
        <p:spPr>
          <a:xfrm>
            <a:off x="11946710" y="22375994"/>
            <a:ext cx="19982369" cy="908785"/>
          </a:xfrm>
          <a:prstGeom prst="rect">
            <a:avLst/>
          </a:prstGeom>
          <a:solidFill>
            <a:schemeClr val="accent1">
              <a:lumMod val="60000"/>
              <a:lumOff val="40000"/>
            </a:schemeClr>
          </a:solidFill>
          <a:ln w="38100">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rgbClr val="002060"/>
                </a:solidFill>
                <a:latin typeface="Cambria" panose="02040503050406030204" pitchFamily="18" charset="0"/>
              </a:rPr>
              <a:t>Testing the Effects of Vegetation Coverage on Deceleration</a:t>
            </a:r>
          </a:p>
        </p:txBody>
      </p:sp>
      <p:pic>
        <p:nvPicPr>
          <p:cNvPr id="161" name="Picture 1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sp>
        <p:nvSpPr>
          <p:cNvPr id="85" name="Subtitle 2"/>
          <p:cNvSpPr txBox="1">
            <a:spLocks/>
          </p:cNvSpPr>
          <p:nvPr/>
        </p:nvSpPr>
        <p:spPr>
          <a:xfrm>
            <a:off x="32552335" y="27902410"/>
            <a:ext cx="10914743" cy="418916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l">
              <a:spcBef>
                <a:spcPts val="0"/>
              </a:spcBef>
              <a:buFont typeface="Arial" panose="020B0604020202020204" pitchFamily="34" charset="0"/>
              <a:buChar char="•"/>
            </a:pPr>
            <a:r>
              <a:rPr lang="en-US" sz="3200">
                <a:latin typeface="Cambria" panose="02040503050406030204" pitchFamily="18" charset="0"/>
              </a:rPr>
              <a:t>Paprocki, Julie. “Geotechnical Characterization of a Tidal Estuary Mudflat Using Portable Free Fall Penetrometers.”</a:t>
            </a:r>
          </a:p>
          <a:p>
            <a:pPr marL="571500" indent="-571500" algn="l">
              <a:spcBef>
                <a:spcPts val="0"/>
              </a:spcBef>
              <a:buFont typeface="Arial" panose="020B0604020202020204" pitchFamily="34" charset="0"/>
              <a:buChar char="•"/>
            </a:pPr>
            <a:r>
              <a:rPr lang="en-US" sz="3200" err="1">
                <a:latin typeface="Cambria" panose="02040503050406030204" pitchFamily="18" charset="0"/>
              </a:rPr>
              <a:t>Freidriches</a:t>
            </a:r>
            <a:r>
              <a:rPr lang="en-US" sz="3200">
                <a:latin typeface="Cambria" panose="02040503050406030204" pitchFamily="18" charset="0"/>
              </a:rPr>
              <a:t>, Carl. “Tidal Flat </a:t>
            </a:r>
            <a:r>
              <a:rPr lang="en-US" sz="3200" err="1">
                <a:latin typeface="Cambria" panose="02040503050406030204" pitchFamily="18" charset="0"/>
              </a:rPr>
              <a:t>Morphodynamics</a:t>
            </a:r>
            <a:r>
              <a:rPr lang="en-US" sz="3200">
                <a:latin typeface="Cambria" panose="02040503050406030204" pitchFamily="18" charset="0"/>
              </a:rPr>
              <a:t>.”, Virginia Institute of Marine Science, Dec. 2011.</a:t>
            </a:r>
          </a:p>
          <a:p>
            <a:pPr marL="571500" indent="-571500" algn="l">
              <a:spcBef>
                <a:spcPts val="0"/>
              </a:spcBef>
              <a:buFont typeface="Arial" panose="020B0604020202020204" pitchFamily="34" charset="0"/>
              <a:buChar char="•"/>
            </a:pPr>
            <a:r>
              <a:rPr lang="en-US" sz="3200" err="1">
                <a:latin typeface="Cambria" panose="02040503050406030204" pitchFamily="18" charset="0"/>
              </a:rPr>
              <a:t>Bilici</a:t>
            </a:r>
            <a:r>
              <a:rPr lang="en-US" sz="3200">
                <a:latin typeface="Cambria" panose="02040503050406030204" pitchFamily="18" charset="0"/>
              </a:rPr>
              <a:t>, </a:t>
            </a:r>
            <a:r>
              <a:rPr lang="en-US" sz="3200" err="1">
                <a:latin typeface="Cambria" panose="02040503050406030204" pitchFamily="18" charset="0"/>
              </a:rPr>
              <a:t>Cagdas</a:t>
            </a:r>
            <a:r>
              <a:rPr lang="en-US" sz="3200">
                <a:latin typeface="Cambria" panose="02040503050406030204" pitchFamily="18" charset="0"/>
              </a:rPr>
              <a:t>. “Development of a Sediment Sampling Free Fall Penetrometer Add-on Unit for Geotechnical Characterization of Seabed Surface Layers.”, University of Virginia Polytechnic Institute and State University, May 2018.</a:t>
            </a:r>
          </a:p>
          <a:p>
            <a:pPr algn="l">
              <a:spcBef>
                <a:spcPts val="0"/>
              </a:spcBef>
            </a:pPr>
            <a:endParaRPr lang="en-US" sz="3700">
              <a:latin typeface="Cambria" panose="02040503050406030204" pitchFamily="18" charset="0"/>
            </a:endParaRPr>
          </a:p>
          <a:p>
            <a:pPr algn="l"/>
            <a:endParaRPr lang="en-US" sz="3700">
              <a:latin typeface="Cambria" panose="02040503050406030204" pitchFamily="18" charset="0"/>
            </a:endParaRPr>
          </a:p>
        </p:txBody>
      </p:sp>
      <p:sp>
        <p:nvSpPr>
          <p:cNvPr id="93" name="Subtitle 2"/>
          <p:cNvSpPr txBox="1">
            <a:spLocks/>
          </p:cNvSpPr>
          <p:nvPr/>
        </p:nvSpPr>
        <p:spPr>
          <a:xfrm>
            <a:off x="32369924" y="26777743"/>
            <a:ext cx="11136269" cy="908784"/>
          </a:xfrm>
          <a:prstGeom prst="rect">
            <a:avLst/>
          </a:prstGeom>
          <a:solidFill>
            <a:schemeClr val="accent1">
              <a:lumMod val="60000"/>
              <a:lumOff val="40000"/>
            </a:schemeClr>
          </a:solidFill>
          <a:ln w="38100">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700">
                <a:solidFill>
                  <a:srgbClr val="002060"/>
                </a:solidFill>
                <a:latin typeface="Cambria" panose="02040503050406030204" pitchFamily="18" charset="0"/>
              </a:rPr>
              <a:t>References</a:t>
            </a:r>
          </a:p>
        </p:txBody>
      </p:sp>
      <p:sp>
        <p:nvSpPr>
          <p:cNvPr id="4" name="TextBox 3"/>
          <p:cNvSpPr txBox="1"/>
          <p:nvPr/>
        </p:nvSpPr>
        <p:spPr>
          <a:xfrm>
            <a:off x="32984920" y="12216858"/>
            <a:ext cx="5657401" cy="553992"/>
          </a:xfrm>
          <a:prstGeom prst="rect">
            <a:avLst/>
          </a:prstGeom>
          <a:noFill/>
        </p:spPr>
        <p:txBody>
          <a:bodyPr wrap="square" lIns="106674" tIns="53337" rIns="106674" bIns="53337" rtlCol="0">
            <a:spAutoFit/>
          </a:bodyPr>
          <a:lstStyle/>
          <a:p>
            <a:endParaRPr lang="en-US" sz="2900">
              <a:latin typeface="Cambria" panose="02040503050406030204" pitchFamily="18" charset="0"/>
            </a:endParaRPr>
          </a:p>
        </p:txBody>
      </p:sp>
      <p:sp>
        <p:nvSpPr>
          <p:cNvPr id="99" name="Subtitle 2"/>
          <p:cNvSpPr txBox="1">
            <a:spLocks/>
          </p:cNvSpPr>
          <p:nvPr/>
        </p:nvSpPr>
        <p:spPr>
          <a:xfrm>
            <a:off x="369597" y="14937627"/>
            <a:ext cx="10914743" cy="6139006"/>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700" dirty="0">
                <a:latin typeface="Cambria" panose="02040503050406030204" pitchFamily="18" charset="0"/>
              </a:rPr>
              <a:t>The purpose of this study was to determine if the use of a Portable Free Fall Penetrometer (PFFP) could be used to describe the geotechnical characteristics of saltmarshes. The field testing occurred in the Great Bay Estuary, New Hampshire using the PFFP </a:t>
            </a:r>
            <a:r>
              <a:rPr lang="en-US" sz="3700" i="1" dirty="0" err="1">
                <a:latin typeface="Cambria" panose="02040503050406030204" pitchFamily="18" charset="0"/>
              </a:rPr>
              <a:t>blueDrop</a:t>
            </a:r>
            <a:r>
              <a:rPr lang="en-US" sz="3700" i="1" dirty="0">
                <a:latin typeface="Cambria" panose="02040503050406030204" pitchFamily="18" charset="0"/>
              </a:rPr>
              <a:t>.</a:t>
            </a:r>
            <a:endParaRPr lang="en-US" sz="3700" dirty="0">
              <a:latin typeface="Cambria" panose="02040503050406030204" pitchFamily="18" charset="0"/>
            </a:endParaRPr>
          </a:p>
          <a:p>
            <a:pPr algn="just">
              <a:spcBef>
                <a:spcPts val="0"/>
              </a:spcBef>
            </a:pPr>
            <a:endParaRPr lang="en-US" sz="3700" u="sng" dirty="0">
              <a:latin typeface="Cambria" panose="02040503050406030204" pitchFamily="18" charset="0"/>
            </a:endParaRPr>
          </a:p>
          <a:p>
            <a:pPr algn="just">
              <a:spcBef>
                <a:spcPts val="0"/>
              </a:spcBef>
            </a:pPr>
            <a:r>
              <a:rPr lang="en-US" sz="3700" u="sng" dirty="0">
                <a:latin typeface="Cambria" panose="02040503050406030204" pitchFamily="18" charset="0"/>
              </a:rPr>
              <a:t>Deploy a PFFP in the Great Bay Estuary through multiple transects to derive:  </a:t>
            </a:r>
          </a:p>
          <a:p>
            <a:pPr marL="742950" indent="-742950" algn="just">
              <a:spcBef>
                <a:spcPts val="0"/>
              </a:spcBef>
              <a:buFont typeface="+mj-lt"/>
              <a:buAutoNum type="arabicPeriod"/>
            </a:pPr>
            <a:r>
              <a:rPr lang="en-US" sz="3700" dirty="0">
                <a:latin typeface="Cambria" panose="02040503050406030204" pitchFamily="18" charset="0"/>
              </a:rPr>
              <a:t>in situ measurements of marsh soil strength</a:t>
            </a:r>
          </a:p>
          <a:p>
            <a:pPr marL="742950" indent="-742950" algn="just">
              <a:spcBef>
                <a:spcPts val="0"/>
              </a:spcBef>
              <a:buFont typeface="+mj-lt"/>
              <a:buAutoNum type="arabicPeriod"/>
            </a:pPr>
            <a:r>
              <a:rPr lang="en-US" sz="3700" dirty="0">
                <a:latin typeface="Cambria" panose="02040503050406030204" pitchFamily="18" charset="0"/>
              </a:rPr>
              <a:t>consolidation properties of the salt marsh</a:t>
            </a: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37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p:txBody>
      </p:sp>
      <p:sp>
        <p:nvSpPr>
          <p:cNvPr id="104" name="TextBox 103"/>
          <p:cNvSpPr txBox="1"/>
          <p:nvPr/>
        </p:nvSpPr>
        <p:spPr>
          <a:xfrm>
            <a:off x="12282207" y="24614496"/>
            <a:ext cx="6805774" cy="6878800"/>
          </a:xfrm>
          <a:prstGeom prst="rect">
            <a:avLst/>
          </a:prstGeom>
          <a:noFill/>
        </p:spPr>
        <p:txBody>
          <a:bodyPr wrap="square" lIns="106674" tIns="53337" rIns="106674" bIns="53337" rtlCol="0">
            <a:spAutoFit/>
          </a:bodyPr>
          <a:lstStyle/>
          <a:p>
            <a:pPr marL="742950" indent="-742950">
              <a:buFont typeface="+mj-lt"/>
              <a:buAutoNum type="arabicPeriod"/>
            </a:pPr>
            <a:r>
              <a:rPr lang="en-US" sz="4000">
                <a:latin typeface="Cambria" panose="02040503050406030204" pitchFamily="18" charset="0"/>
              </a:rPr>
              <a:t>Create a mock core with faux vegetation cover </a:t>
            </a:r>
          </a:p>
          <a:p>
            <a:pPr marL="742950" indent="-742950">
              <a:buFont typeface="+mj-lt"/>
              <a:buAutoNum type="arabicPeriod"/>
            </a:pPr>
            <a:r>
              <a:rPr lang="en-US" sz="4000">
                <a:latin typeface="Cambria" panose="02040503050406030204" pitchFamily="18" charset="0"/>
              </a:rPr>
              <a:t>Arrange GoPro Camera to record </a:t>
            </a:r>
            <a:r>
              <a:rPr lang="en-US" sz="4000" i="1" err="1">
                <a:latin typeface="Cambria" panose="02040503050406030204" pitchFamily="18" charset="0"/>
              </a:rPr>
              <a:t>blueDrop</a:t>
            </a:r>
            <a:r>
              <a:rPr lang="en-US" sz="4000">
                <a:latin typeface="Cambria" panose="02040503050406030204" pitchFamily="18" charset="0"/>
              </a:rPr>
              <a:t> impact on vegetation</a:t>
            </a:r>
          </a:p>
          <a:p>
            <a:pPr marL="742950" indent="-742950">
              <a:buFont typeface="+mj-lt"/>
              <a:buAutoNum type="arabicPeriod"/>
            </a:pPr>
            <a:r>
              <a:rPr lang="en-US" sz="4000">
                <a:latin typeface="Cambria" panose="02040503050406030204" pitchFamily="18" charset="0"/>
              </a:rPr>
              <a:t>Deploy </a:t>
            </a:r>
            <a:r>
              <a:rPr lang="en-US" sz="4000" i="1" err="1">
                <a:latin typeface="Cambria" panose="02040503050406030204" pitchFamily="18" charset="0"/>
              </a:rPr>
              <a:t>blueDrop</a:t>
            </a:r>
            <a:r>
              <a:rPr lang="en-US" sz="4000">
                <a:latin typeface="Cambria" panose="02040503050406030204" pitchFamily="18" charset="0"/>
              </a:rPr>
              <a:t> in mock core in soil, and on top of faux vegetation </a:t>
            </a:r>
          </a:p>
          <a:p>
            <a:pPr marL="742950" indent="-742950">
              <a:buFont typeface="+mj-lt"/>
              <a:buAutoNum type="arabicPeriod"/>
            </a:pPr>
            <a:r>
              <a:rPr lang="en-US" sz="4000">
                <a:latin typeface="Cambria" panose="02040503050406030204" pitchFamily="18" charset="0"/>
              </a:rPr>
              <a:t>Process drops in MATLAB</a:t>
            </a:r>
          </a:p>
          <a:p>
            <a:pPr marL="742950" indent="-742950">
              <a:buFont typeface="+mj-lt"/>
              <a:buAutoNum type="arabicPeriod"/>
            </a:pPr>
            <a:r>
              <a:rPr lang="en-US" sz="4000">
                <a:latin typeface="Cambria" panose="02040503050406030204" pitchFamily="18" charset="0"/>
              </a:rPr>
              <a:t>Compare lab tested results to field results </a:t>
            </a:r>
          </a:p>
        </p:txBody>
      </p:sp>
      <p:sp>
        <p:nvSpPr>
          <p:cNvPr id="107" name="TextBox 106"/>
          <p:cNvSpPr txBox="1"/>
          <p:nvPr/>
        </p:nvSpPr>
        <p:spPr>
          <a:xfrm>
            <a:off x="19675942" y="23811782"/>
            <a:ext cx="5211678" cy="1338822"/>
          </a:xfrm>
          <a:prstGeom prst="rect">
            <a:avLst/>
          </a:prstGeom>
          <a:noFill/>
        </p:spPr>
        <p:txBody>
          <a:bodyPr wrap="square" lIns="106674" tIns="53337" rIns="106674" bIns="53337" rtlCol="0">
            <a:spAutoFit/>
          </a:bodyPr>
          <a:lstStyle/>
          <a:p>
            <a:pPr algn="ctr"/>
            <a:r>
              <a:rPr lang="en-US" sz="4000">
                <a:latin typeface="Cambria" panose="02040503050406030204" pitchFamily="18" charset="0"/>
              </a:rPr>
              <a:t>Mock Core with Vegetation Cover</a:t>
            </a:r>
          </a:p>
        </p:txBody>
      </p:sp>
      <p:sp>
        <p:nvSpPr>
          <p:cNvPr id="108" name="Subtitle 2"/>
          <p:cNvSpPr txBox="1">
            <a:spLocks/>
          </p:cNvSpPr>
          <p:nvPr/>
        </p:nvSpPr>
        <p:spPr>
          <a:xfrm>
            <a:off x="32726506" y="23658857"/>
            <a:ext cx="10914743" cy="2769366"/>
          </a:xfrm>
          <a:prstGeom prst="rect">
            <a:avLst/>
          </a:prstGeom>
          <a:noFill/>
          <a:ln>
            <a:solidFill>
              <a:srgbClr val="002060"/>
            </a:solidFill>
          </a:ln>
        </p:spPr>
        <p:txBody>
          <a:bodyPr vert="horz" lIns="106674" tIns="53337" rIns="106674" bIns="53337" rtlCol="0" anchor="t">
            <a:normAutofit fontScale="850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spcBef>
                <a:spcPts val="0"/>
              </a:spcBef>
            </a:pPr>
            <a:endParaRPr lang="en-US" sz="1100" dirty="0">
              <a:latin typeface="Cambria" panose="02040503050406030204" pitchFamily="18" charset="0"/>
            </a:endParaRPr>
          </a:p>
          <a:p>
            <a:pPr>
              <a:spcBef>
                <a:spcPts val="0"/>
              </a:spcBef>
            </a:pPr>
            <a:r>
              <a:rPr lang="en-US" sz="3200" dirty="0">
                <a:latin typeface="Cambria" panose="02040503050406030204" pitchFamily="18" charset="0"/>
              </a:rPr>
              <a:t>A Special Thanks to:</a:t>
            </a:r>
          </a:p>
          <a:p>
            <a:pPr>
              <a:spcBef>
                <a:spcPts val="0"/>
              </a:spcBef>
            </a:pPr>
            <a:endParaRPr lang="en-US" sz="3200" dirty="0">
              <a:latin typeface="Cambria" panose="02040503050406030204" pitchFamily="18" charset="0"/>
            </a:endParaRPr>
          </a:p>
          <a:p>
            <a:pPr marL="571500" indent="-571500" algn="l">
              <a:lnSpc>
                <a:spcPct val="120000"/>
              </a:lnSpc>
              <a:spcBef>
                <a:spcPts val="0"/>
              </a:spcBef>
              <a:buFont typeface="Arial" panose="020B0604020202020204" pitchFamily="34" charset="0"/>
              <a:buChar char="•"/>
            </a:pPr>
            <a:r>
              <a:rPr lang="en-US" sz="3200" dirty="0">
                <a:latin typeface="Cambria" panose="02040503050406030204" pitchFamily="18" charset="0"/>
              </a:rPr>
              <a:t>Academic Advisor: Dr. Julie Paprocki</a:t>
            </a:r>
          </a:p>
          <a:p>
            <a:pPr marL="571500" indent="-571500" algn="l">
              <a:lnSpc>
                <a:spcPct val="120000"/>
              </a:lnSpc>
              <a:spcBef>
                <a:spcPts val="0"/>
              </a:spcBef>
              <a:buFont typeface="Arial" panose="020B0604020202020204" pitchFamily="34" charset="0"/>
              <a:buChar char="•"/>
            </a:pPr>
            <a:r>
              <a:rPr lang="en-US" sz="3200" dirty="0">
                <a:latin typeface="Cambria" panose="02040503050406030204" pitchFamily="18" charset="0"/>
              </a:rPr>
              <a:t>NH Sea Grant for project funding </a:t>
            </a:r>
          </a:p>
          <a:p>
            <a:pPr marL="571500" indent="-571500" algn="l">
              <a:lnSpc>
                <a:spcPct val="120000"/>
              </a:lnSpc>
              <a:spcBef>
                <a:spcPts val="0"/>
              </a:spcBef>
              <a:buFont typeface="Arial" panose="020B0604020202020204" pitchFamily="34" charset="0"/>
              <a:buChar char="•"/>
            </a:pPr>
            <a:r>
              <a:rPr lang="en-US" sz="3200" dirty="0">
                <a:latin typeface="Cambria" panose="02040503050406030204" pitchFamily="18" charset="0"/>
              </a:rPr>
              <a:t>Great Bay National Estuarine Research and Reserve for site use</a:t>
            </a:r>
          </a:p>
          <a:p>
            <a:pPr marL="571500" indent="-571500" algn="l">
              <a:lnSpc>
                <a:spcPct val="120000"/>
              </a:lnSpc>
              <a:spcBef>
                <a:spcPts val="0"/>
              </a:spcBef>
              <a:buFont typeface="Arial" panose="020B0604020202020204" pitchFamily="34" charset="0"/>
              <a:buChar char="•"/>
            </a:pPr>
            <a:r>
              <a:rPr lang="en-US" sz="3200" dirty="0">
                <a:latin typeface="Cambria" panose="02040503050406030204" pitchFamily="18" charset="0"/>
              </a:rPr>
              <a:t>Julian Baldwin for assistance with lab experiments </a:t>
            </a:r>
          </a:p>
        </p:txBody>
      </p:sp>
      <p:sp>
        <p:nvSpPr>
          <p:cNvPr id="21" name="Subtitle 2">
            <a:extLst>
              <a:ext uri="{FF2B5EF4-FFF2-40B4-BE49-F238E27FC236}">
                <a16:creationId xmlns:a16="http://schemas.microsoft.com/office/drawing/2014/main" id="{05DA57FA-50E7-6F54-C4C4-72A0DA1ED69A}"/>
              </a:ext>
            </a:extLst>
          </p:cNvPr>
          <p:cNvSpPr txBox="1">
            <a:spLocks/>
          </p:cNvSpPr>
          <p:nvPr/>
        </p:nvSpPr>
        <p:spPr>
          <a:xfrm>
            <a:off x="369596" y="21289010"/>
            <a:ext cx="10914743" cy="913158"/>
          </a:xfrm>
          <a:prstGeom prst="rect">
            <a:avLst/>
          </a:prstGeom>
          <a:solidFill>
            <a:schemeClr val="accent1">
              <a:lumMod val="60000"/>
              <a:lumOff val="40000"/>
            </a:schemeClr>
          </a:solidFill>
          <a:ln w="38100">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a:solidFill>
                  <a:schemeClr val="bg1"/>
                </a:solidFill>
                <a:latin typeface="Cambria" panose="02040503050406030204" pitchFamily="18" charset="0"/>
              </a:rPr>
              <a:t> </a:t>
            </a:r>
            <a:r>
              <a:rPr lang="en-US" sz="5800">
                <a:solidFill>
                  <a:srgbClr val="002060"/>
                </a:solidFill>
                <a:latin typeface="Cambria" panose="02040503050406030204" pitchFamily="18" charset="0"/>
              </a:rPr>
              <a:t>Data Collection</a:t>
            </a:r>
          </a:p>
        </p:txBody>
      </p:sp>
      <p:sp>
        <p:nvSpPr>
          <p:cNvPr id="20" name="TextBox 19">
            <a:extLst>
              <a:ext uri="{FF2B5EF4-FFF2-40B4-BE49-F238E27FC236}">
                <a16:creationId xmlns:a16="http://schemas.microsoft.com/office/drawing/2014/main" id="{8B203EFA-0803-4185-95DC-79D354B29220}"/>
              </a:ext>
            </a:extLst>
          </p:cNvPr>
          <p:cNvSpPr txBox="1"/>
          <p:nvPr/>
        </p:nvSpPr>
        <p:spPr>
          <a:xfrm>
            <a:off x="25715721" y="23919280"/>
            <a:ext cx="5211678" cy="1338822"/>
          </a:xfrm>
          <a:prstGeom prst="rect">
            <a:avLst/>
          </a:prstGeom>
          <a:noFill/>
        </p:spPr>
        <p:txBody>
          <a:bodyPr wrap="square" lIns="106674" tIns="53337" rIns="106674" bIns="53337" rtlCol="0">
            <a:spAutoFit/>
          </a:bodyPr>
          <a:lstStyle/>
          <a:p>
            <a:pPr algn="ctr"/>
            <a:r>
              <a:rPr lang="en-US" sz="4000">
                <a:latin typeface="Cambria" panose="02040503050406030204" pitchFamily="18" charset="0"/>
              </a:rPr>
              <a:t>Vegetation Counting Method</a:t>
            </a:r>
          </a:p>
        </p:txBody>
      </p:sp>
      <p:pic>
        <p:nvPicPr>
          <p:cNvPr id="26" name="Picture 25" descr="A person in a field&#10;&#10;Description automatically generated">
            <a:extLst>
              <a:ext uri="{FF2B5EF4-FFF2-40B4-BE49-F238E27FC236}">
                <a16:creationId xmlns:a16="http://schemas.microsoft.com/office/drawing/2014/main" id="{FCF3BAC9-68C6-08E7-F7B8-E56D5DFA45D9}"/>
              </a:ext>
            </a:extLst>
          </p:cNvPr>
          <p:cNvPicPr>
            <a:picLocks noChangeAspect="1"/>
          </p:cNvPicPr>
          <p:nvPr/>
        </p:nvPicPr>
        <p:blipFill rotWithShape="1">
          <a:blip r:embed="rId4">
            <a:extLst>
              <a:ext uri="{28A0092B-C50C-407E-A947-70E740481C1C}">
                <a14:useLocalDpi xmlns:a14="http://schemas.microsoft.com/office/drawing/2010/main" val="0"/>
              </a:ext>
            </a:extLst>
          </a:blip>
          <a:srcRect r="1221" b="12318"/>
          <a:stretch/>
        </p:blipFill>
        <p:spPr>
          <a:xfrm>
            <a:off x="25958367" y="25227151"/>
            <a:ext cx="4911564" cy="6193142"/>
          </a:xfrm>
          <a:prstGeom prst="rect">
            <a:avLst/>
          </a:prstGeom>
          <a:ln>
            <a:solidFill>
              <a:schemeClr val="tx1"/>
            </a:solidFill>
          </a:ln>
        </p:spPr>
      </p:pic>
      <p:pic>
        <p:nvPicPr>
          <p:cNvPr id="29" name="Picture 28" descr="A blue and white logo&#10;&#10;Description automatically generated">
            <a:extLst>
              <a:ext uri="{FF2B5EF4-FFF2-40B4-BE49-F238E27FC236}">
                <a16:creationId xmlns:a16="http://schemas.microsoft.com/office/drawing/2014/main" id="{F7EE3E72-FE47-6D2F-7F7D-FE02D8129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42321" y="970207"/>
            <a:ext cx="4071624" cy="2643517"/>
          </a:xfrm>
          <a:prstGeom prst="rect">
            <a:avLst/>
          </a:prstGeom>
        </p:spPr>
      </p:pic>
      <p:pic>
        <p:nvPicPr>
          <p:cNvPr id="37" name="Picture 36" descr="A grass growing in a glass container&#10;&#10;Description automatically generated">
            <a:extLst>
              <a:ext uri="{FF2B5EF4-FFF2-40B4-BE49-F238E27FC236}">
                <a16:creationId xmlns:a16="http://schemas.microsoft.com/office/drawing/2014/main" id="{6F399DED-D2B7-134A-209C-C7801B6066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55418" y="25227151"/>
            <a:ext cx="4474359" cy="6130825"/>
          </a:xfrm>
          <a:prstGeom prst="rect">
            <a:avLst/>
          </a:prstGeom>
          <a:ln>
            <a:solidFill>
              <a:schemeClr val="tx1"/>
            </a:solidFill>
          </a:ln>
        </p:spPr>
      </p:pic>
      <p:sp>
        <p:nvSpPr>
          <p:cNvPr id="41" name="Right Arrow 40">
            <a:extLst>
              <a:ext uri="{FF2B5EF4-FFF2-40B4-BE49-F238E27FC236}">
                <a16:creationId xmlns:a16="http://schemas.microsoft.com/office/drawing/2014/main" id="{6A7D1C8C-6D32-05ED-D9B4-A9CC79CEB870}"/>
              </a:ext>
            </a:extLst>
          </p:cNvPr>
          <p:cNvSpPr/>
          <p:nvPr/>
        </p:nvSpPr>
        <p:spPr>
          <a:xfrm>
            <a:off x="16440138" y="7897322"/>
            <a:ext cx="645670" cy="3306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A pipe in the grass&#10;&#10;Description automatically generated">
            <a:extLst>
              <a:ext uri="{FF2B5EF4-FFF2-40B4-BE49-F238E27FC236}">
                <a16:creationId xmlns:a16="http://schemas.microsoft.com/office/drawing/2014/main" id="{F2D0EB95-097C-4AA4-E04B-51AD08907C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03634" y="6173897"/>
            <a:ext cx="3568531" cy="4579447"/>
          </a:xfrm>
          <a:prstGeom prst="rect">
            <a:avLst/>
          </a:prstGeom>
          <a:ln>
            <a:solidFill>
              <a:schemeClr val="tx1"/>
            </a:solidFill>
          </a:ln>
        </p:spPr>
      </p:pic>
      <p:pic>
        <p:nvPicPr>
          <p:cNvPr id="52" name="Picture 51" descr="A graph showing steps and steps&#10;&#10;Description automatically generated">
            <a:extLst>
              <a:ext uri="{FF2B5EF4-FFF2-40B4-BE49-F238E27FC236}">
                <a16:creationId xmlns:a16="http://schemas.microsoft.com/office/drawing/2014/main" id="{2ADF0BEB-59BC-4EA1-8BCD-BB74B9EEC7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815948" y="14826520"/>
            <a:ext cx="9745252" cy="4374535"/>
          </a:xfrm>
          <a:prstGeom prst="rect">
            <a:avLst/>
          </a:prstGeom>
          <a:ln w="28575">
            <a:solidFill>
              <a:schemeClr val="tx1"/>
            </a:solidFill>
          </a:ln>
        </p:spPr>
      </p:pic>
      <p:pic>
        <p:nvPicPr>
          <p:cNvPr id="56" name="Picture 55" descr="A graph of a graph of a graph of a graph of a graph of a graph of a graph of a graph of a graph of a graph of a graph of a graph of a graph of&#10;&#10;Description automatically generated">
            <a:extLst>
              <a:ext uri="{FF2B5EF4-FFF2-40B4-BE49-F238E27FC236}">
                <a16:creationId xmlns:a16="http://schemas.microsoft.com/office/drawing/2014/main" id="{A66E0F5C-F933-5174-681A-59F0C14D01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238237" y="14125113"/>
            <a:ext cx="7633913" cy="5164917"/>
          </a:xfrm>
          <a:prstGeom prst="rect">
            <a:avLst/>
          </a:prstGeom>
          <a:ln w="28575">
            <a:solidFill>
              <a:schemeClr val="tx1"/>
            </a:solidFill>
          </a:ln>
        </p:spPr>
      </p:pic>
      <p:sp>
        <p:nvSpPr>
          <p:cNvPr id="62" name="TextBox 61">
            <a:extLst>
              <a:ext uri="{FF2B5EF4-FFF2-40B4-BE49-F238E27FC236}">
                <a16:creationId xmlns:a16="http://schemas.microsoft.com/office/drawing/2014/main" id="{237E261D-3ED6-5D36-8E79-FB9278EEF957}"/>
              </a:ext>
            </a:extLst>
          </p:cNvPr>
          <p:cNvSpPr txBox="1"/>
          <p:nvPr/>
        </p:nvSpPr>
        <p:spPr>
          <a:xfrm>
            <a:off x="12562787" y="10936388"/>
            <a:ext cx="4010091" cy="2923877"/>
          </a:xfrm>
          <a:prstGeom prst="rect">
            <a:avLst/>
          </a:prstGeom>
          <a:solidFill>
            <a:schemeClr val="accent4">
              <a:lumMod val="20000"/>
              <a:lumOff val="80000"/>
            </a:schemeClr>
          </a:solidFill>
          <a:ln>
            <a:solidFill>
              <a:schemeClr val="tx1"/>
            </a:solidFill>
          </a:ln>
        </p:spPr>
        <p:txBody>
          <a:bodyPr wrap="square" rtlCol="0">
            <a:spAutoFit/>
          </a:bodyPr>
          <a:lstStyle/>
          <a:p>
            <a:pPr algn="ctr"/>
            <a:endParaRPr lang="en-US" sz="1800"/>
          </a:p>
          <a:p>
            <a:pPr algn="ctr"/>
            <a:r>
              <a:rPr lang="en-US" sz="3700"/>
              <a:t>1) Handheld GPS marked each drop location to visualize transects on site</a:t>
            </a:r>
          </a:p>
          <a:p>
            <a:pPr algn="ctr"/>
            <a:endParaRPr lang="en-US" sz="1800"/>
          </a:p>
        </p:txBody>
      </p:sp>
      <p:sp>
        <p:nvSpPr>
          <p:cNvPr id="63" name="TextBox 62">
            <a:extLst>
              <a:ext uri="{FF2B5EF4-FFF2-40B4-BE49-F238E27FC236}">
                <a16:creationId xmlns:a16="http://schemas.microsoft.com/office/drawing/2014/main" id="{1F3CB470-F6CE-262A-9C2D-FE59F3491137}"/>
              </a:ext>
            </a:extLst>
          </p:cNvPr>
          <p:cNvSpPr txBox="1"/>
          <p:nvPr/>
        </p:nvSpPr>
        <p:spPr>
          <a:xfrm>
            <a:off x="16766732" y="10973984"/>
            <a:ext cx="4442336" cy="2923877"/>
          </a:xfrm>
          <a:prstGeom prst="rect">
            <a:avLst/>
          </a:prstGeom>
          <a:solidFill>
            <a:schemeClr val="accent4">
              <a:lumMod val="20000"/>
              <a:lumOff val="80000"/>
            </a:schemeClr>
          </a:solidFill>
          <a:ln>
            <a:solidFill>
              <a:schemeClr val="tx1"/>
            </a:solidFill>
          </a:ln>
        </p:spPr>
        <p:txBody>
          <a:bodyPr wrap="square" rtlCol="0">
            <a:spAutoFit/>
          </a:bodyPr>
          <a:lstStyle/>
          <a:p>
            <a:pPr algn="ctr"/>
            <a:endParaRPr lang="en-US" sz="1800"/>
          </a:p>
          <a:p>
            <a:pPr algn="ctr"/>
            <a:r>
              <a:rPr lang="en-US" sz="3700"/>
              <a:t>2) Deployed 3 times in increments of about 10’ from inland to shoreline</a:t>
            </a:r>
          </a:p>
          <a:p>
            <a:endParaRPr lang="en-US" sz="1800"/>
          </a:p>
        </p:txBody>
      </p:sp>
      <p:sp>
        <p:nvSpPr>
          <p:cNvPr id="65" name="TextBox 64">
            <a:extLst>
              <a:ext uri="{FF2B5EF4-FFF2-40B4-BE49-F238E27FC236}">
                <a16:creationId xmlns:a16="http://schemas.microsoft.com/office/drawing/2014/main" id="{86093EF5-3C5C-DB10-B29B-56796AA261DB}"/>
              </a:ext>
            </a:extLst>
          </p:cNvPr>
          <p:cNvSpPr txBox="1"/>
          <p:nvPr/>
        </p:nvSpPr>
        <p:spPr>
          <a:xfrm>
            <a:off x="21839153" y="10993446"/>
            <a:ext cx="9425477" cy="2446824"/>
          </a:xfrm>
          <a:prstGeom prst="rect">
            <a:avLst/>
          </a:prstGeom>
          <a:solidFill>
            <a:schemeClr val="accent4">
              <a:lumMod val="20000"/>
              <a:lumOff val="80000"/>
            </a:schemeClr>
          </a:solidFill>
          <a:ln>
            <a:solidFill>
              <a:schemeClr val="tx1"/>
            </a:solidFill>
          </a:ln>
        </p:spPr>
        <p:txBody>
          <a:bodyPr wrap="square" rtlCol="0">
            <a:spAutoFit/>
          </a:bodyPr>
          <a:lstStyle/>
          <a:p>
            <a:pPr algn="ctr"/>
            <a:endParaRPr lang="en-US" sz="1800"/>
          </a:p>
          <a:p>
            <a:pPr algn="ctr"/>
            <a:r>
              <a:rPr lang="en-US" sz="3700"/>
              <a:t>3) Vegetation description was taken at drop locations and data collected was sorted into bin files to be processed in MATLAB</a:t>
            </a:r>
          </a:p>
          <a:p>
            <a:endParaRPr lang="en-US" sz="1800"/>
          </a:p>
        </p:txBody>
      </p:sp>
      <p:sp>
        <p:nvSpPr>
          <p:cNvPr id="66" name="Right Arrow 65">
            <a:extLst>
              <a:ext uri="{FF2B5EF4-FFF2-40B4-BE49-F238E27FC236}">
                <a16:creationId xmlns:a16="http://schemas.microsoft.com/office/drawing/2014/main" id="{A8E32169-0953-27D5-6090-EE49CC011D49}"/>
              </a:ext>
            </a:extLst>
          </p:cNvPr>
          <p:cNvSpPr/>
          <p:nvPr/>
        </p:nvSpPr>
        <p:spPr>
          <a:xfrm rot="5400000">
            <a:off x="26231433" y="13803973"/>
            <a:ext cx="914281" cy="5154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06A3FD30-9D78-E9D8-D927-A34D889EA7C2}"/>
              </a:ext>
            </a:extLst>
          </p:cNvPr>
          <p:cNvSpPr txBox="1"/>
          <p:nvPr/>
        </p:nvSpPr>
        <p:spPr>
          <a:xfrm>
            <a:off x="21945600" y="19604318"/>
            <a:ext cx="9485949" cy="2385268"/>
          </a:xfrm>
          <a:prstGeom prst="rect">
            <a:avLst/>
          </a:prstGeom>
          <a:solidFill>
            <a:schemeClr val="accent4">
              <a:lumMod val="20000"/>
              <a:lumOff val="80000"/>
            </a:schemeClr>
          </a:solidFill>
          <a:ln>
            <a:solidFill>
              <a:schemeClr val="tx1"/>
            </a:solidFill>
          </a:ln>
        </p:spPr>
        <p:txBody>
          <a:bodyPr wrap="square" rtlCol="0">
            <a:spAutoFit/>
          </a:bodyPr>
          <a:lstStyle/>
          <a:p>
            <a:pPr algn="ctr"/>
            <a:endParaRPr lang="en-US" sz="1800"/>
          </a:p>
          <a:p>
            <a:pPr algn="ctr"/>
            <a:r>
              <a:rPr lang="en-US" sz="3700"/>
              <a:t>4) The initial ”spike step” of deceleration is inputted into MATLAB to indicate where the device made first contact with the soil </a:t>
            </a:r>
          </a:p>
          <a:p>
            <a:endParaRPr lang="en-US" sz="1800"/>
          </a:p>
        </p:txBody>
      </p:sp>
      <p:sp>
        <p:nvSpPr>
          <p:cNvPr id="68" name="TextBox 67">
            <a:extLst>
              <a:ext uri="{FF2B5EF4-FFF2-40B4-BE49-F238E27FC236}">
                <a16:creationId xmlns:a16="http://schemas.microsoft.com/office/drawing/2014/main" id="{2B3E88D6-A233-CEC7-B6FF-8FA3AF296CA4}"/>
              </a:ext>
            </a:extLst>
          </p:cNvPr>
          <p:cNvSpPr txBox="1"/>
          <p:nvPr/>
        </p:nvSpPr>
        <p:spPr>
          <a:xfrm>
            <a:off x="12562787" y="19607773"/>
            <a:ext cx="9064626" cy="2385268"/>
          </a:xfrm>
          <a:prstGeom prst="rect">
            <a:avLst/>
          </a:prstGeom>
          <a:solidFill>
            <a:schemeClr val="accent4">
              <a:lumMod val="20000"/>
              <a:lumOff val="80000"/>
              <a:alpha val="76863"/>
            </a:schemeClr>
          </a:solidFill>
          <a:ln>
            <a:solidFill>
              <a:schemeClr val="tx1"/>
            </a:solidFill>
          </a:ln>
        </p:spPr>
        <p:txBody>
          <a:bodyPr wrap="square" rtlCol="0">
            <a:spAutoFit/>
          </a:bodyPr>
          <a:lstStyle/>
          <a:p>
            <a:pPr algn="ctr"/>
            <a:endParaRPr lang="en-US" sz="1800"/>
          </a:p>
          <a:p>
            <a:pPr algn="ctr"/>
            <a:r>
              <a:rPr lang="en-US" sz="3700"/>
              <a:t>5) MATLAB then produces two plots to show </a:t>
            </a:r>
            <a:r>
              <a:rPr lang="en-US" sz="3700" err="1"/>
              <a:t>qsbc</a:t>
            </a:r>
            <a:r>
              <a:rPr lang="en-US" sz="3700"/>
              <a:t> (kPa) with 2 different strain rate correction factors </a:t>
            </a:r>
            <a:endParaRPr lang="en-US" sz="1800"/>
          </a:p>
          <a:p>
            <a:pPr algn="ctr"/>
            <a:endParaRPr lang="en-US" sz="1800"/>
          </a:p>
        </p:txBody>
      </p:sp>
      <p:sp>
        <p:nvSpPr>
          <p:cNvPr id="69" name="Subtitle 2">
            <a:extLst>
              <a:ext uri="{FF2B5EF4-FFF2-40B4-BE49-F238E27FC236}">
                <a16:creationId xmlns:a16="http://schemas.microsoft.com/office/drawing/2014/main" id="{D4F09C93-CA8F-7919-382E-A364F4EAB4DE}"/>
              </a:ext>
            </a:extLst>
          </p:cNvPr>
          <p:cNvSpPr txBox="1">
            <a:spLocks/>
          </p:cNvSpPr>
          <p:nvPr/>
        </p:nvSpPr>
        <p:spPr>
          <a:xfrm>
            <a:off x="32425401" y="4937912"/>
            <a:ext cx="10982274" cy="913158"/>
          </a:xfrm>
          <a:prstGeom prst="rect">
            <a:avLst/>
          </a:prstGeom>
          <a:solidFill>
            <a:schemeClr val="accent1">
              <a:lumMod val="60000"/>
              <a:lumOff val="40000"/>
            </a:schemeClr>
          </a:solidFill>
          <a:ln w="38100">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rgbClr val="002060"/>
                </a:solidFill>
                <a:latin typeface="Cambria" panose="02040503050406030204" pitchFamily="18" charset="0"/>
              </a:rPr>
              <a:t>Results</a:t>
            </a:r>
          </a:p>
        </p:txBody>
      </p:sp>
      <p:sp>
        <p:nvSpPr>
          <p:cNvPr id="70" name="Subtitle 2">
            <a:extLst>
              <a:ext uri="{FF2B5EF4-FFF2-40B4-BE49-F238E27FC236}">
                <a16:creationId xmlns:a16="http://schemas.microsoft.com/office/drawing/2014/main" id="{8A35649C-6B59-C663-3C4A-56DC4740E32D}"/>
              </a:ext>
            </a:extLst>
          </p:cNvPr>
          <p:cNvSpPr txBox="1">
            <a:spLocks/>
          </p:cNvSpPr>
          <p:nvPr/>
        </p:nvSpPr>
        <p:spPr>
          <a:xfrm>
            <a:off x="32492932" y="6000072"/>
            <a:ext cx="10914743" cy="8690964"/>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700">
                <a:latin typeface="Cambria" panose="02040503050406030204" pitchFamily="18" charset="0"/>
              </a:rPr>
              <a:t>The data from each drop was entered into an excel sheet to calculate the average, maximum, and minimum </a:t>
            </a:r>
            <a:r>
              <a:rPr lang="en-US" sz="3700" err="1">
                <a:latin typeface="Cambria" panose="02040503050406030204" pitchFamily="18" charset="0"/>
              </a:rPr>
              <a:t>qsbc</a:t>
            </a:r>
            <a:r>
              <a:rPr lang="en-US" sz="3700">
                <a:latin typeface="Cambria" panose="02040503050406030204" pitchFamily="18" charset="0"/>
              </a:rPr>
              <a:t>. A graph was produced for each station to show the </a:t>
            </a:r>
            <a:r>
              <a:rPr lang="en-US" sz="3700" err="1">
                <a:latin typeface="Cambria" panose="02040503050406030204" pitchFamily="18" charset="0"/>
              </a:rPr>
              <a:t>qsbc</a:t>
            </a:r>
            <a:r>
              <a:rPr lang="en-US" sz="3700">
                <a:latin typeface="Cambria" panose="02040503050406030204" pitchFamily="18" charset="0"/>
              </a:rPr>
              <a:t> as a function of penetration depth. Ideally, the graph should present in a horizontal parabola.</a:t>
            </a:r>
          </a:p>
          <a:p>
            <a:pPr algn="l">
              <a:spcBef>
                <a:spcPts val="0"/>
              </a:spcBef>
            </a:pPr>
            <a:endParaRPr lang="en-US" sz="3700">
              <a:latin typeface="Cambria" panose="02040503050406030204" pitchFamily="18" charset="0"/>
            </a:endParaRPr>
          </a:p>
        </p:txBody>
      </p:sp>
      <p:pic>
        <p:nvPicPr>
          <p:cNvPr id="73" name="Picture 72" descr="A graph of a line graph&#10;&#10;Description automatically generated">
            <a:extLst>
              <a:ext uri="{FF2B5EF4-FFF2-40B4-BE49-F238E27FC236}">
                <a16:creationId xmlns:a16="http://schemas.microsoft.com/office/drawing/2014/main" id="{C9D3B029-6D01-D31E-6F8B-36E765A7A63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459822" y="9818720"/>
            <a:ext cx="7099767" cy="4282399"/>
          </a:xfrm>
          <a:prstGeom prst="rect">
            <a:avLst/>
          </a:prstGeom>
          <a:ln>
            <a:solidFill>
              <a:schemeClr val="tx1"/>
            </a:solidFill>
          </a:ln>
        </p:spPr>
      </p:pic>
      <p:pic>
        <p:nvPicPr>
          <p:cNvPr id="82" name="Picture 81" descr="A map of a river&#10;&#10;Description automatically generated">
            <a:extLst>
              <a:ext uri="{FF2B5EF4-FFF2-40B4-BE49-F238E27FC236}">
                <a16:creationId xmlns:a16="http://schemas.microsoft.com/office/drawing/2014/main" id="{DC2682E4-5AB6-B666-66D6-ED9CF401188C}"/>
              </a:ext>
            </a:extLst>
          </p:cNvPr>
          <p:cNvPicPr>
            <a:picLocks noChangeAspect="1"/>
          </p:cNvPicPr>
          <p:nvPr/>
        </p:nvPicPr>
        <p:blipFill rotWithShape="1">
          <a:blip r:embed="rId11">
            <a:extLst>
              <a:ext uri="{28A0092B-C50C-407E-A947-70E740481C1C}">
                <a14:useLocalDpi xmlns:a14="http://schemas.microsoft.com/office/drawing/2010/main" val="0"/>
              </a:ext>
            </a:extLst>
          </a:blip>
          <a:srcRect l="28925" t="1450" r="28913" b="33762"/>
          <a:stretch/>
        </p:blipFill>
        <p:spPr>
          <a:xfrm>
            <a:off x="12801642" y="6270910"/>
            <a:ext cx="3532379" cy="4533054"/>
          </a:xfrm>
          <a:prstGeom prst="rect">
            <a:avLst/>
          </a:prstGeom>
          <a:ln w="12700">
            <a:solidFill>
              <a:schemeClr val="tx1"/>
            </a:solidFill>
          </a:ln>
        </p:spPr>
      </p:pic>
      <p:pic>
        <p:nvPicPr>
          <p:cNvPr id="84" name="Picture 83" descr="A close-up of a device&#10;&#10;Description automatically generated">
            <a:extLst>
              <a:ext uri="{FF2B5EF4-FFF2-40B4-BE49-F238E27FC236}">
                <a16:creationId xmlns:a16="http://schemas.microsoft.com/office/drawing/2014/main" id="{A9E93811-DBF4-95AE-79CA-D1753A9AE37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04381" y="22830386"/>
            <a:ext cx="4918644" cy="8933025"/>
          </a:xfrm>
          <a:prstGeom prst="rect">
            <a:avLst/>
          </a:prstGeom>
        </p:spPr>
      </p:pic>
      <p:sp>
        <p:nvSpPr>
          <p:cNvPr id="88" name="Right Arrow 87">
            <a:extLst>
              <a:ext uri="{FF2B5EF4-FFF2-40B4-BE49-F238E27FC236}">
                <a16:creationId xmlns:a16="http://schemas.microsoft.com/office/drawing/2014/main" id="{BB90AE89-6132-81FE-EF9C-93B5D8DAE0E4}"/>
              </a:ext>
            </a:extLst>
          </p:cNvPr>
          <p:cNvSpPr/>
          <p:nvPr/>
        </p:nvSpPr>
        <p:spPr>
          <a:xfrm>
            <a:off x="20872150" y="7913767"/>
            <a:ext cx="645670" cy="3306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89" descr="A screenshot of a computer&#10;&#10;Description automatically generated">
            <a:extLst>
              <a:ext uri="{FF2B5EF4-FFF2-40B4-BE49-F238E27FC236}">
                <a16:creationId xmlns:a16="http://schemas.microsoft.com/office/drawing/2014/main" id="{4E46B105-5533-E235-1FBD-C4887A2C4176}"/>
              </a:ext>
            </a:extLst>
          </p:cNvPr>
          <p:cNvPicPr>
            <a:picLocks noChangeAspect="1"/>
          </p:cNvPicPr>
          <p:nvPr/>
        </p:nvPicPr>
        <p:blipFill rotWithShape="1">
          <a:blip r:embed="rId13">
            <a:extLst>
              <a:ext uri="{28A0092B-C50C-407E-A947-70E740481C1C}">
                <a14:useLocalDpi xmlns:a14="http://schemas.microsoft.com/office/drawing/2010/main" val="0"/>
              </a:ext>
            </a:extLst>
          </a:blip>
          <a:srcRect b="14342"/>
          <a:stretch/>
        </p:blipFill>
        <p:spPr>
          <a:xfrm>
            <a:off x="21797984" y="6398146"/>
            <a:ext cx="9425476" cy="4444422"/>
          </a:xfrm>
          <a:prstGeom prst="rect">
            <a:avLst/>
          </a:prstGeom>
        </p:spPr>
      </p:pic>
      <p:sp>
        <p:nvSpPr>
          <p:cNvPr id="91" name="Right Arrow 90">
            <a:extLst>
              <a:ext uri="{FF2B5EF4-FFF2-40B4-BE49-F238E27FC236}">
                <a16:creationId xmlns:a16="http://schemas.microsoft.com/office/drawing/2014/main" id="{94E194A1-3B0E-A737-B079-619B00C19713}"/>
              </a:ext>
            </a:extLst>
          </p:cNvPr>
          <p:cNvSpPr/>
          <p:nvPr/>
        </p:nvSpPr>
        <p:spPr>
          <a:xfrm rot="10800000">
            <a:off x="20981743" y="16848475"/>
            <a:ext cx="645670" cy="3306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8C49B7B8-F7C0-DA1F-0A27-39B0063CE33B}"/>
              </a:ext>
            </a:extLst>
          </p:cNvPr>
          <p:cNvSpPr txBox="1"/>
          <p:nvPr/>
        </p:nvSpPr>
        <p:spPr>
          <a:xfrm>
            <a:off x="521501" y="22889057"/>
            <a:ext cx="5682880" cy="9202519"/>
          </a:xfrm>
          <a:prstGeom prst="rect">
            <a:avLst/>
          </a:prstGeom>
          <a:noFill/>
        </p:spPr>
        <p:txBody>
          <a:bodyPr wrap="square" lIns="91440" tIns="45720" rIns="91440" bIns="45720" rtlCol="0" anchor="t">
            <a:spAutoFit/>
          </a:bodyPr>
          <a:lstStyle/>
          <a:p>
            <a:r>
              <a:rPr lang="en-US" sz="3700">
                <a:latin typeface="Cambria" panose="02040503050406030204" pitchFamily="18" charset="0"/>
              </a:rPr>
              <a:t>Electronics module houses: </a:t>
            </a:r>
          </a:p>
          <a:p>
            <a:pPr marL="571500" indent="-571500">
              <a:buFont typeface="Arial" panose="020B0604020202020204" pitchFamily="34" charset="0"/>
              <a:buChar char="•"/>
            </a:pPr>
            <a:r>
              <a:rPr lang="en-US" sz="3700">
                <a:latin typeface="Cambria" panose="02040503050406030204" pitchFamily="18" charset="0"/>
              </a:rPr>
              <a:t>5 (vertical) microelectromechanical system accelerometers (MEMs) to record deceleration at impact</a:t>
            </a:r>
          </a:p>
          <a:p>
            <a:pPr marL="571500" indent="-571500">
              <a:buFont typeface="Arial" panose="020B0604020202020204" pitchFamily="34" charset="0"/>
              <a:buChar char="•"/>
            </a:pPr>
            <a:r>
              <a:rPr lang="en-US" sz="3700">
                <a:latin typeface="Cambria"/>
                <a:ea typeface="Cambria"/>
              </a:rPr>
              <a:t>2 (horizontal) MEMs to record inclination during release</a:t>
            </a:r>
          </a:p>
          <a:p>
            <a:endParaRPr lang="en-US" sz="3700">
              <a:latin typeface="Cambria"/>
              <a:ea typeface="Cambria"/>
            </a:endParaRPr>
          </a:p>
          <a:p>
            <a:r>
              <a:rPr lang="en-US" sz="3700">
                <a:latin typeface="Cambria" panose="02040503050406030204" pitchFamily="18" charset="0"/>
              </a:rPr>
              <a:t>Using the projected area of the conical tip, the ultimate dynamic bearing capacity (</a:t>
            </a:r>
            <a:r>
              <a:rPr lang="en-US" sz="3700" err="1">
                <a:latin typeface="Cambria" panose="02040503050406030204" pitchFamily="18" charset="0"/>
              </a:rPr>
              <a:t>q</a:t>
            </a:r>
            <a:r>
              <a:rPr lang="en-US" sz="3700" baseline="-25000" err="1">
                <a:latin typeface="Cambria" panose="02040503050406030204" pitchFamily="18" charset="0"/>
              </a:rPr>
              <a:t>dyn</a:t>
            </a:r>
            <a:r>
              <a:rPr lang="en-US" sz="3700">
                <a:latin typeface="Cambria" panose="02040503050406030204" pitchFamily="18" charset="0"/>
              </a:rPr>
              <a:t>) and equivalent bearing capacity can be calculated.</a:t>
            </a: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679</Words>
  <Application>Microsoft Macintosh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Geotechnical Characteristics of Salt Marshes in Continental Climates Katie O’Brien, Julie Paprocki Civil and Environmental Engineering Department, University of New Hampshire, Durham, 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Katie O'Brien</cp:lastModifiedBy>
  <cp:revision>1</cp:revision>
  <dcterms:created xsi:type="dcterms:W3CDTF">2016-03-05T16:55:12Z</dcterms:created>
  <dcterms:modified xsi:type="dcterms:W3CDTF">2024-04-18T14:41:25Z</dcterms:modified>
</cp:coreProperties>
</file>