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309100" cy="70231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25" d="100"/>
          <a:sy n="25" d="100"/>
        </p:scale>
        <p:origin x="290" y="7"/>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4/15/2024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8.emf"/><Relationship Id="rId18" Type="http://schemas.openxmlformats.org/officeDocument/2006/relationships/image" Target="../media/image10.emf"/><Relationship Id="rId26" Type="http://schemas.openxmlformats.org/officeDocument/2006/relationships/oleObject" Target="../embeddings/oleObject7.bin"/><Relationship Id="rId39" Type="http://schemas.openxmlformats.org/officeDocument/2006/relationships/image" Target="../media/image22.emf"/><Relationship Id="rId21" Type="http://schemas.openxmlformats.org/officeDocument/2006/relationships/image" Target="../media/image12.png"/><Relationship Id="rId34" Type="http://schemas.openxmlformats.org/officeDocument/2006/relationships/oleObject" Target="../embeddings/oleObject9.bin"/><Relationship Id="rId7" Type="http://schemas.openxmlformats.org/officeDocument/2006/relationships/image" Target="../media/image5.png"/><Relationship Id="rId12" Type="http://schemas.openxmlformats.org/officeDocument/2006/relationships/oleObject" Target="../embeddings/oleObject3.bin"/><Relationship Id="rId17" Type="http://schemas.openxmlformats.org/officeDocument/2006/relationships/oleObject" Target="../embeddings/oleObject5.bin"/><Relationship Id="rId25" Type="http://schemas.openxmlformats.org/officeDocument/2006/relationships/image" Target="../media/image14.png"/><Relationship Id="rId33" Type="http://schemas.microsoft.com/office/2007/relationships/hdphoto" Target="../media/hdphoto4.wdp"/><Relationship Id="rId38" Type="http://schemas.openxmlformats.org/officeDocument/2006/relationships/oleObject" Target="../embeddings/oleObject10.bin"/><Relationship Id="rId2" Type="http://schemas.openxmlformats.org/officeDocument/2006/relationships/image" Target="../media/image1.png"/><Relationship Id="rId16" Type="http://schemas.openxmlformats.org/officeDocument/2006/relationships/hyperlink" Target="https://developingmouse.brain-map.org/" TargetMode="External"/><Relationship Id="rId20" Type="http://schemas.openxmlformats.org/officeDocument/2006/relationships/image" Target="../media/image11.emf"/><Relationship Id="rId29" Type="http://schemas.openxmlformats.org/officeDocument/2006/relationships/image" Target="../media/image16.emf"/><Relationship Id="rId1" Type="http://schemas.openxmlformats.org/officeDocument/2006/relationships/slideLayout" Target="../slideLayouts/slideLayout1.xml"/><Relationship Id="rId6" Type="http://schemas.openxmlformats.org/officeDocument/2006/relationships/image" Target="../media/image4.emf"/><Relationship Id="rId11" Type="http://schemas.microsoft.com/office/2007/relationships/hdphoto" Target="../media/hdphoto1.wdp"/><Relationship Id="rId24" Type="http://schemas.microsoft.com/office/2007/relationships/hdphoto" Target="../media/hdphoto3.wdp"/><Relationship Id="rId32" Type="http://schemas.openxmlformats.org/officeDocument/2006/relationships/image" Target="../media/image19.png"/><Relationship Id="rId37" Type="http://schemas.microsoft.com/office/2007/relationships/hdphoto" Target="../media/hdphoto5.wdp"/><Relationship Id="rId5" Type="http://schemas.openxmlformats.org/officeDocument/2006/relationships/image" Target="../media/image3.emf"/><Relationship Id="rId15" Type="http://schemas.openxmlformats.org/officeDocument/2006/relationships/image" Target="../media/image9.emf"/><Relationship Id="rId23" Type="http://schemas.openxmlformats.org/officeDocument/2006/relationships/image" Target="../media/image13.png"/><Relationship Id="rId28" Type="http://schemas.openxmlformats.org/officeDocument/2006/relationships/oleObject" Target="../embeddings/oleObject8.bin"/><Relationship Id="rId36" Type="http://schemas.openxmlformats.org/officeDocument/2006/relationships/image" Target="../media/image21.png"/><Relationship Id="rId10" Type="http://schemas.openxmlformats.org/officeDocument/2006/relationships/image" Target="../media/image7.png"/><Relationship Id="rId19" Type="http://schemas.openxmlformats.org/officeDocument/2006/relationships/oleObject" Target="../embeddings/oleObject6.bin"/><Relationship Id="rId31" Type="http://schemas.openxmlformats.org/officeDocument/2006/relationships/image" Target="../media/image18.png"/><Relationship Id="rId4" Type="http://schemas.openxmlformats.org/officeDocument/2006/relationships/oleObject" Target="../embeddings/oleObject1.bin"/><Relationship Id="rId9" Type="http://schemas.openxmlformats.org/officeDocument/2006/relationships/image" Target="../media/image6.emf"/><Relationship Id="rId14" Type="http://schemas.openxmlformats.org/officeDocument/2006/relationships/oleObject" Target="../embeddings/oleObject4.bin"/><Relationship Id="rId22" Type="http://schemas.microsoft.com/office/2007/relationships/hdphoto" Target="../media/hdphoto2.wdp"/><Relationship Id="rId27" Type="http://schemas.openxmlformats.org/officeDocument/2006/relationships/image" Target="../media/image15.emf"/><Relationship Id="rId30" Type="http://schemas.openxmlformats.org/officeDocument/2006/relationships/image" Target="../media/image17.emf"/><Relationship Id="rId35" Type="http://schemas.openxmlformats.org/officeDocument/2006/relationships/image" Target="../media/image20.emf"/><Relationship Id="rId8" Type="http://schemas.openxmlformats.org/officeDocument/2006/relationships/oleObject" Target="../embeddings/oleObject2.bin"/><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8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Comparative Primary Cilia Directionality Analysis in Cortical Regions of </a:t>
            </a:r>
            <a:br>
              <a:rPr lang="en-US" sz="8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8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Turtles, Mice, and Monkeys</a:t>
            </a:r>
            <a:br>
              <a:rPr lang="en-US" sz="9600" dirty="0">
                <a:solidFill>
                  <a:schemeClr val="bg1"/>
                </a:solidFill>
                <a:latin typeface="Times New Roman" panose="02020603050405020304" pitchFamily="18" charset="0"/>
                <a:cs typeface="Times New Roman" panose="02020603050405020304" pitchFamily="18" charset="0"/>
              </a:rPr>
            </a:br>
            <a:r>
              <a:rPr lang="en-US" sz="6700" u="sng" dirty="0">
                <a:solidFill>
                  <a:schemeClr val="bg1"/>
                </a:solidFill>
                <a:latin typeface="Times New Roman" panose="02020603050405020304" pitchFamily="18" charset="0"/>
                <a:cs typeface="Times New Roman" panose="02020603050405020304" pitchFamily="18" charset="0"/>
              </a:rPr>
              <a:t>Soheila Mirhosseini</a:t>
            </a:r>
            <a:r>
              <a:rPr lang="en-US" sz="6700" u="sng" baseline="30000" dirty="0">
                <a:solidFill>
                  <a:schemeClr val="bg1"/>
                </a:solidFill>
                <a:latin typeface="Times New Roman" panose="02020603050405020304" pitchFamily="18" charset="0"/>
                <a:cs typeface="Times New Roman" panose="02020603050405020304" pitchFamily="18" charset="0"/>
              </a:rPr>
              <a:t>1</a:t>
            </a:r>
            <a:r>
              <a:rPr lang="en-US" sz="6700" u="sng" dirty="0">
                <a:solidFill>
                  <a:schemeClr val="bg1"/>
                </a:solidFill>
                <a:latin typeface="Times New Roman" panose="02020603050405020304" pitchFamily="18" charset="0"/>
                <a:cs typeface="Times New Roman" panose="02020603050405020304" pitchFamily="18" charset="0"/>
              </a:rPr>
              <a:t>, </a:t>
            </a:r>
            <a:r>
              <a:rPr lang="en-US" sz="6700" u="sng" dirty="0" err="1">
                <a:solidFill>
                  <a:schemeClr val="bg1"/>
                </a:solidFill>
                <a:latin typeface="Times New Roman" panose="02020603050405020304" pitchFamily="18" charset="0"/>
                <a:cs typeface="Times New Roman" panose="02020603050405020304" pitchFamily="18" charset="0"/>
              </a:rPr>
              <a:t>Liyan</a:t>
            </a:r>
            <a:r>
              <a:rPr lang="en-US" sz="6700" u="sng" dirty="0">
                <a:solidFill>
                  <a:schemeClr val="bg1"/>
                </a:solidFill>
                <a:latin typeface="Times New Roman" panose="02020603050405020304" pitchFamily="18" charset="0"/>
                <a:cs typeface="Times New Roman" panose="02020603050405020304" pitchFamily="18" charset="0"/>
              </a:rPr>
              <a:t> Qiu</a:t>
            </a:r>
            <a:r>
              <a:rPr lang="en-US" sz="6700" u="sng" baseline="30000" dirty="0">
                <a:solidFill>
                  <a:schemeClr val="bg1"/>
                </a:solidFill>
                <a:latin typeface="Times New Roman" panose="02020603050405020304" pitchFamily="18" charset="0"/>
                <a:cs typeface="Times New Roman" panose="02020603050405020304" pitchFamily="18" charset="0"/>
              </a:rPr>
              <a:t>1</a:t>
            </a:r>
            <a:r>
              <a:rPr lang="en-US" sz="6700" u="sng" dirty="0">
                <a:solidFill>
                  <a:schemeClr val="bg1"/>
                </a:solidFill>
                <a:latin typeface="Times New Roman" panose="02020603050405020304" pitchFamily="18" charset="0"/>
                <a:cs typeface="Times New Roman" panose="02020603050405020304" pitchFamily="18" charset="0"/>
              </a:rPr>
              <a:t>, and </a:t>
            </a:r>
            <a:r>
              <a:rPr lang="en-US" sz="6700" u="sng" dirty="0" err="1">
                <a:solidFill>
                  <a:schemeClr val="bg1"/>
                </a:solidFill>
                <a:latin typeface="Times New Roman" panose="02020603050405020304" pitchFamily="18" charset="0"/>
                <a:cs typeface="Times New Roman" panose="02020603050405020304" pitchFamily="18" charset="0"/>
              </a:rPr>
              <a:t>Xuanmao</a:t>
            </a:r>
            <a:r>
              <a:rPr lang="en-US" sz="6700" u="sng" dirty="0">
                <a:solidFill>
                  <a:schemeClr val="bg1"/>
                </a:solidFill>
                <a:latin typeface="Times New Roman" panose="02020603050405020304" pitchFamily="18" charset="0"/>
                <a:cs typeface="Times New Roman" panose="02020603050405020304" pitchFamily="18" charset="0"/>
              </a:rPr>
              <a:t> Chen</a:t>
            </a:r>
            <a:r>
              <a:rPr lang="en-US" sz="6700" u="sng" baseline="30000" dirty="0">
                <a:solidFill>
                  <a:schemeClr val="bg1"/>
                </a:solidFill>
                <a:latin typeface="Times New Roman" panose="02020603050405020304" pitchFamily="18" charset="0"/>
                <a:cs typeface="Times New Roman" panose="02020603050405020304" pitchFamily="18" charset="0"/>
              </a:rPr>
              <a:t>1,*</a:t>
            </a:r>
            <a:r>
              <a:rPr lang="en-US" sz="6700" u="sng" dirty="0">
                <a:solidFill>
                  <a:schemeClr val="bg1"/>
                </a:solidFill>
                <a:latin typeface="Times New Roman" panose="02020603050405020304" pitchFamily="18" charset="0"/>
                <a:cs typeface="Times New Roman" panose="02020603050405020304" pitchFamily="18" charset="0"/>
              </a:rPr>
              <a:t> </a:t>
            </a:r>
            <a:br>
              <a:rPr lang="en-US" sz="8800" dirty="0">
                <a:solidFill>
                  <a:schemeClr val="bg1"/>
                </a:solidFill>
                <a:latin typeface="Times New Roman" panose="02020603050405020304" pitchFamily="18" charset="0"/>
                <a:cs typeface="Times New Roman" panose="02020603050405020304" pitchFamily="18" charset="0"/>
              </a:rPr>
            </a:br>
            <a:r>
              <a:rPr lang="en-US" sz="6000" baseline="30000" dirty="0">
                <a:solidFill>
                  <a:schemeClr val="bg1"/>
                </a:solidFill>
                <a:latin typeface="Times New Roman" panose="02020603050405020304" pitchFamily="18" charset="0"/>
                <a:cs typeface="Times New Roman" panose="02020603050405020304" pitchFamily="18" charset="0"/>
              </a:rPr>
              <a:t>1</a:t>
            </a:r>
            <a:r>
              <a:rPr lang="en-US" sz="6000" i="1" dirty="0">
                <a:solidFill>
                  <a:schemeClr val="bg1"/>
                </a:solidFill>
                <a:latin typeface="Times New Roman" panose="02020603050405020304" pitchFamily="18" charset="0"/>
                <a:cs typeface="Times New Roman" panose="02020603050405020304" pitchFamily="18" charset="0"/>
              </a:rPr>
              <a:t>Department of Molecular, Cellular, and Biomedical Sciences, University of New Hampshire, Durham, NH 03824</a:t>
            </a:r>
          </a:p>
        </p:txBody>
      </p:sp>
      <p:sp>
        <p:nvSpPr>
          <p:cNvPr id="6" name="Subtitle 2"/>
          <p:cNvSpPr txBox="1">
            <a:spLocks/>
          </p:cNvSpPr>
          <p:nvPr/>
        </p:nvSpPr>
        <p:spPr>
          <a:xfrm>
            <a:off x="390180" y="6214525"/>
            <a:ext cx="10914743" cy="810514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algn="l">
              <a:spcBef>
                <a:spcPts val="0"/>
              </a:spcBef>
              <a:spcAft>
                <a:spcPts val="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Primary cilia serve as cell antennae in most vertebrate cells including neurons. </a:t>
            </a:r>
            <a:r>
              <a:rPr lang="en-US" sz="32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It is known that primary cilia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regulate embryonic neurodevelopment, but little is known about their roles in postnatal neurodevelopment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The mammal brain's 6-layered neocortex is homologous to the dorsal cortex in reptiles. The 3-layered allocortex (old cortex) includes the olfactory cortex and hippocampus in mammals, equivalent to the lateral and medial cortex in reptiles, respectively. The mouse hippocampal CA1-CA3 are condensed into one highly dense lamina. In contrast, the neocortex of monkeys is highly expanded, evolved, and has gyrifications. Furthermore, the CA1 region in monkeys are loosely layered.</a:t>
            </a:r>
            <a:r>
              <a:rPr lang="en-US" sz="32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We have discovered that primary cilia in loosely layered cortical regions including mouse neocortex point in the same direction; however, cilia in the dense laminated regions such as mouse hippocampus manifest opposite directionality.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work will advance our understanding of how </a:t>
            </a:r>
            <a:r>
              <a:rPr lang="en-US" sz="32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primary cilia regulate postnatal neurodevelopment and cortical evolution.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p:txBody>
      </p:sp>
      <p:sp>
        <p:nvSpPr>
          <p:cNvPr id="7" name="Subtitle 2"/>
          <p:cNvSpPr txBox="1">
            <a:spLocks/>
          </p:cNvSpPr>
          <p:nvPr/>
        </p:nvSpPr>
        <p:spPr>
          <a:xfrm>
            <a:off x="369597" y="14708849"/>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Methodology</a:t>
            </a:r>
          </a:p>
        </p:txBody>
      </p:sp>
      <p:sp>
        <p:nvSpPr>
          <p:cNvPr id="8" name="Subtitle 2"/>
          <p:cNvSpPr txBox="1">
            <a:spLocks/>
          </p:cNvSpPr>
          <p:nvPr/>
        </p:nvSpPr>
        <p:spPr>
          <a:xfrm>
            <a:off x="369597" y="23688042"/>
            <a:ext cx="10914743" cy="8652259"/>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dirty="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900" dirty="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900" dirty="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900" dirty="0">
              <a:latin typeface="Times New Roman" panose="02020603050405020304" pitchFamily="18" charset="0"/>
              <a:cs typeface="Times New Roman" panose="02020603050405020304" pitchFamily="18" charset="0"/>
            </a:endParaRPr>
          </a:p>
          <a:p>
            <a:pPr algn="l">
              <a:spcBef>
                <a:spcPts val="0"/>
              </a:spcBef>
            </a:pPr>
            <a:endParaRPr lang="en-US" sz="2900" dirty="0">
              <a:latin typeface="Times New Roman" panose="02020603050405020304" pitchFamily="18" charset="0"/>
              <a:cs typeface="Times New Roman" panose="02020603050405020304" pitchFamily="18" charset="0"/>
            </a:endParaRPr>
          </a:p>
          <a:p>
            <a:pPr algn="just">
              <a:spcBef>
                <a:spcPts val="0"/>
              </a:spcBef>
            </a:pPr>
            <a:endParaRPr lang="en-US" sz="2900" dirty="0">
              <a:latin typeface="Times New Roman" panose="02020603050405020304" pitchFamily="18" charset="0"/>
              <a:cs typeface="Times New Roman" panose="02020603050405020304" pitchFamily="18" charset="0"/>
            </a:endParaRPr>
          </a:p>
          <a:p>
            <a:pPr algn="l">
              <a:spcBef>
                <a:spcPts val="0"/>
              </a:spcBef>
            </a:pPr>
            <a:endParaRPr lang="en-US" sz="2900" dirty="0">
              <a:latin typeface="Times New Roman" panose="02020603050405020304" pitchFamily="18" charset="0"/>
              <a:cs typeface="Times New Roman" panose="02020603050405020304" pitchFamily="18" charset="0"/>
            </a:endParaRPr>
          </a:p>
          <a:p>
            <a:pPr algn="l">
              <a:spcBef>
                <a:spcPts val="0"/>
              </a:spcBef>
            </a:pPr>
            <a:endParaRPr lang="en-US" sz="2900" dirty="0">
              <a:latin typeface="Times New Roman" panose="02020603050405020304" pitchFamily="18" charset="0"/>
              <a:cs typeface="Times New Roman" panose="02020603050405020304" pitchFamily="18" charset="0"/>
            </a:endParaRPr>
          </a:p>
          <a:p>
            <a:pPr algn="l">
              <a:spcBef>
                <a:spcPts val="0"/>
              </a:spcBef>
            </a:pPr>
            <a:endParaRPr lang="en-US" sz="2900" dirty="0">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Fig. 2 Cilia Orientations in Cortical Regions of Mouse </a:t>
            </a:r>
          </a:p>
        </p:txBody>
      </p:sp>
      <p:sp>
        <p:nvSpPr>
          <p:cNvPr id="12" name="Subtitle 2"/>
          <p:cNvSpPr txBox="1">
            <a:spLocks/>
          </p:cNvSpPr>
          <p:nvPr/>
        </p:nvSpPr>
        <p:spPr>
          <a:xfrm>
            <a:off x="32572096" y="14832794"/>
            <a:ext cx="10914743" cy="894554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L</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oose cortical layers </a:t>
            </a:r>
            <a:r>
              <a:rPr lang="en-US" sz="3200" dirty="0">
                <a:latin typeface="Times New Roman" panose="02020603050405020304" pitchFamily="18" charset="0"/>
                <a:ea typeface="Calibri" panose="020F0502020204030204" pitchFamily="34" charset="0"/>
                <a:cs typeface="Times New Roman" panose="02020603050405020304" pitchFamily="18" charset="0"/>
              </a:rPr>
              <a:t>including Layer III piriform cortex, neocortex, entorhinal, and perirhinal cortexes</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in mice, subiculum, CA1 region, sulcus and gyrus (parts of cortex) in monkeys have the same cilia directionality and they point to the pia surface.</a:t>
            </a:r>
          </a:p>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ompact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allocortical</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layers such as Layer II piriform cortex, Olfactory tubercle (OT), CA1, CA3, and DG regions (parts of hippocampus) in mice, lateral, medial, ventral, and dorsal cortexes in turtles, DG, and CA3 regions in monkeys showed opposite cilia orientation. </a:t>
            </a:r>
          </a:p>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Cilia on the astrocytes in the hippocampus and neocortex layers have random directionality.</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Cilia frequency in compact cortical regions are higher than that of loose cortical region.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This study will u</a:t>
            </a:r>
            <a:r>
              <a:rPr lang="en-US" sz="3200" dirty="0">
                <a:latin typeface="Times New Roman" panose="02020603050405020304" pitchFamily="18" charset="0"/>
                <a:cs typeface="Times New Roman" panose="02020603050405020304" pitchFamily="18" charset="0"/>
              </a:rPr>
              <a:t>ncover the role of primary cilia in cortical evolution. </a:t>
            </a:r>
          </a:p>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In the long term, this line of research will provide useful clues to understand how vertebrate brains evolve from the 3 layered allocortices to the 6 layered neocortices to acquire higher intelligence.</a:t>
            </a:r>
          </a:p>
          <a:p>
            <a:pPr marL="457200" indent="-457200" algn="l">
              <a:spcBef>
                <a:spcPts val="0"/>
              </a:spcBef>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Abstract</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15" name="Subtitle 2"/>
          <p:cNvSpPr txBox="1">
            <a:spLocks/>
          </p:cNvSpPr>
          <p:nvPr/>
        </p:nvSpPr>
        <p:spPr>
          <a:xfrm>
            <a:off x="32606862" y="4904800"/>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Fig. 5 Cilia Length in Cortical Regions</a:t>
            </a:r>
          </a:p>
        </p:txBody>
      </p:sp>
      <p:sp>
        <p:nvSpPr>
          <p:cNvPr id="16" name="Subtitle 2"/>
          <p:cNvSpPr txBox="1">
            <a:spLocks/>
          </p:cNvSpPr>
          <p:nvPr/>
        </p:nvSpPr>
        <p:spPr>
          <a:xfrm>
            <a:off x="12300593" y="5855386"/>
            <a:ext cx="19641782" cy="732764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Times New Roman" panose="02020603050405020304" pitchFamily="18" charset="0"/>
              <a:cs typeface="Times New Roman" panose="02020603050405020304" pitchFamily="18" charset="0"/>
            </a:endParaRPr>
          </a:p>
        </p:txBody>
      </p:sp>
      <p:sp>
        <p:nvSpPr>
          <p:cNvPr id="17" name="Subtitle 2"/>
          <p:cNvSpPr txBox="1">
            <a:spLocks/>
          </p:cNvSpPr>
          <p:nvPr/>
        </p:nvSpPr>
        <p:spPr>
          <a:xfrm>
            <a:off x="32552333" y="1364941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Conclusions</a:t>
            </a:r>
          </a:p>
        </p:txBody>
      </p:sp>
      <p:sp>
        <p:nvSpPr>
          <p:cNvPr id="18" name="Subtitle 2"/>
          <p:cNvSpPr txBox="1">
            <a:spLocks/>
          </p:cNvSpPr>
          <p:nvPr/>
        </p:nvSpPr>
        <p:spPr>
          <a:xfrm>
            <a:off x="32591448" y="24007762"/>
            <a:ext cx="10914743" cy="63362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Acknowledgements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dirty="0">
              <a:latin typeface="Times New Roman" panose="02020603050405020304" pitchFamily="18" charset="0"/>
              <a:cs typeface="Times New Roman" panose="02020603050405020304" pitchFamily="18" charset="0"/>
            </a:endParaRPr>
          </a:p>
        </p:txBody>
      </p:sp>
      <p:sp>
        <p:nvSpPr>
          <p:cNvPr id="30" name="Subtitle 2"/>
          <p:cNvSpPr txBox="1">
            <a:spLocks/>
          </p:cNvSpPr>
          <p:nvPr/>
        </p:nvSpPr>
        <p:spPr>
          <a:xfrm>
            <a:off x="12334410" y="13661093"/>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 Fig. 3 Cilia Orientations in Cortical Regions of Monkey </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Times New Roman" panose="02020603050405020304" pitchFamily="18" charset="0"/>
                <a:cs typeface="Times New Roman" panose="02020603050405020304" pitchFamily="18" charset="0"/>
              </a:rPr>
              <a:t>sTAMD Simulations</a:t>
            </a:r>
          </a:p>
        </p:txBody>
      </p:sp>
      <p:sp>
        <p:nvSpPr>
          <p:cNvPr id="33" name="Subtitle 2"/>
          <p:cNvSpPr txBox="1">
            <a:spLocks/>
          </p:cNvSpPr>
          <p:nvPr/>
        </p:nvSpPr>
        <p:spPr>
          <a:xfrm>
            <a:off x="12314092" y="23528006"/>
            <a:ext cx="19641782" cy="881229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Times New Roman" panose="02020603050405020304" pitchFamily="18" charset="0"/>
              <a:cs typeface="Times New Roman" panose="02020603050405020304" pitchFamily="18" charset="0"/>
            </a:endParaRPr>
          </a:p>
        </p:txBody>
      </p:sp>
      <p:sp>
        <p:nvSpPr>
          <p:cNvPr id="149" name="Subtitle 2"/>
          <p:cNvSpPr txBox="1">
            <a:spLocks/>
          </p:cNvSpPr>
          <p:nvPr/>
        </p:nvSpPr>
        <p:spPr>
          <a:xfrm>
            <a:off x="12295019" y="22568794"/>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Fig. 4 Cilia Directionality in Different Cell Types and Brain Regions</a:t>
            </a:r>
          </a:p>
        </p:txBody>
      </p:sp>
      <p:sp>
        <p:nvSpPr>
          <p:cNvPr id="31" name="Subtitle 2"/>
          <p:cNvSpPr txBox="1">
            <a:spLocks/>
          </p:cNvSpPr>
          <p:nvPr/>
        </p:nvSpPr>
        <p:spPr>
          <a:xfrm>
            <a:off x="12333504" y="14760105"/>
            <a:ext cx="19641782" cy="7442064"/>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Times New Roman" panose="02020603050405020304" pitchFamily="18" charset="0"/>
              <a:cs typeface="Times New Roman" panose="020206030504050203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468153"/>
            <a:ext cx="10914743" cy="487214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14350" marR="0" indent="-514350" algn="just">
              <a:lnSpc>
                <a:spcPct val="100000"/>
              </a:lnSpc>
              <a:spcBef>
                <a:spcPts val="0"/>
              </a:spcBef>
              <a:spcAft>
                <a:spcPts val="0"/>
              </a:spcAft>
              <a:buAutoNum type="arabicPeriod"/>
            </a:pPr>
            <a:r>
              <a:rPr lang="en-US" sz="3100" dirty="0">
                <a:effectLst/>
                <a:latin typeface="Times New Roman" panose="02020603050405020304" pitchFamily="18" charset="0"/>
                <a:ea typeface="Calibri" panose="020F0502020204030204" pitchFamily="34" charset="0"/>
                <a:cs typeface="Times New Roman" panose="02020603050405020304" pitchFamily="18" charset="0"/>
              </a:rPr>
              <a:t>Yang, J.;</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Mirhosseiniardakani, S.; Qiu, L.; </a:t>
            </a:r>
            <a:r>
              <a:rPr lang="en-US" sz="31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Bicja</a:t>
            </a:r>
            <a:r>
              <a:rPr lang="en-US" sz="31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 Gel Greco</a:t>
            </a:r>
            <a:r>
              <a:rPr lang="en-US" sz="31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31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1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Jungkai</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Lin</a:t>
            </a:r>
            <a:r>
              <a:rPr lang="en-US" sz="31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a:t>
            </a:r>
            <a:r>
              <a:rPr lang="en-US" sz="3100" dirty="0">
                <a:effectLst/>
                <a:latin typeface="Times New Roman" panose="02020603050405020304" pitchFamily="18" charset="0"/>
                <a:ea typeface="Calibri" panose="020F0502020204030204" pitchFamily="34" charset="0"/>
                <a:cs typeface="Times New Roman" panose="02020603050405020304" pitchFamily="18" charset="0"/>
              </a:rPr>
              <a:t>; Chen, X., Primary Cilia Directionality Reveals a Slow Reverse Movement of Principal Neurons for Postnatal Positioning and Lamina Refinement in the Cerebral Cortex.</a:t>
            </a:r>
            <a:r>
              <a:rPr lang="en-US" sz="31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100" i="1" dirty="0" err="1">
                <a:effectLst/>
                <a:latin typeface="Times New Roman" panose="02020603050405020304" pitchFamily="18" charset="0"/>
                <a:ea typeface="Calibri" panose="020F0502020204030204" pitchFamily="34" charset="0"/>
                <a:cs typeface="Times New Roman" panose="02020603050405020304" pitchFamily="18" charset="0"/>
              </a:rPr>
              <a:t>bioRxiv</a:t>
            </a:r>
            <a:r>
              <a:rPr lang="en-US" sz="31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100" b="1" i="1" dirty="0">
                <a:effectLst/>
                <a:latin typeface="Times New Roman" panose="02020603050405020304" pitchFamily="18" charset="0"/>
                <a:ea typeface="Calibri" panose="020F0502020204030204" pitchFamily="34" charset="0"/>
                <a:cs typeface="Times New Roman" panose="02020603050405020304" pitchFamily="18" charset="0"/>
              </a:rPr>
              <a:t>2021</a:t>
            </a:r>
            <a:r>
              <a:rPr lang="en-US" sz="3100" i="1" dirty="0">
                <a:effectLst/>
                <a:latin typeface="Times New Roman" panose="02020603050405020304" pitchFamily="18" charset="0"/>
                <a:ea typeface="Calibri" panose="020F0502020204030204" pitchFamily="34" charset="0"/>
                <a:cs typeface="Times New Roman" panose="02020603050405020304" pitchFamily="18" charset="0"/>
              </a:rPr>
              <a:t>.</a:t>
            </a:r>
          </a:p>
          <a:p>
            <a:pPr marL="514350" marR="0" indent="-514350" algn="just">
              <a:lnSpc>
                <a:spcPct val="100000"/>
              </a:lnSpc>
              <a:spcBef>
                <a:spcPts val="0"/>
              </a:spcBef>
              <a:spcAft>
                <a:spcPts val="0"/>
              </a:spcAft>
              <a:buAutoNum type="arabicPeriod"/>
            </a:pPr>
            <a:r>
              <a:rPr lang="en-US" sz="3100" dirty="0">
                <a:latin typeface="Times New Roman" panose="02020603050405020304" pitchFamily="18" charset="0"/>
                <a:ea typeface="Calibri" panose="020F0502020204030204" pitchFamily="34" charset="0"/>
                <a:cs typeface="Times New Roman" panose="02020603050405020304" pitchFamily="18" charset="0"/>
              </a:rPr>
              <a:t>Chen, X.; Luo, J.; </a:t>
            </a:r>
            <a:r>
              <a:rPr lang="en-US" sz="3100" dirty="0" err="1">
                <a:latin typeface="Times New Roman" panose="02020603050405020304" pitchFamily="18" charset="0"/>
                <a:ea typeface="Calibri" panose="020F0502020204030204" pitchFamily="34" charset="0"/>
                <a:cs typeface="Times New Roman" panose="02020603050405020304" pitchFamily="18" charset="0"/>
              </a:rPr>
              <a:t>Leng</a:t>
            </a:r>
            <a:r>
              <a:rPr lang="en-US" sz="3100" dirty="0">
                <a:latin typeface="Times New Roman" panose="02020603050405020304" pitchFamily="18" charset="0"/>
                <a:ea typeface="Calibri" panose="020F0502020204030204" pitchFamily="34" charset="0"/>
                <a:cs typeface="Times New Roman" panose="02020603050405020304" pitchFamily="18" charset="0"/>
              </a:rPr>
              <a:t>, Y.; Yang, Y.; </a:t>
            </a:r>
            <a:r>
              <a:rPr lang="en-US" sz="3100" dirty="0" err="1">
                <a:latin typeface="Times New Roman" panose="02020603050405020304" pitchFamily="18" charset="0"/>
                <a:ea typeface="Calibri" panose="020F0502020204030204" pitchFamily="34" charset="0"/>
                <a:cs typeface="Times New Roman" panose="02020603050405020304" pitchFamily="18" charset="0"/>
              </a:rPr>
              <a:t>Zweifel</a:t>
            </a:r>
            <a:r>
              <a:rPr lang="en-US" sz="3100" dirty="0">
                <a:latin typeface="Times New Roman" panose="02020603050405020304" pitchFamily="18" charset="0"/>
                <a:ea typeface="Calibri" panose="020F0502020204030204" pitchFamily="34" charset="0"/>
                <a:cs typeface="Times New Roman" panose="02020603050405020304" pitchFamily="18" charset="0"/>
              </a:rPr>
              <a:t>, L. S.; </a:t>
            </a:r>
            <a:r>
              <a:rPr lang="en-US" sz="3100" dirty="0" err="1">
                <a:latin typeface="Times New Roman" panose="02020603050405020304" pitchFamily="18" charset="0"/>
                <a:ea typeface="Calibri" panose="020F0502020204030204" pitchFamily="34" charset="0"/>
                <a:cs typeface="Times New Roman" panose="02020603050405020304" pitchFamily="18" charset="0"/>
              </a:rPr>
              <a:t>Palmiter</a:t>
            </a:r>
            <a:r>
              <a:rPr lang="en-US" sz="3100" dirty="0">
                <a:latin typeface="Times New Roman" panose="02020603050405020304" pitchFamily="18" charset="0"/>
                <a:ea typeface="Calibri" panose="020F0502020204030204" pitchFamily="34" charset="0"/>
                <a:cs typeface="Times New Roman" panose="02020603050405020304" pitchFamily="18" charset="0"/>
              </a:rPr>
              <a:t>, R. D.; Storm, D. R., Ablation of type iii adenylyl cyclase in mice causes reduced neuronal activity, altered sleep pattern, and depression-like phenotypes. </a:t>
            </a:r>
            <a:r>
              <a:rPr lang="en-US" sz="3100" i="1" dirty="0">
                <a:latin typeface="Times New Roman" panose="02020603050405020304" pitchFamily="18" charset="0"/>
                <a:ea typeface="Calibri" panose="020F0502020204030204" pitchFamily="34" charset="0"/>
                <a:cs typeface="Times New Roman" panose="02020603050405020304" pitchFamily="18" charset="0"/>
              </a:rPr>
              <a:t>Biological Psychiatry </a:t>
            </a:r>
            <a:r>
              <a:rPr lang="en-US" sz="3100" b="1" dirty="0">
                <a:latin typeface="Times New Roman" panose="02020603050405020304" pitchFamily="18" charset="0"/>
                <a:ea typeface="Calibri" panose="020F0502020204030204" pitchFamily="34" charset="0"/>
                <a:cs typeface="Times New Roman" panose="02020603050405020304" pitchFamily="18" charset="0"/>
              </a:rPr>
              <a:t>2016,</a:t>
            </a:r>
            <a:r>
              <a:rPr lang="en-US" sz="3100" dirty="0">
                <a:latin typeface="Times New Roman" panose="02020603050405020304" pitchFamily="18" charset="0"/>
                <a:ea typeface="Calibri" panose="020F0502020204030204" pitchFamily="34" charset="0"/>
                <a:cs typeface="Times New Roman" panose="02020603050405020304" pitchFamily="18" charset="0"/>
              </a:rPr>
              <a:t> </a:t>
            </a:r>
            <a:r>
              <a:rPr lang="en-US" sz="3100" i="1" dirty="0">
                <a:latin typeface="Times New Roman" panose="02020603050405020304" pitchFamily="18" charset="0"/>
                <a:ea typeface="Calibri" panose="020F0502020204030204" pitchFamily="34" charset="0"/>
                <a:cs typeface="Times New Roman" panose="02020603050405020304" pitchFamily="18" charset="0"/>
              </a:rPr>
              <a:t>80</a:t>
            </a:r>
            <a:r>
              <a:rPr lang="en-US" sz="3100" dirty="0">
                <a:latin typeface="Times New Roman" panose="02020603050405020304" pitchFamily="18" charset="0"/>
                <a:ea typeface="Calibri" panose="020F0502020204030204" pitchFamily="34" charset="0"/>
                <a:cs typeface="Times New Roman" panose="02020603050405020304" pitchFamily="18" charset="0"/>
              </a:rPr>
              <a:t> (11), 836-848.</a:t>
            </a:r>
          </a:p>
          <a:p>
            <a:pPr marL="0" marR="0" algn="just">
              <a:lnSpc>
                <a:spcPct val="100000"/>
              </a:lnSpc>
              <a:spcBef>
                <a:spcPts val="0"/>
              </a:spcBef>
              <a:spcAft>
                <a:spcPts val="0"/>
              </a:spcAft>
            </a:pPr>
            <a:endParaRPr lang="en-US" sz="3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0000"/>
              </a:lnSpc>
              <a:spcBef>
                <a:spcPts val="0"/>
              </a:spcBef>
              <a:spcAft>
                <a:spcPts val="0"/>
              </a:spcAft>
            </a:pPr>
            <a:endParaRPr lang="en-US" sz="3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3" name="Subtitle 2"/>
          <p:cNvSpPr txBox="1">
            <a:spLocks/>
          </p:cNvSpPr>
          <p:nvPr/>
        </p:nvSpPr>
        <p:spPr>
          <a:xfrm>
            <a:off x="32552334" y="26605106"/>
            <a:ext cx="10914743" cy="63362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Times New Roman" panose="02020603050405020304" pitchFamily="18" charset="0"/>
              <a:cs typeface="Times New Roman" panose="02020603050405020304" pitchFamily="18" charset="0"/>
            </a:endParaRPr>
          </a:p>
        </p:txBody>
      </p:sp>
      <p:sp>
        <p:nvSpPr>
          <p:cNvPr id="27" name="Rectangle 26"/>
          <p:cNvSpPr/>
          <p:nvPr/>
        </p:nvSpPr>
        <p:spPr>
          <a:xfrm>
            <a:off x="37950303" y="1168998"/>
            <a:ext cx="3637810" cy="25161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dirty="0">
              <a:solidFill>
                <a:schemeClr val="tx1"/>
              </a:solidFill>
              <a:latin typeface="Times New Roman" panose="02020603050405020304" pitchFamily="18" charset="0"/>
              <a:cs typeface="Times New Roman" panose="02020603050405020304" pitchFamily="18" charset="0"/>
            </a:endParaRP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  Fig. 1 Cilia Orientations in Cortical Regions of Turtle </a:t>
            </a:r>
          </a:p>
        </p:txBody>
      </p:sp>
      <p:sp>
        <p:nvSpPr>
          <p:cNvPr id="99" name="Subtitle 2"/>
          <p:cNvSpPr txBox="1">
            <a:spLocks/>
          </p:cNvSpPr>
          <p:nvPr/>
        </p:nvSpPr>
        <p:spPr>
          <a:xfrm>
            <a:off x="369597" y="15935783"/>
            <a:ext cx="10914743" cy="6266386"/>
          </a:xfrm>
          <a:prstGeom prst="rect">
            <a:avLst/>
          </a:prstGeom>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Brain tissues from turtles, mice, and monkeys will be collected and sliced.  </a:t>
            </a:r>
          </a:p>
          <a:p>
            <a:pPr marL="457200" indent="-457200" algn="l">
              <a:spcBef>
                <a:spcPts val="0"/>
              </a:spcBef>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mmunofluorescence staining, and confocal microscope </a:t>
            </a:r>
            <a:r>
              <a:rPr lang="en-US" sz="3200" dirty="0">
                <a:latin typeface="Times New Roman" panose="02020603050405020304" pitchFamily="18" charset="0"/>
                <a:ea typeface="Calibri" panose="020F0502020204030204" pitchFamily="34" charset="0"/>
                <a:cs typeface="Times New Roman" panose="02020603050405020304" pitchFamily="18" charset="0"/>
              </a:rPr>
              <a:t>were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used to take images from different cortical regions of the brain. </a:t>
            </a:r>
          </a:p>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 morphology of cilia </a:t>
            </a:r>
            <a:r>
              <a:rPr lang="en-US" sz="3200" dirty="0">
                <a:latin typeface="Times New Roman" panose="02020603050405020304" pitchFamily="18" charset="0"/>
                <a:ea typeface="Calibri" panose="020F0502020204030204" pitchFamily="34" charset="0"/>
                <a:cs typeface="Times New Roman" panose="02020603050405020304" pitchFamily="18" charset="0"/>
              </a:rPr>
              <a:t>was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analyzed.</a:t>
            </a:r>
          </a:p>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Cilia orientation measurement, analysis of the data, and drawing of different plots </a:t>
            </a:r>
            <a:r>
              <a:rPr lang="en-US" sz="3200" dirty="0">
                <a:latin typeface="Times New Roman" panose="02020603050405020304" pitchFamily="18" charset="0"/>
                <a:ea typeface="Calibri" panose="020F0502020204030204" pitchFamily="34" charset="0"/>
                <a:cs typeface="Times New Roman" panose="02020603050405020304" pitchFamily="18" charset="0"/>
              </a:rPr>
              <a:t>were</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performed. </a:t>
            </a:r>
          </a:p>
          <a:p>
            <a:pPr marL="457200" indent="-457200" algn="l">
              <a:spcBef>
                <a:spcPts val="0"/>
              </a:spcBef>
              <a:buFont typeface="Arial" panose="020B0604020202020204" pitchFamily="34" charset="0"/>
              <a:buChar char="•"/>
            </a:pPr>
            <a:r>
              <a:rPr lang="en-US" sz="3200" dirty="0">
                <a:solidFill>
                  <a:srgbClr val="131413"/>
                </a:solidFill>
                <a:effectLst/>
                <a:latin typeface="Times New Roman" panose="02020603050405020304" pitchFamily="18" charset="0"/>
                <a:ea typeface="Calibri" panose="020F0502020204030204" pitchFamily="34" charset="0"/>
                <a:cs typeface="Times New Roman" panose="02020603050405020304" pitchFamily="18" charset="0"/>
              </a:rPr>
              <a:t>Cilia can be marked by antibodies of cilia-specific proteins, such as type 3 adenylyl cyclase (AC3) and </a:t>
            </a:r>
            <a:r>
              <a:rPr lang="en-US" sz="3200" dirty="0">
                <a:latin typeface="Times New Roman" panose="02020603050405020304" pitchFamily="18" charset="0"/>
                <a:cs typeface="Times New Roman" panose="02020603050405020304" pitchFamily="18" charset="0"/>
              </a:rPr>
              <a:t>ADP-ribosylation factor-like protein 13B (</a:t>
            </a:r>
            <a:r>
              <a:rPr lang="en-US" sz="3200" dirty="0">
                <a:solidFill>
                  <a:srgbClr val="131413"/>
                </a:solidFill>
                <a:effectLst/>
                <a:latin typeface="Times New Roman" panose="02020603050405020304" pitchFamily="18" charset="0"/>
                <a:ea typeface="Calibri" panose="020F0502020204030204" pitchFamily="34" charset="0"/>
                <a:cs typeface="Times New Roman" panose="02020603050405020304" pitchFamily="18" charset="0"/>
              </a:rPr>
              <a:t>Arl13 B)</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Data analysis was done using ImageJ software.</a:t>
            </a:r>
          </a:p>
          <a:p>
            <a:pPr marL="457200" indent="-457200" algn="l">
              <a:spcBef>
                <a:spcPts val="0"/>
              </a:spcBef>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Custom MATLAB polar plot codes w</a:t>
            </a:r>
            <a:r>
              <a:rPr lang="en-US" sz="3200" dirty="0">
                <a:latin typeface="Times New Roman" panose="02020603050405020304" pitchFamily="18" charset="0"/>
                <a:ea typeface="Calibri" panose="020F0502020204030204" pitchFamily="34" charset="0"/>
                <a:cs typeface="Times New Roman" panose="02020603050405020304" pitchFamily="18" charset="0"/>
              </a:rPr>
              <a:t>ere</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used to make histograms and polar plots.</a:t>
            </a:r>
            <a:endParaRPr lang="en-US" sz="3200" dirty="0">
              <a:latin typeface="Times New Roman" panose="02020603050405020304" pitchFamily="18" charset="0"/>
              <a:cs typeface="Times New Roman" panose="02020603050405020304" pitchFamily="18" charset="0"/>
            </a:endParaRPr>
          </a:p>
          <a:p>
            <a:pPr algn="l">
              <a:spcBef>
                <a:spcPts val="0"/>
              </a:spcBef>
            </a:pPr>
            <a:endParaRPr lang="en-US" sz="3200" dirty="0">
              <a:latin typeface="Times New Roman" panose="02020603050405020304" pitchFamily="18" charset="0"/>
              <a:cs typeface="Times New Roman" panose="02020603050405020304" pitchFamily="18" charset="0"/>
            </a:endParaRPr>
          </a:p>
          <a:p>
            <a:pPr algn="l">
              <a:spcBef>
                <a:spcPts val="0"/>
              </a:spcBef>
            </a:pPr>
            <a:endParaRPr lang="en-US" sz="3200" dirty="0">
              <a:latin typeface="Times New Roman" panose="02020603050405020304" pitchFamily="18" charset="0"/>
              <a:cs typeface="Times New Roman" panose="02020603050405020304" pitchFamily="18" charset="0"/>
            </a:endParaRPr>
          </a:p>
        </p:txBody>
      </p:sp>
      <p:sp>
        <p:nvSpPr>
          <p:cNvPr id="108" name="Subtitle 2"/>
          <p:cNvSpPr txBox="1">
            <a:spLocks/>
          </p:cNvSpPr>
          <p:nvPr/>
        </p:nvSpPr>
        <p:spPr>
          <a:xfrm>
            <a:off x="32591448" y="24941002"/>
            <a:ext cx="10914743" cy="144722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Times New Roman" panose="02020603050405020304" pitchFamily="18" charset="0"/>
                <a:cs typeface="Times New Roman" panose="02020603050405020304" pitchFamily="18" charset="0"/>
              </a:rPr>
              <a:t>This study was supported by UIC and the National Institutes of Health Grants MH105746, GM113131, AG054729, MH126317, MH125305, UNH COLE Awards, and UNH </a:t>
            </a:r>
            <a:r>
              <a:rPr lang="en-US" sz="3200" dirty="0" err="1">
                <a:latin typeface="Times New Roman" panose="02020603050405020304" pitchFamily="18" charset="0"/>
                <a:cs typeface="Times New Roman" panose="02020603050405020304" pitchFamily="18" charset="0"/>
              </a:rPr>
              <a:t>CoRE</a:t>
            </a:r>
            <a:r>
              <a:rPr lang="en-US" sz="3200" dirty="0">
                <a:latin typeface="Times New Roman" panose="02020603050405020304" pitchFamily="18" charset="0"/>
                <a:cs typeface="Times New Roman" panose="02020603050405020304" pitchFamily="18" charset="0"/>
              </a:rPr>
              <a:t> grants.</a:t>
            </a:r>
          </a:p>
        </p:txBody>
      </p:sp>
      <p:grpSp>
        <p:nvGrpSpPr>
          <p:cNvPr id="3" name="Group 2">
            <a:extLst>
              <a:ext uri="{FF2B5EF4-FFF2-40B4-BE49-F238E27FC236}">
                <a16:creationId xmlns:a16="http://schemas.microsoft.com/office/drawing/2014/main" id="{C297AF3A-6E5B-DB92-E231-748EDA43F2A8}"/>
              </a:ext>
            </a:extLst>
          </p:cNvPr>
          <p:cNvGrpSpPr/>
          <p:nvPr/>
        </p:nvGrpSpPr>
        <p:grpSpPr>
          <a:xfrm>
            <a:off x="419494" y="23850532"/>
            <a:ext cx="10852918" cy="8236706"/>
            <a:chOff x="419494" y="23850532"/>
            <a:chExt cx="10852918" cy="8236706"/>
          </a:xfrm>
        </p:grpSpPr>
        <p:pic>
          <p:nvPicPr>
            <p:cNvPr id="22" name="Picture 21">
              <a:extLst>
                <a:ext uri="{FF2B5EF4-FFF2-40B4-BE49-F238E27FC236}">
                  <a16:creationId xmlns:a16="http://schemas.microsoft.com/office/drawing/2014/main" id="{A3A287EF-8816-367F-F3B1-8D24B9FD9A91}"/>
                </a:ext>
              </a:extLst>
            </p:cNvPr>
            <p:cNvPicPr>
              <a:picLocks noChangeAspect="1"/>
            </p:cNvPicPr>
            <p:nvPr/>
          </p:nvPicPr>
          <p:blipFill rotWithShape="1">
            <a:blip r:embed="rId3"/>
            <a:srcRect l="13705" r="24203" b="25095"/>
            <a:stretch/>
          </p:blipFill>
          <p:spPr bwMode="auto">
            <a:xfrm>
              <a:off x="1619849" y="23850532"/>
              <a:ext cx="3551217" cy="4282804"/>
            </a:xfrm>
            <a:prstGeom prst="rect">
              <a:avLst/>
            </a:prstGeom>
            <a:ln>
              <a:noFill/>
            </a:ln>
            <a:extLst>
              <a:ext uri="{53640926-AAD7-44D8-BBD7-CCE9431645EC}">
                <a14:shadowObscured xmlns:a14="http://schemas.microsoft.com/office/drawing/2010/main"/>
              </a:ext>
            </a:extLst>
          </p:spPr>
        </p:pic>
        <p:sp>
          <p:nvSpPr>
            <p:cNvPr id="23" name="Rectangle 22">
              <a:extLst>
                <a:ext uri="{FF2B5EF4-FFF2-40B4-BE49-F238E27FC236}">
                  <a16:creationId xmlns:a16="http://schemas.microsoft.com/office/drawing/2014/main" id="{875E065E-6FAC-5E2C-387C-8438EB7B71EB}"/>
                </a:ext>
              </a:extLst>
            </p:cNvPr>
            <p:cNvSpPr/>
            <p:nvPr/>
          </p:nvSpPr>
          <p:spPr>
            <a:xfrm>
              <a:off x="419494" y="24434788"/>
              <a:ext cx="1066821" cy="17065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Medial cortex: 3 layers, allocortex</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C0BD2248-B7D4-86E7-F402-149FBA7C13E9}"/>
                </a:ext>
              </a:extLst>
            </p:cNvPr>
            <p:cNvSpPr/>
            <p:nvPr/>
          </p:nvSpPr>
          <p:spPr>
            <a:xfrm>
              <a:off x="5297872" y="23934088"/>
              <a:ext cx="1821781" cy="5303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Dorsal cortex: 3 layers, allocortex</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179D66E-3AAA-5719-5288-678457BED6D0}"/>
                </a:ext>
              </a:extLst>
            </p:cNvPr>
            <p:cNvSpPr/>
            <p:nvPr/>
          </p:nvSpPr>
          <p:spPr>
            <a:xfrm>
              <a:off x="5418769" y="26378542"/>
              <a:ext cx="1920898" cy="5303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Lateral cortex: 3 layers, allocortex</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889B0612-4E11-0DAD-1677-5C78BCC730F6}"/>
                </a:ext>
              </a:extLst>
            </p:cNvPr>
            <p:cNvCxnSpPr>
              <a:cxnSpLocks/>
            </p:cNvCxnSpPr>
            <p:nvPr/>
          </p:nvCxnSpPr>
          <p:spPr bwMode="auto">
            <a:xfrm>
              <a:off x="1487363" y="25319050"/>
              <a:ext cx="1285983" cy="438213"/>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cxnSp>
          <p:nvCxnSpPr>
            <p:cNvPr id="28" name="Straight Arrow Connector 27">
              <a:extLst>
                <a:ext uri="{FF2B5EF4-FFF2-40B4-BE49-F238E27FC236}">
                  <a16:creationId xmlns:a16="http://schemas.microsoft.com/office/drawing/2014/main" id="{97A74930-A122-D0E6-FDA0-7D7DCA2CD4F1}"/>
                </a:ext>
              </a:extLst>
            </p:cNvPr>
            <p:cNvCxnSpPr>
              <a:cxnSpLocks/>
            </p:cNvCxnSpPr>
            <p:nvPr/>
          </p:nvCxnSpPr>
          <p:spPr bwMode="auto">
            <a:xfrm flipH="1">
              <a:off x="4075324" y="24205096"/>
              <a:ext cx="1219491" cy="576926"/>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EF77E595-115B-0159-5A1D-EFC0F0FD98DA}"/>
                </a:ext>
              </a:extLst>
            </p:cNvPr>
            <p:cNvCxnSpPr>
              <a:cxnSpLocks/>
            </p:cNvCxnSpPr>
            <p:nvPr/>
          </p:nvCxnSpPr>
          <p:spPr bwMode="auto">
            <a:xfrm flipH="1" flipV="1">
              <a:off x="4879690" y="25606482"/>
              <a:ext cx="1409811" cy="782320"/>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graphicFrame>
          <p:nvGraphicFramePr>
            <p:cNvPr id="34" name="Object 33">
              <a:extLst>
                <a:ext uri="{FF2B5EF4-FFF2-40B4-BE49-F238E27FC236}">
                  <a16:creationId xmlns:a16="http://schemas.microsoft.com/office/drawing/2014/main" id="{5DD731A3-DDA2-8052-936A-F87224D7ACC3}"/>
                </a:ext>
              </a:extLst>
            </p:cNvPr>
            <p:cNvGraphicFramePr>
              <a:graphicFrameLocks noChangeAspect="1"/>
            </p:cNvGraphicFramePr>
            <p:nvPr>
              <p:extLst>
                <p:ext uri="{D42A27DB-BD31-4B8C-83A1-F6EECF244321}">
                  <p14:modId xmlns:p14="http://schemas.microsoft.com/office/powerpoint/2010/main" val="2311310250"/>
                </p:ext>
              </p:extLst>
            </p:nvPr>
          </p:nvGraphicFramePr>
          <p:xfrm>
            <a:off x="5392318" y="27476121"/>
            <a:ext cx="5795873" cy="4611117"/>
          </p:xfrm>
          <a:graphic>
            <a:graphicData uri="http://schemas.openxmlformats.org/presentationml/2006/ole">
              <mc:AlternateContent xmlns:mc="http://schemas.openxmlformats.org/markup-compatibility/2006">
                <mc:Choice xmlns:v="urn:schemas-microsoft-com:vml" Requires="v">
                  <p:oleObj name="CorelDRAW" r:id="rId4" imgW="2309774" imgH="1795620" progId="CorelDraw.Graphic.23">
                    <p:embed/>
                  </p:oleObj>
                </mc:Choice>
                <mc:Fallback>
                  <p:oleObj name="CorelDRAW" r:id="rId4" imgW="2309774" imgH="1795620" progId="CorelDraw.Graphic.23">
                    <p:embed/>
                    <p:pic>
                      <p:nvPicPr>
                        <p:cNvPr id="11" name="Object 10">
                          <a:extLst>
                            <a:ext uri="{FF2B5EF4-FFF2-40B4-BE49-F238E27FC236}">
                              <a16:creationId xmlns:a16="http://schemas.microsoft.com/office/drawing/2014/main" id="{C057C1BF-01FD-D3B4-D15B-95AB5697838D}"/>
                            </a:ext>
                          </a:extLst>
                        </p:cNvPr>
                        <p:cNvPicPr/>
                        <p:nvPr/>
                      </p:nvPicPr>
                      <p:blipFill>
                        <a:blip r:embed="rId5">
                          <a:lum bright="19000" contrast="57000"/>
                        </a:blip>
                        <a:stretch>
                          <a:fillRect/>
                        </a:stretch>
                      </p:blipFill>
                      <p:spPr>
                        <a:xfrm>
                          <a:off x="5392318" y="27476121"/>
                          <a:ext cx="5795873" cy="4611117"/>
                        </a:xfrm>
                        <a:prstGeom prst="rect">
                          <a:avLst/>
                        </a:prstGeom>
                      </p:spPr>
                    </p:pic>
                  </p:oleObj>
                </mc:Fallback>
              </mc:AlternateContent>
            </a:graphicData>
          </a:graphic>
        </p:graphicFrame>
        <p:sp>
          <p:nvSpPr>
            <p:cNvPr id="35" name="TextBox 34">
              <a:extLst>
                <a:ext uri="{FF2B5EF4-FFF2-40B4-BE49-F238E27FC236}">
                  <a16:creationId xmlns:a16="http://schemas.microsoft.com/office/drawing/2014/main" id="{24DDBE4A-82CF-96A4-BFCE-0CF53672AB39}"/>
                </a:ext>
              </a:extLst>
            </p:cNvPr>
            <p:cNvSpPr txBox="1"/>
            <p:nvPr/>
          </p:nvSpPr>
          <p:spPr>
            <a:xfrm>
              <a:off x="10298140" y="27711313"/>
              <a:ext cx="974272" cy="584775"/>
            </a:xfrm>
            <a:prstGeom prst="rect">
              <a:avLst/>
            </a:prstGeom>
            <a:noFill/>
          </p:spPr>
          <p:txBody>
            <a:bodyPr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Lateral cortex</a:t>
              </a:r>
            </a:p>
          </p:txBody>
        </p:sp>
        <p:sp>
          <p:nvSpPr>
            <p:cNvPr id="36" name="TextBox 35">
              <a:extLst>
                <a:ext uri="{FF2B5EF4-FFF2-40B4-BE49-F238E27FC236}">
                  <a16:creationId xmlns:a16="http://schemas.microsoft.com/office/drawing/2014/main" id="{2A62B10C-23EE-9D63-C874-FDF3C6490100}"/>
                </a:ext>
              </a:extLst>
            </p:cNvPr>
            <p:cNvSpPr txBox="1"/>
            <p:nvPr/>
          </p:nvSpPr>
          <p:spPr>
            <a:xfrm>
              <a:off x="10731912" y="31743273"/>
              <a:ext cx="528560" cy="338554"/>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700ED8C0-75CB-15F8-6A0E-70C353604277}"/>
                </a:ext>
              </a:extLst>
            </p:cNvPr>
            <p:cNvSpPr txBox="1"/>
            <p:nvPr/>
          </p:nvSpPr>
          <p:spPr>
            <a:xfrm>
              <a:off x="2386973" y="23882930"/>
              <a:ext cx="2172526" cy="400110"/>
            </a:xfrm>
            <a:prstGeom prst="rect">
              <a:avLst/>
            </a:prstGeom>
            <a:noFill/>
          </p:spPr>
          <p:txBody>
            <a:bodyPr wrap="square" rtlCol="0">
              <a:spAutoFit/>
            </a:bodyPr>
            <a:lstStyle/>
            <a:p>
              <a:r>
                <a:rPr lang="en-US" sz="2000" b="1" dirty="0">
                  <a:solidFill>
                    <a:srgbClr val="00B050"/>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err="1">
                  <a:solidFill>
                    <a:srgbClr val="FF0000"/>
                  </a:solidFill>
                  <a:latin typeface="Times New Roman" panose="02020603050405020304" pitchFamily="18" charset="0"/>
                  <a:cs typeface="Times New Roman" panose="02020603050405020304" pitchFamily="18" charset="0"/>
                </a:rPr>
                <a:t>NeuN</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p:txBody>
        </p:sp>
        <p:sp>
          <p:nvSpPr>
            <p:cNvPr id="39" name="TextBox 38">
              <a:extLst>
                <a:ext uri="{FF2B5EF4-FFF2-40B4-BE49-F238E27FC236}">
                  <a16:creationId xmlns:a16="http://schemas.microsoft.com/office/drawing/2014/main" id="{35B48616-038C-88FB-3C07-E9ECB21E7608}"/>
                </a:ext>
              </a:extLst>
            </p:cNvPr>
            <p:cNvSpPr txBox="1"/>
            <p:nvPr/>
          </p:nvSpPr>
          <p:spPr>
            <a:xfrm>
              <a:off x="7241149" y="27603264"/>
              <a:ext cx="2260944" cy="400110"/>
            </a:xfrm>
            <a:prstGeom prst="rect">
              <a:avLst/>
            </a:prstGeom>
            <a:noFill/>
          </p:spPr>
          <p:txBody>
            <a:bodyPr wrap="square">
              <a:spAutoFit/>
            </a:bodyPr>
            <a:lstStyle/>
            <a:p>
              <a:r>
                <a:rPr lang="en-US" sz="2000" b="1" dirty="0">
                  <a:solidFill>
                    <a:srgbClr val="00B050"/>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err="1">
                  <a:solidFill>
                    <a:srgbClr val="FF0000"/>
                  </a:solidFill>
                  <a:latin typeface="Times New Roman" panose="02020603050405020304" pitchFamily="18" charset="0"/>
                  <a:cs typeface="Times New Roman" panose="02020603050405020304" pitchFamily="18" charset="0"/>
                </a:rPr>
                <a:t>NeuN</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p:txBody>
        </p:sp>
        <p:pic>
          <p:nvPicPr>
            <p:cNvPr id="40" name="Picture 39">
              <a:extLst>
                <a:ext uri="{FF2B5EF4-FFF2-40B4-BE49-F238E27FC236}">
                  <a16:creationId xmlns:a16="http://schemas.microsoft.com/office/drawing/2014/main" id="{B2A11C5C-CEA8-8FA5-CF3E-70CEA8A1C1DD}"/>
                </a:ext>
              </a:extLst>
            </p:cNvPr>
            <p:cNvPicPr>
              <a:picLocks noChangeAspect="1"/>
            </p:cNvPicPr>
            <p:nvPr/>
          </p:nvPicPr>
          <p:blipFill>
            <a:blip r:embed="rId6"/>
            <a:stretch>
              <a:fillRect/>
            </a:stretch>
          </p:blipFill>
          <p:spPr>
            <a:xfrm>
              <a:off x="7679689" y="24580324"/>
              <a:ext cx="2866109" cy="2846425"/>
            </a:xfrm>
            <a:prstGeom prst="rect">
              <a:avLst/>
            </a:prstGeom>
          </p:spPr>
        </p:pic>
      </p:grpSp>
      <p:sp>
        <p:nvSpPr>
          <p:cNvPr id="41" name="TextBox 40">
            <a:extLst>
              <a:ext uri="{FF2B5EF4-FFF2-40B4-BE49-F238E27FC236}">
                <a16:creationId xmlns:a16="http://schemas.microsoft.com/office/drawing/2014/main" id="{6EB7BB46-DAB0-AB07-9892-F5F3DC58A323}"/>
              </a:ext>
            </a:extLst>
          </p:cNvPr>
          <p:cNvSpPr txBox="1"/>
          <p:nvPr/>
        </p:nvSpPr>
        <p:spPr>
          <a:xfrm>
            <a:off x="614320" y="29161272"/>
            <a:ext cx="4839653" cy="2868728"/>
          </a:xfrm>
          <a:prstGeom prst="rect">
            <a:avLst/>
          </a:prstGeom>
          <a:noFill/>
        </p:spPr>
        <p:txBody>
          <a:bodyPr wrap="square" lIns="97785" tIns="48892" rIns="97785" bIns="48892" rtlCol="0">
            <a:spAutoFit/>
          </a:bodyPr>
          <a:lstStyle/>
          <a:p>
            <a:r>
              <a:rPr lang="en-US" sz="2000" b="1" dirty="0">
                <a:latin typeface="Times New Roman" panose="02020603050405020304" pitchFamily="18" charset="0"/>
                <a:cs typeface="Times New Roman" panose="02020603050405020304" pitchFamily="18" charset="0"/>
              </a:rPr>
              <a:t>Fig. 1</a:t>
            </a:r>
          </a:p>
          <a:p>
            <a:r>
              <a:rPr lang="en-US" sz="2000" b="1" dirty="0">
                <a:latin typeface="Times New Roman" panose="02020603050405020304" pitchFamily="18" charset="0"/>
                <a:cs typeface="Times New Roman" panose="02020603050405020304" pitchFamily="18" charset="0"/>
              </a:rPr>
              <a:t>A: </a:t>
            </a:r>
            <a:r>
              <a:rPr lang="en-US" sz="2000" b="1" dirty="0">
                <a:solidFill>
                  <a:srgbClr val="000000"/>
                </a:solidFill>
                <a:latin typeface="Times New Roman" panose="02020603050405020304" pitchFamily="18" charset="0"/>
                <a:cs typeface="Times New Roman" panose="02020603050405020304" pitchFamily="18" charset="0"/>
              </a:rPr>
              <a:t>T</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 lateral, dorsal, and medial cortexes (all allocortex) in the turtle brain section (</a:t>
            </a:r>
            <a:r>
              <a:rPr lang="en-US" sz="2000" b="1" dirty="0">
                <a:latin typeface="Times New Roman" panose="02020603050405020304" pitchFamily="18" charset="0"/>
                <a:cs typeface="Times New Roman" panose="02020603050405020304" pitchFamily="18" charset="0"/>
              </a:rPr>
              <a:t>Immunofluorescence staining of primary cilia in turtle brain section</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The polar plot of lateral cortex </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shows the opposite cilia direction (preliminary data). </a:t>
            </a:r>
            <a:endParaRPr lang="en-US" sz="2000" b="1"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1B919FE8-4571-1D30-B2CD-A8609B8EA7E8}"/>
              </a:ext>
            </a:extLst>
          </p:cNvPr>
          <p:cNvGrpSpPr/>
          <p:nvPr/>
        </p:nvGrpSpPr>
        <p:grpSpPr>
          <a:xfrm>
            <a:off x="12507655" y="5879945"/>
            <a:ext cx="19469750" cy="7639880"/>
            <a:chOff x="12507655" y="5869897"/>
            <a:chExt cx="19469750" cy="7639880"/>
          </a:xfrm>
        </p:grpSpPr>
        <p:pic>
          <p:nvPicPr>
            <p:cNvPr id="43" name="Picture 42">
              <a:extLst>
                <a:ext uri="{FF2B5EF4-FFF2-40B4-BE49-F238E27FC236}">
                  <a16:creationId xmlns:a16="http://schemas.microsoft.com/office/drawing/2014/main" id="{94D09460-7018-447C-2D23-D957F7E41620}"/>
                </a:ext>
              </a:extLst>
            </p:cNvPr>
            <p:cNvPicPr>
              <a:picLocks noChangeAspect="1"/>
            </p:cNvPicPr>
            <p:nvPr/>
          </p:nvPicPr>
          <p:blipFill>
            <a:blip r:embed="rId7"/>
            <a:stretch>
              <a:fillRect/>
            </a:stretch>
          </p:blipFill>
          <p:spPr>
            <a:xfrm>
              <a:off x="14082110" y="6400290"/>
              <a:ext cx="3254710" cy="2368559"/>
            </a:xfrm>
            <a:prstGeom prst="rect">
              <a:avLst/>
            </a:prstGeom>
          </p:spPr>
        </p:pic>
        <p:sp>
          <p:nvSpPr>
            <p:cNvPr id="44" name="Rectangle 43">
              <a:extLst>
                <a:ext uri="{FF2B5EF4-FFF2-40B4-BE49-F238E27FC236}">
                  <a16:creationId xmlns:a16="http://schemas.microsoft.com/office/drawing/2014/main" id="{B17DF202-0235-68DD-A4FF-61BCF2B56B94}"/>
                </a:ext>
              </a:extLst>
            </p:cNvPr>
            <p:cNvSpPr/>
            <p:nvPr/>
          </p:nvSpPr>
          <p:spPr>
            <a:xfrm>
              <a:off x="12507655" y="7292489"/>
              <a:ext cx="1338283" cy="12786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Piriform cortex: 3 layers, allocortex</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id="{960BE860-1CA0-6FB6-DA65-B66DA7A1A634}"/>
                </a:ext>
              </a:extLst>
            </p:cNvPr>
            <p:cNvSpPr/>
            <p:nvPr/>
          </p:nvSpPr>
          <p:spPr>
            <a:xfrm>
              <a:off x="17763278" y="6314579"/>
              <a:ext cx="1609552" cy="9304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algn="ctr">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Hippocampus: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3 layers, allocortex</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46" name="Straight Arrow Connector 45">
              <a:extLst>
                <a:ext uri="{FF2B5EF4-FFF2-40B4-BE49-F238E27FC236}">
                  <a16:creationId xmlns:a16="http://schemas.microsoft.com/office/drawing/2014/main" id="{9D658D41-1D6B-25C5-6782-03DA8E8103A9}"/>
                </a:ext>
              </a:extLst>
            </p:cNvPr>
            <p:cNvCxnSpPr>
              <a:cxnSpLocks/>
            </p:cNvCxnSpPr>
            <p:nvPr/>
          </p:nvCxnSpPr>
          <p:spPr bwMode="auto">
            <a:xfrm>
              <a:off x="13851038" y="7856913"/>
              <a:ext cx="647531" cy="416379"/>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sp>
          <p:nvSpPr>
            <p:cNvPr id="47" name="Rectangle 46">
              <a:extLst>
                <a:ext uri="{FF2B5EF4-FFF2-40B4-BE49-F238E27FC236}">
                  <a16:creationId xmlns:a16="http://schemas.microsoft.com/office/drawing/2014/main" id="{5962BAC6-700F-B073-1E4F-28D5A2C80822}"/>
                </a:ext>
              </a:extLst>
            </p:cNvPr>
            <p:cNvSpPr/>
            <p:nvPr/>
          </p:nvSpPr>
          <p:spPr>
            <a:xfrm>
              <a:off x="17735164" y="7847485"/>
              <a:ext cx="1404936" cy="67722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Neocortex:</a:t>
              </a:r>
            </a:p>
            <a:p>
              <a:pPr algn="ct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6 layers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48" name="Straight Arrow Connector 47">
              <a:extLst>
                <a:ext uri="{FF2B5EF4-FFF2-40B4-BE49-F238E27FC236}">
                  <a16:creationId xmlns:a16="http://schemas.microsoft.com/office/drawing/2014/main" id="{E0DCD2A9-14AD-5E16-D459-6DD3ED767FBE}"/>
                </a:ext>
              </a:extLst>
            </p:cNvPr>
            <p:cNvCxnSpPr>
              <a:cxnSpLocks/>
            </p:cNvCxnSpPr>
            <p:nvPr/>
          </p:nvCxnSpPr>
          <p:spPr bwMode="auto">
            <a:xfrm flipH="1">
              <a:off x="16419862" y="6783948"/>
              <a:ext cx="1340212" cy="235917"/>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cxnSp>
          <p:nvCxnSpPr>
            <p:cNvPr id="49" name="Straight Arrow Connector 48">
              <a:extLst>
                <a:ext uri="{FF2B5EF4-FFF2-40B4-BE49-F238E27FC236}">
                  <a16:creationId xmlns:a16="http://schemas.microsoft.com/office/drawing/2014/main" id="{1A96BB9E-763E-CEE5-5043-C7D1671403BC}"/>
                </a:ext>
              </a:extLst>
            </p:cNvPr>
            <p:cNvCxnSpPr>
              <a:cxnSpLocks/>
            </p:cNvCxnSpPr>
            <p:nvPr/>
          </p:nvCxnSpPr>
          <p:spPr bwMode="auto">
            <a:xfrm flipH="1" flipV="1">
              <a:off x="16904033" y="7211087"/>
              <a:ext cx="829250" cy="998766"/>
            </a:xfrm>
            <a:prstGeom prst="straightConnector1">
              <a:avLst/>
            </a:prstGeom>
            <a:ln w="19050" cap="flat" cmpd="sng" algn="ctr">
              <a:solidFill>
                <a:schemeClr val="accent2"/>
              </a:solidFill>
              <a:prstDash val="solid"/>
              <a:round/>
              <a:headEnd type="none" w="med" len="med"/>
              <a:tailEnd type="arrow"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graphicFrame>
          <p:nvGraphicFramePr>
            <p:cNvPr id="51" name="Object 50">
              <a:extLst>
                <a:ext uri="{FF2B5EF4-FFF2-40B4-BE49-F238E27FC236}">
                  <a16:creationId xmlns:a16="http://schemas.microsoft.com/office/drawing/2014/main" id="{2CA55A22-1A2B-A0B1-9EBC-FF0EBA70961E}"/>
                </a:ext>
              </a:extLst>
            </p:cNvPr>
            <p:cNvGraphicFramePr>
              <a:graphicFrameLocks/>
            </p:cNvGraphicFramePr>
            <p:nvPr>
              <p:extLst>
                <p:ext uri="{D42A27DB-BD31-4B8C-83A1-F6EECF244321}">
                  <p14:modId xmlns:p14="http://schemas.microsoft.com/office/powerpoint/2010/main" val="103256156"/>
                </p:ext>
              </p:extLst>
            </p:nvPr>
          </p:nvGraphicFramePr>
          <p:xfrm>
            <a:off x="28320810" y="5869897"/>
            <a:ext cx="2681445" cy="2330919"/>
          </p:xfrm>
          <a:graphic>
            <a:graphicData uri="http://schemas.openxmlformats.org/presentationml/2006/ole">
              <mc:AlternateContent xmlns:mc="http://schemas.openxmlformats.org/markup-compatibility/2006">
                <mc:Choice xmlns:v="urn:schemas-microsoft-com:vml" Requires="v">
                  <p:oleObj name="CorelDRAW" r:id="rId8" imgW="5373537" imgH="4041125" progId="CorelDraw.Graphic.23">
                    <p:embed/>
                  </p:oleObj>
                </mc:Choice>
                <mc:Fallback>
                  <p:oleObj name="CorelDRAW" r:id="rId8" imgW="5373537" imgH="4041125" progId="CorelDraw.Graphic.23">
                    <p:embed/>
                    <p:pic>
                      <p:nvPicPr>
                        <p:cNvPr id="20" name="Object 19">
                          <a:extLst>
                            <a:ext uri="{FF2B5EF4-FFF2-40B4-BE49-F238E27FC236}">
                              <a16:creationId xmlns:a16="http://schemas.microsoft.com/office/drawing/2014/main" id="{61154BF1-00FE-A29C-1652-CB839EEAF291}"/>
                            </a:ext>
                          </a:extLst>
                        </p:cNvPr>
                        <p:cNvPicPr>
                          <a:picLocks noChangeArrowheads="1"/>
                        </p:cNvPicPr>
                        <p:nvPr/>
                      </p:nvPicPr>
                      <p:blipFill>
                        <a:blip r:embed="rId9"/>
                        <a:srcRect l="12933" t="1358" r="10381" b="4977"/>
                        <a:stretch>
                          <a:fillRect/>
                        </a:stretch>
                      </p:blipFill>
                      <p:spPr bwMode="auto">
                        <a:xfrm>
                          <a:off x="28320810" y="5869897"/>
                          <a:ext cx="2681445" cy="2330919"/>
                        </a:xfrm>
                        <a:prstGeom prst="rect">
                          <a:avLst/>
                        </a:prstGeom>
                        <a:noFill/>
                      </p:spPr>
                    </p:pic>
                  </p:oleObj>
                </mc:Fallback>
              </mc:AlternateContent>
            </a:graphicData>
          </a:graphic>
        </p:graphicFrame>
        <p:pic>
          <p:nvPicPr>
            <p:cNvPr id="52" name="Picture 51">
              <a:extLst>
                <a:ext uri="{FF2B5EF4-FFF2-40B4-BE49-F238E27FC236}">
                  <a16:creationId xmlns:a16="http://schemas.microsoft.com/office/drawing/2014/main" id="{1C781CCC-C54B-D05D-0D11-DEB8A7BDFED9}"/>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 contrast="22000"/>
                      </a14:imgEffect>
                    </a14:imgLayer>
                  </a14:imgProps>
                </a:ext>
              </a:extLst>
            </a:blip>
            <a:stretch>
              <a:fillRect/>
            </a:stretch>
          </p:blipFill>
          <p:spPr>
            <a:xfrm>
              <a:off x="26751567" y="8154897"/>
              <a:ext cx="4974607" cy="4974607"/>
            </a:xfrm>
            <a:prstGeom prst="rect">
              <a:avLst/>
            </a:prstGeom>
          </p:spPr>
        </p:pic>
        <p:sp>
          <p:nvSpPr>
            <p:cNvPr id="53" name="TextBox 52">
              <a:extLst>
                <a:ext uri="{FF2B5EF4-FFF2-40B4-BE49-F238E27FC236}">
                  <a16:creationId xmlns:a16="http://schemas.microsoft.com/office/drawing/2014/main" id="{A1051A9C-6E3B-400B-2DA6-7DBBABA01327}"/>
                </a:ext>
              </a:extLst>
            </p:cNvPr>
            <p:cNvSpPr txBox="1"/>
            <p:nvPr/>
          </p:nvSpPr>
          <p:spPr>
            <a:xfrm>
              <a:off x="30633357" y="12465248"/>
              <a:ext cx="1344048"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Layer I</a:t>
              </a:r>
            </a:p>
          </p:txBody>
        </p:sp>
        <p:sp>
          <p:nvSpPr>
            <p:cNvPr id="54" name="TextBox 53">
              <a:extLst>
                <a:ext uri="{FF2B5EF4-FFF2-40B4-BE49-F238E27FC236}">
                  <a16:creationId xmlns:a16="http://schemas.microsoft.com/office/drawing/2014/main" id="{BA013966-35D1-28FF-B64E-16FDEA2EF21E}"/>
                </a:ext>
              </a:extLst>
            </p:cNvPr>
            <p:cNvSpPr txBox="1"/>
            <p:nvPr/>
          </p:nvSpPr>
          <p:spPr>
            <a:xfrm>
              <a:off x="26761191" y="8273457"/>
              <a:ext cx="1344047"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Layer III</a:t>
              </a:r>
            </a:p>
          </p:txBody>
        </p:sp>
        <p:sp>
          <p:nvSpPr>
            <p:cNvPr id="55" name="TextBox 54">
              <a:extLst>
                <a:ext uri="{FF2B5EF4-FFF2-40B4-BE49-F238E27FC236}">
                  <a16:creationId xmlns:a16="http://schemas.microsoft.com/office/drawing/2014/main" id="{853C005E-EC46-8CDE-BC05-0C65D56FAAFC}"/>
                </a:ext>
              </a:extLst>
            </p:cNvPr>
            <p:cNvSpPr txBox="1"/>
            <p:nvPr/>
          </p:nvSpPr>
          <p:spPr>
            <a:xfrm>
              <a:off x="26719082" y="12366414"/>
              <a:ext cx="1344047"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Layer II</a:t>
              </a:r>
            </a:p>
          </p:txBody>
        </p:sp>
        <p:cxnSp>
          <p:nvCxnSpPr>
            <p:cNvPr id="56" name="Straight Connector 55">
              <a:extLst>
                <a:ext uri="{FF2B5EF4-FFF2-40B4-BE49-F238E27FC236}">
                  <a16:creationId xmlns:a16="http://schemas.microsoft.com/office/drawing/2014/main" id="{940C4333-42B5-71D0-122E-D41E44446CAC}"/>
                </a:ext>
              </a:extLst>
            </p:cNvPr>
            <p:cNvCxnSpPr>
              <a:cxnSpLocks/>
            </p:cNvCxnSpPr>
            <p:nvPr/>
          </p:nvCxnSpPr>
          <p:spPr>
            <a:xfrm>
              <a:off x="31500106" y="13026482"/>
              <a:ext cx="134595"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graphicFrame>
          <p:nvGraphicFramePr>
            <p:cNvPr id="57" name="Object 56">
              <a:extLst>
                <a:ext uri="{FF2B5EF4-FFF2-40B4-BE49-F238E27FC236}">
                  <a16:creationId xmlns:a16="http://schemas.microsoft.com/office/drawing/2014/main" id="{062CF84E-0CFB-898C-E790-BA13B105B88A}"/>
                </a:ext>
              </a:extLst>
            </p:cNvPr>
            <p:cNvGraphicFramePr>
              <a:graphicFrameLocks noChangeAspect="1"/>
            </p:cNvGraphicFramePr>
            <p:nvPr>
              <p:extLst>
                <p:ext uri="{D42A27DB-BD31-4B8C-83A1-F6EECF244321}">
                  <p14:modId xmlns:p14="http://schemas.microsoft.com/office/powerpoint/2010/main" val="297933819"/>
                </p:ext>
              </p:extLst>
            </p:nvPr>
          </p:nvGraphicFramePr>
          <p:xfrm>
            <a:off x="20872643" y="5931002"/>
            <a:ext cx="5549798" cy="4511136"/>
          </p:xfrm>
          <a:graphic>
            <a:graphicData uri="http://schemas.openxmlformats.org/presentationml/2006/ole">
              <mc:AlternateContent xmlns:mc="http://schemas.openxmlformats.org/markup-compatibility/2006">
                <mc:Choice xmlns:v="urn:schemas-microsoft-com:vml" Requires="v">
                  <p:oleObj name="CorelDRAW" r:id="rId12" imgW="2589189" imgH="1988428" progId="CorelDraw.Graphic.23">
                    <p:embed/>
                  </p:oleObj>
                </mc:Choice>
                <mc:Fallback>
                  <p:oleObj name="CorelDRAW" r:id="rId12" imgW="2589189" imgH="1988428" progId="CorelDraw.Graphic.23">
                    <p:embed/>
                    <p:pic>
                      <p:nvPicPr>
                        <p:cNvPr id="43" name="Object 42">
                          <a:extLst>
                            <a:ext uri="{FF2B5EF4-FFF2-40B4-BE49-F238E27FC236}">
                              <a16:creationId xmlns:a16="http://schemas.microsoft.com/office/drawing/2014/main" id="{4B05E877-F1CA-64EB-D155-6307EF3E45F9}"/>
                            </a:ext>
                          </a:extLst>
                        </p:cNvPr>
                        <p:cNvPicPr/>
                        <p:nvPr/>
                      </p:nvPicPr>
                      <p:blipFill>
                        <a:blip r:embed="rId13">
                          <a:lum bright="23000" contrast="50000"/>
                        </a:blip>
                        <a:stretch>
                          <a:fillRect/>
                        </a:stretch>
                      </p:blipFill>
                      <p:spPr>
                        <a:xfrm>
                          <a:off x="20872643" y="5931002"/>
                          <a:ext cx="5549798" cy="4511136"/>
                        </a:xfrm>
                        <a:prstGeom prst="rect">
                          <a:avLst/>
                        </a:prstGeom>
                      </p:spPr>
                    </p:pic>
                  </p:oleObj>
                </mc:Fallback>
              </mc:AlternateContent>
            </a:graphicData>
          </a:graphic>
        </p:graphicFrame>
        <p:sp>
          <p:nvSpPr>
            <p:cNvPr id="58" name="TextBox 57">
              <a:extLst>
                <a:ext uri="{FF2B5EF4-FFF2-40B4-BE49-F238E27FC236}">
                  <a16:creationId xmlns:a16="http://schemas.microsoft.com/office/drawing/2014/main" id="{75AD3775-CAFA-1C55-0D82-3E63D0AFD414}"/>
                </a:ext>
              </a:extLst>
            </p:cNvPr>
            <p:cNvSpPr txBox="1"/>
            <p:nvPr/>
          </p:nvSpPr>
          <p:spPr>
            <a:xfrm>
              <a:off x="20892610" y="9837003"/>
              <a:ext cx="1691524"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Layers II/III</a:t>
              </a:r>
            </a:p>
          </p:txBody>
        </p:sp>
        <p:sp>
          <p:nvSpPr>
            <p:cNvPr id="59" name="TextBox 58">
              <a:extLst>
                <a:ext uri="{FF2B5EF4-FFF2-40B4-BE49-F238E27FC236}">
                  <a16:creationId xmlns:a16="http://schemas.microsoft.com/office/drawing/2014/main" id="{2FDAFA22-4119-DB1B-FBF7-51194B444B5E}"/>
                </a:ext>
              </a:extLst>
            </p:cNvPr>
            <p:cNvSpPr txBox="1"/>
            <p:nvPr/>
          </p:nvSpPr>
          <p:spPr>
            <a:xfrm>
              <a:off x="24113849" y="9886713"/>
              <a:ext cx="981484"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Layer I</a:t>
              </a:r>
            </a:p>
          </p:txBody>
        </p:sp>
        <p:graphicFrame>
          <p:nvGraphicFramePr>
            <p:cNvPr id="61" name="Object 60">
              <a:extLst>
                <a:ext uri="{FF2B5EF4-FFF2-40B4-BE49-F238E27FC236}">
                  <a16:creationId xmlns:a16="http://schemas.microsoft.com/office/drawing/2014/main" id="{FA54DFA3-26E3-174A-5F76-3F91D5ED758B}"/>
                </a:ext>
              </a:extLst>
            </p:cNvPr>
            <p:cNvGraphicFramePr>
              <a:graphicFrameLocks noChangeAspect="1"/>
            </p:cNvGraphicFramePr>
            <p:nvPr>
              <p:extLst>
                <p:ext uri="{D42A27DB-BD31-4B8C-83A1-F6EECF244321}">
                  <p14:modId xmlns:p14="http://schemas.microsoft.com/office/powerpoint/2010/main" val="759713973"/>
                </p:ext>
              </p:extLst>
            </p:nvPr>
          </p:nvGraphicFramePr>
          <p:xfrm>
            <a:off x="21810526" y="10269149"/>
            <a:ext cx="4300938" cy="3240628"/>
          </p:xfrm>
          <a:graphic>
            <a:graphicData uri="http://schemas.openxmlformats.org/presentationml/2006/ole">
              <mc:AlternateContent xmlns:mc="http://schemas.openxmlformats.org/markup-compatibility/2006">
                <mc:Choice xmlns:v="urn:schemas-microsoft-com:vml" Requires="v">
                  <p:oleObj name="CorelDRAW" r:id="rId14" imgW="2402651" imgH="1809336" progId="CorelDraw.Graphic.23">
                    <p:embed/>
                  </p:oleObj>
                </mc:Choice>
                <mc:Fallback>
                  <p:oleObj name="CorelDRAW" r:id="rId14" imgW="2402651" imgH="1809336" progId="CorelDraw.Graphic.23">
                    <p:embed/>
                    <p:pic>
                      <p:nvPicPr>
                        <p:cNvPr id="63" name="Object 62">
                          <a:extLst>
                            <a:ext uri="{FF2B5EF4-FFF2-40B4-BE49-F238E27FC236}">
                              <a16:creationId xmlns:a16="http://schemas.microsoft.com/office/drawing/2014/main" id="{BE2C317B-97B4-6982-D2A2-F87CA4DBE6C5}"/>
                            </a:ext>
                          </a:extLst>
                        </p:cNvPr>
                        <p:cNvPicPr/>
                        <p:nvPr/>
                      </p:nvPicPr>
                      <p:blipFill>
                        <a:blip r:embed="rId15"/>
                        <a:stretch>
                          <a:fillRect/>
                        </a:stretch>
                      </p:blipFill>
                      <p:spPr>
                        <a:xfrm>
                          <a:off x="21810526" y="10269149"/>
                          <a:ext cx="4300938" cy="3240628"/>
                        </a:xfrm>
                        <a:prstGeom prst="rect">
                          <a:avLst/>
                        </a:prstGeom>
                      </p:spPr>
                    </p:pic>
                  </p:oleObj>
                </mc:Fallback>
              </mc:AlternateContent>
            </a:graphicData>
          </a:graphic>
        </p:graphicFrame>
        <p:sp>
          <p:nvSpPr>
            <p:cNvPr id="63" name="TextBox 62">
              <a:extLst>
                <a:ext uri="{FF2B5EF4-FFF2-40B4-BE49-F238E27FC236}">
                  <a16:creationId xmlns:a16="http://schemas.microsoft.com/office/drawing/2014/main" id="{98620ED8-3381-2434-F6A2-A8CFBBD4BA47}"/>
                </a:ext>
              </a:extLst>
            </p:cNvPr>
            <p:cNvSpPr txBox="1"/>
            <p:nvPr/>
          </p:nvSpPr>
          <p:spPr>
            <a:xfrm>
              <a:off x="22626885" y="5943032"/>
              <a:ext cx="1691524" cy="400110"/>
            </a:xfrm>
            <a:prstGeom prst="rect">
              <a:avLst/>
            </a:prstGeom>
            <a:noFill/>
          </p:spPr>
          <p:txBody>
            <a:bodyPr wrap="square" rtlCol="0">
              <a:spAutoFit/>
            </a:bodyPr>
            <a:lstStyle/>
            <a:p>
              <a:r>
                <a:rPr lang="en-US" sz="2000" b="1" dirty="0">
                  <a:solidFill>
                    <a:srgbClr val="FF00FF"/>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p:txBody>
        </p:sp>
        <p:sp>
          <p:nvSpPr>
            <p:cNvPr id="65" name="TextBox 64">
              <a:extLst>
                <a:ext uri="{FF2B5EF4-FFF2-40B4-BE49-F238E27FC236}">
                  <a16:creationId xmlns:a16="http://schemas.microsoft.com/office/drawing/2014/main" id="{40A02EC3-90CC-EDCE-A9CC-40F6C78EF97D}"/>
                </a:ext>
              </a:extLst>
            </p:cNvPr>
            <p:cNvSpPr txBox="1"/>
            <p:nvPr/>
          </p:nvSpPr>
          <p:spPr>
            <a:xfrm>
              <a:off x="28509532" y="8147112"/>
              <a:ext cx="1834400" cy="707886"/>
            </a:xfrm>
            <a:prstGeom prst="rect">
              <a:avLst/>
            </a:prstGeom>
            <a:noFill/>
          </p:spPr>
          <p:txBody>
            <a:bodyPr wrap="square" rtlCol="0">
              <a:spAutoFit/>
            </a:bodyPr>
            <a:lstStyle/>
            <a:p>
              <a:r>
                <a:rPr lang="en-US" sz="2000" b="1" dirty="0">
                  <a:solidFill>
                    <a:srgbClr val="FF00FF"/>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a:p>
              <a:endParaRPr lang="en-US" sz="2000" dirty="0">
                <a:latin typeface="Times New Roman" panose="02020603050405020304" pitchFamily="18" charset="0"/>
                <a:cs typeface="Times New Roman" panose="02020603050405020304" pitchFamily="18" charset="0"/>
              </a:endParaRPr>
            </a:p>
          </p:txBody>
        </p:sp>
        <p:sp>
          <p:nvSpPr>
            <p:cNvPr id="66" name="TextBox 65">
              <a:extLst>
                <a:ext uri="{FF2B5EF4-FFF2-40B4-BE49-F238E27FC236}">
                  <a16:creationId xmlns:a16="http://schemas.microsoft.com/office/drawing/2014/main" id="{FF1653EC-A434-E678-34B3-C2C9882C32DB}"/>
                </a:ext>
              </a:extLst>
            </p:cNvPr>
            <p:cNvSpPr txBox="1"/>
            <p:nvPr/>
          </p:nvSpPr>
          <p:spPr>
            <a:xfrm rot="18876065">
              <a:off x="25251574" y="9539119"/>
              <a:ext cx="1287401"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Pia surface</a:t>
              </a:r>
            </a:p>
          </p:txBody>
        </p:sp>
      </p:grpSp>
      <p:sp>
        <p:nvSpPr>
          <p:cNvPr id="67" name="TextBox 66">
            <a:extLst>
              <a:ext uri="{FF2B5EF4-FFF2-40B4-BE49-F238E27FC236}">
                <a16:creationId xmlns:a16="http://schemas.microsoft.com/office/drawing/2014/main" id="{055B295C-D6C8-CA7C-0D80-8D4C07652300}"/>
              </a:ext>
            </a:extLst>
          </p:cNvPr>
          <p:cNvSpPr txBox="1"/>
          <p:nvPr/>
        </p:nvSpPr>
        <p:spPr>
          <a:xfrm>
            <a:off x="12501430" y="10017084"/>
            <a:ext cx="8438197" cy="3792058"/>
          </a:xfrm>
          <a:prstGeom prst="rect">
            <a:avLst/>
          </a:prstGeom>
          <a:noFill/>
        </p:spPr>
        <p:txBody>
          <a:bodyPr wrap="square" lIns="97785" tIns="48892" rIns="97785" bIns="48892" rtlCol="0">
            <a:spAutoFit/>
          </a:bodyPr>
          <a:lstStyle/>
          <a:p>
            <a:r>
              <a:rPr lang="en-US" sz="2000" b="1" dirty="0">
                <a:latin typeface="Times New Roman" panose="02020603050405020304" pitchFamily="18" charset="0"/>
                <a:cs typeface="Times New Roman" panose="02020603050405020304" pitchFamily="18" charset="0"/>
              </a:rPr>
              <a:t>Fig. 2 </a:t>
            </a:r>
          </a:p>
          <a:p>
            <a:r>
              <a:rPr lang="en-US" sz="2000" b="1" dirty="0">
                <a:latin typeface="Times New Roman" panose="02020603050405020304" pitchFamily="18" charset="0"/>
                <a:cs typeface="Times New Roman" panose="02020603050405020304" pitchFamily="18" charset="0"/>
              </a:rPr>
              <a:t>A: </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Neocortex, piriform cortex (allocortex), and hippocampus (allocortex) are shown in the coronal mouse brain section (adapted from </a:t>
            </a:r>
            <a:r>
              <a:rPr lang="en-US" sz="2000" b="1"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16"/>
              </a:rPr>
              <a:t>https://developingmouse.brain-map.org</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B: Polar plot shows the cilia orientation in layers II/ III and layer V (not shown here) of the entorhinal cortex in mice point to one direction (Immunofluorescence staining of primary cilia is shown on top).</a:t>
            </a:r>
          </a:p>
          <a:p>
            <a:r>
              <a:rPr lang="en-US" sz="2000" b="1" dirty="0">
                <a:latin typeface="Times New Roman" panose="02020603050405020304" pitchFamily="18" charset="0"/>
                <a:cs typeface="Times New Roman" panose="02020603050405020304" pitchFamily="18" charset="0"/>
              </a:rPr>
              <a:t>C: The cilia orientation in layer II of the piriform cortex in mice is opposite based on the polar plot (Immunofluorescence staining of primary cilia is shown on bottom).</a:t>
            </a:r>
          </a:p>
          <a:p>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3E7DBB6D-CCE8-A6C6-1B71-A4CA6834E5F5}"/>
              </a:ext>
            </a:extLst>
          </p:cNvPr>
          <p:cNvGrpSpPr/>
          <p:nvPr/>
        </p:nvGrpSpPr>
        <p:grpSpPr>
          <a:xfrm>
            <a:off x="12668662" y="14775110"/>
            <a:ext cx="19290368" cy="7237808"/>
            <a:chOff x="12581428" y="15193326"/>
            <a:chExt cx="19290368" cy="7237808"/>
          </a:xfrm>
        </p:grpSpPr>
        <p:graphicFrame>
          <p:nvGraphicFramePr>
            <p:cNvPr id="70" name="Object 69">
              <a:extLst>
                <a:ext uri="{FF2B5EF4-FFF2-40B4-BE49-F238E27FC236}">
                  <a16:creationId xmlns:a16="http://schemas.microsoft.com/office/drawing/2014/main" id="{7D93B467-9F8B-EC69-CB4F-7443A4DD37E7}"/>
                </a:ext>
              </a:extLst>
            </p:cNvPr>
            <p:cNvGraphicFramePr>
              <a:graphicFrameLocks noChangeAspect="1"/>
            </p:cNvGraphicFramePr>
            <p:nvPr>
              <p:extLst>
                <p:ext uri="{D42A27DB-BD31-4B8C-83A1-F6EECF244321}">
                  <p14:modId xmlns:p14="http://schemas.microsoft.com/office/powerpoint/2010/main" val="1992898266"/>
                </p:ext>
              </p:extLst>
            </p:nvPr>
          </p:nvGraphicFramePr>
          <p:xfrm>
            <a:off x="20887515" y="17410111"/>
            <a:ext cx="5269504" cy="5021023"/>
          </p:xfrm>
          <a:graphic>
            <a:graphicData uri="http://schemas.openxmlformats.org/presentationml/2006/ole">
              <mc:AlternateContent xmlns:mc="http://schemas.openxmlformats.org/markup-compatibility/2006">
                <mc:Choice xmlns:v="urn:schemas-microsoft-com:vml" Requires="v">
                  <p:oleObj name="CorelDRAW" r:id="rId17" imgW="1952375" imgH="1859890" progId="CorelDraw.Graphic.23">
                    <p:embed/>
                  </p:oleObj>
                </mc:Choice>
                <mc:Fallback>
                  <p:oleObj name="CorelDRAW" r:id="rId17" imgW="1952375" imgH="1859890" progId="CorelDraw.Graphic.23">
                    <p:embed/>
                    <p:pic>
                      <p:nvPicPr>
                        <p:cNvPr id="117" name="Object 116">
                          <a:extLst>
                            <a:ext uri="{FF2B5EF4-FFF2-40B4-BE49-F238E27FC236}">
                              <a16:creationId xmlns:a16="http://schemas.microsoft.com/office/drawing/2014/main" id="{2CD14E08-233A-8F59-AC70-30998FC75DB1}"/>
                            </a:ext>
                          </a:extLst>
                        </p:cNvPr>
                        <p:cNvPicPr/>
                        <p:nvPr/>
                      </p:nvPicPr>
                      <p:blipFill>
                        <a:blip r:embed="rId18">
                          <a:lum bright="12000" contrast="54000"/>
                        </a:blip>
                        <a:stretch>
                          <a:fillRect/>
                        </a:stretch>
                      </p:blipFill>
                      <p:spPr>
                        <a:xfrm>
                          <a:off x="20887515" y="17410111"/>
                          <a:ext cx="5269504" cy="5021023"/>
                        </a:xfrm>
                        <a:prstGeom prst="rect">
                          <a:avLst/>
                        </a:prstGeom>
                      </p:spPr>
                    </p:pic>
                  </p:oleObj>
                </mc:Fallback>
              </mc:AlternateContent>
            </a:graphicData>
          </a:graphic>
        </p:graphicFrame>
        <p:sp>
          <p:nvSpPr>
            <p:cNvPr id="71" name="TextBox 70">
              <a:extLst>
                <a:ext uri="{FF2B5EF4-FFF2-40B4-BE49-F238E27FC236}">
                  <a16:creationId xmlns:a16="http://schemas.microsoft.com/office/drawing/2014/main" id="{60E2B3DB-3D72-067B-4689-84EA87CDAC45}"/>
                </a:ext>
              </a:extLst>
            </p:cNvPr>
            <p:cNvSpPr txBox="1"/>
            <p:nvPr/>
          </p:nvSpPr>
          <p:spPr>
            <a:xfrm>
              <a:off x="20939627" y="20520876"/>
              <a:ext cx="821872"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DG</a:t>
              </a:r>
            </a:p>
          </p:txBody>
        </p:sp>
        <p:cxnSp>
          <p:nvCxnSpPr>
            <p:cNvPr id="72" name="Straight Connector 71">
              <a:extLst>
                <a:ext uri="{FF2B5EF4-FFF2-40B4-BE49-F238E27FC236}">
                  <a16:creationId xmlns:a16="http://schemas.microsoft.com/office/drawing/2014/main" id="{C533ACB7-8701-50F3-8713-BB1DA9D24050}"/>
                </a:ext>
              </a:extLst>
            </p:cNvPr>
            <p:cNvCxnSpPr>
              <a:cxnSpLocks/>
            </p:cNvCxnSpPr>
            <p:nvPr/>
          </p:nvCxnSpPr>
          <p:spPr>
            <a:xfrm>
              <a:off x="26121072" y="21851514"/>
              <a:ext cx="138113"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graphicFrame>
          <p:nvGraphicFramePr>
            <p:cNvPr id="73" name="Object 72">
              <a:extLst>
                <a:ext uri="{FF2B5EF4-FFF2-40B4-BE49-F238E27FC236}">
                  <a16:creationId xmlns:a16="http://schemas.microsoft.com/office/drawing/2014/main" id="{DA75C0B8-A63E-F5AC-9739-A3A36733E076}"/>
                </a:ext>
              </a:extLst>
            </p:cNvPr>
            <p:cNvGraphicFramePr>
              <a:graphicFrameLocks noChangeAspect="1"/>
            </p:cNvGraphicFramePr>
            <p:nvPr>
              <p:extLst>
                <p:ext uri="{D42A27DB-BD31-4B8C-83A1-F6EECF244321}">
                  <p14:modId xmlns:p14="http://schemas.microsoft.com/office/powerpoint/2010/main" val="435092397"/>
                </p:ext>
              </p:extLst>
            </p:nvPr>
          </p:nvGraphicFramePr>
          <p:xfrm>
            <a:off x="26335193" y="15193326"/>
            <a:ext cx="5495198" cy="5160542"/>
          </p:xfrm>
          <a:graphic>
            <a:graphicData uri="http://schemas.openxmlformats.org/presentationml/2006/ole">
              <mc:AlternateContent xmlns:mc="http://schemas.openxmlformats.org/markup-compatibility/2006">
                <mc:Choice xmlns:v="urn:schemas-microsoft-com:vml" Requires="v">
                  <p:oleObj name="CorelDRAW" r:id="rId19" imgW="2084048" imgH="1957861" progId="CorelDraw.Graphic.23">
                    <p:embed/>
                  </p:oleObj>
                </mc:Choice>
                <mc:Fallback>
                  <p:oleObj name="CorelDRAW" r:id="rId19" imgW="2084048" imgH="1957861" progId="CorelDraw.Graphic.23">
                    <p:embed/>
                    <p:pic>
                      <p:nvPicPr>
                        <p:cNvPr id="126" name="Object 125">
                          <a:extLst>
                            <a:ext uri="{FF2B5EF4-FFF2-40B4-BE49-F238E27FC236}">
                              <a16:creationId xmlns:a16="http://schemas.microsoft.com/office/drawing/2014/main" id="{06B6B771-A7D2-22A7-4731-1203E083387D}"/>
                            </a:ext>
                          </a:extLst>
                        </p:cNvPr>
                        <p:cNvPicPr/>
                        <p:nvPr/>
                      </p:nvPicPr>
                      <p:blipFill>
                        <a:blip r:embed="rId20">
                          <a:lum bright="24000" contrast="47000"/>
                        </a:blip>
                        <a:stretch>
                          <a:fillRect/>
                        </a:stretch>
                      </p:blipFill>
                      <p:spPr>
                        <a:xfrm>
                          <a:off x="26335193" y="15193326"/>
                          <a:ext cx="5495198" cy="5160542"/>
                        </a:xfrm>
                        <a:prstGeom prst="rect">
                          <a:avLst/>
                        </a:prstGeom>
                      </p:spPr>
                    </p:pic>
                  </p:oleObj>
                </mc:Fallback>
              </mc:AlternateContent>
            </a:graphicData>
          </a:graphic>
        </p:graphicFrame>
        <p:sp>
          <p:nvSpPr>
            <p:cNvPr id="74" name="TextBox 73">
              <a:extLst>
                <a:ext uri="{FF2B5EF4-FFF2-40B4-BE49-F238E27FC236}">
                  <a16:creationId xmlns:a16="http://schemas.microsoft.com/office/drawing/2014/main" id="{C2DC1375-0EB8-25FC-3A7B-1D3E62AD5FBD}"/>
                </a:ext>
              </a:extLst>
            </p:cNvPr>
            <p:cNvSpPr txBox="1"/>
            <p:nvPr/>
          </p:nvSpPr>
          <p:spPr>
            <a:xfrm flipH="1">
              <a:off x="26464498" y="15266297"/>
              <a:ext cx="839272" cy="343083"/>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CA1</a:t>
              </a:r>
            </a:p>
          </p:txBody>
        </p:sp>
        <p:sp>
          <p:nvSpPr>
            <p:cNvPr id="76" name="TextBox 75">
              <a:extLst>
                <a:ext uri="{FF2B5EF4-FFF2-40B4-BE49-F238E27FC236}">
                  <a16:creationId xmlns:a16="http://schemas.microsoft.com/office/drawing/2014/main" id="{A9987D8F-24D5-AE7F-55C1-79BD024E8CC4}"/>
                </a:ext>
              </a:extLst>
            </p:cNvPr>
            <p:cNvSpPr txBox="1"/>
            <p:nvPr/>
          </p:nvSpPr>
          <p:spPr>
            <a:xfrm rot="5400000">
              <a:off x="25653237" y="18947754"/>
              <a:ext cx="1496535" cy="584775"/>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Pia Surface</a:t>
              </a:r>
            </a:p>
            <a:p>
              <a:endParaRPr lang="en-US" sz="1600" b="1" dirty="0">
                <a:latin typeface="Times New Roman" panose="02020603050405020304" pitchFamily="18" charset="0"/>
                <a:cs typeface="Times New Roman" panose="02020603050405020304" pitchFamily="18" charset="0"/>
              </a:endParaRPr>
            </a:p>
          </p:txBody>
        </p:sp>
        <p:sp>
          <p:nvSpPr>
            <p:cNvPr id="77" name="TextBox 76">
              <a:extLst>
                <a:ext uri="{FF2B5EF4-FFF2-40B4-BE49-F238E27FC236}">
                  <a16:creationId xmlns:a16="http://schemas.microsoft.com/office/drawing/2014/main" id="{D58A1C07-F3AC-2B58-BE78-32FC43170CA9}"/>
                </a:ext>
              </a:extLst>
            </p:cNvPr>
            <p:cNvSpPr txBox="1"/>
            <p:nvPr/>
          </p:nvSpPr>
          <p:spPr>
            <a:xfrm>
              <a:off x="31354649" y="20005341"/>
              <a:ext cx="517147" cy="343083"/>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pic>
          <p:nvPicPr>
            <p:cNvPr id="78" name="Picture 77">
              <a:extLst>
                <a:ext uri="{FF2B5EF4-FFF2-40B4-BE49-F238E27FC236}">
                  <a16:creationId xmlns:a16="http://schemas.microsoft.com/office/drawing/2014/main" id="{F26E032E-0421-9AF4-0E73-19471D9A523F}"/>
                </a:ext>
              </a:extLst>
            </p:cNvPr>
            <p:cNvPicPr>
              <a:picLocks noChangeAspect="1"/>
            </p:cNvPicPr>
            <p:nvPr/>
          </p:nvPicPr>
          <p:blipFill rotWithShape="1">
            <a:blip r:embed="rId21">
              <a:extLst>
                <a:ext uri="{BEBA8EAE-BF5A-486C-A8C5-ECC9F3942E4B}">
                  <a14:imgProps xmlns:a14="http://schemas.microsoft.com/office/drawing/2010/main">
                    <a14:imgLayer r:embed="rId22">
                      <a14:imgEffect>
                        <a14:brightnessContrast bright="12000" contrast="22000"/>
                      </a14:imgEffect>
                    </a14:imgLayer>
                  </a14:imgProps>
                </a:ext>
              </a:extLst>
            </a:blip>
            <a:srcRect l="20040" t="17459" r="21280" b="6905"/>
            <a:stretch/>
          </p:blipFill>
          <p:spPr>
            <a:xfrm>
              <a:off x="12581428" y="15278570"/>
              <a:ext cx="3596706" cy="2897430"/>
            </a:xfrm>
            <a:prstGeom prst="rect">
              <a:avLst/>
            </a:prstGeom>
          </p:spPr>
        </p:pic>
        <p:pic>
          <p:nvPicPr>
            <p:cNvPr id="79" name="Picture 78">
              <a:extLst>
                <a:ext uri="{FF2B5EF4-FFF2-40B4-BE49-F238E27FC236}">
                  <a16:creationId xmlns:a16="http://schemas.microsoft.com/office/drawing/2014/main" id="{2DAEAF6A-3026-76DC-714C-9D73449E1224}"/>
                </a:ext>
              </a:extLst>
            </p:cNvPr>
            <p:cNvPicPr>
              <a:picLocks noChangeAspect="1"/>
            </p:cNvPicPr>
            <p:nvPr/>
          </p:nvPicPr>
          <p:blipFill>
            <a:blip r:embed="rId23">
              <a:extLst>
                <a:ext uri="{BEBA8EAE-BF5A-486C-A8C5-ECC9F3942E4B}">
                  <a14:imgProps xmlns:a14="http://schemas.microsoft.com/office/drawing/2010/main">
                    <a14:imgLayer r:embed="rId24">
                      <a14:imgEffect>
                        <a14:brightnessContrast bright="30000" contrast="26000"/>
                      </a14:imgEffect>
                    </a14:imgLayer>
                  </a14:imgProps>
                </a:ext>
              </a:extLst>
            </a:blip>
            <a:stretch>
              <a:fillRect/>
            </a:stretch>
          </p:blipFill>
          <p:spPr>
            <a:xfrm>
              <a:off x="16572871" y="15748920"/>
              <a:ext cx="3936946" cy="3936946"/>
            </a:xfrm>
            <a:prstGeom prst="rect">
              <a:avLst/>
            </a:prstGeom>
          </p:spPr>
        </p:pic>
        <p:sp>
          <p:nvSpPr>
            <p:cNvPr id="80" name="TextBox 79">
              <a:extLst>
                <a:ext uri="{FF2B5EF4-FFF2-40B4-BE49-F238E27FC236}">
                  <a16:creationId xmlns:a16="http://schemas.microsoft.com/office/drawing/2014/main" id="{32CD3FC8-A03D-52C2-43D2-A4B2D707B24D}"/>
                </a:ext>
              </a:extLst>
            </p:cNvPr>
            <p:cNvSpPr txBox="1"/>
            <p:nvPr/>
          </p:nvSpPr>
          <p:spPr>
            <a:xfrm>
              <a:off x="18672102" y="17214648"/>
              <a:ext cx="634937"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DG</a:t>
              </a:r>
            </a:p>
          </p:txBody>
        </p:sp>
        <p:sp>
          <p:nvSpPr>
            <p:cNvPr id="81" name="TextBox 80">
              <a:extLst>
                <a:ext uri="{FF2B5EF4-FFF2-40B4-BE49-F238E27FC236}">
                  <a16:creationId xmlns:a16="http://schemas.microsoft.com/office/drawing/2014/main" id="{35C51259-F67B-B475-530D-5EE5675FDFED}"/>
                </a:ext>
              </a:extLst>
            </p:cNvPr>
            <p:cNvSpPr txBox="1"/>
            <p:nvPr/>
          </p:nvSpPr>
          <p:spPr>
            <a:xfrm>
              <a:off x="18919235" y="17914853"/>
              <a:ext cx="729545"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CA1</a:t>
              </a:r>
            </a:p>
          </p:txBody>
        </p:sp>
        <p:sp>
          <p:nvSpPr>
            <p:cNvPr id="82" name="TextBox 81">
              <a:extLst>
                <a:ext uri="{FF2B5EF4-FFF2-40B4-BE49-F238E27FC236}">
                  <a16:creationId xmlns:a16="http://schemas.microsoft.com/office/drawing/2014/main" id="{8F839067-A2E9-6311-D150-178E72F8C870}"/>
                </a:ext>
              </a:extLst>
            </p:cNvPr>
            <p:cNvSpPr txBox="1"/>
            <p:nvPr/>
          </p:nvSpPr>
          <p:spPr>
            <a:xfrm>
              <a:off x="17734675" y="17295501"/>
              <a:ext cx="957085" cy="338554"/>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CA3</a:t>
              </a:r>
            </a:p>
          </p:txBody>
        </p:sp>
        <p:sp>
          <p:nvSpPr>
            <p:cNvPr id="83" name="TextBox 82">
              <a:extLst>
                <a:ext uri="{FF2B5EF4-FFF2-40B4-BE49-F238E27FC236}">
                  <a16:creationId xmlns:a16="http://schemas.microsoft.com/office/drawing/2014/main" id="{EF503811-9C31-E97D-25A2-C3ECE2C1E232}"/>
                </a:ext>
              </a:extLst>
            </p:cNvPr>
            <p:cNvSpPr txBox="1"/>
            <p:nvPr/>
          </p:nvSpPr>
          <p:spPr>
            <a:xfrm rot="2276181">
              <a:off x="18264305" y="16386725"/>
              <a:ext cx="1296921" cy="339002"/>
            </a:xfrm>
            <a:prstGeom prst="rect">
              <a:avLst/>
            </a:prstGeom>
            <a:no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Subiculum</a:t>
              </a:r>
            </a:p>
          </p:txBody>
        </p:sp>
        <p:sp>
          <p:nvSpPr>
            <p:cNvPr id="84" name="TextBox 83">
              <a:extLst>
                <a:ext uri="{FF2B5EF4-FFF2-40B4-BE49-F238E27FC236}">
                  <a16:creationId xmlns:a16="http://schemas.microsoft.com/office/drawing/2014/main" id="{F387BBB0-9463-5297-A7D4-AFF7D520C25F}"/>
                </a:ext>
              </a:extLst>
            </p:cNvPr>
            <p:cNvSpPr txBox="1"/>
            <p:nvPr/>
          </p:nvSpPr>
          <p:spPr>
            <a:xfrm>
              <a:off x="15657573" y="17553202"/>
              <a:ext cx="644183"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Gyrus</a:t>
              </a:r>
            </a:p>
          </p:txBody>
        </p:sp>
        <p:sp>
          <p:nvSpPr>
            <p:cNvPr id="86" name="TextBox 85">
              <a:extLst>
                <a:ext uri="{FF2B5EF4-FFF2-40B4-BE49-F238E27FC236}">
                  <a16:creationId xmlns:a16="http://schemas.microsoft.com/office/drawing/2014/main" id="{D68BD7C5-7445-C4FD-E51A-9D44312AD357}"/>
                </a:ext>
              </a:extLst>
            </p:cNvPr>
            <p:cNvSpPr txBox="1"/>
            <p:nvPr/>
          </p:nvSpPr>
          <p:spPr>
            <a:xfrm flipH="1">
              <a:off x="15267709" y="17331917"/>
              <a:ext cx="61286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Sulcus</a:t>
              </a:r>
            </a:p>
          </p:txBody>
        </p:sp>
        <p:cxnSp>
          <p:nvCxnSpPr>
            <p:cNvPr id="87" name="Straight Arrow Connector 86">
              <a:extLst>
                <a:ext uri="{FF2B5EF4-FFF2-40B4-BE49-F238E27FC236}">
                  <a16:creationId xmlns:a16="http://schemas.microsoft.com/office/drawing/2014/main" id="{1B2F1F4A-BF0D-A57F-C9E5-1D2824BEFBA2}"/>
                </a:ext>
              </a:extLst>
            </p:cNvPr>
            <p:cNvCxnSpPr>
              <a:cxnSpLocks/>
            </p:cNvCxnSpPr>
            <p:nvPr/>
          </p:nvCxnSpPr>
          <p:spPr>
            <a:xfrm>
              <a:off x="15353333" y="17705670"/>
              <a:ext cx="1229106" cy="315630"/>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8" name="TextBox 87">
              <a:extLst>
                <a:ext uri="{FF2B5EF4-FFF2-40B4-BE49-F238E27FC236}">
                  <a16:creationId xmlns:a16="http://schemas.microsoft.com/office/drawing/2014/main" id="{ADEB7762-695E-4567-995C-92DCB103D3CD}"/>
                </a:ext>
              </a:extLst>
            </p:cNvPr>
            <p:cNvSpPr txBox="1"/>
            <p:nvPr/>
          </p:nvSpPr>
          <p:spPr>
            <a:xfrm>
              <a:off x="17653426" y="15351483"/>
              <a:ext cx="2129992"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Hippocampus</a:t>
              </a:r>
            </a:p>
          </p:txBody>
        </p:sp>
        <p:sp>
          <p:nvSpPr>
            <p:cNvPr id="89" name="Rectangle 88">
              <a:extLst>
                <a:ext uri="{FF2B5EF4-FFF2-40B4-BE49-F238E27FC236}">
                  <a16:creationId xmlns:a16="http://schemas.microsoft.com/office/drawing/2014/main" id="{E5F8EBE0-6A79-A6EF-751B-85D76F3B35F8}"/>
                </a:ext>
              </a:extLst>
            </p:cNvPr>
            <p:cNvSpPr/>
            <p:nvPr/>
          </p:nvSpPr>
          <p:spPr>
            <a:xfrm>
              <a:off x="15897462" y="15308398"/>
              <a:ext cx="364234" cy="574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0" name="TextBox 89">
              <a:extLst>
                <a:ext uri="{FF2B5EF4-FFF2-40B4-BE49-F238E27FC236}">
                  <a16:creationId xmlns:a16="http://schemas.microsoft.com/office/drawing/2014/main" id="{E08B8179-B8BA-2CE8-96AF-B9755013457D}"/>
                </a:ext>
              </a:extLst>
            </p:cNvPr>
            <p:cNvSpPr txBox="1"/>
            <p:nvPr/>
          </p:nvSpPr>
          <p:spPr>
            <a:xfrm>
              <a:off x="28019371" y="15204319"/>
              <a:ext cx="2022183" cy="707886"/>
            </a:xfrm>
            <a:prstGeom prst="rect">
              <a:avLst/>
            </a:prstGeom>
            <a:noFill/>
          </p:spPr>
          <p:txBody>
            <a:bodyPr wrap="square">
              <a:spAutoFit/>
            </a:bodyPr>
            <a:lstStyle/>
            <a:p>
              <a:r>
                <a:rPr lang="en-US" sz="2000" b="1" dirty="0">
                  <a:solidFill>
                    <a:srgbClr val="FF00FF"/>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a:p>
              <a:endParaRPr lang="en-US" sz="2000" dirty="0">
                <a:latin typeface="Times New Roman" panose="02020603050405020304" pitchFamily="18" charset="0"/>
                <a:cs typeface="Times New Roman" panose="02020603050405020304" pitchFamily="18" charset="0"/>
              </a:endParaRPr>
            </a:p>
          </p:txBody>
        </p:sp>
      </p:grpSp>
      <p:sp>
        <p:nvSpPr>
          <p:cNvPr id="92" name="TextBox 91">
            <a:extLst>
              <a:ext uri="{FF2B5EF4-FFF2-40B4-BE49-F238E27FC236}">
                <a16:creationId xmlns:a16="http://schemas.microsoft.com/office/drawing/2014/main" id="{8E47C8B4-F115-7DB0-DCCE-F58D2ED7BED0}"/>
              </a:ext>
            </a:extLst>
          </p:cNvPr>
          <p:cNvSpPr txBox="1"/>
          <p:nvPr/>
        </p:nvSpPr>
        <p:spPr>
          <a:xfrm>
            <a:off x="22802015" y="17124593"/>
            <a:ext cx="1617132" cy="707886"/>
          </a:xfrm>
          <a:prstGeom prst="rect">
            <a:avLst/>
          </a:prstGeom>
          <a:noFill/>
        </p:spPr>
        <p:txBody>
          <a:bodyPr wrap="square">
            <a:spAutoFit/>
          </a:bodyPr>
          <a:lstStyle/>
          <a:p>
            <a:r>
              <a:rPr lang="en-US" sz="2000" b="1" dirty="0">
                <a:solidFill>
                  <a:srgbClr val="FF00FF"/>
                </a:solidFill>
                <a:latin typeface="Times New Roman" panose="02020603050405020304" pitchFamily="18" charset="0"/>
                <a:cs typeface="Times New Roman" panose="02020603050405020304" pitchFamily="18" charset="0"/>
              </a:rPr>
              <a:t>AC3</a:t>
            </a:r>
            <a:r>
              <a:rPr lang="en-US" sz="2000" b="1" dirty="0">
                <a:latin typeface="Times New Roman" panose="02020603050405020304" pitchFamily="18" charset="0"/>
                <a:cs typeface="Times New Roman" panose="02020603050405020304" pitchFamily="18" charset="0"/>
              </a:rPr>
              <a:t>/</a:t>
            </a:r>
            <a:r>
              <a:rPr lang="en-US" sz="2000" b="1" dirty="0">
                <a:solidFill>
                  <a:schemeClr val="accent1">
                    <a:lumMod val="75000"/>
                  </a:schemeClr>
                </a:solidFill>
                <a:latin typeface="Times New Roman" panose="02020603050405020304" pitchFamily="18" charset="0"/>
                <a:cs typeface="Times New Roman" panose="02020603050405020304" pitchFamily="18" charset="0"/>
              </a:rPr>
              <a:t>DAPI</a:t>
            </a:r>
          </a:p>
          <a:p>
            <a:endParaRPr lang="en-US" sz="2000" dirty="0">
              <a:latin typeface="Times New Roman" panose="02020603050405020304" pitchFamily="18" charset="0"/>
              <a:cs typeface="Times New Roman" panose="02020603050405020304" pitchFamily="18" charset="0"/>
            </a:endParaRPr>
          </a:p>
        </p:txBody>
      </p:sp>
      <p:sp>
        <p:nvSpPr>
          <p:cNvPr id="94" name="TextBox 93">
            <a:extLst>
              <a:ext uri="{FF2B5EF4-FFF2-40B4-BE49-F238E27FC236}">
                <a16:creationId xmlns:a16="http://schemas.microsoft.com/office/drawing/2014/main" id="{E1EB1EBC-BFA5-8CE4-E2F2-10E8F98A9D87}"/>
              </a:ext>
            </a:extLst>
          </p:cNvPr>
          <p:cNvSpPr txBox="1"/>
          <p:nvPr/>
        </p:nvSpPr>
        <p:spPr>
          <a:xfrm>
            <a:off x="12594588" y="20021287"/>
            <a:ext cx="8178814" cy="2868728"/>
          </a:xfrm>
          <a:prstGeom prst="rect">
            <a:avLst/>
          </a:prstGeom>
          <a:noFill/>
        </p:spPr>
        <p:txBody>
          <a:bodyPr wrap="square" lIns="97785" tIns="48892" rIns="97785" bIns="48892" rtlCol="0">
            <a:spAutoFit/>
          </a:bodyPr>
          <a:lstStyle/>
          <a:p>
            <a:r>
              <a:rPr lang="en-US" sz="2000" b="1" dirty="0">
                <a:latin typeface="Times New Roman" panose="02020603050405020304" pitchFamily="18" charset="0"/>
                <a:cs typeface="Times New Roman" panose="02020603050405020304" pitchFamily="18" charset="0"/>
              </a:rPr>
              <a:t>Fig. 3 </a:t>
            </a:r>
          </a:p>
          <a:p>
            <a:r>
              <a:rPr lang="en-US" sz="2000" b="1" dirty="0">
                <a:latin typeface="Times New Roman" panose="02020603050405020304" pitchFamily="18" charset="0"/>
                <a:cs typeface="Times New Roman" panose="02020603050405020304" pitchFamily="18" charset="0"/>
              </a:rPr>
              <a:t>A: Coronal section of monkey brain (Hippocampus is magnified).</a:t>
            </a:r>
          </a:p>
          <a:p>
            <a:r>
              <a:rPr lang="en-US" sz="2000" b="1" dirty="0">
                <a:latin typeface="Times New Roman" panose="02020603050405020304" pitchFamily="18" charset="0"/>
                <a:cs typeface="Times New Roman" panose="02020603050405020304" pitchFamily="18" charset="0"/>
              </a:rPr>
              <a:t>B: The cilia orientation of Dentate Gyrus (DG) in monkey is opposite (Immunofluorescence staining of primary cilia is shown here).</a:t>
            </a:r>
          </a:p>
          <a:p>
            <a:r>
              <a:rPr lang="en-US" sz="2000" b="1" dirty="0">
                <a:latin typeface="Times New Roman" panose="02020603050405020304" pitchFamily="18" charset="0"/>
                <a:cs typeface="Times New Roman" panose="02020603050405020304" pitchFamily="18" charset="0"/>
              </a:rPr>
              <a:t>C: The cilia orientation of CA1 region in monkey point to one direction (Immunofluorescence staining of primary cilia is shown here).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grpSp>
        <p:nvGrpSpPr>
          <p:cNvPr id="95" name="Group 94">
            <a:extLst>
              <a:ext uri="{FF2B5EF4-FFF2-40B4-BE49-F238E27FC236}">
                <a16:creationId xmlns:a16="http://schemas.microsoft.com/office/drawing/2014/main" id="{4AE60E12-E87F-EAB7-3FBB-3F5F4DDE79F3}"/>
              </a:ext>
            </a:extLst>
          </p:cNvPr>
          <p:cNvGrpSpPr/>
          <p:nvPr/>
        </p:nvGrpSpPr>
        <p:grpSpPr>
          <a:xfrm>
            <a:off x="12529116" y="23690970"/>
            <a:ext cx="19192982" cy="8541042"/>
            <a:chOff x="11474902" y="23009021"/>
            <a:chExt cx="17684020" cy="7969513"/>
          </a:xfrm>
        </p:grpSpPr>
        <p:sp>
          <p:nvSpPr>
            <p:cNvPr id="110" name="TextBox 109">
              <a:extLst>
                <a:ext uri="{FF2B5EF4-FFF2-40B4-BE49-F238E27FC236}">
                  <a16:creationId xmlns:a16="http://schemas.microsoft.com/office/drawing/2014/main" id="{00DC8182-7A3F-55C9-4C76-23ECE5AEAD1F}"/>
                </a:ext>
              </a:extLst>
            </p:cNvPr>
            <p:cNvSpPr txBox="1"/>
            <p:nvPr/>
          </p:nvSpPr>
          <p:spPr>
            <a:xfrm>
              <a:off x="11474902" y="30312040"/>
              <a:ext cx="9792080" cy="666494"/>
            </a:xfrm>
            <a:prstGeom prst="rect">
              <a:avLst/>
            </a:prstGeom>
            <a:noFill/>
          </p:spPr>
          <p:txBody>
            <a:bodyPr wrap="square" lIns="97785" tIns="48892" rIns="97785" bIns="48892" rtlCol="0">
              <a:spAutoFit/>
            </a:bodyPr>
            <a:lstStyle/>
            <a:p>
              <a:r>
                <a:rPr lang="en-US" sz="2000" b="1" dirty="0">
                  <a:latin typeface="Times New Roman" panose="02020603050405020304" pitchFamily="18" charset="0"/>
                  <a:cs typeface="Times New Roman" panose="02020603050405020304" pitchFamily="18" charset="0"/>
                </a:rPr>
                <a:t>Fig. 4 Polar plots of astrocytes cilia in mouse hippocampus and layer V neocortex show they have random directionality</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111" name="TextBox 110">
              <a:extLst>
                <a:ext uri="{FF2B5EF4-FFF2-40B4-BE49-F238E27FC236}">
                  <a16:creationId xmlns:a16="http://schemas.microsoft.com/office/drawing/2014/main" id="{20674E06-7B6B-0444-849F-CAD56517664E}"/>
                </a:ext>
              </a:extLst>
            </p:cNvPr>
            <p:cNvSpPr txBox="1"/>
            <p:nvPr/>
          </p:nvSpPr>
          <p:spPr>
            <a:xfrm>
              <a:off x="21649088" y="23009021"/>
              <a:ext cx="7406970" cy="666494"/>
            </a:xfrm>
            <a:prstGeom prst="rect">
              <a:avLst/>
            </a:prstGeom>
            <a:noFill/>
          </p:spPr>
          <p:txBody>
            <a:bodyPr wrap="square" lIns="97785" tIns="48892" rIns="97785" bIns="48892" rtlCol="0">
              <a:spAutoFit/>
            </a:bodyPr>
            <a:lstStyle/>
            <a:p>
              <a:r>
                <a:rPr lang="en-US" sz="2000" b="1" dirty="0">
                  <a:latin typeface="Times New Roman" panose="02020603050405020304" pitchFamily="18" charset="0"/>
                  <a:cs typeface="Times New Roman" panose="02020603050405020304" pitchFamily="18" charset="0"/>
                </a:rPr>
                <a:t>Table. 1 </a:t>
              </a:r>
              <a:r>
                <a:rPr lang="en-US" sz="2000" b="1" dirty="0">
                  <a:latin typeface="Times New Roman" panose="02020603050405020304" pitchFamily="18" charset="0"/>
                  <a:ea typeface="Calibri" panose="020F0502020204030204" pitchFamily="34" charset="0"/>
                  <a:cs typeface="Times New Roman" panose="02020603050405020304" pitchFamily="18" charset="0"/>
                </a:rPr>
                <a:t>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ilia directionality and lamina compactness in different brain regions and cell types. </a:t>
              </a:r>
              <a:endParaRPr lang="en-US" sz="2000" b="1" dirty="0">
                <a:latin typeface="Times New Roman" panose="02020603050405020304" pitchFamily="18" charset="0"/>
                <a:cs typeface="Times New Roman" panose="02020603050405020304" pitchFamily="18" charset="0"/>
              </a:endParaRPr>
            </a:p>
          </p:txBody>
        </p:sp>
        <p:pic>
          <p:nvPicPr>
            <p:cNvPr id="112" name="Picture 111" descr="A picture containing text, screenshot, font, number">
              <a:extLst>
                <a:ext uri="{FF2B5EF4-FFF2-40B4-BE49-F238E27FC236}">
                  <a16:creationId xmlns:a16="http://schemas.microsoft.com/office/drawing/2014/main" id="{46763339-057F-DC3C-6E37-2CB26944DF3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1751952" y="23981072"/>
              <a:ext cx="7406970" cy="6709787"/>
            </a:xfrm>
            <a:prstGeom prst="rect">
              <a:avLst/>
            </a:prstGeom>
          </p:spPr>
        </p:pic>
      </p:grpSp>
      <p:grpSp>
        <p:nvGrpSpPr>
          <p:cNvPr id="14" name="Group 13">
            <a:extLst>
              <a:ext uri="{FF2B5EF4-FFF2-40B4-BE49-F238E27FC236}">
                <a16:creationId xmlns:a16="http://schemas.microsoft.com/office/drawing/2014/main" id="{72447D50-C1C6-BCDE-D51A-0645D43906C2}"/>
              </a:ext>
            </a:extLst>
          </p:cNvPr>
          <p:cNvGrpSpPr/>
          <p:nvPr/>
        </p:nvGrpSpPr>
        <p:grpSpPr>
          <a:xfrm>
            <a:off x="32840143" y="6290392"/>
            <a:ext cx="10459374" cy="6207535"/>
            <a:chOff x="32840143" y="6290392"/>
            <a:chExt cx="10459374" cy="6207535"/>
          </a:xfrm>
        </p:grpSpPr>
        <p:graphicFrame>
          <p:nvGraphicFramePr>
            <p:cNvPr id="118" name="Object 117">
              <a:extLst>
                <a:ext uri="{FF2B5EF4-FFF2-40B4-BE49-F238E27FC236}">
                  <a16:creationId xmlns:a16="http://schemas.microsoft.com/office/drawing/2014/main" id="{2FCAB898-E560-4C15-7F02-AA7727383F68}"/>
                </a:ext>
              </a:extLst>
            </p:cNvPr>
            <p:cNvGraphicFramePr>
              <a:graphicFrameLocks noChangeAspect="1"/>
            </p:cNvGraphicFramePr>
            <p:nvPr>
              <p:extLst>
                <p:ext uri="{D42A27DB-BD31-4B8C-83A1-F6EECF244321}">
                  <p14:modId xmlns:p14="http://schemas.microsoft.com/office/powerpoint/2010/main" val="1328147853"/>
                </p:ext>
              </p:extLst>
            </p:nvPr>
          </p:nvGraphicFramePr>
          <p:xfrm>
            <a:off x="38464853" y="6313294"/>
            <a:ext cx="4834664" cy="3424194"/>
          </p:xfrm>
          <a:graphic>
            <a:graphicData uri="http://schemas.openxmlformats.org/presentationml/2006/ole">
              <mc:AlternateContent xmlns:mc="http://schemas.openxmlformats.org/markup-compatibility/2006">
                <mc:Choice xmlns:v="urn:schemas-microsoft-com:vml" Requires="v">
                  <p:oleObj name="CorelDRAW" r:id="rId26" imgW="3252260" imgH="2357584" progId="CorelDraw.Graphic.23">
                    <p:embed/>
                  </p:oleObj>
                </mc:Choice>
                <mc:Fallback>
                  <p:oleObj name="CorelDRAW" r:id="rId26" imgW="3252260" imgH="2357584" progId="CorelDraw.Graphic.23">
                    <p:embed/>
                    <p:pic>
                      <p:nvPicPr>
                        <p:cNvPr id="182" name="Object 181">
                          <a:extLst>
                            <a:ext uri="{FF2B5EF4-FFF2-40B4-BE49-F238E27FC236}">
                              <a16:creationId xmlns:a16="http://schemas.microsoft.com/office/drawing/2014/main" id="{DD03C0DE-4E57-78BF-2E9D-EA2956699835}"/>
                            </a:ext>
                          </a:extLst>
                        </p:cNvPr>
                        <p:cNvPicPr/>
                        <p:nvPr/>
                      </p:nvPicPr>
                      <p:blipFill>
                        <a:blip r:embed="rId27"/>
                        <a:stretch>
                          <a:fillRect/>
                        </a:stretch>
                      </p:blipFill>
                      <p:spPr>
                        <a:xfrm>
                          <a:off x="38464853" y="6313294"/>
                          <a:ext cx="4834664" cy="3424194"/>
                        </a:xfrm>
                        <a:prstGeom prst="rect">
                          <a:avLst/>
                        </a:prstGeom>
                      </p:spPr>
                    </p:pic>
                  </p:oleObj>
                </mc:Fallback>
              </mc:AlternateContent>
            </a:graphicData>
          </a:graphic>
        </p:graphicFrame>
        <p:graphicFrame>
          <p:nvGraphicFramePr>
            <p:cNvPr id="119" name="Object 118">
              <a:extLst>
                <a:ext uri="{FF2B5EF4-FFF2-40B4-BE49-F238E27FC236}">
                  <a16:creationId xmlns:a16="http://schemas.microsoft.com/office/drawing/2014/main" id="{A2A12A76-3566-B5DF-7D7D-E5825D19BC93}"/>
                </a:ext>
              </a:extLst>
            </p:cNvPr>
            <p:cNvGraphicFramePr>
              <a:graphicFrameLocks noChangeAspect="1"/>
            </p:cNvGraphicFramePr>
            <p:nvPr>
              <p:extLst>
                <p:ext uri="{D42A27DB-BD31-4B8C-83A1-F6EECF244321}">
                  <p14:modId xmlns:p14="http://schemas.microsoft.com/office/powerpoint/2010/main" val="4240541910"/>
                </p:ext>
              </p:extLst>
            </p:nvPr>
          </p:nvGraphicFramePr>
          <p:xfrm>
            <a:off x="34937201" y="9577835"/>
            <a:ext cx="5137051" cy="2920092"/>
          </p:xfrm>
          <a:graphic>
            <a:graphicData uri="http://schemas.openxmlformats.org/presentationml/2006/ole">
              <mc:AlternateContent xmlns:mc="http://schemas.openxmlformats.org/markup-compatibility/2006">
                <mc:Choice xmlns:v="urn:schemas-microsoft-com:vml" Requires="v">
                  <p:oleObj name="CorelDRAW" r:id="rId28" imgW="3653942" imgH="2125980" progId="CorelDraw.Graphic.23">
                    <p:embed/>
                  </p:oleObj>
                </mc:Choice>
                <mc:Fallback>
                  <p:oleObj name="CorelDRAW" r:id="rId28" imgW="3653942" imgH="2125980" progId="CorelDraw.Graphic.23">
                    <p:embed/>
                    <p:pic>
                      <p:nvPicPr>
                        <p:cNvPr id="183" name="Object 182">
                          <a:extLst>
                            <a:ext uri="{FF2B5EF4-FFF2-40B4-BE49-F238E27FC236}">
                              <a16:creationId xmlns:a16="http://schemas.microsoft.com/office/drawing/2014/main" id="{8B0CA839-C942-3B5C-0D23-E23B3964C828}"/>
                            </a:ext>
                          </a:extLst>
                        </p:cNvPr>
                        <p:cNvPicPr/>
                        <p:nvPr/>
                      </p:nvPicPr>
                      <p:blipFill>
                        <a:blip r:embed="rId29"/>
                        <a:stretch>
                          <a:fillRect/>
                        </a:stretch>
                      </p:blipFill>
                      <p:spPr>
                        <a:xfrm>
                          <a:off x="34937201" y="9577835"/>
                          <a:ext cx="5137051" cy="2920092"/>
                        </a:xfrm>
                        <a:prstGeom prst="rect">
                          <a:avLst/>
                        </a:prstGeom>
                      </p:spPr>
                    </p:pic>
                  </p:oleObj>
                </mc:Fallback>
              </mc:AlternateContent>
            </a:graphicData>
          </a:graphic>
        </p:graphicFrame>
        <p:pic>
          <p:nvPicPr>
            <p:cNvPr id="121" name="Picture 120">
              <a:extLst>
                <a:ext uri="{FF2B5EF4-FFF2-40B4-BE49-F238E27FC236}">
                  <a16:creationId xmlns:a16="http://schemas.microsoft.com/office/drawing/2014/main" id="{4A236E6F-8C14-7FA3-BD86-0B1F94C2A41C}"/>
                </a:ext>
              </a:extLst>
            </p:cNvPr>
            <p:cNvPicPr>
              <a:picLocks noChangeAspect="1"/>
            </p:cNvPicPr>
            <p:nvPr/>
          </p:nvPicPr>
          <p:blipFill rotWithShape="1">
            <a:blip r:embed="rId30"/>
            <a:srcRect l="19014"/>
            <a:stretch/>
          </p:blipFill>
          <p:spPr>
            <a:xfrm>
              <a:off x="32840143" y="6290392"/>
              <a:ext cx="5023946" cy="3074245"/>
            </a:xfrm>
            <a:prstGeom prst="rect">
              <a:avLst/>
            </a:prstGeom>
          </p:spPr>
        </p:pic>
      </p:grpSp>
      <p:sp>
        <p:nvSpPr>
          <p:cNvPr id="122" name="TextBox 121">
            <a:extLst>
              <a:ext uri="{FF2B5EF4-FFF2-40B4-BE49-F238E27FC236}">
                <a16:creationId xmlns:a16="http://schemas.microsoft.com/office/drawing/2014/main" id="{74963DD0-A531-27AC-CB08-4BCAFE05098E}"/>
              </a:ext>
            </a:extLst>
          </p:cNvPr>
          <p:cNvSpPr txBox="1"/>
          <p:nvPr/>
        </p:nvSpPr>
        <p:spPr>
          <a:xfrm>
            <a:off x="32858566" y="12689468"/>
            <a:ext cx="10508301"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Fig. 5 Cilia length in different cortical regions of Mice, Turtles, and Monkeys.</a:t>
            </a:r>
          </a:p>
          <a:p>
            <a:endParaRPr lang="en-US" sz="2000" b="1" dirty="0">
              <a:latin typeface="Times New Roman" panose="02020603050405020304" pitchFamily="18" charset="0"/>
              <a:cs typeface="Times New Roman" panose="02020603050405020304" pitchFamily="18" charset="0"/>
            </a:endParaRPr>
          </a:p>
        </p:txBody>
      </p:sp>
      <p:pic>
        <p:nvPicPr>
          <p:cNvPr id="123" name="Picture 122">
            <a:extLst>
              <a:ext uri="{FF2B5EF4-FFF2-40B4-BE49-F238E27FC236}">
                <a16:creationId xmlns:a16="http://schemas.microsoft.com/office/drawing/2014/main" id="{E8A868D0-40CC-54C9-39F3-DD54B8BDFC81}"/>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8322808" y="1207446"/>
            <a:ext cx="2768190" cy="2435118"/>
          </a:xfrm>
          <a:prstGeom prst="rect">
            <a:avLst/>
          </a:prstGeom>
        </p:spPr>
      </p:pic>
      <p:grpSp>
        <p:nvGrpSpPr>
          <p:cNvPr id="11" name="Group 10">
            <a:extLst>
              <a:ext uri="{FF2B5EF4-FFF2-40B4-BE49-F238E27FC236}">
                <a16:creationId xmlns:a16="http://schemas.microsoft.com/office/drawing/2014/main" id="{67FCF145-38D6-F6B9-739C-6DBC6D6D5B38}"/>
              </a:ext>
            </a:extLst>
          </p:cNvPr>
          <p:cNvGrpSpPr/>
          <p:nvPr/>
        </p:nvGrpSpPr>
        <p:grpSpPr>
          <a:xfrm>
            <a:off x="12351672" y="23586079"/>
            <a:ext cx="11061193" cy="8062343"/>
            <a:chOff x="12198891" y="23576672"/>
            <a:chExt cx="11216144" cy="8071748"/>
          </a:xfrm>
        </p:grpSpPr>
        <p:pic>
          <p:nvPicPr>
            <p:cNvPr id="124" name="Picture 123">
              <a:extLst>
                <a:ext uri="{FF2B5EF4-FFF2-40B4-BE49-F238E27FC236}">
                  <a16:creationId xmlns:a16="http://schemas.microsoft.com/office/drawing/2014/main" id="{F87D81D5-915A-2035-757F-D330DB469433}"/>
                </a:ext>
              </a:extLst>
            </p:cNvPr>
            <p:cNvPicPr>
              <a:picLocks noChangeAspect="1"/>
            </p:cNvPicPr>
            <p:nvPr/>
          </p:nvPicPr>
          <p:blipFill rotWithShape="1">
            <a:blip r:embed="rId32">
              <a:extLst>
                <a:ext uri="{BEBA8EAE-BF5A-486C-A8C5-ECC9F3942E4B}">
                  <a14:imgProps xmlns:a14="http://schemas.microsoft.com/office/drawing/2010/main">
                    <a14:imgLayer r:embed="rId33">
                      <a14:imgEffect>
                        <a14:saturation sat="228000"/>
                      </a14:imgEffect>
                    </a14:imgLayer>
                  </a14:imgProps>
                </a:ext>
              </a:extLst>
            </a:blip>
            <a:srcRect l="27841" b="1617"/>
            <a:stretch/>
          </p:blipFill>
          <p:spPr>
            <a:xfrm>
              <a:off x="12198891" y="23576672"/>
              <a:ext cx="5316678" cy="5260352"/>
            </a:xfrm>
            <a:prstGeom prst="rect">
              <a:avLst/>
            </a:prstGeom>
          </p:spPr>
        </p:pic>
        <p:graphicFrame>
          <p:nvGraphicFramePr>
            <p:cNvPr id="125" name="Object 124">
              <a:extLst>
                <a:ext uri="{FF2B5EF4-FFF2-40B4-BE49-F238E27FC236}">
                  <a16:creationId xmlns:a16="http://schemas.microsoft.com/office/drawing/2014/main" id="{4D6EE7EE-DB53-B3D2-6337-540344986E58}"/>
                </a:ext>
              </a:extLst>
            </p:cNvPr>
            <p:cNvGraphicFramePr>
              <a:graphicFrameLocks noChangeAspect="1"/>
            </p:cNvGraphicFramePr>
            <p:nvPr>
              <p:extLst>
                <p:ext uri="{D42A27DB-BD31-4B8C-83A1-F6EECF244321}">
                  <p14:modId xmlns:p14="http://schemas.microsoft.com/office/powerpoint/2010/main" val="3392960368"/>
                </p:ext>
              </p:extLst>
            </p:nvPr>
          </p:nvGraphicFramePr>
          <p:xfrm>
            <a:off x="13351632" y="28790017"/>
            <a:ext cx="2885626" cy="2858403"/>
          </p:xfrm>
          <a:graphic>
            <a:graphicData uri="http://schemas.openxmlformats.org/presentationml/2006/ole">
              <mc:AlternateContent xmlns:mc="http://schemas.openxmlformats.org/markup-compatibility/2006">
                <mc:Choice xmlns:v="urn:schemas-microsoft-com:vml" Requires="v">
                  <p:oleObj name="CorelDRAW" r:id="rId34" imgW="1682365" imgH="1666690" progId="CorelDraw.Graphic.23">
                    <p:embed/>
                  </p:oleObj>
                </mc:Choice>
                <mc:Fallback>
                  <p:oleObj name="CorelDRAW" r:id="rId34" imgW="1682365" imgH="1666690" progId="CorelDraw.Graphic.23">
                    <p:embed/>
                    <p:pic>
                      <p:nvPicPr>
                        <p:cNvPr id="7" name="Object 6">
                          <a:extLst>
                            <a:ext uri="{FF2B5EF4-FFF2-40B4-BE49-F238E27FC236}">
                              <a16:creationId xmlns:a16="http://schemas.microsoft.com/office/drawing/2014/main" id="{42539E24-2224-7EF4-1A0E-6CD3131DF8D7}"/>
                            </a:ext>
                          </a:extLst>
                        </p:cNvPr>
                        <p:cNvPicPr/>
                        <p:nvPr/>
                      </p:nvPicPr>
                      <p:blipFill>
                        <a:blip r:embed="rId35"/>
                        <a:stretch>
                          <a:fillRect/>
                        </a:stretch>
                      </p:blipFill>
                      <p:spPr>
                        <a:xfrm>
                          <a:off x="13351632" y="28790017"/>
                          <a:ext cx="2885626" cy="2858403"/>
                        </a:xfrm>
                        <a:prstGeom prst="rect">
                          <a:avLst/>
                        </a:prstGeom>
                      </p:spPr>
                    </p:pic>
                  </p:oleObj>
                </mc:Fallback>
              </mc:AlternateContent>
            </a:graphicData>
          </a:graphic>
        </p:graphicFrame>
        <p:pic>
          <p:nvPicPr>
            <p:cNvPr id="126" name="Picture 125">
              <a:extLst>
                <a:ext uri="{FF2B5EF4-FFF2-40B4-BE49-F238E27FC236}">
                  <a16:creationId xmlns:a16="http://schemas.microsoft.com/office/drawing/2014/main" id="{D0F5CDC3-8D75-0BAF-74E6-F1BE45DF328E}"/>
                </a:ext>
              </a:extLst>
            </p:cNvPr>
            <p:cNvPicPr>
              <a:picLocks noChangeAspect="1"/>
            </p:cNvPicPr>
            <p:nvPr/>
          </p:nvPicPr>
          <p:blipFill rotWithShape="1">
            <a:blip r:embed="rId36">
              <a:extLst>
                <a:ext uri="{BEBA8EAE-BF5A-486C-A8C5-ECC9F3942E4B}">
                  <a14:imgProps xmlns:a14="http://schemas.microsoft.com/office/drawing/2010/main">
                    <a14:imgLayer r:embed="rId37">
                      <a14:imgEffect>
                        <a14:saturation sat="194000"/>
                      </a14:imgEffect>
                    </a14:imgLayer>
                  </a14:imgProps>
                </a:ext>
              </a:extLst>
            </a:blip>
            <a:srcRect t="1238"/>
            <a:stretch/>
          </p:blipFill>
          <p:spPr>
            <a:xfrm>
              <a:off x="17909915" y="23674780"/>
              <a:ext cx="5156700" cy="5162038"/>
            </a:xfrm>
            <a:prstGeom prst="rect">
              <a:avLst/>
            </a:prstGeom>
          </p:spPr>
        </p:pic>
        <p:graphicFrame>
          <p:nvGraphicFramePr>
            <p:cNvPr id="127" name="Object 126">
              <a:extLst>
                <a:ext uri="{FF2B5EF4-FFF2-40B4-BE49-F238E27FC236}">
                  <a16:creationId xmlns:a16="http://schemas.microsoft.com/office/drawing/2014/main" id="{9B2961D0-F95A-7EB4-BBC5-60C047175F6F}"/>
                </a:ext>
              </a:extLst>
            </p:cNvPr>
            <p:cNvGraphicFramePr>
              <a:graphicFrameLocks noChangeAspect="1"/>
            </p:cNvGraphicFramePr>
            <p:nvPr>
              <p:extLst>
                <p:ext uri="{D42A27DB-BD31-4B8C-83A1-F6EECF244321}">
                  <p14:modId xmlns:p14="http://schemas.microsoft.com/office/powerpoint/2010/main" val="1258008219"/>
                </p:ext>
              </p:extLst>
            </p:nvPr>
          </p:nvGraphicFramePr>
          <p:xfrm>
            <a:off x="18636398" y="28821291"/>
            <a:ext cx="2795464" cy="2769412"/>
          </p:xfrm>
          <a:graphic>
            <a:graphicData uri="http://schemas.openxmlformats.org/presentationml/2006/ole">
              <mc:AlternateContent xmlns:mc="http://schemas.openxmlformats.org/markup-compatibility/2006">
                <mc:Choice xmlns:v="urn:schemas-microsoft-com:vml" Requires="v">
                  <p:oleObj name="CorelDRAW" r:id="rId38" imgW="1703135" imgH="1687460" progId="CorelDraw.Graphic.23">
                    <p:embed/>
                  </p:oleObj>
                </mc:Choice>
                <mc:Fallback>
                  <p:oleObj name="CorelDRAW" r:id="rId38" imgW="1703135" imgH="1687460" progId="CorelDraw.Graphic.23">
                    <p:embed/>
                    <p:pic>
                      <p:nvPicPr>
                        <p:cNvPr id="10" name="Object 9">
                          <a:extLst>
                            <a:ext uri="{FF2B5EF4-FFF2-40B4-BE49-F238E27FC236}">
                              <a16:creationId xmlns:a16="http://schemas.microsoft.com/office/drawing/2014/main" id="{ACA53A8A-0BD3-8FB2-BD08-BDCAFDE92491}"/>
                            </a:ext>
                          </a:extLst>
                        </p:cNvPr>
                        <p:cNvPicPr/>
                        <p:nvPr/>
                      </p:nvPicPr>
                      <p:blipFill>
                        <a:blip r:embed="rId39"/>
                        <a:stretch>
                          <a:fillRect/>
                        </a:stretch>
                      </p:blipFill>
                      <p:spPr>
                        <a:xfrm>
                          <a:off x="18636398" y="28821291"/>
                          <a:ext cx="2795464" cy="2769412"/>
                        </a:xfrm>
                        <a:prstGeom prst="rect">
                          <a:avLst/>
                        </a:prstGeom>
                      </p:spPr>
                    </p:pic>
                  </p:oleObj>
                </mc:Fallback>
              </mc:AlternateContent>
            </a:graphicData>
          </a:graphic>
        </p:graphicFrame>
        <p:sp>
          <p:nvSpPr>
            <p:cNvPr id="128" name="TextBox 127">
              <a:extLst>
                <a:ext uri="{FF2B5EF4-FFF2-40B4-BE49-F238E27FC236}">
                  <a16:creationId xmlns:a16="http://schemas.microsoft.com/office/drawing/2014/main" id="{28AD3E7E-DDAC-A2D3-BA86-0F62D7899D37}"/>
                </a:ext>
              </a:extLst>
            </p:cNvPr>
            <p:cNvSpPr txBox="1"/>
            <p:nvPr/>
          </p:nvSpPr>
          <p:spPr>
            <a:xfrm rot="16200000">
              <a:off x="16316544" y="25321432"/>
              <a:ext cx="2622834"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Hippocampus</a:t>
              </a:r>
            </a:p>
          </p:txBody>
        </p:sp>
        <p:sp>
          <p:nvSpPr>
            <p:cNvPr id="129" name="TextBox 128">
              <a:extLst>
                <a:ext uri="{FF2B5EF4-FFF2-40B4-BE49-F238E27FC236}">
                  <a16:creationId xmlns:a16="http://schemas.microsoft.com/office/drawing/2014/main" id="{39973CDD-E852-85A3-4CC7-B95B2CD3A8C9}"/>
                </a:ext>
              </a:extLst>
            </p:cNvPr>
            <p:cNvSpPr txBox="1"/>
            <p:nvPr/>
          </p:nvSpPr>
          <p:spPr>
            <a:xfrm rot="16200000">
              <a:off x="21735796" y="25517369"/>
              <a:ext cx="295836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Layer V, Neocortex</a:t>
              </a:r>
            </a:p>
          </p:txBody>
        </p:sp>
      </p:grpSp>
      <p:cxnSp>
        <p:nvCxnSpPr>
          <p:cNvPr id="137" name="Straight Connector 136">
            <a:extLst>
              <a:ext uri="{FF2B5EF4-FFF2-40B4-BE49-F238E27FC236}">
                <a16:creationId xmlns:a16="http://schemas.microsoft.com/office/drawing/2014/main" id="{FE895F2C-6205-53AE-DAC7-40FC055C437F}"/>
              </a:ext>
            </a:extLst>
          </p:cNvPr>
          <p:cNvCxnSpPr>
            <a:cxnSpLocks/>
          </p:cNvCxnSpPr>
          <p:nvPr/>
        </p:nvCxnSpPr>
        <p:spPr>
          <a:xfrm>
            <a:off x="31623937" y="19783460"/>
            <a:ext cx="135132"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sp>
        <p:nvSpPr>
          <p:cNvPr id="138" name="TextBox 137">
            <a:extLst>
              <a:ext uri="{FF2B5EF4-FFF2-40B4-BE49-F238E27FC236}">
                <a16:creationId xmlns:a16="http://schemas.microsoft.com/office/drawing/2014/main" id="{1780B042-1865-9AEB-CAB0-F1CD58628169}"/>
              </a:ext>
            </a:extLst>
          </p:cNvPr>
          <p:cNvSpPr txBox="1"/>
          <p:nvPr/>
        </p:nvSpPr>
        <p:spPr>
          <a:xfrm>
            <a:off x="25757375" y="21639286"/>
            <a:ext cx="824308" cy="338554"/>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cxnSp>
        <p:nvCxnSpPr>
          <p:cNvPr id="140" name="Straight Connector 139">
            <a:extLst>
              <a:ext uri="{FF2B5EF4-FFF2-40B4-BE49-F238E27FC236}">
                <a16:creationId xmlns:a16="http://schemas.microsoft.com/office/drawing/2014/main" id="{4443E2F6-8DFB-D26E-148E-2E550F6F4395}"/>
              </a:ext>
            </a:extLst>
          </p:cNvPr>
          <p:cNvCxnSpPr>
            <a:cxnSpLocks/>
          </p:cNvCxnSpPr>
          <p:nvPr/>
        </p:nvCxnSpPr>
        <p:spPr>
          <a:xfrm>
            <a:off x="26160812" y="10328942"/>
            <a:ext cx="134595"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sp>
        <p:nvSpPr>
          <p:cNvPr id="141" name="TextBox 140">
            <a:extLst>
              <a:ext uri="{FF2B5EF4-FFF2-40B4-BE49-F238E27FC236}">
                <a16:creationId xmlns:a16="http://schemas.microsoft.com/office/drawing/2014/main" id="{C5169F82-29FD-734E-D492-C78A133471C8}"/>
              </a:ext>
            </a:extLst>
          </p:cNvPr>
          <p:cNvSpPr txBox="1"/>
          <p:nvPr/>
        </p:nvSpPr>
        <p:spPr>
          <a:xfrm>
            <a:off x="25973833" y="10116675"/>
            <a:ext cx="454068" cy="338554"/>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sp>
        <p:nvSpPr>
          <p:cNvPr id="142" name="TextBox 141">
            <a:extLst>
              <a:ext uri="{FF2B5EF4-FFF2-40B4-BE49-F238E27FC236}">
                <a16:creationId xmlns:a16="http://schemas.microsoft.com/office/drawing/2014/main" id="{9729EE94-9323-3029-B695-41DDB40353E4}"/>
              </a:ext>
            </a:extLst>
          </p:cNvPr>
          <p:cNvSpPr txBox="1"/>
          <p:nvPr/>
        </p:nvSpPr>
        <p:spPr>
          <a:xfrm>
            <a:off x="31312925" y="12829883"/>
            <a:ext cx="578733" cy="338554"/>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cxnSp>
        <p:nvCxnSpPr>
          <p:cNvPr id="143" name="Straight Connector 142">
            <a:extLst>
              <a:ext uri="{FF2B5EF4-FFF2-40B4-BE49-F238E27FC236}">
                <a16:creationId xmlns:a16="http://schemas.microsoft.com/office/drawing/2014/main" id="{CA8EDFA4-0642-1ECC-9C4F-E7B24C05561D}"/>
              </a:ext>
            </a:extLst>
          </p:cNvPr>
          <p:cNvCxnSpPr>
            <a:cxnSpLocks/>
          </p:cNvCxnSpPr>
          <p:nvPr/>
        </p:nvCxnSpPr>
        <p:spPr>
          <a:xfrm>
            <a:off x="10918877" y="31953865"/>
            <a:ext cx="135132"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cxnSp>
        <p:nvCxnSpPr>
          <p:cNvPr id="144" name="Straight Connector 143">
            <a:extLst>
              <a:ext uri="{FF2B5EF4-FFF2-40B4-BE49-F238E27FC236}">
                <a16:creationId xmlns:a16="http://schemas.microsoft.com/office/drawing/2014/main" id="{D5E70462-73AE-FF44-2726-E6F1B8EEC810}"/>
              </a:ext>
            </a:extLst>
          </p:cNvPr>
          <p:cNvCxnSpPr>
            <a:cxnSpLocks/>
          </p:cNvCxnSpPr>
          <p:nvPr/>
        </p:nvCxnSpPr>
        <p:spPr>
          <a:xfrm>
            <a:off x="4944664" y="28077023"/>
            <a:ext cx="135132"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sp>
        <p:nvSpPr>
          <p:cNvPr id="145" name="TextBox 144">
            <a:extLst>
              <a:ext uri="{FF2B5EF4-FFF2-40B4-BE49-F238E27FC236}">
                <a16:creationId xmlns:a16="http://schemas.microsoft.com/office/drawing/2014/main" id="{280D82D1-ADD8-1D02-1BC6-84D8EF47B5FC}"/>
              </a:ext>
            </a:extLst>
          </p:cNvPr>
          <p:cNvSpPr txBox="1"/>
          <p:nvPr/>
        </p:nvSpPr>
        <p:spPr>
          <a:xfrm>
            <a:off x="4782079" y="27864522"/>
            <a:ext cx="528560" cy="338554"/>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6A95D6DE-B737-78AE-DBCD-6DC0E9DE21AB}"/>
              </a:ext>
            </a:extLst>
          </p:cNvPr>
          <p:cNvCxnSpPr>
            <a:cxnSpLocks/>
          </p:cNvCxnSpPr>
          <p:nvPr/>
        </p:nvCxnSpPr>
        <p:spPr>
          <a:xfrm>
            <a:off x="25946573" y="21843774"/>
            <a:ext cx="135132"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sp>
        <p:nvSpPr>
          <p:cNvPr id="37" name="TextBox 36">
            <a:extLst>
              <a:ext uri="{FF2B5EF4-FFF2-40B4-BE49-F238E27FC236}">
                <a16:creationId xmlns:a16="http://schemas.microsoft.com/office/drawing/2014/main" id="{50418413-80A6-A99B-2485-10637EBB48A2}"/>
              </a:ext>
            </a:extLst>
          </p:cNvPr>
          <p:cNvSpPr txBox="1"/>
          <p:nvPr/>
        </p:nvSpPr>
        <p:spPr>
          <a:xfrm>
            <a:off x="12474134" y="14788051"/>
            <a:ext cx="422937"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a:t>
            </a:r>
          </a:p>
        </p:txBody>
      </p:sp>
      <p:sp>
        <p:nvSpPr>
          <p:cNvPr id="42" name="TextBox 41">
            <a:extLst>
              <a:ext uri="{FF2B5EF4-FFF2-40B4-BE49-F238E27FC236}">
                <a16:creationId xmlns:a16="http://schemas.microsoft.com/office/drawing/2014/main" id="{1D9A4D88-82E9-06E6-A3F4-5F43D731CFDD}"/>
              </a:ext>
            </a:extLst>
          </p:cNvPr>
          <p:cNvSpPr txBox="1"/>
          <p:nvPr/>
        </p:nvSpPr>
        <p:spPr>
          <a:xfrm>
            <a:off x="20922646" y="16638676"/>
            <a:ext cx="599573"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t>
            </a:r>
          </a:p>
        </p:txBody>
      </p:sp>
      <p:sp>
        <p:nvSpPr>
          <p:cNvPr id="50" name="TextBox 49">
            <a:extLst>
              <a:ext uri="{FF2B5EF4-FFF2-40B4-BE49-F238E27FC236}">
                <a16:creationId xmlns:a16="http://schemas.microsoft.com/office/drawing/2014/main" id="{73D9C084-3393-4F92-10A0-B0F4E6124012}"/>
              </a:ext>
            </a:extLst>
          </p:cNvPr>
          <p:cNvSpPr txBox="1"/>
          <p:nvPr/>
        </p:nvSpPr>
        <p:spPr>
          <a:xfrm>
            <a:off x="26138778" y="14835329"/>
            <a:ext cx="465765"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C</a:t>
            </a:r>
          </a:p>
        </p:txBody>
      </p:sp>
      <p:sp>
        <p:nvSpPr>
          <p:cNvPr id="60" name="TextBox 59">
            <a:extLst>
              <a:ext uri="{FF2B5EF4-FFF2-40B4-BE49-F238E27FC236}">
                <a16:creationId xmlns:a16="http://schemas.microsoft.com/office/drawing/2014/main" id="{D3DD6EAF-E9D6-816C-2FCC-38C51D142CE9}"/>
              </a:ext>
            </a:extLst>
          </p:cNvPr>
          <p:cNvSpPr txBox="1"/>
          <p:nvPr/>
        </p:nvSpPr>
        <p:spPr>
          <a:xfrm>
            <a:off x="12394453" y="5917249"/>
            <a:ext cx="422937"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a:t>
            </a:r>
          </a:p>
        </p:txBody>
      </p:sp>
      <p:sp>
        <p:nvSpPr>
          <p:cNvPr id="62" name="TextBox 61">
            <a:extLst>
              <a:ext uri="{FF2B5EF4-FFF2-40B4-BE49-F238E27FC236}">
                <a16:creationId xmlns:a16="http://schemas.microsoft.com/office/drawing/2014/main" id="{BAE7D31C-BE5F-9628-D46D-D0A507DFF394}"/>
              </a:ext>
            </a:extLst>
          </p:cNvPr>
          <p:cNvSpPr txBox="1"/>
          <p:nvPr/>
        </p:nvSpPr>
        <p:spPr>
          <a:xfrm>
            <a:off x="20527499" y="5914922"/>
            <a:ext cx="599573"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t>
            </a:r>
          </a:p>
        </p:txBody>
      </p:sp>
      <p:sp>
        <p:nvSpPr>
          <p:cNvPr id="64" name="TextBox 63">
            <a:extLst>
              <a:ext uri="{FF2B5EF4-FFF2-40B4-BE49-F238E27FC236}">
                <a16:creationId xmlns:a16="http://schemas.microsoft.com/office/drawing/2014/main" id="{9722DED4-058D-1A8C-4982-4BEFF39A3852}"/>
              </a:ext>
            </a:extLst>
          </p:cNvPr>
          <p:cNvSpPr txBox="1"/>
          <p:nvPr/>
        </p:nvSpPr>
        <p:spPr>
          <a:xfrm>
            <a:off x="26677602" y="7756714"/>
            <a:ext cx="465765"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C</a:t>
            </a:r>
          </a:p>
        </p:txBody>
      </p:sp>
      <p:sp>
        <p:nvSpPr>
          <p:cNvPr id="68" name="TextBox 67">
            <a:extLst>
              <a:ext uri="{FF2B5EF4-FFF2-40B4-BE49-F238E27FC236}">
                <a16:creationId xmlns:a16="http://schemas.microsoft.com/office/drawing/2014/main" id="{3B30C2C8-459B-CF78-4AE8-8B422A1FA7DF}"/>
              </a:ext>
            </a:extLst>
          </p:cNvPr>
          <p:cNvSpPr txBox="1"/>
          <p:nvPr/>
        </p:nvSpPr>
        <p:spPr>
          <a:xfrm>
            <a:off x="12484594" y="23659721"/>
            <a:ext cx="1775062" cy="400110"/>
          </a:xfrm>
          <a:prstGeom prst="rect">
            <a:avLst/>
          </a:prstGeom>
          <a:noFill/>
        </p:spPr>
        <p:txBody>
          <a:bodyPr wrap="square" rtlCol="0">
            <a:spAutoFit/>
          </a:bodyPr>
          <a:lstStyle/>
          <a:p>
            <a:r>
              <a:rPr lang="en-US" sz="2000" b="1" dirty="0">
                <a:solidFill>
                  <a:schemeClr val="bg1"/>
                </a:solidFill>
                <a:latin typeface="Times New Roman" panose="02020603050405020304" pitchFamily="18" charset="0"/>
                <a:cs typeface="Times New Roman" panose="02020603050405020304" pitchFamily="18" charset="0"/>
              </a:rPr>
              <a:t>Astrocytes</a:t>
            </a:r>
          </a:p>
        </p:txBody>
      </p:sp>
      <p:sp>
        <p:nvSpPr>
          <p:cNvPr id="75" name="TextBox 74">
            <a:extLst>
              <a:ext uri="{FF2B5EF4-FFF2-40B4-BE49-F238E27FC236}">
                <a16:creationId xmlns:a16="http://schemas.microsoft.com/office/drawing/2014/main" id="{647D2CC7-3EEB-151F-1EF4-EEB8593D64E3}"/>
              </a:ext>
            </a:extLst>
          </p:cNvPr>
          <p:cNvSpPr txBox="1"/>
          <p:nvPr/>
        </p:nvSpPr>
        <p:spPr>
          <a:xfrm>
            <a:off x="17994291" y="23709886"/>
            <a:ext cx="1775062" cy="400110"/>
          </a:xfrm>
          <a:prstGeom prst="rect">
            <a:avLst/>
          </a:prstGeom>
          <a:noFill/>
        </p:spPr>
        <p:txBody>
          <a:bodyPr wrap="square" rtlCol="0">
            <a:spAutoFit/>
          </a:bodyPr>
          <a:lstStyle/>
          <a:p>
            <a:r>
              <a:rPr lang="en-US" sz="2000" b="1" dirty="0">
                <a:solidFill>
                  <a:schemeClr val="bg1"/>
                </a:solidFill>
                <a:latin typeface="Times New Roman" panose="02020603050405020304" pitchFamily="18" charset="0"/>
                <a:cs typeface="Times New Roman" panose="02020603050405020304" pitchFamily="18" charset="0"/>
              </a:rPr>
              <a:t>Astrocytes</a:t>
            </a:r>
          </a:p>
        </p:txBody>
      </p:sp>
      <p:sp>
        <p:nvSpPr>
          <p:cNvPr id="96" name="TextBox 95">
            <a:extLst>
              <a:ext uri="{FF2B5EF4-FFF2-40B4-BE49-F238E27FC236}">
                <a16:creationId xmlns:a16="http://schemas.microsoft.com/office/drawing/2014/main" id="{06A4678C-5BD2-4A8F-7652-9199BED54368}"/>
              </a:ext>
            </a:extLst>
          </p:cNvPr>
          <p:cNvSpPr txBox="1"/>
          <p:nvPr/>
        </p:nvSpPr>
        <p:spPr>
          <a:xfrm>
            <a:off x="385024" y="23693861"/>
            <a:ext cx="422937"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a:t>
            </a:r>
          </a:p>
        </p:txBody>
      </p:sp>
      <p:sp>
        <p:nvSpPr>
          <p:cNvPr id="97" name="TextBox 96">
            <a:extLst>
              <a:ext uri="{FF2B5EF4-FFF2-40B4-BE49-F238E27FC236}">
                <a16:creationId xmlns:a16="http://schemas.microsoft.com/office/drawing/2014/main" id="{F522CFAA-7D4F-C020-753D-8C2A8BE1476B}"/>
              </a:ext>
            </a:extLst>
          </p:cNvPr>
          <p:cNvSpPr txBox="1"/>
          <p:nvPr/>
        </p:nvSpPr>
        <p:spPr>
          <a:xfrm>
            <a:off x="5339588" y="27148417"/>
            <a:ext cx="599573"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t>
            </a:r>
          </a:p>
        </p:txBody>
      </p:sp>
      <p:cxnSp>
        <p:nvCxnSpPr>
          <p:cNvPr id="100" name="Straight Connector 99">
            <a:extLst>
              <a:ext uri="{FF2B5EF4-FFF2-40B4-BE49-F238E27FC236}">
                <a16:creationId xmlns:a16="http://schemas.microsoft.com/office/drawing/2014/main" id="{9534DC3F-04F1-83D1-D235-24F8FA287409}"/>
              </a:ext>
            </a:extLst>
          </p:cNvPr>
          <p:cNvCxnSpPr>
            <a:cxnSpLocks/>
          </p:cNvCxnSpPr>
          <p:nvPr/>
        </p:nvCxnSpPr>
        <p:spPr>
          <a:xfrm>
            <a:off x="20374634" y="19171249"/>
            <a:ext cx="135132" cy="0"/>
          </a:xfrm>
          <a:prstGeom prst="line">
            <a:avLst/>
          </a:prstGeom>
          <a:ln>
            <a:solidFill>
              <a:schemeClr val="bg1"/>
            </a:solidFill>
          </a:ln>
        </p:spPr>
        <p:style>
          <a:lnRef idx="3">
            <a:schemeClr val="accent4"/>
          </a:lnRef>
          <a:fillRef idx="0">
            <a:schemeClr val="accent4"/>
          </a:fillRef>
          <a:effectRef idx="2">
            <a:schemeClr val="accent4"/>
          </a:effectRef>
          <a:fontRef idx="minor">
            <a:schemeClr val="tx1"/>
          </a:fontRef>
        </p:style>
      </p:cxnSp>
      <p:sp>
        <p:nvSpPr>
          <p:cNvPr id="101" name="TextBox 100">
            <a:extLst>
              <a:ext uri="{FF2B5EF4-FFF2-40B4-BE49-F238E27FC236}">
                <a16:creationId xmlns:a16="http://schemas.microsoft.com/office/drawing/2014/main" id="{6505C356-EA6E-07E1-086F-C7A4527E0128}"/>
              </a:ext>
            </a:extLst>
          </p:cNvPr>
          <p:cNvSpPr txBox="1"/>
          <p:nvPr/>
        </p:nvSpPr>
        <p:spPr>
          <a:xfrm>
            <a:off x="20195751" y="18963497"/>
            <a:ext cx="517147" cy="343083"/>
          </a:xfrm>
          <a:prstGeom prst="rect">
            <a:avLst/>
          </a:prstGeom>
          <a:noFill/>
        </p:spPr>
        <p:txBody>
          <a:bodyPr wrap="square">
            <a:spAutoFit/>
          </a:bodyPr>
          <a:lstStyle/>
          <a:p>
            <a:r>
              <a:rPr lang="en-US" sz="800" b="1" dirty="0">
                <a:solidFill>
                  <a:schemeClr val="bg1"/>
                </a:solidFill>
                <a:latin typeface="Times New Roman" panose="02020603050405020304" pitchFamily="18" charset="0"/>
                <a:cs typeface="Times New Roman" panose="02020603050405020304" pitchFamily="18" charset="0"/>
              </a:rPr>
              <a:t>10 </a:t>
            </a:r>
            <a:r>
              <a:rPr lang="el-GR" sz="800" b="1" dirty="0">
                <a:solidFill>
                  <a:schemeClr val="bg1"/>
                </a:solidFill>
                <a:latin typeface="Times New Roman" panose="02020603050405020304" pitchFamily="18" charset="0"/>
                <a:cs typeface="Times New Roman" panose="02020603050405020304" pitchFamily="18" charset="0"/>
              </a:rPr>
              <a:t>μ</a:t>
            </a:r>
            <a:r>
              <a:rPr lang="en-US" sz="800" b="1" dirty="0">
                <a:solidFill>
                  <a:schemeClr val="bg1"/>
                </a:solidFill>
                <a:latin typeface="Times New Roman" panose="02020603050405020304" pitchFamily="18" charset="0"/>
                <a:cs typeface="Times New Roman" panose="02020603050405020304" pitchFamily="18" charset="0"/>
              </a:rPr>
              <a:t>m</a:t>
            </a:r>
          </a:p>
          <a:p>
            <a:endParaRPr lang="en-US"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2420</TotalTime>
  <Words>1117</Words>
  <Application>Microsoft Office PowerPoint</Application>
  <PresentationFormat>Custom</PresentationFormat>
  <Paragraphs>109</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vt:i4>
      </vt:variant>
    </vt:vector>
  </HeadingPairs>
  <TitlesOfParts>
    <vt:vector size="8" baseType="lpstr">
      <vt:lpstr>Arial</vt:lpstr>
      <vt:lpstr>Calibri</vt:lpstr>
      <vt:lpstr>Calibri Light</vt:lpstr>
      <vt:lpstr>Times New Roman</vt:lpstr>
      <vt:lpstr>Office Theme</vt:lpstr>
      <vt:lpstr>CorelDRAW</vt:lpstr>
      <vt:lpstr>CorelDRAW 2021 Graphic</vt:lpstr>
      <vt:lpstr>Comparative Primary Cilia Directionality Analysis in Cortical Regions of  Turtles, Mice, and Monkeys Soheila Mirhosseini1, Liyan Qiu1, and Xuanmao Chen1,*  1Department of Molecular, Cellular, and Biomedical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Soheila Mirhosseiniardakani</cp:lastModifiedBy>
  <cp:revision>194</cp:revision>
  <cp:lastPrinted>2024-04-15T16:22:01Z</cp:lastPrinted>
  <dcterms:created xsi:type="dcterms:W3CDTF">2016-03-05T16:55:12Z</dcterms:created>
  <dcterms:modified xsi:type="dcterms:W3CDTF">2024-04-15T16:50:29Z</dcterms:modified>
</cp:coreProperties>
</file>