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4"/>
  </p:notesMasterIdLst>
  <p:handoutMasterIdLst>
    <p:handoutMasterId r:id="rId5"/>
  </p:handoutMasterIdLst>
  <p:sldIdLst>
    <p:sldId id="256" r:id="rId3"/>
  </p:sldIdLst>
  <p:sldSz cx="43891200" cy="32918400"/>
  <p:notesSz cx="6858000" cy="9144000"/>
  <p:defaultTex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587" autoAdjust="0"/>
    <p:restoredTop sz="86432" autoAdjust="0"/>
  </p:normalViewPr>
  <p:slideViewPr>
    <p:cSldViewPr snapToGrid="0">
      <p:cViewPr varScale="1">
        <p:scale>
          <a:sx n="20" d="100"/>
          <a:sy n="20" d="100"/>
        </p:scale>
        <p:origin x="1442" y="55"/>
      </p:cViewPr>
      <p:guideLst>
        <p:guide orient="horz" pos="10368"/>
        <p:guide pos="13824"/>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101" d="100"/>
          <a:sy n="101" d="100"/>
        </p:scale>
        <p:origin x="-3576" y="-90"/>
      </p:cViewPr>
      <p:guideLst>
        <p:guide orient="horz" pos="2880"/>
        <p:guide pos="2160"/>
      </p:guideLst>
    </p:cSldViewPr>
  </p:notesViewPr>
  <p:gridSpacing cx="914400" cy="9144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viewProps" Target="viewProps.xml"/><Relationship Id="rId2" Type="http://schemas.openxmlformats.org/officeDocument/2006/relationships/slideMaster" Target="slideMasters/slideMaster1.xml"/><Relationship Id="rId1" Type="http://schemas.openxmlformats.org/officeDocument/2006/relationships/customXml" Target="../customXml/item1.xml"/><Relationship Id="rId6" Type="http://schemas.openxmlformats.org/officeDocument/2006/relationships/presProps" Target="presProps.xml"/><Relationship Id="rId5" Type="http://schemas.openxmlformats.org/officeDocument/2006/relationships/handoutMaster" Target="handoutMasters/handoutMaster1.xml"/><Relationship Id="rId4" Type="http://schemas.openxmlformats.org/officeDocument/2006/relationships/notesMaster" Target="notesMasters/notesMaster1.xml"/><Relationship Id="rId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1C0B079-A316-4C9B-B165-DF9EA8325D2C}" type="datetimeFigureOut">
              <a:rPr lang="en-US" smtClean="0"/>
              <a:t>4/17/2024</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BA0EAE6-B4B6-49B7-9049-B371250BE0F4}" type="slidenum">
              <a:rPr lang="en-US" smtClean="0"/>
              <a:t>‹#›</a:t>
            </a:fld>
            <a:endParaRPr lang="en-US" dirty="0"/>
          </a:p>
        </p:txBody>
      </p:sp>
    </p:spTree>
    <p:extLst>
      <p:ext uri="{BB962C8B-B14F-4D97-AF65-F5344CB8AC3E}">
        <p14:creationId xmlns:p14="http://schemas.microsoft.com/office/powerpoint/2010/main" val="14724663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F28AB8-57D1-494F-9851-055AD867E790}" type="datetimeFigureOut">
              <a:rPr lang="en-US" smtClean="0"/>
              <a:t>4/17/2024</a:t>
            </a:fld>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C7F044-5458-4B2E-BFA0-52AAA1C529D4}" type="slidenum">
              <a:rPr lang="en-US" smtClean="0"/>
              <a:t>‹#›</a:t>
            </a:fld>
            <a:endParaRPr lang="en-US" dirty="0"/>
          </a:p>
        </p:txBody>
      </p:sp>
    </p:spTree>
    <p:extLst>
      <p:ext uri="{BB962C8B-B14F-4D97-AF65-F5344CB8AC3E}">
        <p14:creationId xmlns:p14="http://schemas.microsoft.com/office/powerpoint/2010/main" val="1624808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C7F044-5458-4B2E-BFA0-52AAA1C529D4}" type="slidenum">
              <a:rPr lang="en-US" smtClean="0"/>
              <a:t>1</a:t>
            </a:fld>
            <a:endParaRPr lang="en-US" dirty="0"/>
          </a:p>
        </p:txBody>
      </p:sp>
    </p:spTree>
    <p:extLst>
      <p:ext uri="{BB962C8B-B14F-4D97-AF65-F5344CB8AC3E}">
        <p14:creationId xmlns:p14="http://schemas.microsoft.com/office/powerpoint/2010/main" val="2892468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ster">
    <p:spTree>
      <p:nvGrpSpPr>
        <p:cNvPr id="1" name=""/>
        <p:cNvGrpSpPr/>
        <p:nvPr/>
      </p:nvGrpSpPr>
      <p:grpSpPr>
        <a:xfrm>
          <a:off x="0" y="0"/>
          <a:ext cx="0" cy="0"/>
          <a:chOff x="0" y="0"/>
          <a:chExt cx="0" cy="0"/>
        </a:xfrm>
      </p:grpSpPr>
      <p:sp>
        <p:nvSpPr>
          <p:cNvPr id="2" name="Title 1"/>
          <p:cNvSpPr>
            <a:spLocks noGrp="1"/>
          </p:cNvSpPr>
          <p:nvPr>
            <p:ph type="title"/>
          </p:nvPr>
        </p:nvSpPr>
        <p:spPr>
          <a:xfrm>
            <a:off x="6400800" y="990600"/>
            <a:ext cx="31089600" cy="2514540"/>
          </a:xfrm>
        </p:spPr>
        <p:txBody>
          <a:bodyPr/>
          <a:lstStyle/>
          <a:p>
            <a:r>
              <a:rPr lang="en-US"/>
              <a:t>Click to edit Master title style</a:t>
            </a:r>
          </a:p>
        </p:txBody>
      </p:sp>
      <p:sp>
        <p:nvSpPr>
          <p:cNvPr id="31" name="Text Placeholder 6"/>
          <p:cNvSpPr>
            <a:spLocks noGrp="1"/>
          </p:cNvSpPr>
          <p:nvPr>
            <p:ph type="body" sz="quarter" idx="36"/>
          </p:nvPr>
        </p:nvSpPr>
        <p:spPr bwMode="auto">
          <a:xfrm>
            <a:off x="6400800" y="3588603"/>
            <a:ext cx="31089600" cy="830997"/>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a:t>Click to edit Master text styles</a:t>
            </a:r>
          </a:p>
        </p:txBody>
      </p:sp>
      <p:sp>
        <p:nvSpPr>
          <p:cNvPr id="3" name="Date Placeholder 2"/>
          <p:cNvSpPr>
            <a:spLocks noGrp="1"/>
          </p:cNvSpPr>
          <p:nvPr>
            <p:ph type="dt" sz="half" idx="10"/>
          </p:nvPr>
        </p:nvSpPr>
        <p:spPr/>
        <p:txBody>
          <a:bodyPr/>
          <a:lstStyle/>
          <a:p>
            <a:fld id="{ECAA57DF-1C19-4726-AB84-014692BAD8F5}" type="datetimeFigureOut">
              <a:rPr lang="en-US" smtClean="0"/>
              <a:t>4/17/2024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1B4C631-C489-4C11-812F-2172FBEAE82B}" type="slidenum">
              <a:rPr lang="en-US" smtClean="0"/>
              <a:t>‹#›</a:t>
            </a:fld>
            <a:endParaRPr lang="en-US" dirty="0"/>
          </a:p>
        </p:txBody>
      </p:sp>
      <p:sp>
        <p:nvSpPr>
          <p:cNvPr id="7" name="Text Placeholder 6"/>
          <p:cNvSpPr>
            <a:spLocks noGrp="1"/>
          </p:cNvSpPr>
          <p:nvPr>
            <p:ph type="body" sz="quarter" idx="13" hasCustomPrompt="1"/>
          </p:nvPr>
        </p:nvSpPr>
        <p:spPr>
          <a:xfrm>
            <a:off x="1143000" y="5852160"/>
            <a:ext cx="12801600" cy="1219200"/>
          </a:xfrm>
          <a:prstGeom prst="round1Rect">
            <a:avLst/>
          </a:prstGeom>
          <a:solidFill>
            <a:schemeClr val="accent2"/>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19" name="Content Placeholder 17"/>
          <p:cNvSpPr>
            <a:spLocks noGrp="1"/>
          </p:cNvSpPr>
          <p:nvPr>
            <p:ph sz="quarter" idx="24" hasCustomPrompt="1"/>
          </p:nvPr>
        </p:nvSpPr>
        <p:spPr>
          <a:xfrm>
            <a:off x="1143000" y="7071360"/>
            <a:ext cx="12801600" cy="6858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11" name="Text Placeholder 6"/>
          <p:cNvSpPr>
            <a:spLocks noGrp="1"/>
          </p:cNvSpPr>
          <p:nvPr>
            <p:ph type="body" sz="quarter" idx="17" hasCustomPrompt="1"/>
          </p:nvPr>
        </p:nvSpPr>
        <p:spPr>
          <a:xfrm>
            <a:off x="1143000" y="15032736"/>
            <a:ext cx="12801600" cy="1219200"/>
          </a:xfrm>
          <a:prstGeom prst="round1Rect">
            <a:avLst/>
          </a:prstGeom>
          <a:solidFill>
            <a:schemeClr val="accent3"/>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0" name="Content Placeholder 17"/>
          <p:cNvSpPr>
            <a:spLocks noGrp="1"/>
          </p:cNvSpPr>
          <p:nvPr>
            <p:ph sz="quarter" idx="25" hasCustomPrompt="1"/>
          </p:nvPr>
        </p:nvSpPr>
        <p:spPr>
          <a:xfrm>
            <a:off x="1143000" y="16251936"/>
            <a:ext cx="12801600" cy="9088165"/>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13" name="Text Placeholder 6"/>
          <p:cNvSpPr>
            <a:spLocks noGrp="1"/>
          </p:cNvSpPr>
          <p:nvPr>
            <p:ph type="body" sz="quarter" idx="19" hasCustomPrompt="1"/>
          </p:nvPr>
        </p:nvSpPr>
        <p:spPr>
          <a:xfrm>
            <a:off x="1143000" y="25831800"/>
            <a:ext cx="12801600" cy="1219200"/>
          </a:xfrm>
          <a:prstGeom prst="round1Rect">
            <a:avLst/>
          </a:prstGeom>
          <a:solidFill>
            <a:schemeClr val="accent4"/>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1" name="Content Placeholder 17"/>
          <p:cNvSpPr>
            <a:spLocks noGrp="1"/>
          </p:cNvSpPr>
          <p:nvPr>
            <p:ph sz="quarter" idx="26" hasCustomPrompt="1"/>
          </p:nvPr>
        </p:nvSpPr>
        <p:spPr>
          <a:xfrm>
            <a:off x="1143000" y="27057096"/>
            <a:ext cx="12801600" cy="4572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15" name="Text Placeholder 6"/>
          <p:cNvSpPr>
            <a:spLocks noGrp="1"/>
          </p:cNvSpPr>
          <p:nvPr>
            <p:ph type="body" sz="quarter" idx="21" hasCustomPrompt="1"/>
          </p:nvPr>
        </p:nvSpPr>
        <p:spPr>
          <a:xfrm>
            <a:off x="15544800" y="5852160"/>
            <a:ext cx="12801600" cy="1219200"/>
          </a:xfrm>
          <a:prstGeom prst="round1Rect">
            <a:avLst/>
          </a:prstGeom>
          <a:solidFill>
            <a:schemeClr val="accent5"/>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2" name="Content Placeholder 17"/>
          <p:cNvSpPr>
            <a:spLocks noGrp="1"/>
          </p:cNvSpPr>
          <p:nvPr>
            <p:ph sz="quarter" idx="27" hasCustomPrompt="1"/>
          </p:nvPr>
        </p:nvSpPr>
        <p:spPr>
          <a:xfrm>
            <a:off x="15544800" y="7071360"/>
            <a:ext cx="12801600" cy="4572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18" name="Content Placeholder 17"/>
          <p:cNvSpPr>
            <a:spLocks noGrp="1"/>
          </p:cNvSpPr>
          <p:nvPr>
            <p:ph sz="quarter" idx="23" hasCustomPrompt="1"/>
          </p:nvPr>
        </p:nvSpPr>
        <p:spPr>
          <a:xfrm>
            <a:off x="15544800" y="11948160"/>
            <a:ext cx="12801600" cy="61722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23" name="Content Placeholder 17"/>
          <p:cNvSpPr>
            <a:spLocks noGrp="1"/>
          </p:cNvSpPr>
          <p:nvPr>
            <p:ph sz="quarter" idx="28" hasCustomPrompt="1"/>
          </p:nvPr>
        </p:nvSpPr>
        <p:spPr>
          <a:xfrm>
            <a:off x="15544800" y="23469600"/>
            <a:ext cx="12801600" cy="1752600"/>
          </a:xfrm>
        </p:spPr>
        <p:txBody>
          <a:bodyPr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p:txBody>
      </p:sp>
      <p:sp>
        <p:nvSpPr>
          <p:cNvPr id="24" name="Text Placeholder 6"/>
          <p:cNvSpPr>
            <a:spLocks noGrp="1"/>
          </p:cNvSpPr>
          <p:nvPr>
            <p:ph type="body" sz="quarter" idx="29" hasCustomPrompt="1"/>
          </p:nvPr>
        </p:nvSpPr>
        <p:spPr>
          <a:xfrm>
            <a:off x="15544800" y="25831800"/>
            <a:ext cx="12801600" cy="1219200"/>
          </a:xfrm>
          <a:prstGeom prst="round1Rect">
            <a:avLst/>
          </a:prstGeom>
          <a:solidFill>
            <a:schemeClr val="accent6"/>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5" name="Content Placeholder 17"/>
          <p:cNvSpPr>
            <a:spLocks noGrp="1"/>
          </p:cNvSpPr>
          <p:nvPr>
            <p:ph sz="quarter" idx="30" hasCustomPrompt="1"/>
          </p:nvPr>
        </p:nvSpPr>
        <p:spPr>
          <a:xfrm>
            <a:off x="15544800" y="27057096"/>
            <a:ext cx="12801600" cy="4572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26" name="Text Placeholder 6"/>
          <p:cNvSpPr>
            <a:spLocks noGrp="1"/>
          </p:cNvSpPr>
          <p:nvPr>
            <p:ph type="body" sz="quarter" idx="31" hasCustomPrompt="1"/>
          </p:nvPr>
        </p:nvSpPr>
        <p:spPr>
          <a:xfrm>
            <a:off x="29900880" y="5852160"/>
            <a:ext cx="12801600" cy="1219200"/>
          </a:xfrm>
          <a:prstGeom prst="round1Rect">
            <a:avLst/>
          </a:prstGeom>
          <a:solidFill>
            <a:schemeClr val="accent6"/>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7" name="Content Placeholder 17"/>
          <p:cNvSpPr>
            <a:spLocks noGrp="1"/>
          </p:cNvSpPr>
          <p:nvPr>
            <p:ph sz="quarter" idx="32" hasCustomPrompt="1"/>
          </p:nvPr>
        </p:nvSpPr>
        <p:spPr>
          <a:xfrm>
            <a:off x="29900880" y="7071360"/>
            <a:ext cx="12801600" cy="73152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28" name="Content Placeholder 17"/>
          <p:cNvSpPr>
            <a:spLocks noGrp="1"/>
          </p:cNvSpPr>
          <p:nvPr>
            <p:ph sz="quarter" idx="33" hasCustomPrompt="1"/>
          </p:nvPr>
        </p:nvSpPr>
        <p:spPr>
          <a:xfrm>
            <a:off x="29900880" y="15837408"/>
            <a:ext cx="12801600" cy="73152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29" name="Text Placeholder 6"/>
          <p:cNvSpPr>
            <a:spLocks noGrp="1"/>
          </p:cNvSpPr>
          <p:nvPr>
            <p:ph type="body" sz="quarter" idx="34" hasCustomPrompt="1"/>
          </p:nvPr>
        </p:nvSpPr>
        <p:spPr>
          <a:xfrm>
            <a:off x="29900880" y="25831800"/>
            <a:ext cx="12801600" cy="1219200"/>
          </a:xfrm>
          <a:prstGeom prst="round1Rect">
            <a:avLst/>
          </a:prstGeom>
          <a:solidFill>
            <a:schemeClr val="accent1"/>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30" name="Content Placeholder 17"/>
          <p:cNvSpPr>
            <a:spLocks noGrp="1"/>
          </p:cNvSpPr>
          <p:nvPr>
            <p:ph sz="quarter" idx="35" hasCustomPrompt="1"/>
          </p:nvPr>
        </p:nvSpPr>
        <p:spPr>
          <a:xfrm>
            <a:off x="29900880" y="27057096"/>
            <a:ext cx="12801600" cy="4572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Tree>
    <p:extLst>
      <p:ext uri="{BB962C8B-B14F-4D97-AF65-F5344CB8AC3E}">
        <p14:creationId xmlns:p14="http://schemas.microsoft.com/office/powerpoint/2010/main" val="145907722"/>
      </p:ext>
    </p:extLst>
  </p:cSld>
  <p:clrMapOvr>
    <a:masterClrMapping/>
  </p:clrMapOvr>
  <p:extLst>
    <p:ext uri="{DCECCB84-F9BA-43D5-87BE-67443E8EF086}">
      <p15:sldGuideLst xmlns:p15="http://schemas.microsoft.com/office/powerpoint/2012/main">
        <p15:guide id="1" pos="9168" userDrawn="1">
          <p15:clr>
            <a:srgbClr val="A4A3A4"/>
          </p15:clr>
        </p15:guide>
        <p15:guide id="2" pos="18480" userDrawn="1">
          <p15:clr>
            <a:srgbClr val="A4A3A4"/>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bwMode="invGray">
          <a:xfrm>
            <a:off x="0" y="0"/>
            <a:ext cx="43891200" cy="5029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bwMode="auto">
          <a:xfrm>
            <a:off x="6400800" y="990600"/>
            <a:ext cx="31089600" cy="251454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400800" y="6019800"/>
            <a:ext cx="31089600" cy="236296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3000" y="32114698"/>
            <a:ext cx="9875520" cy="457200"/>
          </a:xfrm>
          <a:prstGeom prst="rect">
            <a:avLst/>
          </a:prstGeom>
        </p:spPr>
        <p:txBody>
          <a:bodyPr vert="horz" lIns="91440" tIns="45720" rIns="91440" bIns="45720" rtlCol="0" anchor="ctr"/>
          <a:lstStyle>
            <a:lvl1pPr algn="l">
              <a:defRPr sz="1600">
                <a:solidFill>
                  <a:schemeClr val="tx1">
                    <a:tint val="75000"/>
                  </a:schemeClr>
                </a:solidFill>
              </a:defRPr>
            </a:lvl1pPr>
          </a:lstStyle>
          <a:p>
            <a:fld id="{ECAA57DF-1C19-4726-AB84-014692BAD8F5}" type="datetimeFigureOut">
              <a:rPr lang="en-US" smtClean="0"/>
              <a:pPr/>
              <a:t>4/17/2024</a:t>
            </a:fld>
            <a:endParaRPr lang="en-US" dirty="0"/>
          </a:p>
        </p:txBody>
      </p:sp>
      <p:sp>
        <p:nvSpPr>
          <p:cNvPr id="5" name="Footer Placeholder 4"/>
          <p:cNvSpPr>
            <a:spLocks noGrp="1"/>
          </p:cNvSpPr>
          <p:nvPr>
            <p:ph type="ftr" sz="quarter" idx="3"/>
          </p:nvPr>
        </p:nvSpPr>
        <p:spPr>
          <a:xfrm>
            <a:off x="11018520" y="32114698"/>
            <a:ext cx="21854160" cy="457200"/>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2872680" y="32114698"/>
            <a:ext cx="9875520" cy="457200"/>
          </a:xfrm>
          <a:prstGeom prst="rect">
            <a:avLst/>
          </a:prstGeom>
        </p:spPr>
        <p:txBody>
          <a:bodyPr vert="horz" lIns="91440" tIns="45720" rIns="91440" bIns="45720" rtlCol="0" anchor="ctr"/>
          <a:lstStyle>
            <a:lvl1pPr algn="r">
              <a:defRPr sz="1600">
                <a:solidFill>
                  <a:schemeClr val="tx1">
                    <a:tint val="75000"/>
                  </a:schemeClr>
                </a:solidFill>
              </a:defRPr>
            </a:lvl1pPr>
          </a:lstStyle>
          <a:p>
            <a:fld id="{91B4C631-C489-4C11-812F-2172FBEAE82B}" type="slidenum">
              <a:rPr lang="en-US" smtClean="0"/>
              <a:pPr/>
              <a:t>‹#›</a:t>
            </a:fld>
            <a:endParaRPr lang="en-US" dirty="0"/>
          </a:p>
        </p:txBody>
      </p:sp>
    </p:spTree>
    <p:extLst>
      <p:ext uri="{BB962C8B-B14F-4D97-AF65-F5344CB8AC3E}">
        <p14:creationId xmlns:p14="http://schemas.microsoft.com/office/powerpoint/2010/main" val="2508807471"/>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4389120" rtl="0" eaLnBrk="1" latinLnBrk="0" hangingPunct="1">
        <a:lnSpc>
          <a:spcPct val="90000"/>
        </a:lnSpc>
        <a:spcBef>
          <a:spcPct val="0"/>
        </a:spcBef>
        <a:buNone/>
        <a:defRPr sz="8800" b="1" kern="1200">
          <a:solidFill>
            <a:schemeClr val="bg1"/>
          </a:solidFill>
          <a:latin typeface="+mj-lt"/>
          <a:ea typeface="+mj-ea"/>
          <a:cs typeface="+mj-cs"/>
        </a:defRPr>
      </a:lvl1pPr>
    </p:titleStyle>
    <p:bodyStyle>
      <a:lvl1pPr marL="457200" indent="-457200" algn="l" defTabSz="4389120" rtl="0" eaLnBrk="1" latinLnBrk="0" hangingPunct="1">
        <a:lnSpc>
          <a:spcPct val="100000"/>
        </a:lnSpc>
        <a:spcBef>
          <a:spcPts val="12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3pPr>
      <a:lvl4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4pPr>
      <a:lvl5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5pPr>
      <a:lvl6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6pPr>
      <a:lvl7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7pPr>
      <a:lvl8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8pPr>
      <a:lvl9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368" userDrawn="1">
          <p15:clr>
            <a:srgbClr val="A4A3A4"/>
          </p15:clr>
        </p15:guide>
        <p15:guide id="2" pos="720" userDrawn="1">
          <p15:clr>
            <a:srgbClr val="A4A3A4"/>
          </p15:clr>
        </p15:guide>
        <p15:guide id="3" pos="26928" userDrawn="1">
          <p15:clr>
            <a:srgbClr val="A4A3A4"/>
          </p15:clr>
        </p15:guide>
        <p15:guide id="4" pos="13824" userDrawn="1">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eg"/><Relationship Id="rId18" Type="http://schemas.openxmlformats.org/officeDocument/2006/relationships/image" Target="../media/image16.jpe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jpe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jpe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DFB517D-5376-95C5-B13F-9F685EEB4E15}"/>
              </a:ext>
            </a:extLst>
          </p:cNvPr>
          <p:cNvSpPr/>
          <p:nvPr/>
        </p:nvSpPr>
        <p:spPr>
          <a:xfrm>
            <a:off x="0" y="0"/>
            <a:ext cx="43891200" cy="5087161"/>
          </a:xfrm>
          <a:prstGeom prst="rect">
            <a:avLst/>
          </a:prstGeom>
          <a:solidFill>
            <a:srgbClr val="00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err="1"/>
          </a:p>
        </p:txBody>
      </p:sp>
      <p:sp>
        <p:nvSpPr>
          <p:cNvPr id="4" name="Title 3"/>
          <p:cNvSpPr>
            <a:spLocks noGrp="1"/>
          </p:cNvSpPr>
          <p:nvPr>
            <p:ph type="title"/>
          </p:nvPr>
        </p:nvSpPr>
        <p:spPr>
          <a:xfrm>
            <a:off x="3550695" y="507457"/>
            <a:ext cx="36171665" cy="1409130"/>
          </a:xfrm>
        </p:spPr>
        <p:txBody>
          <a:bodyPr>
            <a:normAutofit fontScale="90000"/>
          </a:bodyPr>
          <a:lstStyle/>
          <a:p>
            <a:pPr algn="ctr"/>
            <a:r>
              <a:rPr lang="en-US" sz="9600" dirty="0">
                <a:solidFill>
                  <a:schemeClr val="bg1">
                    <a:lumMod val="95000"/>
                  </a:schemeClr>
                </a:solidFill>
              </a:rPr>
              <a:t>Developing CubeSat Instruments to Measure Upper Atmospheric Winds</a:t>
            </a:r>
          </a:p>
        </p:txBody>
      </p:sp>
      <p:sp>
        <p:nvSpPr>
          <p:cNvPr id="45" name="TextBox 44"/>
          <p:cNvSpPr txBox="1"/>
          <p:nvPr/>
        </p:nvSpPr>
        <p:spPr>
          <a:xfrm>
            <a:off x="6400799" y="2161401"/>
            <a:ext cx="31089600" cy="1938992"/>
          </a:xfrm>
          <a:prstGeom prst="rect">
            <a:avLst/>
          </a:prstGeom>
          <a:noFill/>
        </p:spPr>
        <p:txBody>
          <a:bodyPr wrap="square" rtlCol="0">
            <a:spAutoFit/>
          </a:bodyPr>
          <a:lstStyle/>
          <a:p>
            <a:pPr algn="ctr"/>
            <a:r>
              <a:rPr lang="en-US" sz="6000" dirty="0">
                <a:solidFill>
                  <a:schemeClr val="bg1">
                    <a:lumMod val="95000"/>
                  </a:schemeClr>
                </a:solidFill>
                <a:latin typeface="Cambria" panose="02040503050406030204" pitchFamily="18" charset="0"/>
                <a:ea typeface="Cambria" panose="02040503050406030204" pitchFamily="18" charset="0"/>
              </a:rPr>
              <a:t>Jackson Scheele, University of New Hampshire Physics Department</a:t>
            </a:r>
          </a:p>
          <a:p>
            <a:pPr algn="ctr"/>
            <a:r>
              <a:rPr lang="en-US" sz="6000" dirty="0">
                <a:solidFill>
                  <a:schemeClr val="bg1">
                    <a:lumMod val="95000"/>
                  </a:schemeClr>
                </a:solidFill>
                <a:latin typeface="Cambria" panose="02040503050406030204" pitchFamily="18" charset="0"/>
                <a:ea typeface="Cambria" panose="02040503050406030204" pitchFamily="18" charset="0"/>
              </a:rPr>
              <a:t>Advisor: Dr. James Clemmons </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625" y="850294"/>
            <a:ext cx="2478029" cy="2983998"/>
          </a:xfrm>
          <a:prstGeom prst="rect">
            <a:avLst/>
          </a:prstGeom>
        </p:spPr>
      </p:pic>
      <p:pic>
        <p:nvPicPr>
          <p:cNvPr id="3" name="Picture 2" descr="A logo with a yellow circle and a rocket&#10;&#10;Description automatically generated">
            <a:extLst>
              <a:ext uri="{FF2B5EF4-FFF2-40B4-BE49-F238E27FC236}">
                <a16:creationId xmlns:a16="http://schemas.microsoft.com/office/drawing/2014/main" id="{29FB5B71-7BB7-635B-FEA6-76ADC5E0FE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40074" y="850294"/>
            <a:ext cx="3158851" cy="3232181"/>
          </a:xfrm>
          <a:prstGeom prst="rect">
            <a:avLst/>
          </a:prstGeom>
        </p:spPr>
      </p:pic>
      <p:sp>
        <p:nvSpPr>
          <p:cNvPr id="46" name="Rectangle: Rounded Corners 45">
            <a:extLst>
              <a:ext uri="{FF2B5EF4-FFF2-40B4-BE49-F238E27FC236}">
                <a16:creationId xmlns:a16="http://schemas.microsoft.com/office/drawing/2014/main" id="{00591AC8-A1D9-E0EB-D7AC-F6BB747EED95}"/>
              </a:ext>
            </a:extLst>
          </p:cNvPr>
          <p:cNvSpPr/>
          <p:nvPr/>
        </p:nvSpPr>
        <p:spPr>
          <a:xfrm>
            <a:off x="867802" y="6019800"/>
            <a:ext cx="13468350" cy="26060400"/>
          </a:xfrm>
          <a:prstGeom prst="roundRect">
            <a:avLst/>
          </a:prstGeom>
          <a:solidFill>
            <a:srgbClr val="00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err="1"/>
          </a:p>
        </p:txBody>
      </p:sp>
      <p:sp>
        <p:nvSpPr>
          <p:cNvPr id="49" name="Rectangle: Rounded Corners 48">
            <a:extLst>
              <a:ext uri="{FF2B5EF4-FFF2-40B4-BE49-F238E27FC236}">
                <a16:creationId xmlns:a16="http://schemas.microsoft.com/office/drawing/2014/main" id="{F4F771E2-3E3B-6B17-6D6A-B0BE099668C3}"/>
              </a:ext>
            </a:extLst>
          </p:cNvPr>
          <p:cNvSpPr/>
          <p:nvPr/>
        </p:nvSpPr>
        <p:spPr>
          <a:xfrm>
            <a:off x="29279850" y="6019799"/>
            <a:ext cx="13468350" cy="26060399"/>
          </a:xfrm>
          <a:prstGeom prst="roundRect">
            <a:avLst/>
          </a:prstGeom>
          <a:solidFill>
            <a:srgbClr val="00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err="1"/>
          </a:p>
        </p:txBody>
      </p:sp>
      <p:sp>
        <p:nvSpPr>
          <p:cNvPr id="50" name="Rectangle: Rounded Corners 49">
            <a:extLst>
              <a:ext uri="{FF2B5EF4-FFF2-40B4-BE49-F238E27FC236}">
                <a16:creationId xmlns:a16="http://schemas.microsoft.com/office/drawing/2014/main" id="{90B49190-6FE3-5868-8A80-BCB2AD41A6DC}"/>
              </a:ext>
            </a:extLst>
          </p:cNvPr>
          <p:cNvSpPr/>
          <p:nvPr/>
        </p:nvSpPr>
        <p:spPr>
          <a:xfrm>
            <a:off x="15073826" y="17336864"/>
            <a:ext cx="13468350" cy="14743335"/>
          </a:xfrm>
          <a:prstGeom prst="roundRect">
            <a:avLst/>
          </a:prstGeom>
          <a:solidFill>
            <a:srgbClr val="00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b="1" dirty="0">
              <a:solidFill>
                <a:schemeClr val="tx2"/>
              </a:solidFill>
            </a:endParaRPr>
          </a:p>
        </p:txBody>
      </p:sp>
      <p:sp>
        <p:nvSpPr>
          <p:cNvPr id="51" name="TextBox 50">
            <a:extLst>
              <a:ext uri="{FF2B5EF4-FFF2-40B4-BE49-F238E27FC236}">
                <a16:creationId xmlns:a16="http://schemas.microsoft.com/office/drawing/2014/main" id="{49880911-0DEE-33D1-8C45-65F27C0A0AA4}"/>
              </a:ext>
            </a:extLst>
          </p:cNvPr>
          <p:cNvSpPr txBox="1"/>
          <p:nvPr/>
        </p:nvSpPr>
        <p:spPr>
          <a:xfrm>
            <a:off x="32082282" y="6169732"/>
            <a:ext cx="7805306" cy="1323439"/>
          </a:xfrm>
          <a:prstGeom prst="rect">
            <a:avLst/>
          </a:prstGeom>
          <a:noFill/>
        </p:spPr>
        <p:txBody>
          <a:bodyPr wrap="square" rtlCol="0">
            <a:spAutoFit/>
          </a:bodyPr>
          <a:lstStyle/>
          <a:p>
            <a:pPr algn="ctr"/>
            <a:r>
              <a:rPr lang="en-US" sz="8000" b="1" dirty="0">
                <a:solidFill>
                  <a:schemeClr val="bg1"/>
                </a:solidFill>
                <a:latin typeface="+mj-lt"/>
              </a:rPr>
              <a:t>Conclusions</a:t>
            </a:r>
          </a:p>
        </p:txBody>
      </p:sp>
      <p:sp>
        <p:nvSpPr>
          <p:cNvPr id="53" name="TextBox 52">
            <a:extLst>
              <a:ext uri="{FF2B5EF4-FFF2-40B4-BE49-F238E27FC236}">
                <a16:creationId xmlns:a16="http://schemas.microsoft.com/office/drawing/2014/main" id="{3C9F4FC0-F2A1-814F-1C32-71545FFEEB25}"/>
              </a:ext>
            </a:extLst>
          </p:cNvPr>
          <p:cNvSpPr txBox="1"/>
          <p:nvPr/>
        </p:nvSpPr>
        <p:spPr>
          <a:xfrm>
            <a:off x="4258108" y="6274008"/>
            <a:ext cx="6571384" cy="1323439"/>
          </a:xfrm>
          <a:prstGeom prst="rect">
            <a:avLst/>
          </a:prstGeom>
          <a:noFill/>
        </p:spPr>
        <p:txBody>
          <a:bodyPr wrap="square" rtlCol="0">
            <a:spAutoFit/>
          </a:bodyPr>
          <a:lstStyle/>
          <a:p>
            <a:pPr algn="ctr"/>
            <a:r>
              <a:rPr lang="en-US" sz="8000" b="1" dirty="0">
                <a:solidFill>
                  <a:schemeClr val="bg1"/>
                </a:solidFill>
                <a:latin typeface="+mj-lt"/>
              </a:rPr>
              <a:t>Motivation</a:t>
            </a:r>
          </a:p>
        </p:txBody>
      </p:sp>
      <p:sp>
        <p:nvSpPr>
          <p:cNvPr id="2" name="TextBox 1">
            <a:extLst>
              <a:ext uri="{FF2B5EF4-FFF2-40B4-BE49-F238E27FC236}">
                <a16:creationId xmlns:a16="http://schemas.microsoft.com/office/drawing/2014/main" id="{5F506CD5-A8D5-4B03-DBF3-21F924A9FF2F}"/>
              </a:ext>
            </a:extLst>
          </p:cNvPr>
          <p:cNvSpPr txBox="1"/>
          <p:nvPr/>
        </p:nvSpPr>
        <p:spPr>
          <a:xfrm>
            <a:off x="1447928" y="7595738"/>
            <a:ext cx="12532519" cy="5170646"/>
          </a:xfrm>
          <a:prstGeom prst="rect">
            <a:avLst/>
          </a:prstGeom>
          <a:noFill/>
        </p:spPr>
        <p:txBody>
          <a:bodyPr wrap="square" rtlCol="0">
            <a:spAutoFit/>
          </a:bodyPr>
          <a:lstStyle/>
          <a:p>
            <a:pPr marL="457200" indent="-457200">
              <a:buFont typeface="Arial" panose="020B0604020202020204" pitchFamily="34" charset="0"/>
              <a:buChar char="•"/>
            </a:pPr>
            <a:r>
              <a:rPr lang="en-US" sz="3000" dirty="0">
                <a:solidFill>
                  <a:schemeClr val="bg1"/>
                </a:solidFill>
              </a:rPr>
              <a:t>The upper atmosphere hosts fascinating physical phenomena including </a:t>
            </a:r>
            <a:r>
              <a:rPr lang="en-US" sz="3000" b="1" dirty="0">
                <a:solidFill>
                  <a:schemeClr val="bg1"/>
                </a:solidFill>
              </a:rPr>
              <a:t>“space weather” </a:t>
            </a:r>
            <a:r>
              <a:rPr lang="en-US" sz="3000" dirty="0">
                <a:solidFill>
                  <a:schemeClr val="bg1"/>
                </a:solidFill>
              </a:rPr>
              <a:t>which refers to the atmospheric conditions in the </a:t>
            </a:r>
            <a:r>
              <a:rPr lang="en-US" sz="3000" b="1" dirty="0">
                <a:solidFill>
                  <a:schemeClr val="bg1"/>
                </a:solidFill>
              </a:rPr>
              <a:t>thermosphere</a:t>
            </a:r>
            <a:r>
              <a:rPr lang="en-US" sz="3000" dirty="0">
                <a:solidFill>
                  <a:schemeClr val="bg1"/>
                </a:solidFill>
              </a:rPr>
              <a:t> and </a:t>
            </a:r>
            <a:r>
              <a:rPr lang="en-US" sz="3000" b="1" dirty="0">
                <a:solidFill>
                  <a:schemeClr val="bg1"/>
                </a:solidFill>
              </a:rPr>
              <a:t>ionosphere</a:t>
            </a:r>
            <a:endParaRPr lang="en-US" sz="3000" dirty="0">
              <a:solidFill>
                <a:schemeClr val="bg1"/>
              </a:solidFill>
            </a:endParaRPr>
          </a:p>
          <a:p>
            <a:pPr marL="457200" indent="-457200">
              <a:buFont typeface="Arial" panose="020B0604020202020204" pitchFamily="34" charset="0"/>
              <a:buChar char="•"/>
            </a:pPr>
            <a:r>
              <a:rPr lang="en-US" sz="3000" dirty="0">
                <a:solidFill>
                  <a:schemeClr val="bg1"/>
                </a:solidFill>
              </a:rPr>
              <a:t>Presently, the dynamics of this space is not well understood largely due to a lack of </a:t>
            </a:r>
            <a:r>
              <a:rPr lang="en-US" sz="3000" b="1" dirty="0">
                <a:solidFill>
                  <a:schemeClr val="bg1"/>
                </a:solidFill>
              </a:rPr>
              <a:t>thermospheric winds measurements</a:t>
            </a:r>
          </a:p>
          <a:p>
            <a:pPr marL="457200" indent="-457200">
              <a:buFont typeface="Arial" panose="020B0604020202020204" pitchFamily="34" charset="0"/>
              <a:buChar char="•"/>
            </a:pPr>
            <a:r>
              <a:rPr lang="en-US" sz="3000" dirty="0">
                <a:solidFill>
                  <a:schemeClr val="bg1"/>
                </a:solidFill>
              </a:rPr>
              <a:t>These winds dictate much of the dynamics of the upper atmosphere including how it circulates, how it responds to energy input from deeper space, and how turbulent structures are set up within the upper atmosphere</a:t>
            </a:r>
          </a:p>
          <a:p>
            <a:pPr marL="457200" indent="-457200">
              <a:buFont typeface="Arial" panose="020B0604020202020204" pitchFamily="34" charset="0"/>
              <a:buChar char="•"/>
            </a:pPr>
            <a:r>
              <a:rPr lang="en-US" sz="3000" dirty="0">
                <a:solidFill>
                  <a:schemeClr val="bg1"/>
                </a:solidFill>
              </a:rPr>
              <a:t>This situation motivates us to develop </a:t>
            </a:r>
            <a:r>
              <a:rPr lang="en-US" sz="3000" b="1" dirty="0">
                <a:solidFill>
                  <a:schemeClr val="bg1"/>
                </a:solidFill>
              </a:rPr>
              <a:t>improved and easier-to-fly instrumentation</a:t>
            </a:r>
            <a:r>
              <a:rPr lang="en-US" sz="3000" dirty="0">
                <a:solidFill>
                  <a:schemeClr val="bg1"/>
                </a:solidFill>
              </a:rPr>
              <a:t> that will allow better measurements of winds in the thermosphere</a:t>
            </a:r>
          </a:p>
        </p:txBody>
      </p:sp>
      <p:sp>
        <p:nvSpPr>
          <p:cNvPr id="5" name="TextBox 4">
            <a:extLst>
              <a:ext uri="{FF2B5EF4-FFF2-40B4-BE49-F238E27FC236}">
                <a16:creationId xmlns:a16="http://schemas.microsoft.com/office/drawing/2014/main" id="{92698958-4A87-7414-02E3-4E8BDA861AC5}"/>
              </a:ext>
            </a:extLst>
          </p:cNvPr>
          <p:cNvSpPr txBox="1"/>
          <p:nvPr/>
        </p:nvSpPr>
        <p:spPr>
          <a:xfrm>
            <a:off x="5155021" y="12746609"/>
            <a:ext cx="5028009" cy="1323439"/>
          </a:xfrm>
          <a:prstGeom prst="rect">
            <a:avLst/>
          </a:prstGeom>
          <a:noFill/>
        </p:spPr>
        <p:txBody>
          <a:bodyPr wrap="square" rtlCol="0">
            <a:spAutoFit/>
          </a:bodyPr>
          <a:lstStyle/>
          <a:p>
            <a:pPr algn="ctr"/>
            <a:r>
              <a:rPr lang="en-US" sz="8000" b="1" dirty="0">
                <a:solidFill>
                  <a:schemeClr val="bg1"/>
                </a:solidFill>
                <a:latin typeface="+mj-lt"/>
              </a:rPr>
              <a:t>Objective</a:t>
            </a:r>
          </a:p>
        </p:txBody>
      </p:sp>
      <p:sp>
        <p:nvSpPr>
          <p:cNvPr id="7" name="TextBox 6">
            <a:extLst>
              <a:ext uri="{FF2B5EF4-FFF2-40B4-BE49-F238E27FC236}">
                <a16:creationId xmlns:a16="http://schemas.microsoft.com/office/drawing/2014/main" id="{3D8D5D30-CCEA-9E42-1171-6069A80A6EBF}"/>
              </a:ext>
            </a:extLst>
          </p:cNvPr>
          <p:cNvSpPr txBox="1"/>
          <p:nvPr/>
        </p:nvSpPr>
        <p:spPr>
          <a:xfrm>
            <a:off x="1340419" y="14193453"/>
            <a:ext cx="12532519" cy="1938992"/>
          </a:xfrm>
          <a:prstGeom prst="rect">
            <a:avLst/>
          </a:prstGeom>
          <a:noFill/>
        </p:spPr>
        <p:txBody>
          <a:bodyPr wrap="square" rtlCol="0">
            <a:spAutoFit/>
          </a:bodyPr>
          <a:lstStyle/>
          <a:p>
            <a:pPr algn="ctr"/>
            <a:r>
              <a:rPr lang="en-US" sz="3000" dirty="0">
                <a:solidFill>
                  <a:schemeClr val="bg1"/>
                </a:solidFill>
              </a:rPr>
              <a:t>Previous attempts to measure upper-atmospheric winds and temperatures are sparse and have been performed with significant error. This project aims to </a:t>
            </a:r>
            <a:r>
              <a:rPr lang="en-US" sz="3000" b="1" dirty="0">
                <a:solidFill>
                  <a:schemeClr val="bg1"/>
                </a:solidFill>
              </a:rPr>
              <a:t>develop instrumentation </a:t>
            </a:r>
            <a:r>
              <a:rPr lang="en-US" sz="3000" dirty="0">
                <a:solidFill>
                  <a:schemeClr val="bg1"/>
                </a:solidFill>
              </a:rPr>
              <a:t>to perform </a:t>
            </a:r>
            <a:r>
              <a:rPr lang="en-US" sz="3000" b="1" dirty="0">
                <a:solidFill>
                  <a:schemeClr val="bg1"/>
                </a:solidFill>
              </a:rPr>
              <a:t>highly accurate measurements </a:t>
            </a:r>
            <a:r>
              <a:rPr lang="en-US" sz="3000" dirty="0">
                <a:solidFill>
                  <a:schemeClr val="bg1"/>
                </a:solidFill>
              </a:rPr>
              <a:t>of atmospheric winds</a:t>
            </a:r>
          </a:p>
        </p:txBody>
      </p:sp>
      <p:pic>
        <p:nvPicPr>
          <p:cNvPr id="8" name="Picture 7">
            <a:extLst>
              <a:ext uri="{FF2B5EF4-FFF2-40B4-BE49-F238E27FC236}">
                <a16:creationId xmlns:a16="http://schemas.microsoft.com/office/drawing/2014/main" id="{C717C5F1-CFD2-FFEE-BE00-2D5A24327B72}"/>
              </a:ext>
            </a:extLst>
          </p:cNvPr>
          <p:cNvPicPr>
            <a:picLocks noChangeAspect="1"/>
          </p:cNvPicPr>
          <p:nvPr/>
        </p:nvPicPr>
        <p:blipFill rotWithShape="1">
          <a:blip r:embed="rId5"/>
          <a:srcRect l="406" t="23969" r="11565" b="10054"/>
          <a:stretch/>
        </p:blipFill>
        <p:spPr>
          <a:xfrm>
            <a:off x="10085716" y="22721059"/>
            <a:ext cx="3785762" cy="3785762"/>
          </a:xfrm>
          <a:prstGeom prst="rect">
            <a:avLst/>
          </a:prstGeom>
          <a:effectLst>
            <a:softEdge rad="0"/>
          </a:effectLst>
        </p:spPr>
      </p:pic>
      <p:pic>
        <p:nvPicPr>
          <p:cNvPr id="10" name="Picture 9">
            <a:extLst>
              <a:ext uri="{FF2B5EF4-FFF2-40B4-BE49-F238E27FC236}">
                <a16:creationId xmlns:a16="http://schemas.microsoft.com/office/drawing/2014/main" id="{289670C6-580B-B51E-E515-2D271DE5D63E}"/>
              </a:ext>
            </a:extLst>
          </p:cNvPr>
          <p:cNvPicPr>
            <a:picLocks noChangeAspect="1"/>
          </p:cNvPicPr>
          <p:nvPr/>
        </p:nvPicPr>
        <p:blipFill rotWithShape="1">
          <a:blip r:embed="rId6">
            <a:extLst>
              <a:ext uri="{28A0092B-C50C-407E-A947-70E740481C1C}">
                <a14:useLocalDpi xmlns:a14="http://schemas.microsoft.com/office/drawing/2010/main" val="0"/>
              </a:ext>
            </a:extLst>
          </a:blip>
          <a:srcRect t="68424" b="-9"/>
          <a:stretch/>
        </p:blipFill>
        <p:spPr>
          <a:xfrm>
            <a:off x="15672954" y="18564808"/>
            <a:ext cx="12545291" cy="5486400"/>
          </a:xfrm>
          <a:prstGeom prst="rect">
            <a:avLst/>
          </a:prstGeom>
        </p:spPr>
      </p:pic>
      <p:pic>
        <p:nvPicPr>
          <p:cNvPr id="15" name="Picture 14">
            <a:extLst>
              <a:ext uri="{FF2B5EF4-FFF2-40B4-BE49-F238E27FC236}">
                <a16:creationId xmlns:a16="http://schemas.microsoft.com/office/drawing/2014/main" id="{AA9B7CB4-112C-FA58-F596-E1D6D22CB0BD}"/>
              </a:ext>
            </a:extLst>
          </p:cNvPr>
          <p:cNvPicPr>
            <a:picLocks noChangeAspect="1"/>
          </p:cNvPicPr>
          <p:nvPr/>
        </p:nvPicPr>
        <p:blipFill rotWithShape="1">
          <a:blip r:embed="rId7">
            <a:extLst>
              <a:ext uri="{28A0092B-C50C-407E-A947-70E740481C1C}">
                <a14:useLocalDpi xmlns:a14="http://schemas.microsoft.com/office/drawing/2010/main" val="0"/>
              </a:ext>
            </a:extLst>
          </a:blip>
          <a:srcRect t="68331" b="90"/>
          <a:stretch/>
        </p:blipFill>
        <p:spPr>
          <a:xfrm>
            <a:off x="15506266" y="25563620"/>
            <a:ext cx="12545290" cy="5486400"/>
          </a:xfrm>
          <a:prstGeom prst="rect">
            <a:avLst/>
          </a:prstGeom>
        </p:spPr>
      </p:pic>
      <p:sp>
        <p:nvSpPr>
          <p:cNvPr id="102" name="TextBox 101">
            <a:extLst>
              <a:ext uri="{FF2B5EF4-FFF2-40B4-BE49-F238E27FC236}">
                <a16:creationId xmlns:a16="http://schemas.microsoft.com/office/drawing/2014/main" id="{B61237B8-BD1A-7380-9462-0E510D41AC1A}"/>
              </a:ext>
            </a:extLst>
          </p:cNvPr>
          <p:cNvSpPr txBox="1"/>
          <p:nvPr/>
        </p:nvSpPr>
        <p:spPr>
          <a:xfrm>
            <a:off x="5158653" y="16013426"/>
            <a:ext cx="4894984" cy="1323439"/>
          </a:xfrm>
          <a:prstGeom prst="rect">
            <a:avLst/>
          </a:prstGeom>
          <a:noFill/>
        </p:spPr>
        <p:txBody>
          <a:bodyPr wrap="square" rtlCol="0">
            <a:spAutoFit/>
          </a:bodyPr>
          <a:lstStyle/>
          <a:p>
            <a:pPr algn="ctr"/>
            <a:r>
              <a:rPr lang="en-US" sz="8000" b="1" dirty="0">
                <a:solidFill>
                  <a:schemeClr val="bg1"/>
                </a:solidFill>
                <a:latin typeface="+mj-lt"/>
              </a:rPr>
              <a:t>Process</a:t>
            </a:r>
          </a:p>
        </p:txBody>
      </p:sp>
      <p:sp>
        <p:nvSpPr>
          <p:cNvPr id="103" name="TextBox 102">
            <a:extLst>
              <a:ext uri="{FF2B5EF4-FFF2-40B4-BE49-F238E27FC236}">
                <a16:creationId xmlns:a16="http://schemas.microsoft.com/office/drawing/2014/main" id="{F4346189-C7F9-1F75-ED73-1BC70A794214}"/>
              </a:ext>
            </a:extLst>
          </p:cNvPr>
          <p:cNvSpPr txBox="1"/>
          <p:nvPr/>
        </p:nvSpPr>
        <p:spPr>
          <a:xfrm>
            <a:off x="1277539" y="17336865"/>
            <a:ext cx="12532519" cy="4708981"/>
          </a:xfrm>
          <a:prstGeom prst="rect">
            <a:avLst/>
          </a:prstGeom>
          <a:noFill/>
        </p:spPr>
        <p:txBody>
          <a:bodyPr wrap="square" rtlCol="0">
            <a:spAutoFit/>
          </a:bodyPr>
          <a:lstStyle/>
          <a:p>
            <a:pPr marL="857250" indent="-857250">
              <a:buFont typeface="Arial" panose="020B0604020202020204" pitchFamily="34" charset="0"/>
              <a:buChar char="•"/>
            </a:pPr>
            <a:r>
              <a:rPr lang="en-US" sz="3000" dirty="0">
                <a:solidFill>
                  <a:schemeClr val="bg1"/>
                </a:solidFill>
              </a:rPr>
              <a:t>Considered </a:t>
            </a:r>
            <a:r>
              <a:rPr lang="en-US" sz="3000" b="1" dirty="0">
                <a:solidFill>
                  <a:schemeClr val="bg1"/>
                </a:solidFill>
              </a:rPr>
              <a:t>eight potential design concepts </a:t>
            </a:r>
            <a:r>
              <a:rPr lang="en-US" sz="3000" dirty="0">
                <a:solidFill>
                  <a:schemeClr val="bg1"/>
                </a:solidFill>
              </a:rPr>
              <a:t>believed to progress from poor data collection systems to more accurate and efficient instruments</a:t>
            </a:r>
          </a:p>
          <a:p>
            <a:pPr marL="857250" indent="-857250">
              <a:buFont typeface="Arial" panose="020B0604020202020204" pitchFamily="34" charset="0"/>
              <a:buChar char="•"/>
            </a:pPr>
            <a:r>
              <a:rPr lang="en-US" sz="3000" dirty="0">
                <a:solidFill>
                  <a:schemeClr val="bg1"/>
                </a:solidFill>
              </a:rPr>
              <a:t>Chose </a:t>
            </a:r>
            <a:r>
              <a:rPr lang="en-US" sz="3000" b="1" dirty="0">
                <a:solidFill>
                  <a:schemeClr val="bg1"/>
                </a:solidFill>
              </a:rPr>
              <a:t>rotating baffle arm system </a:t>
            </a:r>
            <a:r>
              <a:rPr lang="en-US" sz="3000" dirty="0">
                <a:solidFill>
                  <a:schemeClr val="bg1"/>
                </a:solidFill>
              </a:rPr>
              <a:t>to encourage finite chunks of atmospheric winds into accommodation chamber for sample analysis</a:t>
            </a:r>
          </a:p>
          <a:p>
            <a:pPr marL="857250" indent="-857250">
              <a:buFont typeface="Arial" panose="020B0604020202020204" pitchFamily="34" charset="0"/>
              <a:buChar char="•"/>
            </a:pPr>
            <a:r>
              <a:rPr lang="en-US" sz="3000" b="1" dirty="0">
                <a:solidFill>
                  <a:schemeClr val="bg1"/>
                </a:solidFill>
              </a:rPr>
              <a:t>Adjusted </a:t>
            </a:r>
            <a:r>
              <a:rPr lang="en-US" sz="3000" dirty="0">
                <a:solidFill>
                  <a:schemeClr val="bg1"/>
                </a:solidFill>
              </a:rPr>
              <a:t>solid model design to fit existing parts available in the lab to test design efficacy</a:t>
            </a:r>
          </a:p>
          <a:p>
            <a:pPr marL="857250" indent="-857250">
              <a:buFont typeface="Arial" panose="020B0604020202020204" pitchFamily="34" charset="0"/>
              <a:buChar char="•"/>
            </a:pPr>
            <a:r>
              <a:rPr lang="en-US" sz="3000" dirty="0">
                <a:solidFill>
                  <a:schemeClr val="bg1"/>
                </a:solidFill>
              </a:rPr>
              <a:t>Wrote software to </a:t>
            </a:r>
            <a:r>
              <a:rPr lang="en-US" sz="3000" b="1" dirty="0">
                <a:solidFill>
                  <a:schemeClr val="bg1"/>
                </a:solidFill>
              </a:rPr>
              <a:t>control </a:t>
            </a:r>
            <a:r>
              <a:rPr lang="en-US" sz="3000" dirty="0">
                <a:solidFill>
                  <a:schemeClr val="bg1"/>
                </a:solidFill>
              </a:rPr>
              <a:t>baffle motor, </a:t>
            </a:r>
            <a:r>
              <a:rPr lang="en-US" sz="3000" b="1" dirty="0">
                <a:solidFill>
                  <a:schemeClr val="bg1"/>
                </a:solidFill>
              </a:rPr>
              <a:t>record </a:t>
            </a:r>
            <a:r>
              <a:rPr lang="en-US" sz="3000" dirty="0">
                <a:solidFill>
                  <a:schemeClr val="bg1"/>
                </a:solidFill>
              </a:rPr>
              <a:t>data, and </a:t>
            </a:r>
            <a:r>
              <a:rPr lang="en-US" sz="3000" b="1" dirty="0">
                <a:solidFill>
                  <a:schemeClr val="bg1"/>
                </a:solidFill>
              </a:rPr>
              <a:t>combine</a:t>
            </a:r>
            <a:r>
              <a:rPr lang="en-US" sz="3000" dirty="0">
                <a:solidFill>
                  <a:schemeClr val="bg1"/>
                </a:solidFill>
              </a:rPr>
              <a:t> accommodation chamber data with baffle position data for analysis</a:t>
            </a:r>
          </a:p>
          <a:p>
            <a:pPr marL="857250" indent="-857250">
              <a:buFont typeface="Arial" panose="020B0604020202020204" pitchFamily="34" charset="0"/>
              <a:buChar char="•"/>
            </a:pPr>
            <a:r>
              <a:rPr lang="en-US" sz="3000" b="1" dirty="0">
                <a:solidFill>
                  <a:schemeClr val="bg1"/>
                </a:solidFill>
              </a:rPr>
              <a:t>Tested</a:t>
            </a:r>
            <a:r>
              <a:rPr lang="en-US" sz="3000" dirty="0">
                <a:solidFill>
                  <a:schemeClr val="bg1"/>
                </a:solidFill>
              </a:rPr>
              <a:t> prototype in vacuum chamber by aligning instrument aperture with Nitrogen particle beam to act as atmospheric wind stream.</a:t>
            </a:r>
            <a:endParaRPr lang="en-US" sz="3000" b="1" dirty="0">
              <a:solidFill>
                <a:schemeClr val="bg1"/>
              </a:solidFill>
            </a:endParaRPr>
          </a:p>
        </p:txBody>
      </p:sp>
      <p:sp>
        <p:nvSpPr>
          <p:cNvPr id="104" name="TextBox 103">
            <a:extLst>
              <a:ext uri="{FF2B5EF4-FFF2-40B4-BE49-F238E27FC236}">
                <a16:creationId xmlns:a16="http://schemas.microsoft.com/office/drawing/2014/main" id="{EC3E53B3-C904-4C5E-C655-224E3E675424}"/>
              </a:ext>
            </a:extLst>
          </p:cNvPr>
          <p:cNvSpPr txBox="1"/>
          <p:nvPr/>
        </p:nvSpPr>
        <p:spPr>
          <a:xfrm>
            <a:off x="30129040" y="12281169"/>
            <a:ext cx="11769969" cy="4708981"/>
          </a:xfrm>
          <a:prstGeom prst="rect">
            <a:avLst/>
          </a:prstGeom>
          <a:noFill/>
        </p:spPr>
        <p:txBody>
          <a:bodyPr wrap="square" rtlCol="0">
            <a:spAutoFit/>
          </a:bodyPr>
          <a:lstStyle/>
          <a:p>
            <a:pPr marL="857250" indent="-857250">
              <a:buFont typeface="Arial" panose="020B0604020202020204" pitchFamily="34" charset="0"/>
              <a:buChar char="•"/>
            </a:pPr>
            <a:r>
              <a:rPr lang="en-US" sz="3000" dirty="0">
                <a:solidFill>
                  <a:schemeClr val="bg1">
                    <a:lumMod val="95000"/>
                  </a:schemeClr>
                </a:solidFill>
              </a:rPr>
              <a:t>Replace </a:t>
            </a:r>
            <a:r>
              <a:rPr lang="en-US" sz="3000" b="1" dirty="0">
                <a:solidFill>
                  <a:schemeClr val="bg1">
                    <a:lumMod val="95000"/>
                  </a:schemeClr>
                </a:solidFill>
              </a:rPr>
              <a:t>Anelva controller </a:t>
            </a:r>
            <a:r>
              <a:rPr lang="en-US" sz="3000" dirty="0">
                <a:solidFill>
                  <a:schemeClr val="bg1">
                    <a:lumMod val="95000"/>
                  </a:schemeClr>
                </a:solidFill>
              </a:rPr>
              <a:t>with </a:t>
            </a:r>
            <a:r>
              <a:rPr lang="en-US" sz="3000" b="1" dirty="0">
                <a:solidFill>
                  <a:schemeClr val="bg1">
                    <a:lumMod val="95000"/>
                  </a:schemeClr>
                </a:solidFill>
              </a:rPr>
              <a:t>flight controller </a:t>
            </a:r>
            <a:r>
              <a:rPr lang="en-US" sz="3000" dirty="0">
                <a:solidFill>
                  <a:schemeClr val="bg1">
                    <a:lumMod val="95000"/>
                  </a:schemeClr>
                </a:solidFill>
              </a:rPr>
              <a:t>to improve sampling rate from </a:t>
            </a:r>
            <a:r>
              <a:rPr lang="en-US" sz="3000" b="1" dirty="0">
                <a:solidFill>
                  <a:schemeClr val="bg1">
                    <a:lumMod val="95000"/>
                  </a:schemeClr>
                </a:solidFill>
              </a:rPr>
              <a:t>4 samples/second </a:t>
            </a:r>
            <a:r>
              <a:rPr lang="en-US" sz="3000" dirty="0">
                <a:solidFill>
                  <a:schemeClr val="bg1">
                    <a:lumMod val="95000"/>
                  </a:schemeClr>
                </a:solidFill>
              </a:rPr>
              <a:t>to </a:t>
            </a:r>
            <a:r>
              <a:rPr lang="en-US" sz="3000" b="1" dirty="0">
                <a:solidFill>
                  <a:schemeClr val="bg1">
                    <a:lumMod val="95000"/>
                  </a:schemeClr>
                </a:solidFill>
              </a:rPr>
              <a:t>1000 samples/second</a:t>
            </a:r>
          </a:p>
          <a:p>
            <a:pPr marL="857250" indent="-857250">
              <a:buFont typeface="Arial" panose="020B0604020202020204" pitchFamily="34" charset="0"/>
              <a:buChar char="•"/>
            </a:pPr>
            <a:r>
              <a:rPr lang="en-US" sz="3000" b="1" dirty="0">
                <a:solidFill>
                  <a:schemeClr val="bg1">
                    <a:lumMod val="95000"/>
                  </a:schemeClr>
                </a:solidFill>
              </a:rPr>
              <a:t>Add second baffle </a:t>
            </a:r>
            <a:r>
              <a:rPr lang="en-US" sz="3000" dirty="0">
                <a:solidFill>
                  <a:schemeClr val="bg1">
                    <a:lumMod val="95000"/>
                  </a:schemeClr>
                </a:solidFill>
              </a:rPr>
              <a:t>with an axis of rotation perpendicular to existing baffle to accommodate winds coming from above and below chamber aperture</a:t>
            </a:r>
          </a:p>
          <a:p>
            <a:pPr marL="857250" indent="-857250">
              <a:buFont typeface="Arial" panose="020B0604020202020204" pitchFamily="34" charset="0"/>
              <a:buChar char="•"/>
            </a:pPr>
            <a:r>
              <a:rPr lang="en-US" sz="3000" b="1" dirty="0">
                <a:solidFill>
                  <a:schemeClr val="bg1">
                    <a:lumMod val="95000"/>
                  </a:schemeClr>
                </a:solidFill>
              </a:rPr>
              <a:t>Simulate two-baffle prototype </a:t>
            </a:r>
            <a:r>
              <a:rPr lang="en-US" sz="3000" dirty="0">
                <a:solidFill>
                  <a:schemeClr val="bg1">
                    <a:lumMod val="95000"/>
                  </a:schemeClr>
                </a:solidFill>
              </a:rPr>
              <a:t>geometry with IDL scripts to establish optimal dimensions and predict performance for flight sized instrument</a:t>
            </a:r>
          </a:p>
          <a:p>
            <a:pPr marL="857250" indent="-857250">
              <a:buFont typeface="Arial" panose="020B0604020202020204" pitchFamily="34" charset="0"/>
              <a:buChar char="•"/>
            </a:pPr>
            <a:r>
              <a:rPr lang="en-US" sz="3000" dirty="0">
                <a:solidFill>
                  <a:schemeClr val="bg1">
                    <a:lumMod val="95000"/>
                  </a:schemeClr>
                </a:solidFill>
              </a:rPr>
              <a:t>Consider </a:t>
            </a:r>
            <a:r>
              <a:rPr lang="en-US" sz="3000" b="1" dirty="0">
                <a:solidFill>
                  <a:schemeClr val="bg1">
                    <a:lumMod val="95000"/>
                  </a:schemeClr>
                </a:solidFill>
              </a:rPr>
              <a:t>prototyping</a:t>
            </a:r>
            <a:r>
              <a:rPr lang="en-US" sz="3000" dirty="0">
                <a:solidFill>
                  <a:schemeClr val="bg1">
                    <a:lumMod val="95000"/>
                  </a:schemeClr>
                </a:solidFill>
              </a:rPr>
              <a:t> the other </a:t>
            </a:r>
            <a:r>
              <a:rPr lang="en-US" sz="3000" b="1" dirty="0">
                <a:solidFill>
                  <a:schemeClr val="bg1">
                    <a:lumMod val="95000"/>
                  </a:schemeClr>
                </a:solidFill>
              </a:rPr>
              <a:t>seven design concepts </a:t>
            </a:r>
            <a:r>
              <a:rPr lang="en-US" sz="3000" dirty="0">
                <a:solidFill>
                  <a:schemeClr val="bg1">
                    <a:lumMod val="95000"/>
                  </a:schemeClr>
                </a:solidFill>
              </a:rPr>
              <a:t>originally discarded at the beginning of the project</a:t>
            </a:r>
          </a:p>
        </p:txBody>
      </p:sp>
      <p:sp>
        <p:nvSpPr>
          <p:cNvPr id="11" name="TextBox 10">
            <a:extLst>
              <a:ext uri="{FF2B5EF4-FFF2-40B4-BE49-F238E27FC236}">
                <a16:creationId xmlns:a16="http://schemas.microsoft.com/office/drawing/2014/main" id="{DCEBFEB3-7096-A6B2-3828-86785F1EC942}"/>
              </a:ext>
            </a:extLst>
          </p:cNvPr>
          <p:cNvSpPr txBox="1"/>
          <p:nvPr/>
        </p:nvSpPr>
        <p:spPr>
          <a:xfrm>
            <a:off x="17362310" y="27341313"/>
            <a:ext cx="5960533" cy="3708708"/>
          </a:xfrm>
          <a:prstGeom prst="rect">
            <a:avLst/>
          </a:prstGeom>
          <a:noFill/>
        </p:spPr>
        <p:txBody>
          <a:bodyPr wrap="square" rtlCol="0">
            <a:spAutoFit/>
          </a:bodyPr>
          <a:lstStyle/>
          <a:p>
            <a:r>
              <a:rPr lang="en-US" sz="2500" dirty="0">
                <a:solidFill>
                  <a:srgbClr val="FF0000"/>
                </a:solidFill>
              </a:rPr>
              <a:t>19 seconds/oscillation</a:t>
            </a:r>
          </a:p>
          <a:p>
            <a:r>
              <a:rPr lang="en-US" sz="2500" dirty="0">
                <a:solidFill>
                  <a:srgbClr val="FF0000"/>
                </a:solidFill>
              </a:rPr>
              <a:t>5.0 degree motor steps</a:t>
            </a:r>
          </a:p>
          <a:p>
            <a:r>
              <a:rPr lang="en-US" sz="2500" dirty="0">
                <a:solidFill>
                  <a:srgbClr val="FF0000"/>
                </a:solidFill>
              </a:rPr>
              <a:t>Dwell of 500ms</a:t>
            </a:r>
          </a:p>
          <a:p>
            <a:endParaRPr lang="en-US" sz="2500" dirty="0">
              <a:solidFill>
                <a:srgbClr val="FF0000"/>
              </a:solidFill>
            </a:endParaRPr>
          </a:p>
          <a:p>
            <a:r>
              <a:rPr lang="en-US" sz="2500" dirty="0">
                <a:solidFill>
                  <a:srgbClr val="FF0000"/>
                </a:solidFill>
              </a:rPr>
              <a:t>Center: 0.173 deg </a:t>
            </a:r>
            <a:r>
              <a:rPr lang="en-US" sz="2500" dirty="0">
                <a:solidFill>
                  <a:srgbClr val="FF0000"/>
                </a:solidFill>
                <a:sym typeface="Wingdings" panose="05000000000000000000" pitchFamily="2" charset="2"/>
              </a:rPr>
              <a:t> 23.3 m/s</a:t>
            </a:r>
          </a:p>
          <a:p>
            <a:r>
              <a:rPr lang="en-US" sz="2500" dirty="0">
                <a:solidFill>
                  <a:srgbClr val="FF0000"/>
                </a:solidFill>
                <a:sym typeface="Wingdings" panose="05000000000000000000" pitchFamily="2" charset="2"/>
              </a:rPr>
              <a:t>Center sigma:  0.15 deg  </a:t>
            </a:r>
            <a:r>
              <a:rPr lang="en-US" sz="2500" b="1" dirty="0">
                <a:solidFill>
                  <a:srgbClr val="FF0000"/>
                </a:solidFill>
                <a:sym typeface="Wingdings" panose="05000000000000000000" pitchFamily="2" charset="2"/>
              </a:rPr>
              <a:t>20 m/s</a:t>
            </a:r>
          </a:p>
          <a:p>
            <a:r>
              <a:rPr lang="en-US" sz="2500" dirty="0">
                <a:solidFill>
                  <a:srgbClr val="FF0000"/>
                </a:solidFill>
                <a:sym typeface="Wingdings" panose="05000000000000000000" pitchFamily="2" charset="2"/>
              </a:rPr>
              <a:t>Width sigma:  0.16 deg  </a:t>
            </a:r>
            <a:r>
              <a:rPr lang="en-US" sz="2500" b="1" dirty="0">
                <a:solidFill>
                  <a:srgbClr val="FF0000"/>
                </a:solidFill>
                <a:sym typeface="Wingdings" panose="05000000000000000000" pitchFamily="2" charset="2"/>
              </a:rPr>
              <a:t>42 K</a:t>
            </a:r>
            <a:endParaRPr lang="en-US" sz="2500" b="1" dirty="0">
              <a:solidFill>
                <a:srgbClr val="FF0000"/>
              </a:solidFill>
            </a:endParaRPr>
          </a:p>
          <a:p>
            <a:endParaRPr lang="en-US" sz="3000" dirty="0">
              <a:solidFill>
                <a:srgbClr val="FF0000"/>
              </a:solidFill>
            </a:endParaRPr>
          </a:p>
          <a:p>
            <a:endParaRPr lang="en-US" sz="3000" dirty="0">
              <a:solidFill>
                <a:srgbClr val="FF0000"/>
              </a:solidFill>
            </a:endParaRPr>
          </a:p>
        </p:txBody>
      </p:sp>
      <p:sp>
        <p:nvSpPr>
          <p:cNvPr id="14" name="TextBox 13">
            <a:extLst>
              <a:ext uri="{FF2B5EF4-FFF2-40B4-BE49-F238E27FC236}">
                <a16:creationId xmlns:a16="http://schemas.microsoft.com/office/drawing/2014/main" id="{F28F213C-A677-D498-D33F-897E5A2E6A33}"/>
              </a:ext>
            </a:extLst>
          </p:cNvPr>
          <p:cNvSpPr txBox="1"/>
          <p:nvPr/>
        </p:nvSpPr>
        <p:spPr>
          <a:xfrm>
            <a:off x="15408516" y="24240181"/>
            <a:ext cx="12456022" cy="1323439"/>
          </a:xfrm>
          <a:prstGeom prst="rect">
            <a:avLst/>
          </a:prstGeom>
          <a:solidFill>
            <a:srgbClr val="0080FF"/>
          </a:solidFill>
        </p:spPr>
        <p:txBody>
          <a:bodyPr wrap="square" rtlCol="0">
            <a:spAutoFit/>
          </a:bodyPr>
          <a:lstStyle/>
          <a:p>
            <a:pPr algn="ctr"/>
            <a:r>
              <a:rPr lang="en-US" sz="8000" b="1" dirty="0">
                <a:solidFill>
                  <a:schemeClr val="bg1"/>
                </a:solidFill>
                <a:latin typeface="+mj-lt"/>
              </a:rPr>
              <a:t>Fast Oscillatory Motion</a:t>
            </a:r>
          </a:p>
        </p:txBody>
      </p:sp>
      <p:sp>
        <p:nvSpPr>
          <p:cNvPr id="17" name="TextBox 16">
            <a:extLst>
              <a:ext uri="{FF2B5EF4-FFF2-40B4-BE49-F238E27FC236}">
                <a16:creationId xmlns:a16="http://schemas.microsoft.com/office/drawing/2014/main" id="{656D8ADC-1927-DF70-C74E-1D82EC6B42C1}"/>
              </a:ext>
            </a:extLst>
          </p:cNvPr>
          <p:cNvSpPr txBox="1"/>
          <p:nvPr/>
        </p:nvSpPr>
        <p:spPr>
          <a:xfrm>
            <a:off x="17362309" y="20496707"/>
            <a:ext cx="5960533" cy="2785378"/>
          </a:xfrm>
          <a:prstGeom prst="rect">
            <a:avLst/>
          </a:prstGeom>
          <a:noFill/>
        </p:spPr>
        <p:txBody>
          <a:bodyPr wrap="square" rtlCol="0">
            <a:spAutoFit/>
          </a:bodyPr>
          <a:lstStyle/>
          <a:p>
            <a:r>
              <a:rPr lang="en-US" sz="2500" dirty="0">
                <a:solidFill>
                  <a:srgbClr val="FF0000"/>
                </a:solidFill>
              </a:rPr>
              <a:t>136 seconds/oscillation</a:t>
            </a:r>
          </a:p>
          <a:p>
            <a:r>
              <a:rPr lang="en-US" sz="2500" dirty="0">
                <a:solidFill>
                  <a:srgbClr val="FF0000"/>
                </a:solidFill>
              </a:rPr>
              <a:t>0.1 degree motor steps</a:t>
            </a:r>
          </a:p>
          <a:p>
            <a:r>
              <a:rPr lang="en-US" sz="2500" dirty="0">
                <a:solidFill>
                  <a:srgbClr val="FF0000"/>
                </a:solidFill>
              </a:rPr>
              <a:t>Dwell of 240ms</a:t>
            </a:r>
          </a:p>
          <a:p>
            <a:endParaRPr lang="en-US" sz="2500" dirty="0">
              <a:solidFill>
                <a:srgbClr val="FF0000"/>
              </a:solidFill>
            </a:endParaRPr>
          </a:p>
          <a:p>
            <a:r>
              <a:rPr lang="en-US" sz="2500" dirty="0">
                <a:solidFill>
                  <a:srgbClr val="FF0000"/>
                </a:solidFill>
              </a:rPr>
              <a:t>Center: -0.556 deg </a:t>
            </a:r>
            <a:r>
              <a:rPr lang="en-US" sz="2500" dirty="0">
                <a:solidFill>
                  <a:srgbClr val="FF0000"/>
                </a:solidFill>
                <a:sym typeface="Wingdings" panose="05000000000000000000" pitchFamily="2" charset="2"/>
              </a:rPr>
              <a:t> -74.7 m/s</a:t>
            </a:r>
          </a:p>
          <a:p>
            <a:r>
              <a:rPr lang="en-US" sz="2500" dirty="0">
                <a:solidFill>
                  <a:srgbClr val="FF0000"/>
                </a:solidFill>
                <a:sym typeface="Wingdings" panose="05000000000000000000" pitchFamily="2" charset="2"/>
              </a:rPr>
              <a:t>Center sigma:  0.0083 deg  </a:t>
            </a:r>
            <a:r>
              <a:rPr lang="en-US" sz="2500" b="1" dirty="0">
                <a:solidFill>
                  <a:srgbClr val="FF0000"/>
                </a:solidFill>
                <a:sym typeface="Wingdings" panose="05000000000000000000" pitchFamily="2" charset="2"/>
              </a:rPr>
              <a:t>1.1 m/s</a:t>
            </a:r>
          </a:p>
          <a:p>
            <a:r>
              <a:rPr lang="en-US" sz="2500" dirty="0">
                <a:solidFill>
                  <a:srgbClr val="FF0000"/>
                </a:solidFill>
                <a:sym typeface="Wingdings" panose="05000000000000000000" pitchFamily="2" charset="2"/>
              </a:rPr>
              <a:t>Width sigma:  0.0088 deg  </a:t>
            </a:r>
            <a:r>
              <a:rPr lang="en-US" sz="2500" b="1" dirty="0">
                <a:solidFill>
                  <a:srgbClr val="FF0000"/>
                </a:solidFill>
                <a:sym typeface="Wingdings" panose="05000000000000000000" pitchFamily="2" charset="2"/>
              </a:rPr>
              <a:t>2.3 K</a:t>
            </a:r>
            <a:endParaRPr lang="en-US" sz="2500" b="1" dirty="0">
              <a:solidFill>
                <a:srgbClr val="FF0000"/>
              </a:solidFill>
            </a:endParaRPr>
          </a:p>
        </p:txBody>
      </p:sp>
      <p:sp>
        <p:nvSpPr>
          <p:cNvPr id="18" name="TextBox 17">
            <a:extLst>
              <a:ext uri="{FF2B5EF4-FFF2-40B4-BE49-F238E27FC236}">
                <a16:creationId xmlns:a16="http://schemas.microsoft.com/office/drawing/2014/main" id="{FF9F1D98-9131-5164-B721-DDB3C3BCCC14}"/>
              </a:ext>
            </a:extLst>
          </p:cNvPr>
          <p:cNvSpPr txBox="1"/>
          <p:nvPr/>
        </p:nvSpPr>
        <p:spPr>
          <a:xfrm>
            <a:off x="15717588" y="17336865"/>
            <a:ext cx="12456022" cy="1323439"/>
          </a:xfrm>
          <a:prstGeom prst="rect">
            <a:avLst/>
          </a:prstGeom>
          <a:noFill/>
        </p:spPr>
        <p:txBody>
          <a:bodyPr wrap="square" rtlCol="0">
            <a:spAutoFit/>
          </a:bodyPr>
          <a:lstStyle/>
          <a:p>
            <a:pPr algn="ctr"/>
            <a:r>
              <a:rPr lang="en-US" sz="8000" b="1" dirty="0">
                <a:solidFill>
                  <a:schemeClr val="bg1"/>
                </a:solidFill>
                <a:latin typeface="+mj-lt"/>
              </a:rPr>
              <a:t>Slow Oscillatory Motion</a:t>
            </a:r>
          </a:p>
        </p:txBody>
      </p:sp>
      <p:sp>
        <p:nvSpPr>
          <p:cNvPr id="19" name="Rectangle: Rounded Corners 18">
            <a:extLst>
              <a:ext uri="{FF2B5EF4-FFF2-40B4-BE49-F238E27FC236}">
                <a16:creationId xmlns:a16="http://schemas.microsoft.com/office/drawing/2014/main" id="{9BCB62DC-F2D0-ABDB-ED9C-4A1E4747F872}"/>
              </a:ext>
            </a:extLst>
          </p:cNvPr>
          <p:cNvSpPr/>
          <p:nvPr/>
        </p:nvSpPr>
        <p:spPr>
          <a:xfrm>
            <a:off x="15073826" y="6056870"/>
            <a:ext cx="13468350" cy="10792025"/>
          </a:xfrm>
          <a:prstGeom prst="roundRect">
            <a:avLst/>
          </a:prstGeom>
          <a:solidFill>
            <a:srgbClr val="00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b="1" dirty="0">
              <a:solidFill>
                <a:schemeClr val="tx2"/>
              </a:solidFill>
            </a:endParaRPr>
          </a:p>
        </p:txBody>
      </p:sp>
      <p:sp>
        <p:nvSpPr>
          <p:cNvPr id="20" name="TextBox 19">
            <a:extLst>
              <a:ext uri="{FF2B5EF4-FFF2-40B4-BE49-F238E27FC236}">
                <a16:creationId xmlns:a16="http://schemas.microsoft.com/office/drawing/2014/main" id="{22B861CF-848B-D64F-2BE5-55A703C2C255}"/>
              </a:ext>
            </a:extLst>
          </p:cNvPr>
          <p:cNvSpPr txBox="1"/>
          <p:nvPr/>
        </p:nvSpPr>
        <p:spPr>
          <a:xfrm>
            <a:off x="18659907" y="6274008"/>
            <a:ext cx="6571384" cy="1323439"/>
          </a:xfrm>
          <a:prstGeom prst="rect">
            <a:avLst/>
          </a:prstGeom>
          <a:noFill/>
        </p:spPr>
        <p:txBody>
          <a:bodyPr wrap="square" rtlCol="0">
            <a:spAutoFit/>
          </a:bodyPr>
          <a:lstStyle/>
          <a:p>
            <a:pPr algn="ctr"/>
            <a:r>
              <a:rPr lang="en-US" sz="8000" b="1" dirty="0">
                <a:solidFill>
                  <a:schemeClr val="bg1"/>
                </a:solidFill>
                <a:latin typeface="+mj-lt"/>
              </a:rPr>
              <a:t>Mechanics</a:t>
            </a:r>
          </a:p>
        </p:txBody>
      </p:sp>
      <p:sp>
        <p:nvSpPr>
          <p:cNvPr id="21" name="TextBox 20">
            <a:extLst>
              <a:ext uri="{FF2B5EF4-FFF2-40B4-BE49-F238E27FC236}">
                <a16:creationId xmlns:a16="http://schemas.microsoft.com/office/drawing/2014/main" id="{4552629A-5AAD-EA77-99BB-E732AF1083D6}"/>
              </a:ext>
            </a:extLst>
          </p:cNvPr>
          <p:cNvSpPr txBox="1"/>
          <p:nvPr/>
        </p:nvSpPr>
        <p:spPr>
          <a:xfrm>
            <a:off x="15408516" y="7726681"/>
            <a:ext cx="12532519" cy="4708981"/>
          </a:xfrm>
          <a:prstGeom prst="rect">
            <a:avLst/>
          </a:prstGeom>
          <a:noFill/>
        </p:spPr>
        <p:txBody>
          <a:bodyPr wrap="square" rtlCol="0">
            <a:spAutoFit/>
          </a:bodyPr>
          <a:lstStyle/>
          <a:p>
            <a:pPr marL="457200" indent="-457200">
              <a:buFont typeface="Arial" panose="020B0604020202020204" pitchFamily="34" charset="0"/>
              <a:buChar char="•"/>
            </a:pPr>
            <a:r>
              <a:rPr lang="en-US" sz="3000" dirty="0">
                <a:solidFill>
                  <a:schemeClr val="bg1">
                    <a:lumMod val="95000"/>
                  </a:schemeClr>
                </a:solidFill>
              </a:rPr>
              <a:t>The</a:t>
            </a:r>
            <a:r>
              <a:rPr lang="en-US" sz="3000" b="1" dirty="0">
                <a:solidFill>
                  <a:schemeClr val="bg1">
                    <a:lumMod val="95000"/>
                  </a:schemeClr>
                </a:solidFill>
              </a:rPr>
              <a:t> Ion Gauge</a:t>
            </a:r>
            <a:r>
              <a:rPr lang="en-US" sz="3000" dirty="0">
                <a:solidFill>
                  <a:schemeClr val="bg1">
                    <a:lumMod val="95000"/>
                  </a:schemeClr>
                </a:solidFill>
              </a:rPr>
              <a:t> measures pressure data which can be used to determine atmospheric winds by monitoring their flow into the accommodation chamber</a:t>
            </a:r>
          </a:p>
          <a:p>
            <a:pPr marL="457200" indent="-457200">
              <a:buFont typeface="Arial" panose="020B0604020202020204" pitchFamily="34" charset="0"/>
              <a:buChar char="•"/>
            </a:pPr>
            <a:r>
              <a:rPr lang="en-US" sz="3000" dirty="0">
                <a:solidFill>
                  <a:schemeClr val="bg1">
                    <a:lumMod val="95000"/>
                  </a:schemeClr>
                </a:solidFill>
              </a:rPr>
              <a:t>The </a:t>
            </a:r>
            <a:r>
              <a:rPr lang="en-US" sz="3000" b="1" dirty="0">
                <a:solidFill>
                  <a:schemeClr val="bg1">
                    <a:lumMod val="95000"/>
                  </a:schemeClr>
                </a:solidFill>
              </a:rPr>
              <a:t>Aperture plate</a:t>
            </a:r>
            <a:r>
              <a:rPr lang="en-US" sz="3000" dirty="0">
                <a:solidFill>
                  <a:schemeClr val="bg1">
                    <a:lumMod val="95000"/>
                  </a:schemeClr>
                </a:solidFill>
              </a:rPr>
              <a:t> controls the size of the passage for atmospheric winds to travel into the accommodation chamber</a:t>
            </a:r>
          </a:p>
          <a:p>
            <a:pPr marL="457200" indent="-457200">
              <a:buFont typeface="Arial" panose="020B0604020202020204" pitchFamily="34" charset="0"/>
              <a:buChar char="•"/>
            </a:pPr>
            <a:r>
              <a:rPr lang="en-US" sz="3000" dirty="0">
                <a:solidFill>
                  <a:schemeClr val="bg1">
                    <a:lumMod val="95000"/>
                  </a:schemeClr>
                </a:solidFill>
              </a:rPr>
              <a:t>The </a:t>
            </a:r>
            <a:r>
              <a:rPr lang="en-US" sz="3000" b="1" dirty="0">
                <a:solidFill>
                  <a:schemeClr val="bg1">
                    <a:lumMod val="95000"/>
                  </a:schemeClr>
                </a:solidFill>
              </a:rPr>
              <a:t>Baffle </a:t>
            </a:r>
            <a:r>
              <a:rPr lang="en-US" sz="3000" dirty="0">
                <a:solidFill>
                  <a:schemeClr val="bg1">
                    <a:lumMod val="95000"/>
                  </a:schemeClr>
                </a:solidFill>
              </a:rPr>
              <a:t>rotates around an axis the runs through the center of the aperture plate and travels in a </a:t>
            </a:r>
            <a:r>
              <a:rPr lang="en-US" sz="3000" b="1" dirty="0">
                <a:solidFill>
                  <a:schemeClr val="bg1">
                    <a:lumMod val="95000"/>
                  </a:schemeClr>
                </a:solidFill>
              </a:rPr>
              <a:t>90-degree arc </a:t>
            </a:r>
            <a:r>
              <a:rPr lang="en-US" sz="3000" dirty="0">
                <a:solidFill>
                  <a:schemeClr val="bg1">
                    <a:lumMod val="95000"/>
                  </a:schemeClr>
                </a:solidFill>
              </a:rPr>
              <a:t>with its center directly covering the chamber aperture</a:t>
            </a:r>
          </a:p>
          <a:p>
            <a:pPr marL="457200" indent="-457200">
              <a:buFont typeface="Arial" panose="020B0604020202020204" pitchFamily="34" charset="0"/>
              <a:buChar char="•"/>
            </a:pPr>
            <a:r>
              <a:rPr lang="en-US" sz="3000" dirty="0">
                <a:solidFill>
                  <a:schemeClr val="bg1">
                    <a:lumMod val="95000"/>
                  </a:schemeClr>
                </a:solidFill>
              </a:rPr>
              <a:t>The </a:t>
            </a:r>
            <a:r>
              <a:rPr lang="en-US" sz="3000" b="1" dirty="0">
                <a:solidFill>
                  <a:schemeClr val="bg1">
                    <a:lumMod val="95000"/>
                  </a:schemeClr>
                </a:solidFill>
              </a:rPr>
              <a:t>particle shadow </a:t>
            </a:r>
            <a:r>
              <a:rPr lang="en-US" sz="3000" dirty="0">
                <a:solidFill>
                  <a:schemeClr val="bg1">
                    <a:lumMod val="95000"/>
                  </a:schemeClr>
                </a:solidFill>
              </a:rPr>
              <a:t>cast by the baffle onto the accommodation chamber controls the flow of material into the instrument.</a:t>
            </a:r>
          </a:p>
        </p:txBody>
      </p:sp>
      <p:sp>
        <p:nvSpPr>
          <p:cNvPr id="23" name="TextBox 22">
            <a:extLst>
              <a:ext uri="{FF2B5EF4-FFF2-40B4-BE49-F238E27FC236}">
                <a16:creationId xmlns:a16="http://schemas.microsoft.com/office/drawing/2014/main" id="{62262DBB-7E2A-6BE9-04BB-EAD27C69B6C3}"/>
              </a:ext>
            </a:extLst>
          </p:cNvPr>
          <p:cNvSpPr txBox="1"/>
          <p:nvPr/>
        </p:nvSpPr>
        <p:spPr>
          <a:xfrm>
            <a:off x="30129040" y="7493171"/>
            <a:ext cx="11769969" cy="2862322"/>
          </a:xfrm>
          <a:prstGeom prst="rect">
            <a:avLst/>
          </a:prstGeom>
          <a:noFill/>
        </p:spPr>
        <p:txBody>
          <a:bodyPr wrap="square" rtlCol="0">
            <a:spAutoFit/>
          </a:bodyPr>
          <a:lstStyle/>
          <a:p>
            <a:pPr marL="857250" indent="-857250">
              <a:buFont typeface="Arial" panose="020B0604020202020204" pitchFamily="34" charset="0"/>
              <a:buChar char="•"/>
            </a:pPr>
            <a:r>
              <a:rPr lang="en-US" sz="3000" dirty="0">
                <a:solidFill>
                  <a:schemeClr val="bg1">
                    <a:lumMod val="95000"/>
                  </a:schemeClr>
                </a:solidFill>
              </a:rPr>
              <a:t>Design performed as expected and proved efficacy for flight applications</a:t>
            </a:r>
          </a:p>
          <a:p>
            <a:pPr marL="857250" indent="-857250">
              <a:buFont typeface="Arial" panose="020B0604020202020204" pitchFamily="34" charset="0"/>
              <a:buChar char="•"/>
            </a:pPr>
            <a:r>
              <a:rPr lang="en-US" sz="3000" dirty="0">
                <a:solidFill>
                  <a:schemeClr val="bg1">
                    <a:lumMod val="95000"/>
                  </a:schemeClr>
                </a:solidFill>
              </a:rPr>
              <a:t>Prototype </a:t>
            </a:r>
            <a:r>
              <a:rPr lang="en-US" sz="3000" b="1" dirty="0">
                <a:solidFill>
                  <a:schemeClr val="bg1">
                    <a:lumMod val="95000"/>
                  </a:schemeClr>
                </a:solidFill>
              </a:rPr>
              <a:t>performed extremely well at low speeds</a:t>
            </a:r>
            <a:r>
              <a:rPr lang="en-US" sz="3000" dirty="0">
                <a:solidFill>
                  <a:schemeClr val="bg1">
                    <a:lumMod val="95000"/>
                  </a:schemeClr>
                </a:solidFill>
              </a:rPr>
              <a:t>, but error rose significantly as speed was increased to realistic speeds</a:t>
            </a:r>
          </a:p>
          <a:p>
            <a:pPr marL="857250" indent="-857250">
              <a:buFont typeface="Arial" panose="020B0604020202020204" pitchFamily="34" charset="0"/>
              <a:buChar char="•"/>
            </a:pPr>
            <a:r>
              <a:rPr lang="en-US" sz="3000" dirty="0">
                <a:solidFill>
                  <a:schemeClr val="bg1">
                    <a:lumMod val="95000"/>
                  </a:schemeClr>
                </a:solidFill>
              </a:rPr>
              <a:t>Sampling rate was severely limited by the </a:t>
            </a:r>
            <a:r>
              <a:rPr lang="en-US" sz="3000" b="1" dirty="0">
                <a:solidFill>
                  <a:schemeClr val="bg1">
                    <a:lumMod val="95000"/>
                  </a:schemeClr>
                </a:solidFill>
              </a:rPr>
              <a:t>Anelva controller</a:t>
            </a:r>
            <a:r>
              <a:rPr lang="en-US" sz="3000" dirty="0">
                <a:solidFill>
                  <a:schemeClr val="bg1">
                    <a:lumMod val="95000"/>
                  </a:schemeClr>
                </a:solidFill>
              </a:rPr>
              <a:t> which likely impacted poor performance as oscillatory speed was increased</a:t>
            </a:r>
          </a:p>
        </p:txBody>
      </p:sp>
      <p:sp>
        <p:nvSpPr>
          <p:cNvPr id="24" name="TextBox 23">
            <a:extLst>
              <a:ext uri="{FF2B5EF4-FFF2-40B4-BE49-F238E27FC236}">
                <a16:creationId xmlns:a16="http://schemas.microsoft.com/office/drawing/2014/main" id="{C1092B0F-602F-CAFA-A4D9-01AEF278517E}"/>
              </a:ext>
            </a:extLst>
          </p:cNvPr>
          <p:cNvSpPr txBox="1"/>
          <p:nvPr/>
        </p:nvSpPr>
        <p:spPr>
          <a:xfrm>
            <a:off x="32082282" y="10810095"/>
            <a:ext cx="7805306" cy="1323439"/>
          </a:xfrm>
          <a:prstGeom prst="rect">
            <a:avLst/>
          </a:prstGeom>
          <a:noFill/>
        </p:spPr>
        <p:txBody>
          <a:bodyPr wrap="square" rtlCol="0">
            <a:spAutoFit/>
          </a:bodyPr>
          <a:lstStyle/>
          <a:p>
            <a:pPr algn="ctr"/>
            <a:r>
              <a:rPr lang="en-US" sz="8000" b="1" dirty="0">
                <a:solidFill>
                  <a:schemeClr val="bg1"/>
                </a:solidFill>
                <a:latin typeface="+mj-lt"/>
              </a:rPr>
              <a:t>Next Steps</a:t>
            </a:r>
          </a:p>
        </p:txBody>
      </p:sp>
      <p:pic>
        <p:nvPicPr>
          <p:cNvPr id="26" name="Picture 25">
            <a:extLst>
              <a:ext uri="{FF2B5EF4-FFF2-40B4-BE49-F238E27FC236}">
                <a16:creationId xmlns:a16="http://schemas.microsoft.com/office/drawing/2014/main" id="{EFD76531-4E04-14A0-E3D1-A6E29C1A31AD}"/>
              </a:ext>
            </a:extLst>
          </p:cNvPr>
          <p:cNvPicPr>
            <a:picLocks noChangeAspect="1"/>
          </p:cNvPicPr>
          <p:nvPr/>
        </p:nvPicPr>
        <p:blipFill rotWithShape="1">
          <a:blip r:embed="rId8"/>
          <a:srcRect l="7134"/>
          <a:stretch/>
        </p:blipFill>
        <p:spPr>
          <a:xfrm>
            <a:off x="1281483" y="22721060"/>
            <a:ext cx="3881715" cy="3823081"/>
          </a:xfrm>
          <a:prstGeom prst="rect">
            <a:avLst/>
          </a:prstGeom>
        </p:spPr>
      </p:pic>
      <p:pic>
        <p:nvPicPr>
          <p:cNvPr id="28" name="Picture 27">
            <a:extLst>
              <a:ext uri="{FF2B5EF4-FFF2-40B4-BE49-F238E27FC236}">
                <a16:creationId xmlns:a16="http://schemas.microsoft.com/office/drawing/2014/main" id="{30CEB7A0-7EB3-8563-7609-9E776FB2D9E0}"/>
              </a:ext>
            </a:extLst>
          </p:cNvPr>
          <p:cNvPicPr>
            <a:picLocks noChangeAspect="1"/>
          </p:cNvPicPr>
          <p:nvPr/>
        </p:nvPicPr>
        <p:blipFill rotWithShape="1">
          <a:blip r:embed="rId9"/>
          <a:srcRect r="2003"/>
          <a:stretch/>
        </p:blipFill>
        <p:spPr>
          <a:xfrm>
            <a:off x="5642192" y="22721059"/>
            <a:ext cx="3971503" cy="3823081"/>
          </a:xfrm>
          <a:prstGeom prst="rect">
            <a:avLst/>
          </a:prstGeom>
        </p:spPr>
      </p:pic>
      <p:pic>
        <p:nvPicPr>
          <p:cNvPr id="1026" name="Picture 2">
            <a:extLst>
              <a:ext uri="{FF2B5EF4-FFF2-40B4-BE49-F238E27FC236}">
                <a16:creationId xmlns:a16="http://schemas.microsoft.com/office/drawing/2014/main" id="{BE7FCAA2-052B-0FBE-D766-B120E20EC8FB}"/>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1068"/>
          <a:stretch/>
        </p:blipFill>
        <p:spPr bwMode="auto">
          <a:xfrm>
            <a:off x="9218476" y="27400455"/>
            <a:ext cx="3222032" cy="3823080"/>
          </a:xfrm>
          <a:prstGeom prst="rect">
            <a:avLst/>
          </a:prstGeom>
          <a:noFill/>
          <a:extLst>
            <a:ext uri="{909E8E84-426E-40DD-AFC4-6F175D3DCCD1}">
              <a14:hiddenFill xmlns:a14="http://schemas.microsoft.com/office/drawing/2010/main">
                <a:solidFill>
                  <a:srgbClr val="FFFFFF"/>
                </a:solidFill>
              </a14:hiddenFill>
            </a:ext>
          </a:extLst>
        </p:spPr>
      </p:pic>
      <p:sp>
        <p:nvSpPr>
          <p:cNvPr id="30" name="Arrow: Right 29">
            <a:extLst>
              <a:ext uri="{FF2B5EF4-FFF2-40B4-BE49-F238E27FC236}">
                <a16:creationId xmlns:a16="http://schemas.microsoft.com/office/drawing/2014/main" id="{9417097F-6BAD-5876-8951-CD22346E109A}"/>
              </a:ext>
            </a:extLst>
          </p:cNvPr>
          <p:cNvSpPr/>
          <p:nvPr/>
        </p:nvSpPr>
        <p:spPr>
          <a:xfrm>
            <a:off x="4391767" y="25885159"/>
            <a:ext cx="1919896" cy="463839"/>
          </a:xfrm>
          <a:prstGeom prst="rightArrow">
            <a:avLst>
              <a:gd name="adj1" fmla="val 50000"/>
              <a:gd name="adj2" fmla="val 12392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err="1"/>
          </a:p>
        </p:txBody>
      </p:sp>
      <p:sp>
        <p:nvSpPr>
          <p:cNvPr id="31" name="Arrow: Right 30">
            <a:extLst>
              <a:ext uri="{FF2B5EF4-FFF2-40B4-BE49-F238E27FC236}">
                <a16:creationId xmlns:a16="http://schemas.microsoft.com/office/drawing/2014/main" id="{09EF9F8F-9606-0D6D-DF51-88E2B580263B}"/>
              </a:ext>
            </a:extLst>
          </p:cNvPr>
          <p:cNvSpPr/>
          <p:nvPr/>
        </p:nvSpPr>
        <p:spPr>
          <a:xfrm>
            <a:off x="8909596" y="25919765"/>
            <a:ext cx="1919896" cy="463839"/>
          </a:xfrm>
          <a:prstGeom prst="rightArrow">
            <a:avLst>
              <a:gd name="adj1" fmla="val 50000"/>
              <a:gd name="adj2" fmla="val 12392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err="1"/>
          </a:p>
        </p:txBody>
      </p:sp>
      <p:sp>
        <p:nvSpPr>
          <p:cNvPr id="32" name="AutoShape 4">
            <a:extLst>
              <a:ext uri="{FF2B5EF4-FFF2-40B4-BE49-F238E27FC236}">
                <a16:creationId xmlns:a16="http://schemas.microsoft.com/office/drawing/2014/main" id="{B7DC48A2-9AD1-839B-8FEE-2C8EFBAC838F}"/>
              </a:ext>
            </a:extLst>
          </p:cNvPr>
          <p:cNvSpPr>
            <a:spLocks noChangeAspect="1" noChangeArrowheads="1"/>
          </p:cNvSpPr>
          <p:nvPr/>
        </p:nvSpPr>
        <p:spPr bwMode="auto">
          <a:xfrm>
            <a:off x="21793200" y="16306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4" name="Picture 33">
            <a:extLst>
              <a:ext uri="{FF2B5EF4-FFF2-40B4-BE49-F238E27FC236}">
                <a16:creationId xmlns:a16="http://schemas.microsoft.com/office/drawing/2014/main" id="{817CE930-4C24-5B01-A922-5D70ABBB5063}"/>
              </a:ext>
            </a:extLst>
          </p:cNvPr>
          <p:cNvPicPr>
            <a:picLocks noChangeAspect="1"/>
          </p:cNvPicPr>
          <p:nvPr/>
        </p:nvPicPr>
        <p:blipFill rotWithShape="1">
          <a:blip r:embed="rId11"/>
          <a:srcRect l="8642" t="22116" r="21624" b="39520"/>
          <a:stretch/>
        </p:blipFill>
        <p:spPr>
          <a:xfrm>
            <a:off x="15898097" y="12573059"/>
            <a:ext cx="3858785" cy="3774169"/>
          </a:xfrm>
          <a:prstGeom prst="rect">
            <a:avLst/>
          </a:prstGeom>
        </p:spPr>
      </p:pic>
      <p:pic>
        <p:nvPicPr>
          <p:cNvPr id="1032" name="Picture 8">
            <a:extLst>
              <a:ext uri="{FF2B5EF4-FFF2-40B4-BE49-F238E27FC236}">
                <a16:creationId xmlns:a16="http://schemas.microsoft.com/office/drawing/2014/main" id="{690C33A6-491E-13D0-5A60-BF95E4B88E59}"/>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7464" t="23229" r="17465" b="30953"/>
          <a:stretch/>
        </p:blipFill>
        <p:spPr bwMode="auto">
          <a:xfrm>
            <a:off x="20129005" y="12573058"/>
            <a:ext cx="3015043" cy="37741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22B90CB-FFAD-586B-6BCB-EBE2D4969DE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9630" t="22917" r="11235" b="42692"/>
          <a:stretch/>
        </p:blipFill>
        <p:spPr bwMode="auto">
          <a:xfrm>
            <a:off x="23592182" y="12568977"/>
            <a:ext cx="4272356" cy="3778251"/>
          </a:xfrm>
          <a:prstGeom prst="rect">
            <a:avLst/>
          </a:prstGeom>
          <a:noFill/>
          <a:extLst>
            <a:ext uri="{909E8E84-426E-40DD-AFC4-6F175D3DCCD1}">
              <a14:hiddenFill xmlns:a14="http://schemas.microsoft.com/office/drawing/2010/main">
                <a:solidFill>
                  <a:srgbClr val="FFFFFF"/>
                </a:solidFill>
              </a14:hiddenFill>
            </a:ext>
          </a:extLst>
        </p:spPr>
      </p:pic>
      <p:pic>
        <p:nvPicPr>
          <p:cNvPr id="35" name="Content Placeholder 9" descr="A screenshot of a computer&#10;&#10;Description automatically generated">
            <a:extLst>
              <a:ext uri="{FF2B5EF4-FFF2-40B4-BE49-F238E27FC236}">
                <a16:creationId xmlns:a16="http://schemas.microsoft.com/office/drawing/2014/main" id="{C7C599FB-933E-0569-2B75-ADDC33B1353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42561" y="27438735"/>
            <a:ext cx="4859416" cy="3822117"/>
          </a:xfrm>
          <a:prstGeom prst="rect">
            <a:avLst/>
          </a:prstGeom>
        </p:spPr>
      </p:pic>
      <p:sp>
        <p:nvSpPr>
          <p:cNvPr id="36" name="Arrow: Right 35">
            <a:extLst>
              <a:ext uri="{FF2B5EF4-FFF2-40B4-BE49-F238E27FC236}">
                <a16:creationId xmlns:a16="http://schemas.microsoft.com/office/drawing/2014/main" id="{AAADA0B3-EA6B-2CC7-F70F-52599829C57B}"/>
              </a:ext>
            </a:extLst>
          </p:cNvPr>
          <p:cNvSpPr/>
          <p:nvPr/>
        </p:nvSpPr>
        <p:spPr>
          <a:xfrm>
            <a:off x="7501295" y="29077903"/>
            <a:ext cx="1919896" cy="463839"/>
          </a:xfrm>
          <a:prstGeom prst="rightArrow">
            <a:avLst>
              <a:gd name="adj1" fmla="val 50000"/>
              <a:gd name="adj2" fmla="val 12392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err="1"/>
          </a:p>
        </p:txBody>
      </p:sp>
      <p:pic>
        <p:nvPicPr>
          <p:cNvPr id="38" name="Picture 37">
            <a:extLst>
              <a:ext uri="{FF2B5EF4-FFF2-40B4-BE49-F238E27FC236}">
                <a16:creationId xmlns:a16="http://schemas.microsoft.com/office/drawing/2014/main" id="{FD7A2AA2-D820-20C4-9727-87B4DDC3098D}"/>
              </a:ext>
            </a:extLst>
          </p:cNvPr>
          <p:cNvPicPr>
            <a:picLocks noChangeAspect="1"/>
          </p:cNvPicPr>
          <p:nvPr/>
        </p:nvPicPr>
        <p:blipFill>
          <a:blip r:embed="rId15"/>
          <a:stretch>
            <a:fillRect/>
          </a:stretch>
        </p:blipFill>
        <p:spPr>
          <a:xfrm>
            <a:off x="36798867" y="18469392"/>
            <a:ext cx="5100142" cy="4708981"/>
          </a:xfrm>
          <a:prstGeom prst="rect">
            <a:avLst/>
          </a:prstGeom>
        </p:spPr>
      </p:pic>
      <p:pic>
        <p:nvPicPr>
          <p:cNvPr id="40" name="Picture 39">
            <a:extLst>
              <a:ext uri="{FF2B5EF4-FFF2-40B4-BE49-F238E27FC236}">
                <a16:creationId xmlns:a16="http://schemas.microsoft.com/office/drawing/2014/main" id="{5CBF013A-57F7-E3F3-97DD-830922B521ED}"/>
              </a:ext>
            </a:extLst>
          </p:cNvPr>
          <p:cNvPicPr>
            <a:picLocks noChangeAspect="1"/>
          </p:cNvPicPr>
          <p:nvPr/>
        </p:nvPicPr>
        <p:blipFill>
          <a:blip r:embed="rId16"/>
          <a:stretch>
            <a:fillRect/>
          </a:stretch>
        </p:blipFill>
        <p:spPr>
          <a:xfrm>
            <a:off x="33766756" y="25167529"/>
            <a:ext cx="4224880" cy="4708981"/>
          </a:xfrm>
          <a:prstGeom prst="rect">
            <a:avLst/>
          </a:prstGeom>
        </p:spPr>
      </p:pic>
      <p:pic>
        <p:nvPicPr>
          <p:cNvPr id="42" name="Picture 41">
            <a:extLst>
              <a:ext uri="{FF2B5EF4-FFF2-40B4-BE49-F238E27FC236}">
                <a16:creationId xmlns:a16="http://schemas.microsoft.com/office/drawing/2014/main" id="{BDADBB4D-0A5D-1721-FA08-00BCFEF62768}"/>
              </a:ext>
            </a:extLst>
          </p:cNvPr>
          <p:cNvPicPr>
            <a:picLocks noChangeAspect="1"/>
          </p:cNvPicPr>
          <p:nvPr/>
        </p:nvPicPr>
        <p:blipFill rotWithShape="1">
          <a:blip r:embed="rId17"/>
          <a:srcRect l="7673" t="1645" r="2839" b="-1645"/>
          <a:stretch/>
        </p:blipFill>
        <p:spPr>
          <a:xfrm>
            <a:off x="38266541" y="25839522"/>
            <a:ext cx="4071925" cy="3759623"/>
          </a:xfrm>
          <a:prstGeom prst="rect">
            <a:avLst/>
          </a:prstGeom>
        </p:spPr>
      </p:pic>
      <p:pic>
        <p:nvPicPr>
          <p:cNvPr id="43" name="Picture 42" descr="A close-up of a circuit board&#10;&#10;Description automatically generated">
            <a:extLst>
              <a:ext uri="{FF2B5EF4-FFF2-40B4-BE49-F238E27FC236}">
                <a16:creationId xmlns:a16="http://schemas.microsoft.com/office/drawing/2014/main" id="{EE790EA3-0AEA-7F4C-7ECA-D91815597AD2}"/>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0881" t="8314" r="11188" b="6782"/>
          <a:stretch/>
        </p:blipFill>
        <p:spPr>
          <a:xfrm rot="10800000">
            <a:off x="30489288" y="18740196"/>
            <a:ext cx="5100142" cy="4167371"/>
          </a:xfrm>
          <a:prstGeom prst="rect">
            <a:avLst/>
          </a:prstGeom>
        </p:spPr>
      </p:pic>
      <p:pic>
        <p:nvPicPr>
          <p:cNvPr id="48" name="Picture 47">
            <a:extLst>
              <a:ext uri="{FF2B5EF4-FFF2-40B4-BE49-F238E27FC236}">
                <a16:creationId xmlns:a16="http://schemas.microsoft.com/office/drawing/2014/main" id="{B7F3F1B1-1A20-E2FB-3433-CEEA4DA1F7E0}"/>
              </a:ext>
            </a:extLst>
          </p:cNvPr>
          <p:cNvPicPr>
            <a:picLocks noChangeAspect="1"/>
          </p:cNvPicPr>
          <p:nvPr/>
        </p:nvPicPr>
        <p:blipFill>
          <a:blip r:embed="rId19"/>
          <a:stretch>
            <a:fillRect/>
          </a:stretch>
        </p:blipFill>
        <p:spPr>
          <a:xfrm>
            <a:off x="29432392" y="26158533"/>
            <a:ext cx="4046995" cy="3190813"/>
          </a:xfrm>
          <a:prstGeom prst="rect">
            <a:avLst/>
          </a:prstGeom>
        </p:spPr>
      </p:pic>
      <p:sp>
        <p:nvSpPr>
          <p:cNvPr id="54" name="TextBox 53">
            <a:extLst>
              <a:ext uri="{FF2B5EF4-FFF2-40B4-BE49-F238E27FC236}">
                <a16:creationId xmlns:a16="http://schemas.microsoft.com/office/drawing/2014/main" id="{A637E6AF-2803-2E43-98A7-BB17BE3D08A9}"/>
              </a:ext>
            </a:extLst>
          </p:cNvPr>
          <p:cNvSpPr txBox="1"/>
          <p:nvPr/>
        </p:nvSpPr>
        <p:spPr>
          <a:xfrm>
            <a:off x="30578493" y="22918770"/>
            <a:ext cx="4862973" cy="1569660"/>
          </a:xfrm>
          <a:prstGeom prst="rect">
            <a:avLst/>
          </a:prstGeom>
          <a:noFill/>
        </p:spPr>
        <p:txBody>
          <a:bodyPr wrap="square" rtlCol="0">
            <a:spAutoFit/>
          </a:bodyPr>
          <a:lstStyle/>
          <a:p>
            <a:pPr algn="ctr"/>
            <a:r>
              <a:rPr lang="en-US" sz="2400" dirty="0">
                <a:solidFill>
                  <a:schemeClr val="bg1">
                    <a:lumMod val="95000"/>
                  </a:schemeClr>
                </a:solidFill>
              </a:rPr>
              <a:t>Flight board (bottom right) can collect data much better than Anelva controller used for initial data collection</a:t>
            </a:r>
          </a:p>
        </p:txBody>
      </p:sp>
      <p:sp>
        <p:nvSpPr>
          <p:cNvPr id="55" name="TextBox 54">
            <a:extLst>
              <a:ext uri="{FF2B5EF4-FFF2-40B4-BE49-F238E27FC236}">
                <a16:creationId xmlns:a16="http://schemas.microsoft.com/office/drawing/2014/main" id="{93CAA0C3-6892-1D0C-2C50-95FD56DDB2A5}"/>
              </a:ext>
            </a:extLst>
          </p:cNvPr>
          <p:cNvSpPr txBox="1"/>
          <p:nvPr/>
        </p:nvSpPr>
        <p:spPr>
          <a:xfrm>
            <a:off x="36917451" y="23164891"/>
            <a:ext cx="4862973" cy="1200329"/>
          </a:xfrm>
          <a:prstGeom prst="rect">
            <a:avLst/>
          </a:prstGeom>
          <a:noFill/>
        </p:spPr>
        <p:txBody>
          <a:bodyPr wrap="square" rtlCol="0">
            <a:spAutoFit/>
          </a:bodyPr>
          <a:lstStyle/>
          <a:p>
            <a:pPr algn="ctr"/>
            <a:r>
              <a:rPr lang="en-US" sz="2400" dirty="0">
                <a:solidFill>
                  <a:schemeClr val="bg1">
                    <a:lumMod val="95000"/>
                  </a:schemeClr>
                </a:solidFill>
              </a:rPr>
              <a:t>Two Baffle system adds complexity to instrument, but delivers a more accurate data collection method</a:t>
            </a:r>
          </a:p>
        </p:txBody>
      </p:sp>
      <p:sp>
        <p:nvSpPr>
          <p:cNvPr id="56" name="TextBox 55">
            <a:extLst>
              <a:ext uri="{FF2B5EF4-FFF2-40B4-BE49-F238E27FC236}">
                <a16:creationId xmlns:a16="http://schemas.microsoft.com/office/drawing/2014/main" id="{BD5E8556-B281-8869-E76A-3C76C4EB8889}"/>
              </a:ext>
            </a:extLst>
          </p:cNvPr>
          <p:cNvSpPr txBox="1"/>
          <p:nvPr/>
        </p:nvSpPr>
        <p:spPr>
          <a:xfrm>
            <a:off x="30443665" y="30029158"/>
            <a:ext cx="10353861" cy="1200329"/>
          </a:xfrm>
          <a:prstGeom prst="rect">
            <a:avLst/>
          </a:prstGeom>
          <a:noFill/>
        </p:spPr>
        <p:txBody>
          <a:bodyPr wrap="square" rtlCol="0">
            <a:spAutoFit/>
          </a:bodyPr>
          <a:lstStyle/>
          <a:p>
            <a:pPr algn="ctr"/>
            <a:r>
              <a:rPr lang="en-US" sz="2400" dirty="0">
                <a:solidFill>
                  <a:schemeClr val="bg1">
                    <a:lumMod val="95000"/>
                  </a:schemeClr>
                </a:solidFill>
              </a:rPr>
              <a:t>Other design concepts (pictured above) have yet to be manufactured but show promise. The ability to stow blades in a compact position until measurements need to be taken are suitable for the small nature of CubeSat missions.</a:t>
            </a:r>
          </a:p>
        </p:txBody>
      </p:sp>
      <p:sp>
        <p:nvSpPr>
          <p:cNvPr id="57" name="TextBox 56">
            <a:extLst>
              <a:ext uri="{FF2B5EF4-FFF2-40B4-BE49-F238E27FC236}">
                <a16:creationId xmlns:a16="http://schemas.microsoft.com/office/drawing/2014/main" id="{C33B9E98-4E82-61BF-48BD-9EB66143C092}"/>
              </a:ext>
            </a:extLst>
          </p:cNvPr>
          <p:cNvSpPr txBox="1"/>
          <p:nvPr/>
        </p:nvSpPr>
        <p:spPr>
          <a:xfrm>
            <a:off x="35976641" y="29045599"/>
            <a:ext cx="2065271" cy="830997"/>
          </a:xfrm>
          <a:prstGeom prst="rect">
            <a:avLst/>
          </a:prstGeom>
          <a:noFill/>
        </p:spPr>
        <p:txBody>
          <a:bodyPr wrap="square" rtlCol="0">
            <a:spAutoFit/>
          </a:bodyPr>
          <a:lstStyle/>
          <a:p>
            <a:pPr algn="r"/>
            <a:r>
              <a:rPr lang="en-US" sz="2400" b="1" dirty="0">
                <a:solidFill>
                  <a:srgbClr val="0080FF"/>
                </a:solidFill>
              </a:rPr>
              <a:t>Spring Loaded Deployment</a:t>
            </a:r>
          </a:p>
        </p:txBody>
      </p:sp>
      <p:sp>
        <p:nvSpPr>
          <p:cNvPr id="58" name="TextBox 57">
            <a:extLst>
              <a:ext uri="{FF2B5EF4-FFF2-40B4-BE49-F238E27FC236}">
                <a16:creationId xmlns:a16="http://schemas.microsoft.com/office/drawing/2014/main" id="{191B6C36-6125-008E-F8B6-28240997CF97}"/>
              </a:ext>
            </a:extLst>
          </p:cNvPr>
          <p:cNvSpPr txBox="1"/>
          <p:nvPr/>
        </p:nvSpPr>
        <p:spPr>
          <a:xfrm>
            <a:off x="39003650" y="28768148"/>
            <a:ext cx="3334816" cy="830997"/>
          </a:xfrm>
          <a:prstGeom prst="rect">
            <a:avLst/>
          </a:prstGeom>
          <a:noFill/>
        </p:spPr>
        <p:txBody>
          <a:bodyPr wrap="square" rtlCol="0">
            <a:spAutoFit/>
          </a:bodyPr>
          <a:lstStyle/>
          <a:p>
            <a:pPr algn="r"/>
            <a:r>
              <a:rPr lang="en-US" sz="2400" b="1" dirty="0">
                <a:solidFill>
                  <a:srgbClr val="0080FF"/>
                </a:solidFill>
              </a:rPr>
              <a:t>Swinging Arm Deployment</a:t>
            </a:r>
          </a:p>
        </p:txBody>
      </p:sp>
      <p:sp>
        <p:nvSpPr>
          <p:cNvPr id="59" name="TextBox 58">
            <a:extLst>
              <a:ext uri="{FF2B5EF4-FFF2-40B4-BE49-F238E27FC236}">
                <a16:creationId xmlns:a16="http://schemas.microsoft.com/office/drawing/2014/main" id="{F6715EB9-528E-2846-48DC-1B8CD48E0149}"/>
              </a:ext>
            </a:extLst>
          </p:cNvPr>
          <p:cNvSpPr txBox="1"/>
          <p:nvPr/>
        </p:nvSpPr>
        <p:spPr>
          <a:xfrm>
            <a:off x="30169709" y="28518349"/>
            <a:ext cx="3334816" cy="830997"/>
          </a:xfrm>
          <a:prstGeom prst="rect">
            <a:avLst/>
          </a:prstGeom>
          <a:noFill/>
        </p:spPr>
        <p:txBody>
          <a:bodyPr wrap="square" rtlCol="0">
            <a:spAutoFit/>
          </a:bodyPr>
          <a:lstStyle/>
          <a:p>
            <a:pPr algn="r"/>
            <a:r>
              <a:rPr lang="en-US" sz="2400" b="1" dirty="0">
                <a:solidFill>
                  <a:srgbClr val="0080FF"/>
                </a:solidFill>
              </a:rPr>
              <a:t>Telescoping Arm Deployment</a:t>
            </a:r>
          </a:p>
        </p:txBody>
      </p:sp>
    </p:spTree>
    <p:extLst>
      <p:ext uri="{BB962C8B-B14F-4D97-AF65-F5344CB8AC3E}">
        <p14:creationId xmlns:p14="http://schemas.microsoft.com/office/powerpoint/2010/main" val="931198942"/>
      </p:ext>
    </p:extLst>
  </p:cSld>
  <p:clrMapOvr>
    <a:masterClrMapping/>
  </p:clrMapOvr>
</p:sld>
</file>

<file path=ppt/theme/theme1.xml><?xml version="1.0" encoding="utf-8"?>
<a:theme xmlns:a="http://schemas.openxmlformats.org/drawingml/2006/main" name="Medical Poster">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4C5A6A"/>
      </a:hlink>
      <a:folHlink>
        <a:srgbClr val="808DA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sz="6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6000" dirty="0" err="1" smtClean="0"/>
        </a:defPPr>
      </a:lstStyle>
    </a:txDef>
  </a:objectDefaults>
  <a:extraClrSchemeLst/>
  <a:extLst>
    <a:ext uri="{05A4C25C-085E-4340-85A3-A5531E510DB2}">
      <thm15:themeFamily xmlns:thm15="http://schemas.microsoft.com/office/thememl/2012/main" name="Presentation1" id="{55A68E73-61CB-4542-8C48-DCBB2482A3D5}" vid="{6A3CA63D-1E3C-4681-8668-89277FEB3FEB}"/>
    </a:ext>
  </a:extLst>
</a:theme>
</file>

<file path=ppt/theme/theme2.xml><?xml version="1.0" encoding="utf-8"?>
<a:theme xmlns:a="http://schemas.openxmlformats.org/drawingml/2006/main" name="Office Theme">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4C5A6A"/>
      </a:hlink>
      <a:folHlink>
        <a:srgbClr val="808DA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4C5A6A"/>
      </a:hlink>
      <a:folHlink>
        <a:srgbClr val="808DA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A1110015-E380-4C53-980C-698226C61CA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Poster (blue and brown design)</Template>
  <TotalTime>0</TotalTime>
  <Words>638</Words>
  <Application>Microsoft Office PowerPoint</Application>
  <PresentationFormat>Custom</PresentationFormat>
  <Paragraphs>53</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Cambria</vt:lpstr>
      <vt:lpstr>Wingdings</vt:lpstr>
      <vt:lpstr>Medical Poster</vt:lpstr>
      <vt:lpstr>Developing CubeSat Instruments to Measure Upper Atmospheric Winds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2015-04-29T17:08:18Z</dcterms:created>
  <dcterms:modified xsi:type="dcterms:W3CDTF">2024-04-18T03:19:14Z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TC040015519991</vt:lpwstr>
  </property>
</Properties>
</file>