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279" autoAdjust="0"/>
    <p:restoredTop sz="94434" autoAdjust="0"/>
  </p:normalViewPr>
  <p:slideViewPr>
    <p:cSldViewPr snapToGrid="0">
      <p:cViewPr>
        <p:scale>
          <a:sx n="30" d="100"/>
          <a:sy n="30" d="100"/>
        </p:scale>
        <p:origin x="283" y="19"/>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4/14/2024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ti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LCA of Space Missions’ Global Warming Potential</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Devanee Guru</a:t>
            </a:r>
            <a:r>
              <a:rPr lang="en-US" sz="5600" u="sng" dirty="0">
                <a:solidFill>
                  <a:schemeClr val="bg1"/>
                </a:solidFill>
                <a:latin typeface="Cambria" panose="02040503050406030204" pitchFamily="18" charset="0"/>
                <a:ea typeface="Cambria" panose="02040503050406030204" pitchFamily="18" charset="0"/>
                <a:cs typeface="Arial" panose="020B0604020202020204" pitchFamily="34" charset="0"/>
              </a:rPr>
              <a:t>gé</a:t>
            </a:r>
            <a:r>
              <a:rPr lang="en-US" sz="5600" u="sng" dirty="0">
                <a:solidFill>
                  <a:schemeClr val="bg1"/>
                </a:solidFill>
                <a:latin typeface="Cambria" panose="02040503050406030204" pitchFamily="18" charset="0"/>
                <a:cs typeface="Arial" panose="020B0604020202020204" pitchFamily="34" charset="0"/>
              </a:rPr>
              <a:t>, Dr. Weiwei Mo (Faculty Advisor)</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Physics &amp; Astronomy,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087373"/>
            <a:ext cx="11241424" cy="726915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With an increase in space missions during the last 20 years &amp;  a growing awareness about factors that contribute to global warming it was found that space missions have minimal global warming impacts. However, within a space mission there are several factors that massively contribute to global warming, the goal was to complete a Life Cycle Analysis (LCA) of space missions and their global warming potential by investigating the following: </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Use of different propellants </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Factoring in all segments, from ‘cradle to grave’</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Greatest global warming potential factor from each segment</a:t>
            </a:r>
          </a:p>
          <a:p>
            <a:pPr algn="l"/>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7" y="13777877"/>
            <a:ext cx="11241424"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Methodology</a:t>
            </a:r>
          </a:p>
        </p:txBody>
      </p:sp>
      <p:sp>
        <p:nvSpPr>
          <p:cNvPr id="9" name="Subtitle 2"/>
          <p:cNvSpPr txBox="1">
            <a:spLocks/>
          </p:cNvSpPr>
          <p:nvPr/>
        </p:nvSpPr>
        <p:spPr>
          <a:xfrm>
            <a:off x="12314092" y="4937912"/>
            <a:ext cx="9269340" cy="89328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System Boundary</a:t>
            </a:r>
          </a:p>
        </p:txBody>
      </p:sp>
      <p:sp>
        <p:nvSpPr>
          <p:cNvPr id="12" name="Subtitle 2"/>
          <p:cNvSpPr txBox="1">
            <a:spLocks/>
          </p:cNvSpPr>
          <p:nvPr/>
        </p:nvSpPr>
        <p:spPr>
          <a:xfrm>
            <a:off x="32572096" y="14854122"/>
            <a:ext cx="10914743" cy="7348047"/>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Total global CO</a:t>
            </a:r>
            <a:r>
              <a:rPr lang="en-US" sz="3700" baseline="-25000" dirty="0">
                <a:latin typeface="Cambria" panose="02040503050406030204" pitchFamily="18" charset="0"/>
              </a:rPr>
              <a:t>2 </a:t>
            </a:r>
            <a:r>
              <a:rPr lang="en-US" sz="3700" dirty="0">
                <a:latin typeface="Cambria" panose="02040503050406030204" pitchFamily="18" charset="0"/>
              </a:rPr>
              <a:t>emissions of space missions are relatively small</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 0.01% in 2018 based on 114 launches per year</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 Estimated to be 0.21% based on 750 launches per year as access to space becomes more attainable </a:t>
            </a:r>
          </a:p>
          <a:p>
            <a:pPr algn="just">
              <a:spcBef>
                <a:spcPts val="0"/>
              </a:spcBef>
            </a:pPr>
            <a:endParaRPr lang="en-US" sz="3700" dirty="0">
              <a:latin typeface="Cambria" panose="02040503050406030204" pitchFamily="18" charset="0"/>
            </a:endParaRPr>
          </a:p>
          <a:p>
            <a:pPr algn="just">
              <a:spcBef>
                <a:spcPts val="0"/>
              </a:spcBef>
            </a:pPr>
            <a:r>
              <a:rPr lang="en-US" sz="3700" dirty="0">
                <a:latin typeface="Cambria" panose="02040503050406030204" pitchFamily="18" charset="0"/>
              </a:rPr>
              <a:t>Studies and calculations show the launch segment has the greatest impact on global warming potential on average due to burning of propellants. For the space segment, manufacturing carries the highest impact. </a:t>
            </a:r>
          </a:p>
          <a:p>
            <a:pPr algn="just">
              <a:spcBef>
                <a:spcPts val="0"/>
              </a:spcBef>
            </a:pPr>
            <a:endParaRPr lang="en-US" sz="3700" dirty="0">
              <a:latin typeface="Cambria" panose="02040503050406030204" pitchFamily="18" charset="0"/>
            </a:endParaRPr>
          </a:p>
          <a:p>
            <a:pPr algn="just">
              <a:spcBef>
                <a:spcPts val="0"/>
              </a:spcBef>
            </a:pPr>
            <a:r>
              <a:rPr lang="en-US" sz="3700" dirty="0">
                <a:latin typeface="Cambria" panose="02040503050406030204" pitchFamily="18" charset="0"/>
              </a:rPr>
              <a:t>Spots of under-represented data points that need further investigation are the ground segment emissions during end-of-life operations. </a:t>
            </a:r>
          </a:p>
        </p:txBody>
      </p:sp>
      <p:sp>
        <p:nvSpPr>
          <p:cNvPr id="13" name="Subtitle 2"/>
          <p:cNvSpPr txBox="1">
            <a:spLocks/>
          </p:cNvSpPr>
          <p:nvPr/>
        </p:nvSpPr>
        <p:spPr>
          <a:xfrm>
            <a:off x="369597" y="4927623"/>
            <a:ext cx="11241424"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a:t>
            </a:r>
          </a:p>
        </p:txBody>
      </p:sp>
      <p:sp>
        <p:nvSpPr>
          <p:cNvPr id="16" name="Subtitle 2"/>
          <p:cNvSpPr txBox="1">
            <a:spLocks/>
          </p:cNvSpPr>
          <p:nvPr/>
        </p:nvSpPr>
        <p:spPr>
          <a:xfrm>
            <a:off x="12300593" y="6087359"/>
            <a:ext cx="9282839" cy="1609326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The launch segment contributes the greatest to the global warming potential of space missions.</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Burning of propellant during launch, creating emissions of nitrogen oxides, methane, and black carbon</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84.90% of climate change potential comes from production and manufacturing of spacecraft, launcher components, and propellants. </a:t>
            </a:r>
          </a:p>
          <a:p>
            <a:pPr marL="571500" indent="-571500" algn="just">
              <a:spcBef>
                <a:spcPts val="0"/>
              </a:spcBef>
              <a:buFont typeface="Arial" panose="020B0604020202020204" pitchFamily="34" charset="0"/>
              <a:buChar char="•"/>
            </a:pPr>
            <a:r>
              <a:rPr lang="en-US" sz="3700" dirty="0">
                <a:latin typeface="Cambria"/>
                <a:ea typeface="Cambria"/>
              </a:rPr>
              <a:t>Upon reentry into the atmosphere an average of 4.28 kg CO</a:t>
            </a:r>
            <a:r>
              <a:rPr lang="en-US" sz="3700" baseline="-25000" dirty="0">
                <a:latin typeface="Cambria"/>
                <a:ea typeface="Cambria"/>
              </a:rPr>
              <a:t>2</a:t>
            </a:r>
            <a:r>
              <a:rPr lang="en-US" sz="3700" dirty="0">
                <a:latin typeface="Cambria"/>
                <a:ea typeface="Cambria"/>
              </a:rPr>
              <a:t> eq are emitted per kg of initial fuel</a:t>
            </a:r>
          </a:p>
          <a:p>
            <a:pPr marL="2491740" lvl="1" indent="-571500" algn="just">
              <a:spcBef>
                <a:spcPts val="0"/>
              </a:spcBef>
              <a:buFont typeface="Arial" panose="020B0604020202020204" pitchFamily="34" charset="0"/>
              <a:buChar char="•"/>
            </a:pPr>
            <a:r>
              <a:rPr lang="en-US" sz="3700" dirty="0">
                <a:latin typeface="Cambria"/>
                <a:ea typeface="Cambria"/>
              </a:rPr>
              <a:t>NO</a:t>
            </a:r>
            <a:r>
              <a:rPr lang="en-US" sz="3700" baseline="-25000" dirty="0">
                <a:latin typeface="Cambria"/>
                <a:ea typeface="Cambria"/>
              </a:rPr>
              <a:t>X</a:t>
            </a:r>
            <a:r>
              <a:rPr lang="en-US" sz="3700" dirty="0">
                <a:latin typeface="Cambria"/>
                <a:ea typeface="Cambria"/>
              </a:rPr>
              <a:t> is assumed the primary emission </a:t>
            </a:r>
          </a:p>
          <a:p>
            <a:pPr algn="just">
              <a:spcBef>
                <a:spcPts val="0"/>
              </a:spcBef>
            </a:pPr>
            <a:endParaRPr lang="en-US" sz="3700" dirty="0">
              <a:latin typeface="Cambria"/>
              <a:ea typeface="Cambria"/>
            </a:endParaRPr>
          </a:p>
          <a:p>
            <a:pPr algn="just">
              <a:spcBef>
                <a:spcPts val="0"/>
              </a:spcBef>
            </a:pPr>
            <a:r>
              <a:rPr lang="en-US" sz="3700" dirty="0">
                <a:latin typeface="Cambria"/>
                <a:ea typeface="Cambria"/>
              </a:rPr>
              <a:t>Two fuels have the largest impact overall</a:t>
            </a:r>
          </a:p>
          <a:p>
            <a:pPr marL="571500" indent="-571500" algn="just">
              <a:spcBef>
                <a:spcPts val="0"/>
              </a:spcBef>
              <a:buFont typeface="Arial" panose="020B0604020202020204" pitchFamily="34" charset="0"/>
              <a:buChar char="•"/>
            </a:pPr>
            <a:r>
              <a:rPr lang="en-US" sz="3700" dirty="0">
                <a:latin typeface="Cambria"/>
                <a:ea typeface="Cambria"/>
              </a:rPr>
              <a:t>RP-1 – Aerospace kerosene </a:t>
            </a:r>
          </a:p>
          <a:p>
            <a:pPr marL="571500" indent="-571500" algn="just">
              <a:spcBef>
                <a:spcPts val="0"/>
              </a:spcBef>
              <a:buFont typeface="Arial" panose="020B0604020202020204" pitchFamily="34" charset="0"/>
              <a:buChar char="•"/>
            </a:pPr>
            <a:r>
              <a:rPr lang="en-US" sz="3700" dirty="0">
                <a:latin typeface="Cambria"/>
                <a:ea typeface="Cambria"/>
              </a:rPr>
              <a:t>LO</a:t>
            </a:r>
            <a:r>
              <a:rPr lang="en-US" sz="3700" baseline="-25000" dirty="0">
                <a:latin typeface="Cambria"/>
                <a:ea typeface="Cambria"/>
              </a:rPr>
              <a:t>X</a:t>
            </a:r>
            <a:r>
              <a:rPr lang="en-US" sz="3700" dirty="0">
                <a:latin typeface="Cambria"/>
                <a:ea typeface="Cambria"/>
              </a:rPr>
              <a:t> – Liquid oxygen </a:t>
            </a:r>
            <a:endParaRPr lang="en-US" sz="3700" baseline="-25000" dirty="0">
              <a:latin typeface="Cambria" panose="02040503050406030204" pitchFamily="18" charset="0"/>
              <a:ea typeface="Cambria"/>
            </a:endParaRPr>
          </a:p>
          <a:p>
            <a:pPr algn="l">
              <a:spcBef>
                <a:spcPts val="0"/>
              </a:spcBef>
            </a:pPr>
            <a:endParaRPr lang="en-US" sz="3700" dirty="0">
              <a:latin typeface="Cambria" panose="02040503050406030204" pitchFamily="18" charset="0"/>
              <a:ea typeface="Cambria" panose="02040503050406030204" pitchFamily="18" charset="0"/>
            </a:endParaRPr>
          </a:p>
        </p:txBody>
      </p:sp>
      <p:sp>
        <p:nvSpPr>
          <p:cNvPr id="30" name="Subtitle 2"/>
          <p:cNvSpPr txBox="1">
            <a:spLocks/>
          </p:cNvSpPr>
          <p:nvPr/>
        </p:nvSpPr>
        <p:spPr>
          <a:xfrm>
            <a:off x="22183961" y="4983529"/>
            <a:ext cx="9856405"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Propellant Emissions</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CO</a:t>
            </a:r>
            <a:r>
              <a:rPr lang="en-US" sz="5100" baseline="-25000" dirty="0">
                <a:solidFill>
                  <a:schemeClr val="bg1"/>
                </a:solidFill>
                <a:latin typeface="Cambria" panose="02040503050406030204" pitchFamily="18" charset="0"/>
              </a:rPr>
              <a:t>2</a:t>
            </a:r>
            <a:r>
              <a:rPr lang="en-US" sz="5100" dirty="0">
                <a:solidFill>
                  <a:schemeClr val="bg1"/>
                </a:solidFill>
                <a:latin typeface="Cambria" panose="02040503050406030204" pitchFamily="18" charset="0"/>
              </a:rPr>
              <a:t> Emissions Combined Per Segment</a:t>
            </a:r>
          </a:p>
        </p:txBody>
      </p:sp>
      <p:sp>
        <p:nvSpPr>
          <p:cNvPr id="31" name="Subtitle 2"/>
          <p:cNvSpPr txBox="1">
            <a:spLocks/>
          </p:cNvSpPr>
          <p:nvPr/>
        </p:nvSpPr>
        <p:spPr>
          <a:xfrm>
            <a:off x="22118881" y="6087359"/>
            <a:ext cx="9856405" cy="1611480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23078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000" dirty="0">
                <a:latin typeface="Cambria" panose="02040503050406030204" pitchFamily="18" charset="0"/>
                <a:ea typeface="Cambria" panose="02040503050406030204" pitchFamily="18" charset="0"/>
              </a:rPr>
              <a:t>Wilson , A. R. (2019). </a:t>
            </a:r>
            <a:r>
              <a:rPr lang="en-US" sz="3000" i="1" dirty="0">
                <a:latin typeface="Cambria" panose="02040503050406030204" pitchFamily="18" charset="0"/>
                <a:ea typeface="Cambria" panose="02040503050406030204" pitchFamily="18" charset="0"/>
              </a:rPr>
              <a:t>Advanced Methods of Life Cycle Assessment for Space Systems </a:t>
            </a:r>
            <a:r>
              <a:rPr lang="en-US" sz="3000" dirty="0">
                <a:latin typeface="Cambria" panose="02040503050406030204" pitchFamily="18" charset="0"/>
                <a:ea typeface="Cambria" panose="02040503050406030204" pitchFamily="18" charset="0"/>
              </a:rPr>
              <a:t>(thesis). </a:t>
            </a:r>
          </a:p>
          <a:p>
            <a:pPr algn="l">
              <a:spcBef>
                <a:spcPts val="0"/>
              </a:spcBef>
            </a:pPr>
            <a:endParaRPr lang="en-US" sz="3000" dirty="0">
              <a:latin typeface="Cambria" panose="02040503050406030204" pitchFamily="18" charset="0"/>
              <a:ea typeface="Cambria" panose="02040503050406030204" pitchFamily="18" charset="0"/>
            </a:endParaRPr>
          </a:p>
          <a:p>
            <a:pPr algn="l">
              <a:spcBef>
                <a:spcPts val="0"/>
              </a:spcBef>
            </a:pPr>
            <a:r>
              <a:rPr lang="en-US" sz="3000" dirty="0">
                <a:latin typeface="Cambria" panose="02040503050406030204" pitchFamily="18" charset="0"/>
                <a:ea typeface="Cambria" panose="02040503050406030204" pitchFamily="18" charset="0"/>
              </a:rPr>
              <a:t>Neumann, S. S. (2018). (thesis). </a:t>
            </a:r>
            <a:r>
              <a:rPr lang="en-US" sz="3000" i="1" dirty="0">
                <a:latin typeface="Cambria" panose="02040503050406030204" pitchFamily="18" charset="0"/>
                <a:ea typeface="Cambria" panose="02040503050406030204" pitchFamily="18" charset="0"/>
              </a:rPr>
              <a:t>Environmental life cycle assessment of commercial space transportation activities in the United States</a:t>
            </a:r>
            <a:r>
              <a:rPr lang="en-US" sz="3000" dirty="0">
                <a:latin typeface="Cambria" panose="02040503050406030204" pitchFamily="18" charset="0"/>
                <a:ea typeface="Cambria" panose="02040503050406030204" pitchFamily="18" charset="0"/>
              </a:rPr>
              <a:t>. </a:t>
            </a:r>
          </a:p>
          <a:p>
            <a:pPr algn="l">
              <a:spcBef>
                <a:spcPts val="0"/>
              </a:spcBef>
            </a:pPr>
            <a:endParaRPr lang="en-US" sz="3000" dirty="0">
              <a:latin typeface="Cambria" panose="02040503050406030204" pitchFamily="18" charset="0"/>
              <a:ea typeface="Cambria" panose="02040503050406030204" pitchFamily="18" charset="0"/>
            </a:endParaRPr>
          </a:p>
          <a:p>
            <a:pPr algn="l">
              <a:spcBef>
                <a:spcPts val="0"/>
              </a:spcBef>
            </a:pPr>
            <a:r>
              <a:rPr lang="en-US" sz="3000" dirty="0">
                <a:effectLst/>
                <a:latin typeface="Cambria" panose="02040503050406030204" pitchFamily="18" charset="0"/>
                <a:ea typeface="Cambria" panose="02040503050406030204" pitchFamily="18" charset="0"/>
              </a:rPr>
              <a:t>Wilson, A. R., et al. (2022). Ecospheric life cycle impacts of annual global space activities. </a:t>
            </a:r>
            <a:r>
              <a:rPr lang="en-US" sz="3000" i="1" dirty="0">
                <a:effectLst/>
                <a:latin typeface="Cambria" panose="02040503050406030204" pitchFamily="18" charset="0"/>
                <a:ea typeface="Cambria" panose="02040503050406030204" pitchFamily="18" charset="0"/>
              </a:rPr>
              <a:t>Science of The Total Environment</a:t>
            </a:r>
            <a:r>
              <a:rPr lang="en-US" sz="3000" dirty="0">
                <a:effectLst/>
                <a:latin typeface="Cambria" panose="02040503050406030204" pitchFamily="18" charset="0"/>
                <a:ea typeface="Cambria" panose="02040503050406030204" pitchFamily="18" charset="0"/>
              </a:rPr>
              <a:t>, </a:t>
            </a:r>
            <a:r>
              <a:rPr lang="en-US" sz="3000" i="1" dirty="0">
                <a:effectLst/>
                <a:latin typeface="Cambria" panose="02040503050406030204" pitchFamily="18" charset="0"/>
                <a:ea typeface="Cambria" panose="02040503050406030204" pitchFamily="18" charset="0"/>
              </a:rPr>
              <a:t>834</a:t>
            </a:r>
            <a:r>
              <a:rPr lang="en-US" sz="3000" dirty="0">
                <a:effectLst/>
                <a:latin typeface="Cambria" panose="02040503050406030204" pitchFamily="18" charset="0"/>
                <a:ea typeface="Cambria" panose="02040503050406030204" pitchFamily="18" charset="0"/>
              </a:rPr>
              <a:t>. https://doi.org/10.1016/j.scitotenv.2022.155305 </a:t>
            </a:r>
          </a:p>
          <a:p>
            <a:pPr algn="l">
              <a:spcBef>
                <a:spcPts val="0"/>
              </a:spcBef>
            </a:pP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sp>
        <p:nvSpPr>
          <p:cNvPr id="93" name="Subtitle 2"/>
          <p:cNvSpPr txBox="1">
            <a:spLocks/>
          </p:cNvSpPr>
          <p:nvPr/>
        </p:nvSpPr>
        <p:spPr>
          <a:xfrm>
            <a:off x="32591449" y="26777743"/>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99" name="Subtitle 2"/>
          <p:cNvSpPr txBox="1">
            <a:spLocks/>
          </p:cNvSpPr>
          <p:nvPr/>
        </p:nvSpPr>
        <p:spPr>
          <a:xfrm>
            <a:off x="369597" y="14937627"/>
            <a:ext cx="11241424" cy="17195565"/>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Completion of an LCA focusing on global warming factors in the space sector through the following steps:</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Literature review </a:t>
            </a:r>
          </a:p>
          <a:p>
            <a:pPr marL="2377440" lvl="1" indent="-457200" algn="just">
              <a:spcBef>
                <a:spcPts val="0"/>
              </a:spcBef>
              <a:buFont typeface="Arial" panose="020B0604020202020204" pitchFamily="34" charset="0"/>
              <a:buChar char="•"/>
            </a:pPr>
            <a:r>
              <a:rPr lang="en-US" sz="3700" dirty="0">
                <a:latin typeface="Cambria" panose="02040503050406030204" pitchFamily="18" charset="0"/>
              </a:rPr>
              <a:t>44 papers reviewed,  31 with relevant data </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Detailed summary </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System boundary creation </a:t>
            </a:r>
          </a:p>
          <a:p>
            <a:pPr marL="2377440" lvl="1" indent="-457200" algn="just">
              <a:spcBef>
                <a:spcPts val="0"/>
              </a:spcBef>
              <a:buFont typeface="Arial" panose="020B0604020202020204" pitchFamily="34" charset="0"/>
              <a:buChar char="•"/>
            </a:pPr>
            <a:r>
              <a:rPr lang="en-US" sz="3700" dirty="0">
                <a:latin typeface="Cambria" panose="02040503050406030204" pitchFamily="18" charset="0"/>
              </a:rPr>
              <a:t>Constructed consistent definitions of mission segments (launch, space, ground) to apply across literature review</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Statement of the functional unit</a:t>
            </a:r>
          </a:p>
          <a:p>
            <a:pPr marL="2377440" lvl="1" indent="-457200" algn="just">
              <a:spcBef>
                <a:spcPts val="0"/>
              </a:spcBef>
              <a:buFont typeface="Arial" panose="020B0604020202020204" pitchFamily="34" charset="0"/>
              <a:buChar char="•"/>
            </a:pPr>
            <a:r>
              <a:rPr lang="en-US" sz="3700" dirty="0">
                <a:latin typeface="Cambria" panose="02040503050406030204" pitchFamily="18" charset="0"/>
              </a:rPr>
              <a:t>Serves as a basis for impact assessment calculations, in this LCA: To place a payload of 1 kg into low Earth orbit</a:t>
            </a:r>
          </a:p>
          <a:p>
            <a:pPr marL="457200" indent="-457200" algn="just">
              <a:spcBef>
                <a:spcPts val="0"/>
              </a:spcBef>
              <a:buFont typeface="Arial" panose="020B0604020202020204" pitchFamily="34" charset="0"/>
              <a:buChar char="•"/>
            </a:pPr>
            <a:r>
              <a:rPr lang="en-US" sz="3700" dirty="0">
                <a:latin typeface="Cambria" panose="02040503050406030204" pitchFamily="18" charset="0"/>
              </a:rPr>
              <a:t>Data analysis of emissions </a:t>
            </a:r>
          </a:p>
          <a:p>
            <a:pPr marL="2377440" lvl="1" indent="-457200" algn="just">
              <a:spcBef>
                <a:spcPts val="0"/>
              </a:spcBef>
              <a:buFont typeface="Arial" panose="020B0604020202020204" pitchFamily="34" charset="0"/>
              <a:buChar char="•"/>
            </a:pPr>
            <a:r>
              <a:rPr lang="en-US" sz="3700" dirty="0">
                <a:latin typeface="Cambria" panose="02040503050406030204" pitchFamily="18" charset="0"/>
              </a:rPr>
              <a:t>Breakdown of emissions produced during launch, space, and ground segments </a:t>
            </a:r>
          </a:p>
          <a:p>
            <a:pPr marL="400027" indent="-400027" algn="just">
              <a:spcBef>
                <a:spcPts val="0"/>
              </a:spcBef>
              <a:buFont typeface="Arial" panose="020B0604020202020204" pitchFamily="34" charset="0"/>
              <a:buChar char="•"/>
            </a:pPr>
            <a:r>
              <a:rPr lang="en-US" sz="3700" dirty="0">
                <a:latin typeface="Cambria" panose="02040503050406030204" pitchFamily="18" charset="0"/>
              </a:rPr>
              <a:t>Conversion of emissions into CO</a:t>
            </a:r>
            <a:r>
              <a:rPr lang="en-US" sz="3700" baseline="-25000" dirty="0">
                <a:latin typeface="Cambria" panose="02040503050406030204" pitchFamily="18" charset="0"/>
              </a:rPr>
              <a:t>2</a:t>
            </a:r>
            <a:r>
              <a:rPr lang="en-US" sz="3700" dirty="0">
                <a:latin typeface="Cambria" panose="02040503050406030204" pitchFamily="18" charset="0"/>
              </a:rPr>
              <a:t> equivalents using the rocket equation</a:t>
            </a:r>
            <a:endParaRPr lang="en-US" sz="202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algn="just">
              <a:spcBef>
                <a:spcPts val="0"/>
              </a:spcBef>
            </a:pPr>
            <a:endParaRPr lang="en-US" sz="37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700" dirty="0">
              <a:latin typeface="Cambria" panose="02040503050406030204" pitchFamily="18" charset="0"/>
            </a:endParaRPr>
          </a:p>
          <a:p>
            <a:pPr marL="400027" indent="-400027" algn="just">
              <a:spcBef>
                <a:spcPts val="0"/>
              </a:spcBef>
              <a:buFont typeface="Arial" panose="020B0604020202020204" pitchFamily="34" charset="0"/>
              <a:buChar char="•"/>
            </a:pPr>
            <a:r>
              <a:rPr lang="en-US" sz="3700" dirty="0">
                <a:latin typeface="Cambria" panose="02040503050406030204" pitchFamily="18" charset="0"/>
              </a:rPr>
              <a:t>Investigation of CO</a:t>
            </a:r>
            <a:r>
              <a:rPr lang="en-US" sz="3700" baseline="-25000" dirty="0">
                <a:latin typeface="Cambria" panose="02040503050406030204" pitchFamily="18" charset="0"/>
              </a:rPr>
              <a:t>2</a:t>
            </a:r>
            <a:r>
              <a:rPr lang="en-US" sz="3700" dirty="0">
                <a:latin typeface="Cambria" panose="02040503050406030204" pitchFamily="18" charset="0"/>
              </a:rPr>
              <a:t> emissions of three popular rocket vehicles based on the segment</a:t>
            </a:r>
          </a:p>
          <a:p>
            <a:pPr marL="2320267" lvl="1" indent="-400027" algn="just">
              <a:spcBef>
                <a:spcPts val="0"/>
              </a:spcBef>
              <a:buFont typeface="Arial" panose="020B0604020202020204" pitchFamily="34" charset="0"/>
              <a:buChar char="•"/>
            </a:pPr>
            <a:r>
              <a:rPr lang="en-US" sz="3700" dirty="0">
                <a:latin typeface="Cambria" panose="02040503050406030204" pitchFamily="18" charset="0"/>
              </a:rPr>
              <a:t>Calculated for base weight of rocket plus amount of fuel needed for a 1kg payload </a:t>
            </a:r>
          </a:p>
          <a:p>
            <a:pPr algn="just">
              <a:spcBef>
                <a:spcPts val="0"/>
              </a:spcBef>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4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108" name="Subtitle 2"/>
          <p:cNvSpPr txBox="1">
            <a:spLocks/>
          </p:cNvSpPr>
          <p:nvPr/>
        </p:nvSpPr>
        <p:spPr>
          <a:xfrm>
            <a:off x="32593471" y="23642373"/>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a:ea typeface="Cambria"/>
              </a:rPr>
              <a:t>A special thanks to my project advisor, Dr. Weiwei Mo for guiding &amp; supporting me through my research, and my friends and family for their support in my educational journey.  </a:t>
            </a: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graphicFrame>
        <p:nvGraphicFramePr>
          <p:cNvPr id="21" name="Table 20">
            <a:extLst>
              <a:ext uri="{FF2B5EF4-FFF2-40B4-BE49-F238E27FC236}">
                <a16:creationId xmlns:a16="http://schemas.microsoft.com/office/drawing/2014/main" id="{EC4C68A0-DB0C-C703-1362-4B51E780C93C}"/>
              </a:ext>
            </a:extLst>
          </p:cNvPr>
          <p:cNvGraphicFramePr>
            <a:graphicFrameLocks noGrp="1"/>
          </p:cNvGraphicFramePr>
          <p:nvPr>
            <p:extLst>
              <p:ext uri="{D42A27DB-BD31-4B8C-83A1-F6EECF244321}">
                <p14:modId xmlns:p14="http://schemas.microsoft.com/office/powerpoint/2010/main" val="2173707282"/>
              </p:ext>
            </p:extLst>
          </p:nvPr>
        </p:nvGraphicFramePr>
        <p:xfrm>
          <a:off x="22405662" y="16330050"/>
          <a:ext cx="9282840" cy="5526873"/>
        </p:xfrm>
        <a:graphic>
          <a:graphicData uri="http://schemas.openxmlformats.org/drawingml/2006/table">
            <a:tbl>
              <a:tblPr firstRow="1" bandRow="1">
                <a:tableStyleId>{5C22544A-7EE6-4342-B048-85BDC9FD1C3A}</a:tableStyleId>
              </a:tblPr>
              <a:tblGrid>
                <a:gridCol w="1582097">
                  <a:extLst>
                    <a:ext uri="{9D8B030D-6E8A-4147-A177-3AD203B41FA5}">
                      <a16:colId xmlns:a16="http://schemas.microsoft.com/office/drawing/2014/main" val="2456324797"/>
                    </a:ext>
                  </a:extLst>
                </a:gridCol>
                <a:gridCol w="4937760">
                  <a:extLst>
                    <a:ext uri="{9D8B030D-6E8A-4147-A177-3AD203B41FA5}">
                      <a16:colId xmlns:a16="http://schemas.microsoft.com/office/drawing/2014/main" val="1763550512"/>
                    </a:ext>
                  </a:extLst>
                </a:gridCol>
                <a:gridCol w="2762983">
                  <a:extLst>
                    <a:ext uri="{9D8B030D-6E8A-4147-A177-3AD203B41FA5}">
                      <a16:colId xmlns:a16="http://schemas.microsoft.com/office/drawing/2014/main" val="3088766101"/>
                    </a:ext>
                  </a:extLst>
                </a:gridCol>
              </a:tblGrid>
              <a:tr h="0">
                <a:tc>
                  <a:txBody>
                    <a:bodyPr/>
                    <a:lstStyle/>
                    <a:p>
                      <a:r>
                        <a:rPr lang="en-US" sz="4000" dirty="0">
                          <a:latin typeface="Cambria" panose="02040503050406030204" pitchFamily="18" charset="0"/>
                          <a:ea typeface="Cambria" panose="02040503050406030204" pitchFamily="18" charset="0"/>
                        </a:rPr>
                        <a:t>Unit </a:t>
                      </a:r>
                    </a:p>
                  </a:txBody>
                  <a:tcPr/>
                </a:tc>
                <a:tc>
                  <a:txBody>
                    <a:bodyPr/>
                    <a:lstStyle/>
                    <a:p>
                      <a:r>
                        <a:rPr lang="en-US" sz="4000" dirty="0">
                          <a:latin typeface="Cambria" panose="02040503050406030204" pitchFamily="18" charset="0"/>
                          <a:ea typeface="Cambria" panose="02040503050406030204" pitchFamily="18" charset="0"/>
                        </a:rPr>
                        <a:t>Description </a:t>
                      </a:r>
                    </a:p>
                  </a:txBody>
                  <a:tcPr/>
                </a:tc>
                <a:tc>
                  <a:txBody>
                    <a:bodyPr/>
                    <a:lstStyle/>
                    <a:p>
                      <a:r>
                        <a:rPr lang="en-US" sz="4000" dirty="0">
                          <a:latin typeface="Cambria" panose="02040503050406030204" pitchFamily="18" charset="0"/>
                          <a:ea typeface="Cambria" panose="02040503050406030204" pitchFamily="18" charset="0"/>
                        </a:rPr>
                        <a:t>Kg CO</a:t>
                      </a:r>
                      <a:r>
                        <a:rPr lang="en-US" sz="4000" baseline="-25000" dirty="0">
                          <a:latin typeface="Cambria" panose="02040503050406030204" pitchFamily="18" charset="0"/>
                          <a:ea typeface="Cambria" panose="02040503050406030204" pitchFamily="18" charset="0"/>
                        </a:rPr>
                        <a:t>2</a:t>
                      </a:r>
                      <a:r>
                        <a:rPr lang="en-US" sz="4000" dirty="0">
                          <a:latin typeface="Cambria" panose="02040503050406030204" pitchFamily="18" charset="0"/>
                          <a:ea typeface="Cambria" panose="02040503050406030204" pitchFamily="18" charset="0"/>
                        </a:rPr>
                        <a:t> eq </a:t>
                      </a:r>
                    </a:p>
                  </a:txBody>
                  <a:tcPr/>
                </a:tc>
                <a:extLst>
                  <a:ext uri="{0D108BD9-81ED-4DB2-BD59-A6C34878D82A}">
                    <a16:rowId xmlns:a16="http://schemas.microsoft.com/office/drawing/2014/main" val="660487865"/>
                  </a:ext>
                </a:extLst>
              </a:tr>
              <a:tr h="617366">
                <a:tc>
                  <a:txBody>
                    <a:bodyPr/>
                    <a:lstStyle/>
                    <a:p>
                      <a:r>
                        <a:rPr lang="en-US" sz="3600" dirty="0">
                          <a:latin typeface="Cambria" panose="02040503050406030204" pitchFamily="18" charset="0"/>
                          <a:ea typeface="Cambria" panose="02040503050406030204" pitchFamily="18" charset="0"/>
                        </a:rPr>
                        <a:t>Kg</a:t>
                      </a:r>
                    </a:p>
                  </a:txBody>
                  <a:tcPr/>
                </a:tc>
                <a:tc>
                  <a:txBody>
                    <a:bodyPr/>
                    <a:lstStyle/>
                    <a:p>
                      <a:r>
                        <a:rPr lang="en-US" sz="3600" dirty="0">
                          <a:latin typeface="Cambria" panose="02040503050406030204" pitchFamily="18" charset="0"/>
                          <a:ea typeface="Cambria" panose="02040503050406030204" pitchFamily="18" charset="0"/>
                        </a:rPr>
                        <a:t>Carbon Dioxide (CO</a:t>
                      </a:r>
                      <a:r>
                        <a:rPr lang="en-US" sz="3600" baseline="-25000" dirty="0">
                          <a:latin typeface="Cambria" panose="02040503050406030204" pitchFamily="18" charset="0"/>
                          <a:ea typeface="Cambria" panose="02040503050406030204" pitchFamily="18" charset="0"/>
                        </a:rPr>
                        <a:t>2</a:t>
                      </a:r>
                      <a:r>
                        <a:rPr lang="en-US" sz="3600" dirty="0">
                          <a:latin typeface="Cambria" panose="02040503050406030204" pitchFamily="18" charset="0"/>
                          <a:ea typeface="Cambria" panose="02040503050406030204" pitchFamily="18" charset="0"/>
                        </a:rPr>
                        <a:t>)</a:t>
                      </a:r>
                    </a:p>
                  </a:txBody>
                  <a:tcPr/>
                </a:tc>
                <a:tc>
                  <a:txBody>
                    <a:bodyPr/>
                    <a:lstStyle/>
                    <a:p>
                      <a:r>
                        <a:rPr lang="en-US" sz="3600" dirty="0">
                          <a:latin typeface="Cambria" panose="02040503050406030204" pitchFamily="18" charset="0"/>
                          <a:ea typeface="Cambria" panose="02040503050406030204" pitchFamily="18" charset="0"/>
                        </a:rPr>
                        <a:t>1 </a:t>
                      </a:r>
                    </a:p>
                  </a:txBody>
                  <a:tcPr/>
                </a:tc>
                <a:extLst>
                  <a:ext uri="{0D108BD9-81ED-4DB2-BD59-A6C34878D82A}">
                    <a16:rowId xmlns:a16="http://schemas.microsoft.com/office/drawing/2014/main" val="1983528024"/>
                  </a:ext>
                </a:extLst>
              </a:tr>
              <a:tr h="759376">
                <a:tc>
                  <a:txBody>
                    <a:bodyPr/>
                    <a:lstStyle/>
                    <a:p>
                      <a:r>
                        <a:rPr lang="en-US" sz="3600" dirty="0">
                          <a:latin typeface="Cambria" panose="02040503050406030204" pitchFamily="18" charset="0"/>
                          <a:ea typeface="Cambria" panose="02040503050406030204" pitchFamily="18" charset="0"/>
                        </a:rPr>
                        <a:t>Kg </a:t>
                      </a:r>
                    </a:p>
                  </a:txBody>
                  <a:tcPr/>
                </a:tc>
                <a:tc>
                  <a:txBody>
                    <a:bodyPr/>
                    <a:lstStyle/>
                    <a:p>
                      <a:r>
                        <a:rPr lang="en-US" sz="5400" baseline="-25000" dirty="0">
                          <a:latin typeface="Cambria" panose="02040503050406030204" pitchFamily="18" charset="0"/>
                          <a:ea typeface="Cambria" panose="02040503050406030204" pitchFamily="18" charset="0"/>
                        </a:rPr>
                        <a:t>Black Carbon (BC)</a:t>
                      </a:r>
                    </a:p>
                  </a:txBody>
                  <a:tcPr/>
                </a:tc>
                <a:tc>
                  <a:txBody>
                    <a:bodyPr/>
                    <a:lstStyle/>
                    <a:p>
                      <a:r>
                        <a:rPr lang="en-US" sz="3600" dirty="0">
                          <a:latin typeface="Cambria" panose="02040503050406030204" pitchFamily="18" charset="0"/>
                          <a:ea typeface="Cambria" panose="02040503050406030204" pitchFamily="18" charset="0"/>
                        </a:rPr>
                        <a:t>2.38 </a:t>
                      </a:r>
                    </a:p>
                  </a:txBody>
                  <a:tcPr/>
                </a:tc>
                <a:extLst>
                  <a:ext uri="{0D108BD9-81ED-4DB2-BD59-A6C34878D82A}">
                    <a16:rowId xmlns:a16="http://schemas.microsoft.com/office/drawing/2014/main" val="3495688566"/>
                  </a:ext>
                </a:extLst>
              </a:tr>
              <a:tr h="633224">
                <a:tc>
                  <a:txBody>
                    <a:bodyPr/>
                    <a:lstStyle/>
                    <a:p>
                      <a:r>
                        <a:rPr lang="en-US" sz="3600" dirty="0">
                          <a:latin typeface="Cambria" panose="02040503050406030204" pitchFamily="18" charset="0"/>
                          <a:ea typeface="Cambria" panose="02040503050406030204" pitchFamily="18" charset="0"/>
                        </a:rPr>
                        <a:t>Kg</a:t>
                      </a:r>
                    </a:p>
                  </a:txBody>
                  <a:tcPr/>
                </a:tc>
                <a:tc>
                  <a:txBody>
                    <a:bodyPr/>
                    <a:lstStyle/>
                    <a:p>
                      <a:r>
                        <a:rPr lang="en-US" sz="3600" dirty="0">
                          <a:latin typeface="Cambria" panose="02040503050406030204" pitchFamily="18" charset="0"/>
                          <a:ea typeface="Cambria" panose="02040503050406030204" pitchFamily="18" charset="0"/>
                        </a:rPr>
                        <a:t>Nitrous Oxide (NO</a:t>
                      </a:r>
                      <a:r>
                        <a:rPr lang="en-US" sz="3600" baseline="-25000" dirty="0">
                          <a:latin typeface="Cambria" panose="02040503050406030204" pitchFamily="18" charset="0"/>
                          <a:ea typeface="Cambria" panose="02040503050406030204" pitchFamily="18" charset="0"/>
                        </a:rPr>
                        <a:t>X</a:t>
                      </a:r>
                      <a:r>
                        <a:rPr lang="en-US" sz="3600" dirty="0">
                          <a:latin typeface="Cambria" panose="02040503050406030204" pitchFamily="18" charset="0"/>
                          <a:ea typeface="Cambria" panose="02040503050406030204" pitchFamily="18" charset="0"/>
                        </a:rPr>
                        <a:t>)</a:t>
                      </a:r>
                      <a:endParaRPr lang="en-US" sz="3600" baseline="-25000" dirty="0">
                        <a:latin typeface="Cambria" panose="02040503050406030204" pitchFamily="18" charset="0"/>
                        <a:ea typeface="Cambria" panose="02040503050406030204" pitchFamily="18" charset="0"/>
                      </a:endParaRPr>
                    </a:p>
                  </a:txBody>
                  <a:tcPr/>
                </a:tc>
                <a:tc>
                  <a:txBody>
                    <a:bodyPr/>
                    <a:lstStyle/>
                    <a:p>
                      <a:r>
                        <a:rPr lang="en-US" sz="3600" dirty="0">
                          <a:latin typeface="Cambria" panose="02040503050406030204" pitchFamily="18" charset="0"/>
                          <a:ea typeface="Cambria" panose="02040503050406030204" pitchFamily="18" charset="0"/>
                        </a:rPr>
                        <a:t>298</a:t>
                      </a:r>
                    </a:p>
                  </a:txBody>
                  <a:tcPr/>
                </a:tc>
                <a:extLst>
                  <a:ext uri="{0D108BD9-81ED-4DB2-BD59-A6C34878D82A}">
                    <a16:rowId xmlns:a16="http://schemas.microsoft.com/office/drawing/2014/main" val="818087916"/>
                  </a:ext>
                </a:extLst>
              </a:tr>
              <a:tr h="735752">
                <a:tc>
                  <a:txBody>
                    <a:bodyPr/>
                    <a:lstStyle/>
                    <a:p>
                      <a:r>
                        <a:rPr lang="en-US" sz="3600" dirty="0">
                          <a:latin typeface="Cambria" panose="02040503050406030204" pitchFamily="18" charset="0"/>
                          <a:ea typeface="Cambria" panose="02040503050406030204" pitchFamily="18" charset="0"/>
                        </a:rPr>
                        <a:t>Kg</a:t>
                      </a:r>
                    </a:p>
                  </a:txBody>
                  <a:tcPr/>
                </a:tc>
                <a:tc>
                  <a:txBody>
                    <a:bodyPr/>
                    <a:lstStyle/>
                    <a:p>
                      <a:r>
                        <a:rPr lang="en-US" sz="3600" dirty="0">
                          <a:latin typeface="Cambria" panose="02040503050406030204" pitchFamily="18" charset="0"/>
                          <a:ea typeface="Cambria" panose="02040503050406030204" pitchFamily="18" charset="0"/>
                        </a:rPr>
                        <a:t>Carbon Monoxide (CO)</a:t>
                      </a:r>
                    </a:p>
                  </a:txBody>
                  <a:tcPr/>
                </a:tc>
                <a:tc>
                  <a:txBody>
                    <a:bodyPr/>
                    <a:lstStyle/>
                    <a:p>
                      <a:r>
                        <a:rPr lang="en-US" sz="3600" dirty="0">
                          <a:latin typeface="Cambria" panose="02040503050406030204" pitchFamily="18" charset="0"/>
                          <a:ea typeface="Cambria" panose="02040503050406030204" pitchFamily="18" charset="0"/>
                        </a:rPr>
                        <a:t>2 – 5.3</a:t>
                      </a:r>
                    </a:p>
                  </a:txBody>
                  <a:tcPr/>
                </a:tc>
                <a:extLst>
                  <a:ext uri="{0D108BD9-81ED-4DB2-BD59-A6C34878D82A}">
                    <a16:rowId xmlns:a16="http://schemas.microsoft.com/office/drawing/2014/main" val="63964354"/>
                  </a:ext>
                </a:extLst>
              </a:tr>
              <a:tr h="737420">
                <a:tc>
                  <a:txBody>
                    <a:bodyPr/>
                    <a:lstStyle/>
                    <a:p>
                      <a:r>
                        <a:rPr lang="en-US" sz="3600" dirty="0">
                          <a:latin typeface="Cambria" panose="02040503050406030204" pitchFamily="18" charset="0"/>
                          <a:ea typeface="Cambria" panose="02040503050406030204" pitchFamily="18" charset="0"/>
                        </a:rPr>
                        <a:t>Kg</a:t>
                      </a:r>
                    </a:p>
                  </a:txBody>
                  <a:tcPr/>
                </a:tc>
                <a:tc>
                  <a:txBody>
                    <a:bodyPr/>
                    <a:lstStyle/>
                    <a:p>
                      <a:r>
                        <a:rPr lang="en-US" sz="3600" dirty="0">
                          <a:latin typeface="Cambria" panose="02040503050406030204" pitchFamily="18" charset="0"/>
                          <a:ea typeface="Cambria" panose="02040503050406030204" pitchFamily="18" charset="0"/>
                        </a:rPr>
                        <a:t>Liquid Water (H</a:t>
                      </a:r>
                      <a:r>
                        <a:rPr lang="en-US" sz="3600" baseline="-25000" dirty="0">
                          <a:latin typeface="Cambria" panose="02040503050406030204" pitchFamily="18" charset="0"/>
                          <a:ea typeface="Cambria" panose="02040503050406030204" pitchFamily="18" charset="0"/>
                        </a:rPr>
                        <a:t>2</a:t>
                      </a:r>
                      <a:r>
                        <a:rPr lang="en-US" sz="3600" dirty="0">
                          <a:latin typeface="Cambria" panose="02040503050406030204" pitchFamily="18" charset="0"/>
                          <a:ea typeface="Cambria" panose="02040503050406030204" pitchFamily="18" charset="0"/>
                        </a:rPr>
                        <a:t>0)</a:t>
                      </a:r>
                    </a:p>
                  </a:txBody>
                  <a:tcPr/>
                </a:tc>
                <a:tc>
                  <a:txBody>
                    <a:bodyPr/>
                    <a:lstStyle/>
                    <a:p>
                      <a:r>
                        <a:rPr lang="en-US" sz="3600" dirty="0">
                          <a:latin typeface="Cambria" panose="02040503050406030204" pitchFamily="18" charset="0"/>
                          <a:ea typeface="Cambria" panose="02040503050406030204" pitchFamily="18" charset="0"/>
                        </a:rPr>
                        <a:t>0.002</a:t>
                      </a:r>
                    </a:p>
                  </a:txBody>
                  <a:tcPr/>
                </a:tc>
                <a:extLst>
                  <a:ext uri="{0D108BD9-81ED-4DB2-BD59-A6C34878D82A}">
                    <a16:rowId xmlns:a16="http://schemas.microsoft.com/office/drawing/2014/main" val="2879732587"/>
                  </a:ext>
                </a:extLst>
              </a:tr>
              <a:tr h="633224">
                <a:tc>
                  <a:txBody>
                    <a:bodyPr/>
                    <a:lstStyle/>
                    <a:p>
                      <a:r>
                        <a:rPr lang="en-US" sz="3600" dirty="0">
                          <a:latin typeface="Cambria" panose="02040503050406030204" pitchFamily="18" charset="0"/>
                          <a:ea typeface="Cambria" panose="02040503050406030204" pitchFamily="18" charset="0"/>
                        </a:rPr>
                        <a:t>Kg</a:t>
                      </a:r>
                    </a:p>
                  </a:txBody>
                  <a:tcPr/>
                </a:tc>
                <a:tc>
                  <a:txBody>
                    <a:bodyPr/>
                    <a:lstStyle/>
                    <a:p>
                      <a:r>
                        <a:rPr lang="en-US" sz="3600" dirty="0">
                          <a:latin typeface="Cambria" panose="02040503050406030204" pitchFamily="18" charset="0"/>
                          <a:ea typeface="Cambria" panose="02040503050406030204" pitchFamily="18" charset="0"/>
                        </a:rPr>
                        <a:t>Organic Carbon </a:t>
                      </a:r>
                    </a:p>
                  </a:txBody>
                  <a:tcPr/>
                </a:tc>
                <a:tc>
                  <a:txBody>
                    <a:bodyPr/>
                    <a:lstStyle/>
                    <a:p>
                      <a:r>
                        <a:rPr lang="en-US" sz="3600" dirty="0">
                          <a:latin typeface="Cambria" panose="02040503050406030204" pitchFamily="18" charset="0"/>
                          <a:ea typeface="Cambria" panose="02040503050406030204" pitchFamily="18" charset="0"/>
                        </a:rPr>
                        <a:t>-69</a:t>
                      </a:r>
                    </a:p>
                  </a:txBody>
                  <a:tcPr/>
                </a:tc>
                <a:extLst>
                  <a:ext uri="{0D108BD9-81ED-4DB2-BD59-A6C34878D82A}">
                    <a16:rowId xmlns:a16="http://schemas.microsoft.com/office/drawing/2014/main" val="3404999783"/>
                  </a:ext>
                </a:extLst>
              </a:tr>
              <a:tr h="673045">
                <a:tc>
                  <a:txBody>
                    <a:bodyPr/>
                    <a:lstStyle/>
                    <a:p>
                      <a:r>
                        <a:rPr lang="en-US" sz="3600" dirty="0">
                          <a:latin typeface="Cambria" panose="02040503050406030204" pitchFamily="18" charset="0"/>
                          <a:ea typeface="Cambria" panose="02040503050406030204" pitchFamily="18" charset="0"/>
                        </a:rPr>
                        <a:t>Kg</a:t>
                      </a:r>
                    </a:p>
                  </a:txBody>
                  <a:tcPr/>
                </a:tc>
                <a:tc>
                  <a:txBody>
                    <a:bodyPr/>
                    <a:lstStyle/>
                    <a:p>
                      <a:r>
                        <a:rPr lang="en-US" sz="3600" dirty="0">
                          <a:latin typeface="Cambria" panose="02040503050406030204" pitchFamily="18" charset="0"/>
                          <a:ea typeface="Cambria" panose="02040503050406030204" pitchFamily="18" charset="0"/>
                        </a:rPr>
                        <a:t>Methane (CH</a:t>
                      </a:r>
                      <a:r>
                        <a:rPr lang="en-US" sz="3600" baseline="-25000" dirty="0">
                          <a:latin typeface="Cambria" panose="02040503050406030204" pitchFamily="18" charset="0"/>
                          <a:ea typeface="Cambria" panose="02040503050406030204" pitchFamily="18" charset="0"/>
                        </a:rPr>
                        <a:t>4</a:t>
                      </a:r>
                      <a:r>
                        <a:rPr lang="en-US" sz="3600" dirty="0">
                          <a:latin typeface="Cambria" panose="02040503050406030204" pitchFamily="18" charset="0"/>
                          <a:ea typeface="Cambria" panose="02040503050406030204" pitchFamily="18" charset="0"/>
                        </a:rPr>
                        <a:t>) </a:t>
                      </a:r>
                    </a:p>
                  </a:txBody>
                  <a:tcPr/>
                </a:tc>
                <a:tc>
                  <a:txBody>
                    <a:bodyPr/>
                    <a:lstStyle/>
                    <a:p>
                      <a:r>
                        <a:rPr lang="en-US" sz="3600" dirty="0">
                          <a:latin typeface="Cambria" panose="02040503050406030204" pitchFamily="18" charset="0"/>
                          <a:ea typeface="Cambria" panose="02040503050406030204" pitchFamily="18" charset="0"/>
                        </a:rPr>
                        <a:t>25</a:t>
                      </a:r>
                    </a:p>
                  </a:txBody>
                  <a:tcPr/>
                </a:tc>
                <a:extLst>
                  <a:ext uri="{0D108BD9-81ED-4DB2-BD59-A6C34878D82A}">
                    <a16:rowId xmlns:a16="http://schemas.microsoft.com/office/drawing/2014/main" val="3814780541"/>
                  </a:ext>
                </a:extLst>
              </a:tr>
            </a:tbl>
          </a:graphicData>
        </a:graphic>
      </p:graphicFrame>
      <p:pic>
        <p:nvPicPr>
          <p:cNvPr id="29" name="Picture 28" descr="A diagram of a flowchart&#10;&#10;Description automatically generated">
            <a:extLst>
              <a:ext uri="{FF2B5EF4-FFF2-40B4-BE49-F238E27FC236}">
                <a16:creationId xmlns:a16="http://schemas.microsoft.com/office/drawing/2014/main" id="{91B25A00-EA23-3292-8292-3AE2969A70B0}"/>
              </a:ext>
            </a:extLst>
          </p:cNvPr>
          <p:cNvPicPr>
            <a:picLocks noChangeAspect="1"/>
          </p:cNvPicPr>
          <p:nvPr/>
        </p:nvPicPr>
        <p:blipFill rotWithShape="1">
          <a:blip r:embed="rId3">
            <a:extLst>
              <a:ext uri="{28A0092B-C50C-407E-A947-70E740481C1C}">
                <a14:useLocalDpi xmlns:a14="http://schemas.microsoft.com/office/drawing/2010/main" val="0"/>
              </a:ext>
            </a:extLst>
          </a:blip>
          <a:srcRect t="13060" b="21608"/>
          <a:stretch/>
        </p:blipFill>
        <p:spPr>
          <a:xfrm>
            <a:off x="862277" y="24527241"/>
            <a:ext cx="10256063" cy="3768995"/>
          </a:xfrm>
          <a:prstGeom prst="rect">
            <a:avLst/>
          </a:prstGeom>
        </p:spPr>
      </p:pic>
      <p:pic>
        <p:nvPicPr>
          <p:cNvPr id="35" name="Picture 34" descr="A graph of a diagram&#10;&#10;Description automatically generated">
            <a:extLst>
              <a:ext uri="{FF2B5EF4-FFF2-40B4-BE49-F238E27FC236}">
                <a16:creationId xmlns:a16="http://schemas.microsoft.com/office/drawing/2014/main" id="{B6BC16DB-F14C-5CD6-C6AC-FD1B7B60CE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76" y="23912726"/>
            <a:ext cx="19527814" cy="7979368"/>
          </a:xfrm>
          <a:prstGeom prst="rect">
            <a:avLst/>
          </a:prstGeom>
        </p:spPr>
      </p:pic>
      <p:pic>
        <p:nvPicPr>
          <p:cNvPr id="37" name="Picture 36" descr="A diagram of a company&#10;&#10;Description automatically generated">
            <a:extLst>
              <a:ext uri="{FF2B5EF4-FFF2-40B4-BE49-F238E27FC236}">
                <a16:creationId xmlns:a16="http://schemas.microsoft.com/office/drawing/2014/main" id="{2412C121-4105-4284-88F4-E514BF98C5F2}"/>
              </a:ext>
            </a:extLst>
          </p:cNvPr>
          <p:cNvPicPr>
            <a:picLocks noChangeAspect="1"/>
          </p:cNvPicPr>
          <p:nvPr/>
        </p:nvPicPr>
        <p:blipFill rotWithShape="1">
          <a:blip r:embed="rId5">
            <a:extLst>
              <a:ext uri="{28A0092B-C50C-407E-A947-70E740481C1C}">
                <a14:useLocalDpi xmlns:a14="http://schemas.microsoft.com/office/drawing/2010/main" val="0"/>
              </a:ext>
            </a:extLst>
          </a:blip>
          <a:srcRect l="6178" t="7445" r="7251" b="11001"/>
          <a:stretch/>
        </p:blipFill>
        <p:spPr>
          <a:xfrm>
            <a:off x="12565940" y="6738484"/>
            <a:ext cx="8636669" cy="14464157"/>
          </a:xfrm>
          <a:prstGeom prst="rect">
            <a:avLst/>
          </a:prstGeom>
        </p:spPr>
      </p:pic>
      <p:pic>
        <p:nvPicPr>
          <p:cNvPr id="39" name="Picture 38" descr="A graph of a graph with blue bars&#10;&#10;Description automatically generated with medium confidence">
            <a:extLst>
              <a:ext uri="{FF2B5EF4-FFF2-40B4-BE49-F238E27FC236}">
                <a16:creationId xmlns:a16="http://schemas.microsoft.com/office/drawing/2014/main" id="{4D107D70-7FE1-76E5-06CB-BB6737D658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83330" y="6338097"/>
            <a:ext cx="8327503" cy="9741216"/>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3B8C6F72FB7F714F8AFA0BD38D28CDC6" ma:contentTypeVersion="9" ma:contentTypeDescription="Create a new document." ma:contentTypeScope="" ma:versionID="b559763db8d182dca03e26582993ee51">
  <xsd:schema xmlns:xsd="http://www.w3.org/2001/XMLSchema" xmlns:xs="http://www.w3.org/2001/XMLSchema" xmlns:p="http://schemas.microsoft.com/office/2006/metadata/properties" xmlns:ns3="65776db9-671d-4e4e-81d3-403a882293e0" xmlns:ns4="2129cfd2-2751-462a-9ac1-fdb34bc1d2b3" targetNamespace="http://schemas.microsoft.com/office/2006/metadata/properties" ma:root="true" ma:fieldsID="6338356c14f4b04851a47c8e4ae50141" ns3:_="" ns4:_="">
    <xsd:import namespace="65776db9-671d-4e4e-81d3-403a882293e0"/>
    <xsd:import namespace="2129cfd2-2751-462a-9ac1-fdb34bc1d2b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_activity"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776db9-671d-4e4e-81d3-403a882293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_activity" ma:index="15"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29cfd2-2751-462a-9ac1-fdb34bc1d2b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activity xmlns="65776db9-671d-4e4e-81d3-403a882293e0" xsi:nil="true"/>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3949912C-F41F-43C1-A931-EAF8B30207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776db9-671d-4e4e-81d3-403a882293e0"/>
    <ds:schemaRef ds:uri="2129cfd2-2751-462a-9ac1-fdb34bc1d2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E750857E-FDC4-4A34-81E3-BDA5E6ECAF5A}">
  <ds:schemaRefs>
    <ds:schemaRef ds:uri="http://schemas.microsoft.com/sharepoint/v3/contenttype/forms"/>
  </ds:schemaRefs>
</ds:datastoreItem>
</file>

<file path=customXml/itemProps5.xml><?xml version="1.0" encoding="utf-8"?>
<ds:datastoreItem xmlns:ds="http://schemas.openxmlformats.org/officeDocument/2006/customXml" ds:itemID="{7B9BAB38-BC37-4F3E-812B-898D81CABEF6}">
  <ds:schemaRefs>
    <ds:schemaRef ds:uri="http://schemas.microsoft.com/office/infopath/2007/PartnerControls"/>
    <ds:schemaRef ds:uri="http://purl.org/dc/terms/"/>
    <ds:schemaRef ds:uri="http://www.w3.org/XML/1998/namespace"/>
    <ds:schemaRef ds:uri="http://schemas.microsoft.com/office/2006/documentManagement/types"/>
    <ds:schemaRef ds:uri="http://schemas.microsoft.com/office/2006/metadata/properties"/>
    <ds:schemaRef ds:uri="http://purl.org/dc/dcmitype/"/>
    <ds:schemaRef ds:uri="65776db9-671d-4e4e-81d3-403a882293e0"/>
    <ds:schemaRef ds:uri="2129cfd2-2751-462a-9ac1-fdb34bc1d2b3"/>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8026</TotalTime>
  <Words>649</Words>
  <Application>Microsoft Office PowerPoint</Application>
  <PresentationFormat>Custom</PresentationFormat>
  <Paragraphs>95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LCA of Space Missions’ Global Warming Potential Devanee Gurugé, Dr. Weiwei Mo (Faculty Advisor) Department of Physics &amp; Astronomy,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Devanee Guruge</cp:lastModifiedBy>
  <cp:revision>162</cp:revision>
  <dcterms:created xsi:type="dcterms:W3CDTF">2016-03-05T16:55:12Z</dcterms:created>
  <dcterms:modified xsi:type="dcterms:W3CDTF">2024-04-18T00:00:39Z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0x0101003B8C6F72FB7F714F8AFA0BD38D28CDC6</vt:lpwstr>
  </property>
</Properties>
</file>