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Lst>
  <p:sldIdLst>
    <p:sldId id="256" r:id="rId7"/>
  </p:sldIdLst>
  <p:sldSz cx="438912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79" autoAdjust="0"/>
    <p:restoredTop sz="94434" autoAdjust="0"/>
  </p:normalViewPr>
  <p:slideViewPr>
    <p:cSldViewPr snapToGrid="0">
      <p:cViewPr>
        <p:scale>
          <a:sx n="30" d="100"/>
          <a:sy n="30" d="100"/>
        </p:scale>
        <p:origin x="283" y="19"/>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ableStyles" Target="tableStyles.xml"/><Relationship Id="rId5" Type="http://schemas.openxmlformats.org/officeDocument/2006/relationships/customXml" Target="../customXml/item5.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3"/>
            <a:ext cx="37307520" cy="11460480"/>
          </a:xfrm>
        </p:spPr>
        <p:txBody>
          <a:bodyPr anchor="b"/>
          <a:lstStyle>
            <a:lvl1pPr algn="ctr">
              <a:defRPr sz="29400"/>
            </a:lvl1pPr>
          </a:lstStyle>
          <a:p>
            <a:r>
              <a:rPr lang="en-US"/>
              <a:t>Click to edit Master title style</a:t>
            </a:r>
            <a:endParaRPr lang="en-US" dirty="0"/>
          </a:p>
        </p:txBody>
      </p:sp>
      <p:sp>
        <p:nvSpPr>
          <p:cNvPr id="3" name="Subtitle 2"/>
          <p:cNvSpPr>
            <a:spLocks noGrp="1"/>
          </p:cNvSpPr>
          <p:nvPr>
            <p:ph type="subTitle" idx="1"/>
          </p:nvPr>
        </p:nvSpPr>
        <p:spPr>
          <a:xfrm>
            <a:off x="5486400" y="17289783"/>
            <a:ext cx="32918400" cy="7947657"/>
          </a:xfrm>
        </p:spPr>
        <p:txBody>
          <a:bodyPr/>
          <a:lstStyle>
            <a:lvl1pPr marL="0" indent="0" algn="ctr">
              <a:buNone/>
              <a:defRPr sz="11800"/>
            </a:lvl1pPr>
            <a:lvl2pPr marL="2240152" indent="0" algn="ctr">
              <a:buNone/>
              <a:defRPr sz="9800"/>
            </a:lvl2pPr>
            <a:lvl3pPr marL="4480304" indent="0" algn="ctr">
              <a:buNone/>
              <a:defRPr sz="8800"/>
            </a:lvl3pPr>
            <a:lvl4pPr marL="6720456" indent="0" algn="ctr">
              <a:buNone/>
              <a:defRPr sz="7800"/>
            </a:lvl4pPr>
            <a:lvl5pPr marL="8960608" indent="0" algn="ctr">
              <a:buNone/>
              <a:defRPr sz="7800"/>
            </a:lvl5pPr>
            <a:lvl6pPr marL="11200760" indent="0" algn="ctr">
              <a:buNone/>
              <a:defRPr sz="7800"/>
            </a:lvl6pPr>
            <a:lvl7pPr marL="13440912" indent="0" algn="ctr">
              <a:buNone/>
              <a:defRPr sz="7800"/>
            </a:lvl7pPr>
            <a:lvl8pPr marL="15681064" indent="0" algn="ctr">
              <a:buNone/>
              <a:defRPr sz="7800"/>
            </a:lvl8pPr>
            <a:lvl9pPr marL="17921216" indent="0" algn="ctr">
              <a:buNone/>
              <a:defRPr sz="7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51"/>
            <a:ext cx="37856160" cy="13693137"/>
          </a:xfrm>
        </p:spPr>
        <p:txBody>
          <a:bodyPr anchor="b"/>
          <a:lstStyle>
            <a:lvl1pPr>
              <a:defRPr sz="29400"/>
            </a:lvl1pPr>
          </a:lstStyle>
          <a:p>
            <a:r>
              <a:rPr lang="en-US"/>
              <a:t>Click to edit Master title style</a:t>
            </a:r>
            <a:endParaRPr lang="en-US" dirty="0"/>
          </a:p>
        </p:txBody>
      </p:sp>
      <p:sp>
        <p:nvSpPr>
          <p:cNvPr id="3" name="Text Placeholder 2"/>
          <p:cNvSpPr>
            <a:spLocks noGrp="1"/>
          </p:cNvSpPr>
          <p:nvPr>
            <p:ph type="body" idx="1"/>
          </p:nvPr>
        </p:nvSpPr>
        <p:spPr>
          <a:xfrm>
            <a:off x="2994662" y="22029431"/>
            <a:ext cx="37856160" cy="7200897"/>
          </a:xfrm>
        </p:spPr>
        <p:txBody>
          <a:bodyPr/>
          <a:lstStyle>
            <a:lvl1pPr marL="0" indent="0">
              <a:buNone/>
              <a:defRPr sz="11800">
                <a:solidFill>
                  <a:schemeClr val="tx1"/>
                </a:solidFill>
              </a:defRPr>
            </a:lvl1pPr>
            <a:lvl2pPr marL="2240152" indent="0">
              <a:buNone/>
              <a:defRPr sz="9800">
                <a:solidFill>
                  <a:schemeClr val="tx1">
                    <a:tint val="75000"/>
                  </a:schemeClr>
                </a:solidFill>
              </a:defRPr>
            </a:lvl2pPr>
            <a:lvl3pPr marL="4480304" indent="0">
              <a:buNone/>
              <a:defRPr sz="8800">
                <a:solidFill>
                  <a:schemeClr val="tx1">
                    <a:tint val="75000"/>
                  </a:schemeClr>
                </a:solidFill>
              </a:defRPr>
            </a:lvl3pPr>
            <a:lvl4pPr marL="6720456" indent="0">
              <a:buNone/>
              <a:defRPr sz="7800">
                <a:solidFill>
                  <a:schemeClr val="tx1">
                    <a:tint val="75000"/>
                  </a:schemeClr>
                </a:solidFill>
              </a:defRPr>
            </a:lvl4pPr>
            <a:lvl5pPr marL="8960608" indent="0">
              <a:buNone/>
              <a:defRPr sz="7800">
                <a:solidFill>
                  <a:schemeClr val="tx1">
                    <a:tint val="75000"/>
                  </a:schemeClr>
                </a:solidFill>
              </a:defRPr>
            </a:lvl5pPr>
            <a:lvl6pPr marL="11200760" indent="0">
              <a:buNone/>
              <a:defRPr sz="7800">
                <a:solidFill>
                  <a:schemeClr val="tx1">
                    <a:tint val="75000"/>
                  </a:schemeClr>
                </a:solidFill>
              </a:defRPr>
            </a:lvl6pPr>
            <a:lvl7pPr marL="13440912" indent="0">
              <a:buNone/>
              <a:defRPr sz="7800">
                <a:solidFill>
                  <a:schemeClr val="tx1">
                    <a:tint val="75000"/>
                  </a:schemeClr>
                </a:solidFill>
              </a:defRPr>
            </a:lvl7pPr>
            <a:lvl8pPr marL="15681064" indent="0">
              <a:buNone/>
              <a:defRPr sz="7800">
                <a:solidFill>
                  <a:schemeClr val="tx1">
                    <a:tint val="75000"/>
                  </a:schemeClr>
                </a:solidFill>
              </a:defRPr>
            </a:lvl8pPr>
            <a:lvl9pPr marL="17921216"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4"/>
            <a:ext cx="18568032"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4"/>
            <a:ext cx="18659477"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endParaRPr lang="en-US" dirty="0"/>
          </a:p>
        </p:txBody>
      </p:sp>
      <p:sp>
        <p:nvSpPr>
          <p:cNvPr id="3" name="Content Placeholder 2"/>
          <p:cNvSpPr>
            <a:spLocks noGrp="1"/>
          </p:cNvSpPr>
          <p:nvPr>
            <p:ph idx="1"/>
          </p:nvPr>
        </p:nvSpPr>
        <p:spPr>
          <a:xfrm>
            <a:off x="18659477" y="4739648"/>
            <a:ext cx="22219920" cy="23393400"/>
          </a:xfrm>
        </p:spPr>
        <p:txBody>
          <a:bodyPr/>
          <a:lstStyle>
            <a:lvl1pPr>
              <a:defRPr sz="15700"/>
            </a:lvl1pPr>
            <a:lvl2pPr>
              <a:defRPr sz="13700"/>
            </a:lvl2pPr>
            <a:lvl3pPr>
              <a:defRPr sz="11800"/>
            </a:lvl3pPr>
            <a:lvl4pPr>
              <a:defRPr sz="9800"/>
            </a:lvl4pPr>
            <a:lvl5pPr>
              <a:defRPr sz="9800"/>
            </a:lvl5pPr>
            <a:lvl6pPr>
              <a:defRPr sz="9800"/>
            </a:lvl6pPr>
            <a:lvl7pPr>
              <a:defRPr sz="9800"/>
            </a:lvl7pPr>
            <a:lvl8pPr>
              <a:defRPr sz="9800"/>
            </a:lvl8pPr>
            <a:lvl9pPr>
              <a:defRPr sz="9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8"/>
            <a:ext cx="22219920" cy="23393400"/>
          </a:xfrm>
        </p:spPr>
        <p:txBody>
          <a:bodyPr anchor="t"/>
          <a:lstStyle>
            <a:lvl1pPr marL="0" indent="0">
              <a:buNone/>
              <a:defRPr sz="15700"/>
            </a:lvl1pPr>
            <a:lvl2pPr marL="2240152" indent="0">
              <a:buNone/>
              <a:defRPr sz="13700"/>
            </a:lvl2pPr>
            <a:lvl3pPr marL="4480304" indent="0">
              <a:buNone/>
              <a:defRPr sz="11800"/>
            </a:lvl3pPr>
            <a:lvl4pPr marL="6720456" indent="0">
              <a:buNone/>
              <a:defRPr sz="9800"/>
            </a:lvl4pPr>
            <a:lvl5pPr marL="8960608" indent="0">
              <a:buNone/>
              <a:defRPr sz="9800"/>
            </a:lvl5pPr>
            <a:lvl6pPr marL="11200760" indent="0">
              <a:buNone/>
              <a:defRPr sz="9800"/>
            </a:lvl6pPr>
            <a:lvl7pPr marL="13440912" indent="0">
              <a:buNone/>
              <a:defRPr sz="9800"/>
            </a:lvl7pPr>
            <a:lvl8pPr marL="15681064" indent="0">
              <a:buNone/>
              <a:defRPr sz="9800"/>
            </a:lvl8pPr>
            <a:lvl9pPr marL="17921216" indent="0">
              <a:buNone/>
              <a:defRPr sz="98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3"/>
          </a:xfrm>
          <a:prstGeom prst="rect">
            <a:avLst/>
          </a:prstGeom>
        </p:spPr>
        <p:txBody>
          <a:bodyPr vert="horz" lIns="106674" tIns="53337" rIns="106674" bIns="5333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8"/>
            <a:ext cx="9875520" cy="1752600"/>
          </a:xfrm>
          <a:prstGeom prst="rect">
            <a:avLst/>
          </a:prstGeom>
        </p:spPr>
        <p:txBody>
          <a:bodyPr vert="horz" lIns="106674" tIns="53337" rIns="106674" bIns="53337" rtlCol="0" anchor="ctr"/>
          <a:lstStyle>
            <a:lvl1pPr algn="l">
              <a:defRPr sz="5900">
                <a:solidFill>
                  <a:schemeClr val="tx1">
                    <a:tint val="75000"/>
                  </a:schemeClr>
                </a:solidFill>
              </a:defRPr>
            </a:lvl1pPr>
          </a:lstStyle>
          <a:p>
            <a:fld id="{08E81BC7-D5A5-445F-BF4D-797F02B50EB4}" type="datetimeFigureOut">
              <a:rPr lang="en-US" smtClean="0"/>
              <a:t>4/14/2024</a:t>
            </a:fld>
            <a:endParaRPr lang="en-US"/>
          </a:p>
        </p:txBody>
      </p:sp>
      <p:sp>
        <p:nvSpPr>
          <p:cNvPr id="5" name="Footer Placeholder 4"/>
          <p:cNvSpPr>
            <a:spLocks noGrp="1"/>
          </p:cNvSpPr>
          <p:nvPr>
            <p:ph type="ftr" sz="quarter" idx="3"/>
          </p:nvPr>
        </p:nvSpPr>
        <p:spPr>
          <a:xfrm>
            <a:off x="14538960" y="30510488"/>
            <a:ext cx="14813280" cy="1752600"/>
          </a:xfrm>
          <a:prstGeom prst="rect">
            <a:avLst/>
          </a:prstGeom>
        </p:spPr>
        <p:txBody>
          <a:bodyPr vert="horz" lIns="106674" tIns="53337" rIns="106674" bIns="53337" rtlCol="0" anchor="ctr"/>
          <a:lstStyle>
            <a:lvl1pPr algn="ctr">
              <a:defRPr sz="5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8"/>
            <a:ext cx="9875520" cy="1752600"/>
          </a:xfrm>
          <a:prstGeom prst="rect">
            <a:avLst/>
          </a:prstGeom>
        </p:spPr>
        <p:txBody>
          <a:bodyPr vert="horz" lIns="106674" tIns="53337" rIns="106674" bIns="53337" rtlCol="0" anchor="ctr"/>
          <a:lstStyle>
            <a:lvl1pPr algn="r">
              <a:defRPr sz="59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480304" rtl="0" eaLnBrk="1" latinLnBrk="0" hangingPunct="1">
        <a:lnSpc>
          <a:spcPct val="90000"/>
        </a:lnSpc>
        <a:spcBef>
          <a:spcPct val="0"/>
        </a:spcBef>
        <a:buNone/>
        <a:defRPr sz="21600" kern="1200">
          <a:solidFill>
            <a:schemeClr val="tx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13700" kern="1200">
          <a:solidFill>
            <a:schemeClr val="tx1"/>
          </a:solidFill>
          <a:latin typeface="+mn-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11800" kern="1200">
          <a:solidFill>
            <a:schemeClr val="tx1"/>
          </a:solidFill>
          <a:latin typeface="+mn-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9800" kern="1200">
          <a:solidFill>
            <a:schemeClr val="tx1"/>
          </a:solidFill>
          <a:latin typeface="+mn-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ti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597" y="522514"/>
            <a:ext cx="43136594" cy="3947886"/>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dirty="0">
                <a:solidFill>
                  <a:schemeClr val="bg1"/>
                </a:solidFill>
                <a:latin typeface="Cambria" panose="02040503050406030204" pitchFamily="18" charset="0"/>
                <a:cs typeface="Arial" panose="020B0604020202020204" pitchFamily="34" charset="0"/>
              </a:rPr>
              <a:t>LCA of Space Missions’ Global Warming Potential</a:t>
            </a:r>
            <a:br>
              <a:rPr lang="en-US" sz="8400" dirty="0">
                <a:solidFill>
                  <a:schemeClr val="bg1"/>
                </a:solidFill>
                <a:latin typeface="Cambria" panose="02040503050406030204" pitchFamily="18" charset="0"/>
                <a:cs typeface="Arial" panose="020B0604020202020204" pitchFamily="34" charset="0"/>
              </a:rPr>
            </a:br>
            <a:r>
              <a:rPr lang="en-US" sz="5600" u="sng" dirty="0">
                <a:solidFill>
                  <a:schemeClr val="bg1"/>
                </a:solidFill>
                <a:latin typeface="Cambria" panose="02040503050406030204" pitchFamily="18" charset="0"/>
                <a:cs typeface="Arial" panose="020B0604020202020204" pitchFamily="34" charset="0"/>
              </a:rPr>
              <a:t>Devanee Guru</a:t>
            </a:r>
            <a:r>
              <a:rPr lang="en-US" sz="5600" u="sng" dirty="0">
                <a:solidFill>
                  <a:schemeClr val="bg1"/>
                </a:solidFill>
                <a:latin typeface="Cambria" panose="02040503050406030204" pitchFamily="18" charset="0"/>
                <a:ea typeface="Cambria" panose="02040503050406030204" pitchFamily="18" charset="0"/>
                <a:cs typeface="Arial" panose="020B0604020202020204" pitchFamily="34" charset="0"/>
              </a:rPr>
              <a:t>gé</a:t>
            </a:r>
            <a:r>
              <a:rPr lang="en-US" sz="5600" u="sng" dirty="0">
                <a:solidFill>
                  <a:schemeClr val="bg1"/>
                </a:solidFill>
                <a:latin typeface="Cambria" panose="02040503050406030204" pitchFamily="18" charset="0"/>
                <a:cs typeface="Arial" panose="020B0604020202020204" pitchFamily="34" charset="0"/>
              </a:rPr>
              <a:t>, Dr. Weiwei Mo (Faculty Advisor)</a:t>
            </a:r>
            <a:br>
              <a:rPr lang="en-US" sz="5600" dirty="0">
                <a:solidFill>
                  <a:schemeClr val="bg1"/>
                </a:solidFill>
                <a:latin typeface="Cambria" panose="02040503050406030204" pitchFamily="18" charset="0"/>
                <a:cs typeface="Arial" panose="020B0604020202020204" pitchFamily="34" charset="0"/>
              </a:rPr>
            </a:br>
            <a:r>
              <a:rPr lang="en-US" sz="5600" i="1" dirty="0">
                <a:solidFill>
                  <a:schemeClr val="bg1"/>
                </a:solidFill>
                <a:latin typeface="Cambria" panose="02040503050406030204" pitchFamily="18" charset="0"/>
                <a:cs typeface="Arial" panose="020B0604020202020204" pitchFamily="34" charset="0"/>
              </a:rPr>
              <a:t>Department of Physics &amp; Astronomy, University of New Hampshire, Durham, NH 03824</a:t>
            </a:r>
            <a:endParaRPr lang="en-US" sz="9300" i="1" dirty="0">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369597" y="6087373"/>
            <a:ext cx="11241424" cy="7269155"/>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3700" dirty="0">
                <a:latin typeface="Cambria" panose="02040503050406030204" pitchFamily="18" charset="0"/>
              </a:rPr>
              <a:t>With an increase in space missions during the last 20 years &amp;  a growing awareness about factors that contribute to global warming it was found that space missions have minimal global warming impacts. However, within a space mission there are several factors that massively contribute to global warming, the goal was to complete a Life Cycle Analysis (LCA) of space missions and their global warming potential by investigating the following: </a:t>
            </a:r>
          </a:p>
          <a:p>
            <a:pPr marL="571500" indent="-571500" algn="just">
              <a:spcBef>
                <a:spcPts val="0"/>
              </a:spcBef>
              <a:buFont typeface="Arial" panose="020B0604020202020204" pitchFamily="34" charset="0"/>
              <a:buChar char="•"/>
            </a:pPr>
            <a:r>
              <a:rPr lang="en-US" sz="3700" dirty="0">
                <a:latin typeface="Cambria" panose="02040503050406030204" pitchFamily="18" charset="0"/>
              </a:rPr>
              <a:t>Use of different propellants </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Factoring in all segments, from ‘cradle to grave’</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Greatest global warming potential factor from each segment</a:t>
            </a:r>
          </a:p>
          <a:p>
            <a:pPr algn="l"/>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a:p>
            <a:endParaRPr lang="en-US" sz="3700" dirty="0">
              <a:latin typeface="Cambria" panose="02040503050406030204" pitchFamily="18" charset="0"/>
            </a:endParaRPr>
          </a:p>
        </p:txBody>
      </p:sp>
      <p:sp>
        <p:nvSpPr>
          <p:cNvPr id="7" name="Subtitle 2"/>
          <p:cNvSpPr txBox="1">
            <a:spLocks/>
          </p:cNvSpPr>
          <p:nvPr/>
        </p:nvSpPr>
        <p:spPr>
          <a:xfrm>
            <a:off x="369597" y="13777877"/>
            <a:ext cx="11241424" cy="913158"/>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6300" dirty="0">
                <a:solidFill>
                  <a:schemeClr val="bg1"/>
                </a:solidFill>
                <a:latin typeface="Cambria" panose="02040503050406030204" pitchFamily="18" charset="0"/>
              </a:rPr>
              <a:t> </a:t>
            </a:r>
            <a:r>
              <a:rPr lang="en-US" sz="5800" dirty="0">
                <a:solidFill>
                  <a:schemeClr val="bg1"/>
                </a:solidFill>
                <a:latin typeface="Cambria" panose="02040503050406030204" pitchFamily="18" charset="0"/>
              </a:rPr>
              <a:t>Methodology</a:t>
            </a:r>
          </a:p>
        </p:txBody>
      </p:sp>
      <p:sp>
        <p:nvSpPr>
          <p:cNvPr id="9" name="Subtitle 2"/>
          <p:cNvSpPr txBox="1">
            <a:spLocks/>
          </p:cNvSpPr>
          <p:nvPr/>
        </p:nvSpPr>
        <p:spPr>
          <a:xfrm>
            <a:off x="12314092" y="4937912"/>
            <a:ext cx="9269340" cy="893286"/>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System Boundary</a:t>
            </a:r>
          </a:p>
        </p:txBody>
      </p:sp>
      <p:sp>
        <p:nvSpPr>
          <p:cNvPr id="12" name="Subtitle 2"/>
          <p:cNvSpPr txBox="1">
            <a:spLocks/>
          </p:cNvSpPr>
          <p:nvPr/>
        </p:nvSpPr>
        <p:spPr>
          <a:xfrm>
            <a:off x="32572096" y="14854122"/>
            <a:ext cx="10914743" cy="7348047"/>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3700" dirty="0">
                <a:latin typeface="Cambria" panose="02040503050406030204" pitchFamily="18" charset="0"/>
              </a:rPr>
              <a:t>Total global CO</a:t>
            </a:r>
            <a:r>
              <a:rPr lang="en-US" sz="3700" baseline="-25000" dirty="0">
                <a:latin typeface="Cambria" panose="02040503050406030204" pitchFamily="18" charset="0"/>
              </a:rPr>
              <a:t>2 </a:t>
            </a:r>
            <a:r>
              <a:rPr lang="en-US" sz="3700" dirty="0">
                <a:latin typeface="Cambria" panose="02040503050406030204" pitchFamily="18" charset="0"/>
              </a:rPr>
              <a:t>emissions of space missions are relatively small</a:t>
            </a:r>
          </a:p>
          <a:p>
            <a:pPr marL="571500" indent="-571500" algn="just">
              <a:spcBef>
                <a:spcPts val="0"/>
              </a:spcBef>
              <a:buFont typeface="Arial" panose="020B0604020202020204" pitchFamily="34" charset="0"/>
              <a:buChar char="•"/>
            </a:pPr>
            <a:r>
              <a:rPr lang="en-US" sz="3700" dirty="0">
                <a:latin typeface="Cambria" panose="02040503050406030204" pitchFamily="18" charset="0"/>
              </a:rPr>
              <a:t> 0.01% in 2018 based on 114 launches per year</a:t>
            </a:r>
          </a:p>
          <a:p>
            <a:pPr marL="571500" indent="-571500" algn="just">
              <a:spcBef>
                <a:spcPts val="0"/>
              </a:spcBef>
              <a:buFont typeface="Arial" panose="020B0604020202020204" pitchFamily="34" charset="0"/>
              <a:buChar char="•"/>
            </a:pPr>
            <a:r>
              <a:rPr lang="en-US" sz="3700" dirty="0">
                <a:latin typeface="Cambria" panose="02040503050406030204" pitchFamily="18" charset="0"/>
              </a:rPr>
              <a:t> Estimated to be 0.21% based on 750 launches per year as access to space becomes more attainable </a:t>
            </a:r>
          </a:p>
          <a:p>
            <a:pPr algn="just">
              <a:spcBef>
                <a:spcPts val="0"/>
              </a:spcBef>
            </a:pPr>
            <a:endParaRPr lang="en-US" sz="3700" dirty="0">
              <a:latin typeface="Cambria" panose="02040503050406030204" pitchFamily="18" charset="0"/>
            </a:endParaRPr>
          </a:p>
          <a:p>
            <a:pPr algn="just">
              <a:spcBef>
                <a:spcPts val="0"/>
              </a:spcBef>
            </a:pPr>
            <a:r>
              <a:rPr lang="en-US" sz="3700" dirty="0">
                <a:latin typeface="Cambria" panose="02040503050406030204" pitchFamily="18" charset="0"/>
              </a:rPr>
              <a:t>Studies and calculations show the launch segment has the greatest impact on global warming potential on average due to burning of propellants. For the space segment, manufacturing carries the highest impact. </a:t>
            </a:r>
          </a:p>
          <a:p>
            <a:pPr algn="just">
              <a:spcBef>
                <a:spcPts val="0"/>
              </a:spcBef>
            </a:pPr>
            <a:endParaRPr lang="en-US" sz="3700" dirty="0">
              <a:latin typeface="Cambria" panose="02040503050406030204" pitchFamily="18" charset="0"/>
            </a:endParaRPr>
          </a:p>
          <a:p>
            <a:pPr algn="just">
              <a:spcBef>
                <a:spcPts val="0"/>
              </a:spcBef>
            </a:pPr>
            <a:r>
              <a:rPr lang="en-US" sz="3700" dirty="0">
                <a:latin typeface="Cambria" panose="02040503050406030204" pitchFamily="18" charset="0"/>
              </a:rPr>
              <a:t>Spots of under-represented data points that need further investigation are the ground segment emissions during end-of-life operations. </a:t>
            </a:r>
          </a:p>
        </p:txBody>
      </p:sp>
      <p:sp>
        <p:nvSpPr>
          <p:cNvPr id="13" name="Subtitle 2"/>
          <p:cNvSpPr txBox="1">
            <a:spLocks/>
          </p:cNvSpPr>
          <p:nvPr/>
        </p:nvSpPr>
        <p:spPr>
          <a:xfrm>
            <a:off x="369597" y="4927623"/>
            <a:ext cx="11241424"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Introduction</a:t>
            </a:r>
          </a:p>
        </p:txBody>
      </p:sp>
      <p:sp>
        <p:nvSpPr>
          <p:cNvPr id="15" name="Subtitle 2"/>
          <p:cNvSpPr txBox="1">
            <a:spLocks/>
          </p:cNvSpPr>
          <p:nvPr/>
        </p:nvSpPr>
        <p:spPr>
          <a:xfrm>
            <a:off x="32591449"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Results</a:t>
            </a:r>
          </a:p>
        </p:txBody>
      </p:sp>
      <p:sp>
        <p:nvSpPr>
          <p:cNvPr id="16" name="Subtitle 2"/>
          <p:cNvSpPr txBox="1">
            <a:spLocks/>
          </p:cNvSpPr>
          <p:nvPr/>
        </p:nvSpPr>
        <p:spPr>
          <a:xfrm>
            <a:off x="12300593" y="6087359"/>
            <a:ext cx="9282839" cy="16093267"/>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17" name="Subtitle 2"/>
          <p:cNvSpPr txBox="1">
            <a:spLocks/>
          </p:cNvSpPr>
          <p:nvPr/>
        </p:nvSpPr>
        <p:spPr>
          <a:xfrm>
            <a:off x="32492932" y="13650545"/>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800" dirty="0">
                <a:solidFill>
                  <a:schemeClr val="bg1"/>
                </a:solidFill>
                <a:latin typeface="Cambria" panose="02040503050406030204" pitchFamily="18" charset="0"/>
              </a:rPr>
              <a:t>Conclusions</a:t>
            </a:r>
          </a:p>
        </p:txBody>
      </p:sp>
      <p:sp>
        <p:nvSpPr>
          <p:cNvPr id="18" name="Subtitle 2"/>
          <p:cNvSpPr txBox="1">
            <a:spLocks/>
          </p:cNvSpPr>
          <p:nvPr/>
        </p:nvSpPr>
        <p:spPr>
          <a:xfrm>
            <a:off x="32591449" y="22553038"/>
            <a:ext cx="10914743" cy="633625"/>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dirty="0">
                <a:solidFill>
                  <a:schemeClr val="bg1"/>
                </a:solidFill>
                <a:latin typeface="Cambria" panose="02040503050406030204" pitchFamily="18" charset="0"/>
              </a:rPr>
              <a:t>Acknowledgements</a:t>
            </a:r>
          </a:p>
        </p:txBody>
      </p:sp>
      <p:sp>
        <p:nvSpPr>
          <p:cNvPr id="19" name="Subtitle 2"/>
          <p:cNvSpPr txBox="1">
            <a:spLocks/>
          </p:cNvSpPr>
          <p:nvPr/>
        </p:nvSpPr>
        <p:spPr>
          <a:xfrm>
            <a:off x="32572096" y="6141488"/>
            <a:ext cx="10914743" cy="7041546"/>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3700" dirty="0">
                <a:latin typeface="Cambria" panose="02040503050406030204" pitchFamily="18" charset="0"/>
              </a:rPr>
              <a:t>The launch segment contributes the greatest to the global warming potential of space missions.</a:t>
            </a:r>
          </a:p>
          <a:p>
            <a:pPr marL="571500" indent="-571500" algn="just">
              <a:spcBef>
                <a:spcPts val="0"/>
              </a:spcBef>
              <a:buFont typeface="Arial" panose="020B0604020202020204" pitchFamily="34" charset="0"/>
              <a:buChar char="•"/>
            </a:pPr>
            <a:r>
              <a:rPr lang="en-US" sz="3700" dirty="0">
                <a:latin typeface="Cambria" panose="02040503050406030204" pitchFamily="18" charset="0"/>
              </a:rPr>
              <a:t>Burning of propellant during launch, creating emissions of nitrogen oxides, methane, and black carbon</a:t>
            </a:r>
          </a:p>
          <a:p>
            <a:pPr marL="571500" indent="-571500" algn="just">
              <a:spcBef>
                <a:spcPts val="0"/>
              </a:spcBef>
              <a:buFont typeface="Arial" panose="020B0604020202020204" pitchFamily="34" charset="0"/>
              <a:buChar char="•"/>
            </a:pPr>
            <a:r>
              <a:rPr lang="en-US" sz="3700" dirty="0">
                <a:latin typeface="Cambria" panose="02040503050406030204" pitchFamily="18" charset="0"/>
              </a:rPr>
              <a:t>84.90% of climate change potential comes from production and manufacturing of spacecraft, launcher components, and propellants. </a:t>
            </a:r>
          </a:p>
          <a:p>
            <a:pPr marL="571500" indent="-571500" algn="just">
              <a:spcBef>
                <a:spcPts val="0"/>
              </a:spcBef>
              <a:buFont typeface="Arial" panose="020B0604020202020204" pitchFamily="34" charset="0"/>
              <a:buChar char="•"/>
            </a:pPr>
            <a:r>
              <a:rPr lang="en-US" sz="3700" dirty="0">
                <a:latin typeface="Cambria"/>
                <a:ea typeface="Cambria"/>
              </a:rPr>
              <a:t>Upon reentry into the atmosphere an average of 4.28 kg CO</a:t>
            </a:r>
            <a:r>
              <a:rPr lang="en-US" sz="3700" baseline="-25000" dirty="0">
                <a:latin typeface="Cambria"/>
                <a:ea typeface="Cambria"/>
              </a:rPr>
              <a:t>2</a:t>
            </a:r>
            <a:r>
              <a:rPr lang="en-US" sz="3700" dirty="0">
                <a:latin typeface="Cambria"/>
                <a:ea typeface="Cambria"/>
              </a:rPr>
              <a:t> eq are emitted per kg of initial fuel</a:t>
            </a:r>
          </a:p>
          <a:p>
            <a:pPr marL="2491740" lvl="1" indent="-571500" algn="just">
              <a:spcBef>
                <a:spcPts val="0"/>
              </a:spcBef>
              <a:buFont typeface="Arial" panose="020B0604020202020204" pitchFamily="34" charset="0"/>
              <a:buChar char="•"/>
            </a:pPr>
            <a:r>
              <a:rPr lang="en-US" sz="3700" dirty="0">
                <a:latin typeface="Cambria"/>
                <a:ea typeface="Cambria"/>
              </a:rPr>
              <a:t>NO</a:t>
            </a:r>
            <a:r>
              <a:rPr lang="en-US" sz="3700" baseline="-25000" dirty="0">
                <a:latin typeface="Cambria"/>
                <a:ea typeface="Cambria"/>
              </a:rPr>
              <a:t>X</a:t>
            </a:r>
            <a:r>
              <a:rPr lang="en-US" sz="3700" dirty="0">
                <a:latin typeface="Cambria"/>
                <a:ea typeface="Cambria"/>
              </a:rPr>
              <a:t> is assumed the primary emission </a:t>
            </a:r>
          </a:p>
          <a:p>
            <a:pPr algn="just">
              <a:spcBef>
                <a:spcPts val="0"/>
              </a:spcBef>
            </a:pPr>
            <a:endParaRPr lang="en-US" sz="3700" dirty="0">
              <a:latin typeface="Cambria"/>
              <a:ea typeface="Cambria"/>
            </a:endParaRPr>
          </a:p>
          <a:p>
            <a:pPr algn="just">
              <a:spcBef>
                <a:spcPts val="0"/>
              </a:spcBef>
            </a:pPr>
            <a:r>
              <a:rPr lang="en-US" sz="3700" dirty="0">
                <a:latin typeface="Cambria"/>
                <a:ea typeface="Cambria"/>
              </a:rPr>
              <a:t>Two fuels have the largest impact overall</a:t>
            </a:r>
          </a:p>
          <a:p>
            <a:pPr marL="571500" indent="-571500" algn="just">
              <a:spcBef>
                <a:spcPts val="0"/>
              </a:spcBef>
              <a:buFont typeface="Arial" panose="020B0604020202020204" pitchFamily="34" charset="0"/>
              <a:buChar char="•"/>
            </a:pPr>
            <a:r>
              <a:rPr lang="en-US" sz="3700" dirty="0">
                <a:latin typeface="Cambria"/>
                <a:ea typeface="Cambria"/>
              </a:rPr>
              <a:t>RP-1 – Aerospace kerosene </a:t>
            </a:r>
          </a:p>
          <a:p>
            <a:pPr marL="571500" indent="-571500" algn="just">
              <a:spcBef>
                <a:spcPts val="0"/>
              </a:spcBef>
              <a:buFont typeface="Arial" panose="020B0604020202020204" pitchFamily="34" charset="0"/>
              <a:buChar char="•"/>
            </a:pPr>
            <a:r>
              <a:rPr lang="en-US" sz="3700" dirty="0">
                <a:latin typeface="Cambria"/>
                <a:ea typeface="Cambria"/>
              </a:rPr>
              <a:t>LO</a:t>
            </a:r>
            <a:r>
              <a:rPr lang="en-US" sz="3700" baseline="-25000" dirty="0">
                <a:latin typeface="Cambria"/>
                <a:ea typeface="Cambria"/>
              </a:rPr>
              <a:t>X</a:t>
            </a:r>
            <a:r>
              <a:rPr lang="en-US" sz="3700" dirty="0">
                <a:latin typeface="Cambria"/>
                <a:ea typeface="Cambria"/>
              </a:rPr>
              <a:t> – Liquid oxygen </a:t>
            </a:r>
            <a:endParaRPr lang="en-US" sz="3700" baseline="-25000" dirty="0">
              <a:latin typeface="Cambria" panose="02040503050406030204" pitchFamily="18" charset="0"/>
              <a:ea typeface="Cambria"/>
            </a:endParaRPr>
          </a:p>
          <a:p>
            <a:pPr algn="l">
              <a:spcBef>
                <a:spcPts val="0"/>
              </a:spcBef>
            </a:pPr>
            <a:endParaRPr lang="en-US" sz="3700" dirty="0">
              <a:latin typeface="Cambria" panose="02040503050406030204" pitchFamily="18" charset="0"/>
              <a:ea typeface="Cambria" panose="02040503050406030204" pitchFamily="18" charset="0"/>
            </a:endParaRPr>
          </a:p>
        </p:txBody>
      </p:sp>
      <p:sp>
        <p:nvSpPr>
          <p:cNvPr id="30" name="Subtitle 2"/>
          <p:cNvSpPr txBox="1">
            <a:spLocks/>
          </p:cNvSpPr>
          <p:nvPr/>
        </p:nvSpPr>
        <p:spPr>
          <a:xfrm>
            <a:off x="22183961" y="4983529"/>
            <a:ext cx="9856405" cy="868329"/>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 Propellant Emissions</a:t>
            </a:r>
          </a:p>
        </p:txBody>
      </p:sp>
      <p:sp>
        <p:nvSpPr>
          <p:cNvPr id="32" name="Subtitle 2"/>
          <p:cNvSpPr txBox="1">
            <a:spLocks/>
          </p:cNvSpPr>
          <p:nvPr/>
        </p:nvSpPr>
        <p:spPr>
          <a:xfrm>
            <a:off x="12287297" y="22563439"/>
            <a:ext cx="19641782" cy="700889"/>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sTAMD Simulations</a:t>
            </a:r>
          </a:p>
        </p:txBody>
      </p:sp>
      <p:sp>
        <p:nvSpPr>
          <p:cNvPr id="33" name="Subtitle 2"/>
          <p:cNvSpPr txBox="1">
            <a:spLocks/>
          </p:cNvSpPr>
          <p:nvPr/>
        </p:nvSpPr>
        <p:spPr>
          <a:xfrm>
            <a:off x="12314092" y="23688042"/>
            <a:ext cx="19641782" cy="8445150"/>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sp>
        <p:nvSpPr>
          <p:cNvPr id="149" name="Subtitle 2"/>
          <p:cNvSpPr txBox="1">
            <a:spLocks/>
          </p:cNvSpPr>
          <p:nvPr/>
        </p:nvSpPr>
        <p:spPr>
          <a:xfrm>
            <a:off x="12333504" y="22583890"/>
            <a:ext cx="19641782" cy="700889"/>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dirty="0">
                <a:solidFill>
                  <a:schemeClr val="bg1"/>
                </a:solidFill>
                <a:latin typeface="Cambria" panose="02040503050406030204" pitchFamily="18" charset="0"/>
              </a:rPr>
              <a:t>CO</a:t>
            </a:r>
            <a:r>
              <a:rPr lang="en-US" sz="5100" baseline="-25000" dirty="0">
                <a:solidFill>
                  <a:schemeClr val="bg1"/>
                </a:solidFill>
                <a:latin typeface="Cambria" panose="02040503050406030204" pitchFamily="18" charset="0"/>
              </a:rPr>
              <a:t>2</a:t>
            </a:r>
            <a:r>
              <a:rPr lang="en-US" sz="5100" dirty="0">
                <a:solidFill>
                  <a:schemeClr val="bg1"/>
                </a:solidFill>
                <a:latin typeface="Cambria" panose="02040503050406030204" pitchFamily="18" charset="0"/>
              </a:rPr>
              <a:t> Emissions Combined Per Segment</a:t>
            </a:r>
          </a:p>
        </p:txBody>
      </p:sp>
      <p:sp>
        <p:nvSpPr>
          <p:cNvPr id="31" name="Subtitle 2"/>
          <p:cNvSpPr txBox="1">
            <a:spLocks/>
          </p:cNvSpPr>
          <p:nvPr/>
        </p:nvSpPr>
        <p:spPr>
          <a:xfrm>
            <a:off x="22118881" y="6087359"/>
            <a:ext cx="9856405" cy="16114809"/>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dirty="0">
              <a:latin typeface="Cambria" panose="02040503050406030204" pitchFamily="18" charset="0"/>
            </a:endParaRPr>
          </a:p>
        </p:txBody>
      </p:sp>
      <p:pic>
        <p:nvPicPr>
          <p:cNvPr id="161" name="Picture 1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6639" y="1168998"/>
            <a:ext cx="2298576" cy="3042233"/>
          </a:xfrm>
          <a:prstGeom prst="rect">
            <a:avLst/>
          </a:prstGeom>
        </p:spPr>
      </p:pic>
      <p:sp>
        <p:nvSpPr>
          <p:cNvPr id="85" name="Subtitle 2"/>
          <p:cNvSpPr txBox="1">
            <a:spLocks/>
          </p:cNvSpPr>
          <p:nvPr/>
        </p:nvSpPr>
        <p:spPr>
          <a:xfrm>
            <a:off x="32552335" y="27902410"/>
            <a:ext cx="10914743" cy="4230782"/>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000" dirty="0">
                <a:latin typeface="Cambria" panose="02040503050406030204" pitchFamily="18" charset="0"/>
                <a:ea typeface="Cambria" panose="02040503050406030204" pitchFamily="18" charset="0"/>
              </a:rPr>
              <a:t>Wilson , A. R. (2019). </a:t>
            </a:r>
            <a:r>
              <a:rPr lang="en-US" sz="3000" i="1" dirty="0">
                <a:latin typeface="Cambria" panose="02040503050406030204" pitchFamily="18" charset="0"/>
                <a:ea typeface="Cambria" panose="02040503050406030204" pitchFamily="18" charset="0"/>
              </a:rPr>
              <a:t>Advanced Methods of Life Cycle Assessment for Space Systems </a:t>
            </a:r>
            <a:r>
              <a:rPr lang="en-US" sz="3000" dirty="0">
                <a:latin typeface="Cambria" panose="02040503050406030204" pitchFamily="18" charset="0"/>
                <a:ea typeface="Cambria" panose="02040503050406030204" pitchFamily="18" charset="0"/>
              </a:rPr>
              <a:t>(thesis). </a:t>
            </a:r>
          </a:p>
          <a:p>
            <a:pPr algn="l">
              <a:spcBef>
                <a:spcPts val="0"/>
              </a:spcBef>
            </a:pPr>
            <a:endParaRPr lang="en-US" sz="3000" dirty="0">
              <a:latin typeface="Cambria" panose="02040503050406030204" pitchFamily="18" charset="0"/>
              <a:ea typeface="Cambria" panose="02040503050406030204" pitchFamily="18" charset="0"/>
            </a:endParaRPr>
          </a:p>
          <a:p>
            <a:pPr algn="l">
              <a:spcBef>
                <a:spcPts val="0"/>
              </a:spcBef>
            </a:pPr>
            <a:r>
              <a:rPr lang="en-US" sz="3000" dirty="0">
                <a:latin typeface="Cambria" panose="02040503050406030204" pitchFamily="18" charset="0"/>
                <a:ea typeface="Cambria" panose="02040503050406030204" pitchFamily="18" charset="0"/>
              </a:rPr>
              <a:t>Neumann, S. S. (2018). (thesis). </a:t>
            </a:r>
            <a:r>
              <a:rPr lang="en-US" sz="3000" i="1" dirty="0">
                <a:latin typeface="Cambria" panose="02040503050406030204" pitchFamily="18" charset="0"/>
                <a:ea typeface="Cambria" panose="02040503050406030204" pitchFamily="18" charset="0"/>
              </a:rPr>
              <a:t>Environmental life cycle assessment of commercial space transportation activities in the United States</a:t>
            </a:r>
            <a:r>
              <a:rPr lang="en-US" sz="3000" dirty="0">
                <a:latin typeface="Cambria" panose="02040503050406030204" pitchFamily="18" charset="0"/>
                <a:ea typeface="Cambria" panose="02040503050406030204" pitchFamily="18" charset="0"/>
              </a:rPr>
              <a:t>. </a:t>
            </a:r>
          </a:p>
          <a:p>
            <a:pPr algn="l">
              <a:spcBef>
                <a:spcPts val="0"/>
              </a:spcBef>
            </a:pPr>
            <a:endParaRPr lang="en-US" sz="3000" dirty="0">
              <a:latin typeface="Cambria" panose="02040503050406030204" pitchFamily="18" charset="0"/>
              <a:ea typeface="Cambria" panose="02040503050406030204" pitchFamily="18" charset="0"/>
            </a:endParaRPr>
          </a:p>
          <a:p>
            <a:pPr algn="l">
              <a:spcBef>
                <a:spcPts val="0"/>
              </a:spcBef>
            </a:pPr>
            <a:r>
              <a:rPr lang="en-US" sz="3000" dirty="0">
                <a:effectLst/>
                <a:latin typeface="Cambria" panose="02040503050406030204" pitchFamily="18" charset="0"/>
                <a:ea typeface="Cambria" panose="02040503050406030204" pitchFamily="18" charset="0"/>
              </a:rPr>
              <a:t>Wilson, A. R., et al. (2022). Ecospheric life cycle impacts of annual global space activities. </a:t>
            </a:r>
            <a:r>
              <a:rPr lang="en-US" sz="3000" i="1" dirty="0">
                <a:effectLst/>
                <a:latin typeface="Cambria" panose="02040503050406030204" pitchFamily="18" charset="0"/>
                <a:ea typeface="Cambria" panose="02040503050406030204" pitchFamily="18" charset="0"/>
              </a:rPr>
              <a:t>Science of The Total Environment</a:t>
            </a:r>
            <a:r>
              <a:rPr lang="en-US" sz="3000" dirty="0">
                <a:effectLst/>
                <a:latin typeface="Cambria" panose="02040503050406030204" pitchFamily="18" charset="0"/>
                <a:ea typeface="Cambria" panose="02040503050406030204" pitchFamily="18" charset="0"/>
              </a:rPr>
              <a:t>, </a:t>
            </a:r>
            <a:r>
              <a:rPr lang="en-US" sz="3000" i="1" dirty="0">
                <a:effectLst/>
                <a:latin typeface="Cambria" panose="02040503050406030204" pitchFamily="18" charset="0"/>
                <a:ea typeface="Cambria" panose="02040503050406030204" pitchFamily="18" charset="0"/>
              </a:rPr>
              <a:t>834</a:t>
            </a:r>
            <a:r>
              <a:rPr lang="en-US" sz="3000" dirty="0">
                <a:effectLst/>
                <a:latin typeface="Cambria" panose="02040503050406030204" pitchFamily="18" charset="0"/>
                <a:ea typeface="Cambria" panose="02040503050406030204" pitchFamily="18" charset="0"/>
              </a:rPr>
              <a:t>. https://doi.org/10.1016/j.scitotenv.2022.155305 </a:t>
            </a:r>
          </a:p>
          <a:p>
            <a:pPr algn="l">
              <a:spcBef>
                <a:spcPts val="0"/>
              </a:spcBef>
            </a:pPr>
            <a:endParaRPr lang="en-US" sz="3700" dirty="0">
              <a:latin typeface="Cambria" panose="02040503050406030204" pitchFamily="18" charset="0"/>
            </a:endParaRPr>
          </a:p>
          <a:p>
            <a:pPr algn="l">
              <a:spcBef>
                <a:spcPts val="0"/>
              </a:spcBef>
            </a:pPr>
            <a:endParaRPr lang="en-US" sz="3700" dirty="0">
              <a:latin typeface="Cambria" panose="02040503050406030204" pitchFamily="18" charset="0"/>
            </a:endParaRPr>
          </a:p>
          <a:p>
            <a:pPr algn="l">
              <a:spcBef>
                <a:spcPts val="0"/>
              </a:spcBef>
            </a:pPr>
            <a:endParaRPr lang="en-US" sz="3700" dirty="0">
              <a:latin typeface="Cambria" panose="02040503050406030204" pitchFamily="18" charset="0"/>
            </a:endParaRPr>
          </a:p>
          <a:p>
            <a:pPr algn="l"/>
            <a:endParaRPr lang="en-US" sz="3700" dirty="0">
              <a:latin typeface="Cambria" panose="02040503050406030204" pitchFamily="18" charset="0"/>
            </a:endParaRPr>
          </a:p>
        </p:txBody>
      </p:sp>
      <p:sp>
        <p:nvSpPr>
          <p:cNvPr id="93" name="Subtitle 2"/>
          <p:cNvSpPr txBox="1">
            <a:spLocks/>
          </p:cNvSpPr>
          <p:nvPr/>
        </p:nvSpPr>
        <p:spPr>
          <a:xfrm>
            <a:off x="32591449" y="26777743"/>
            <a:ext cx="10914743" cy="633625"/>
          </a:xfrm>
          <a:prstGeom prst="rect">
            <a:avLst/>
          </a:prstGeom>
          <a:solidFill>
            <a:srgbClr val="002060"/>
          </a:solidFill>
          <a:ln>
            <a:solidFill>
              <a:srgbClr val="002060"/>
            </a:solidFill>
          </a:ln>
        </p:spPr>
        <p:txBody>
          <a:bodyPr vert="horz" lIns="106674" tIns="53337" rIns="106674" bIns="53337"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700" dirty="0">
                <a:solidFill>
                  <a:schemeClr val="bg1"/>
                </a:solidFill>
                <a:latin typeface="Cambria" panose="02040503050406030204" pitchFamily="18" charset="0"/>
              </a:rPr>
              <a:t>References</a:t>
            </a:r>
          </a:p>
        </p:txBody>
      </p:sp>
      <p:sp>
        <p:nvSpPr>
          <p:cNvPr id="99" name="Subtitle 2"/>
          <p:cNvSpPr txBox="1">
            <a:spLocks/>
          </p:cNvSpPr>
          <p:nvPr/>
        </p:nvSpPr>
        <p:spPr>
          <a:xfrm>
            <a:off x="369597" y="14937627"/>
            <a:ext cx="11241424" cy="17195565"/>
          </a:xfrm>
          <a:prstGeom prst="rect">
            <a:avLst/>
          </a:prstGeom>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3700" dirty="0">
                <a:latin typeface="Cambria" panose="02040503050406030204" pitchFamily="18" charset="0"/>
              </a:rPr>
              <a:t>Completion of an LCA focusing on global warming factors in the space sector through the following steps:</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Literature review </a:t>
            </a:r>
          </a:p>
          <a:p>
            <a:pPr marL="2377440" lvl="1" indent="-457200" algn="just">
              <a:spcBef>
                <a:spcPts val="0"/>
              </a:spcBef>
              <a:buFont typeface="Arial" panose="020B0604020202020204" pitchFamily="34" charset="0"/>
              <a:buChar char="•"/>
            </a:pPr>
            <a:r>
              <a:rPr lang="en-US" sz="3700" dirty="0">
                <a:latin typeface="Cambria" panose="02040503050406030204" pitchFamily="18" charset="0"/>
              </a:rPr>
              <a:t>44 papers reviewed,  31 with relevant data </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Detailed summary </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System boundary creation </a:t>
            </a:r>
          </a:p>
          <a:p>
            <a:pPr marL="2377440" lvl="1" indent="-457200" algn="just">
              <a:spcBef>
                <a:spcPts val="0"/>
              </a:spcBef>
              <a:buFont typeface="Arial" panose="020B0604020202020204" pitchFamily="34" charset="0"/>
              <a:buChar char="•"/>
            </a:pPr>
            <a:r>
              <a:rPr lang="en-US" sz="3700" dirty="0">
                <a:latin typeface="Cambria" panose="02040503050406030204" pitchFamily="18" charset="0"/>
              </a:rPr>
              <a:t>Constructed consistent definitions of mission segments (launch, space, ground) to apply across literature review</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Statement of the functional unit</a:t>
            </a:r>
          </a:p>
          <a:p>
            <a:pPr marL="2377440" lvl="1" indent="-457200" algn="just">
              <a:spcBef>
                <a:spcPts val="0"/>
              </a:spcBef>
              <a:buFont typeface="Arial" panose="020B0604020202020204" pitchFamily="34" charset="0"/>
              <a:buChar char="•"/>
            </a:pPr>
            <a:r>
              <a:rPr lang="en-US" sz="3700" dirty="0">
                <a:latin typeface="Cambria" panose="02040503050406030204" pitchFamily="18" charset="0"/>
              </a:rPr>
              <a:t>Serves as a basis for impact assessment calculations, in this LCA: To place a payload of 1 kg into low Earth orbit</a:t>
            </a:r>
          </a:p>
          <a:p>
            <a:pPr marL="457200" indent="-457200" algn="just">
              <a:spcBef>
                <a:spcPts val="0"/>
              </a:spcBef>
              <a:buFont typeface="Arial" panose="020B0604020202020204" pitchFamily="34" charset="0"/>
              <a:buChar char="•"/>
            </a:pPr>
            <a:r>
              <a:rPr lang="en-US" sz="3700" dirty="0">
                <a:latin typeface="Cambria" panose="02040503050406030204" pitchFamily="18" charset="0"/>
              </a:rPr>
              <a:t>Data analysis of emissions </a:t>
            </a:r>
          </a:p>
          <a:p>
            <a:pPr marL="2377440" lvl="1" indent="-457200" algn="just">
              <a:spcBef>
                <a:spcPts val="0"/>
              </a:spcBef>
              <a:buFont typeface="Arial" panose="020B0604020202020204" pitchFamily="34" charset="0"/>
              <a:buChar char="•"/>
            </a:pPr>
            <a:r>
              <a:rPr lang="en-US" sz="3700" dirty="0">
                <a:latin typeface="Cambria" panose="02040503050406030204" pitchFamily="18" charset="0"/>
              </a:rPr>
              <a:t>Breakdown of emissions produced during launch, space, and ground segments </a:t>
            </a:r>
          </a:p>
          <a:p>
            <a:pPr marL="400027" indent="-400027" algn="just">
              <a:spcBef>
                <a:spcPts val="0"/>
              </a:spcBef>
              <a:buFont typeface="Arial" panose="020B0604020202020204" pitchFamily="34" charset="0"/>
              <a:buChar char="•"/>
            </a:pPr>
            <a:r>
              <a:rPr lang="en-US" sz="3700" dirty="0">
                <a:latin typeface="Cambria" panose="02040503050406030204" pitchFamily="18" charset="0"/>
              </a:rPr>
              <a:t>Conversion of emissions into CO</a:t>
            </a:r>
            <a:r>
              <a:rPr lang="en-US" sz="3700" baseline="-25000" dirty="0">
                <a:latin typeface="Cambria" panose="02040503050406030204" pitchFamily="18" charset="0"/>
              </a:rPr>
              <a:t>2</a:t>
            </a:r>
            <a:r>
              <a:rPr lang="en-US" sz="3700" dirty="0">
                <a:latin typeface="Cambria" panose="02040503050406030204" pitchFamily="18" charset="0"/>
              </a:rPr>
              <a:t> equivalents using the rocket equation</a:t>
            </a:r>
            <a:endParaRPr lang="en-US" sz="202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algn="just">
              <a:spcBef>
                <a:spcPts val="0"/>
              </a:spcBef>
            </a:pPr>
            <a:endParaRPr lang="en-US" sz="37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700" dirty="0">
              <a:latin typeface="Cambria" panose="02040503050406030204" pitchFamily="18" charset="0"/>
            </a:endParaRPr>
          </a:p>
          <a:p>
            <a:pPr marL="400027" indent="-400027" algn="just">
              <a:spcBef>
                <a:spcPts val="0"/>
              </a:spcBef>
              <a:buFont typeface="Arial" panose="020B0604020202020204" pitchFamily="34" charset="0"/>
              <a:buChar char="•"/>
            </a:pPr>
            <a:r>
              <a:rPr lang="en-US" sz="3700" dirty="0">
                <a:latin typeface="Cambria" panose="02040503050406030204" pitchFamily="18" charset="0"/>
              </a:rPr>
              <a:t>Investigation of CO</a:t>
            </a:r>
            <a:r>
              <a:rPr lang="en-US" sz="3700" baseline="-25000" dirty="0">
                <a:latin typeface="Cambria" panose="02040503050406030204" pitchFamily="18" charset="0"/>
              </a:rPr>
              <a:t>2</a:t>
            </a:r>
            <a:r>
              <a:rPr lang="en-US" sz="3700" dirty="0">
                <a:latin typeface="Cambria" panose="02040503050406030204" pitchFamily="18" charset="0"/>
              </a:rPr>
              <a:t> emissions of three popular rocket vehicles based on the segment</a:t>
            </a:r>
          </a:p>
          <a:p>
            <a:pPr marL="2320267" lvl="1" indent="-400027" algn="just">
              <a:spcBef>
                <a:spcPts val="0"/>
              </a:spcBef>
              <a:buFont typeface="Arial" panose="020B0604020202020204" pitchFamily="34" charset="0"/>
              <a:buChar char="•"/>
            </a:pPr>
            <a:r>
              <a:rPr lang="en-US" sz="3700" dirty="0">
                <a:latin typeface="Cambria" panose="02040503050406030204" pitchFamily="18" charset="0"/>
              </a:rPr>
              <a:t>Calculated for base weight of rocket plus amount of fuel needed for a 1kg payload </a:t>
            </a:r>
          </a:p>
          <a:p>
            <a:pPr algn="just">
              <a:spcBef>
                <a:spcPts val="0"/>
              </a:spcBef>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marL="400027" indent="-400027" algn="just">
              <a:spcBef>
                <a:spcPts val="0"/>
              </a:spcBef>
              <a:buFont typeface="Arial" panose="020B0604020202020204" pitchFamily="34" charset="0"/>
              <a:buChar char="•"/>
            </a:pPr>
            <a:endParaRPr lang="en-US" sz="3400" dirty="0">
              <a:latin typeface="Cambria" panose="02040503050406030204" pitchFamily="18" charset="0"/>
            </a:endParaRPr>
          </a:p>
          <a:p>
            <a:pPr algn="l">
              <a:spcBef>
                <a:spcPts val="0"/>
              </a:spcBef>
            </a:pPr>
            <a:endParaRPr lang="en-US" sz="2900" dirty="0">
              <a:latin typeface="Cambria" panose="02040503050406030204" pitchFamily="18" charset="0"/>
            </a:endParaRPr>
          </a:p>
          <a:p>
            <a:pPr algn="l">
              <a:spcBef>
                <a:spcPts val="0"/>
              </a:spcBef>
            </a:pPr>
            <a:endParaRPr lang="en-US" sz="2900" dirty="0">
              <a:latin typeface="Cambria" panose="02040503050406030204" pitchFamily="18" charset="0"/>
            </a:endParaRPr>
          </a:p>
        </p:txBody>
      </p:sp>
      <p:sp>
        <p:nvSpPr>
          <p:cNvPr id="108" name="Subtitle 2"/>
          <p:cNvSpPr txBox="1">
            <a:spLocks/>
          </p:cNvSpPr>
          <p:nvPr/>
        </p:nvSpPr>
        <p:spPr>
          <a:xfrm>
            <a:off x="32593471" y="23642373"/>
            <a:ext cx="10914743" cy="2769366"/>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r>
              <a:rPr lang="en-US" sz="3700" dirty="0">
                <a:latin typeface="Cambria"/>
                <a:ea typeface="Cambria"/>
              </a:rPr>
              <a:t>A special thanks to my project advisor, Dr. Weiwei Mo for guiding &amp; supporting me through my research, and my friends and family for their support in my educational journey.  </a:t>
            </a:r>
            <a:endParaRPr lang="en-US" sz="3700" dirty="0">
              <a:latin typeface="Cambria" panose="02040503050406030204" pitchFamily="18" charset="0"/>
            </a:endParaRPr>
          </a:p>
          <a:p>
            <a:pPr algn="l">
              <a:spcBef>
                <a:spcPts val="0"/>
              </a:spcBef>
            </a:pPr>
            <a:endParaRPr lang="en-US" sz="3700" dirty="0">
              <a:latin typeface="Cambria" panose="02040503050406030204" pitchFamily="18" charset="0"/>
            </a:endParaRPr>
          </a:p>
          <a:p>
            <a:pPr algn="l">
              <a:spcBef>
                <a:spcPts val="0"/>
              </a:spcBef>
            </a:pPr>
            <a:endParaRPr lang="en-US" sz="3700" dirty="0">
              <a:latin typeface="Cambria" panose="02040503050406030204" pitchFamily="18" charset="0"/>
            </a:endParaRPr>
          </a:p>
          <a:p>
            <a:pPr algn="l">
              <a:spcBef>
                <a:spcPts val="0"/>
              </a:spcBef>
            </a:pPr>
            <a:endParaRPr lang="en-US" sz="3700" dirty="0">
              <a:latin typeface="Cambria" panose="02040503050406030204" pitchFamily="18" charset="0"/>
            </a:endParaRPr>
          </a:p>
          <a:p>
            <a:pPr algn="l"/>
            <a:endParaRPr lang="en-US" sz="3700" dirty="0">
              <a:latin typeface="Cambria" panose="02040503050406030204" pitchFamily="18" charset="0"/>
            </a:endParaRPr>
          </a:p>
        </p:txBody>
      </p:sp>
      <p:graphicFrame>
        <p:nvGraphicFramePr>
          <p:cNvPr id="21" name="Table 20">
            <a:extLst>
              <a:ext uri="{FF2B5EF4-FFF2-40B4-BE49-F238E27FC236}">
                <a16:creationId xmlns:a16="http://schemas.microsoft.com/office/drawing/2014/main" id="{EC4C68A0-DB0C-C703-1362-4B51E780C93C}"/>
              </a:ext>
            </a:extLst>
          </p:cNvPr>
          <p:cNvGraphicFramePr>
            <a:graphicFrameLocks noGrp="1"/>
          </p:cNvGraphicFramePr>
          <p:nvPr>
            <p:extLst>
              <p:ext uri="{D42A27DB-BD31-4B8C-83A1-F6EECF244321}">
                <p14:modId xmlns:p14="http://schemas.microsoft.com/office/powerpoint/2010/main" val="2173707282"/>
              </p:ext>
            </p:extLst>
          </p:nvPr>
        </p:nvGraphicFramePr>
        <p:xfrm>
          <a:off x="22405662" y="16330050"/>
          <a:ext cx="9282840" cy="5526873"/>
        </p:xfrm>
        <a:graphic>
          <a:graphicData uri="http://schemas.openxmlformats.org/drawingml/2006/table">
            <a:tbl>
              <a:tblPr firstRow="1" bandRow="1">
                <a:tableStyleId>{5C22544A-7EE6-4342-B048-85BDC9FD1C3A}</a:tableStyleId>
              </a:tblPr>
              <a:tblGrid>
                <a:gridCol w="1582097">
                  <a:extLst>
                    <a:ext uri="{9D8B030D-6E8A-4147-A177-3AD203B41FA5}">
                      <a16:colId xmlns:a16="http://schemas.microsoft.com/office/drawing/2014/main" val="2456324797"/>
                    </a:ext>
                  </a:extLst>
                </a:gridCol>
                <a:gridCol w="4937760">
                  <a:extLst>
                    <a:ext uri="{9D8B030D-6E8A-4147-A177-3AD203B41FA5}">
                      <a16:colId xmlns:a16="http://schemas.microsoft.com/office/drawing/2014/main" val="1763550512"/>
                    </a:ext>
                  </a:extLst>
                </a:gridCol>
                <a:gridCol w="2762983">
                  <a:extLst>
                    <a:ext uri="{9D8B030D-6E8A-4147-A177-3AD203B41FA5}">
                      <a16:colId xmlns:a16="http://schemas.microsoft.com/office/drawing/2014/main" val="3088766101"/>
                    </a:ext>
                  </a:extLst>
                </a:gridCol>
              </a:tblGrid>
              <a:tr h="0">
                <a:tc>
                  <a:txBody>
                    <a:bodyPr/>
                    <a:lstStyle/>
                    <a:p>
                      <a:r>
                        <a:rPr lang="en-US" sz="4000" dirty="0">
                          <a:latin typeface="Cambria" panose="02040503050406030204" pitchFamily="18" charset="0"/>
                          <a:ea typeface="Cambria" panose="02040503050406030204" pitchFamily="18" charset="0"/>
                        </a:rPr>
                        <a:t>Unit </a:t>
                      </a:r>
                    </a:p>
                  </a:txBody>
                  <a:tcPr/>
                </a:tc>
                <a:tc>
                  <a:txBody>
                    <a:bodyPr/>
                    <a:lstStyle/>
                    <a:p>
                      <a:r>
                        <a:rPr lang="en-US" sz="4000" dirty="0">
                          <a:latin typeface="Cambria" panose="02040503050406030204" pitchFamily="18" charset="0"/>
                          <a:ea typeface="Cambria" panose="02040503050406030204" pitchFamily="18" charset="0"/>
                        </a:rPr>
                        <a:t>Description </a:t>
                      </a:r>
                    </a:p>
                  </a:txBody>
                  <a:tcPr/>
                </a:tc>
                <a:tc>
                  <a:txBody>
                    <a:bodyPr/>
                    <a:lstStyle/>
                    <a:p>
                      <a:r>
                        <a:rPr lang="en-US" sz="4000" dirty="0">
                          <a:latin typeface="Cambria" panose="02040503050406030204" pitchFamily="18" charset="0"/>
                          <a:ea typeface="Cambria" panose="02040503050406030204" pitchFamily="18" charset="0"/>
                        </a:rPr>
                        <a:t>Kg CO</a:t>
                      </a:r>
                      <a:r>
                        <a:rPr lang="en-US" sz="4000" baseline="-25000" dirty="0">
                          <a:latin typeface="Cambria" panose="02040503050406030204" pitchFamily="18" charset="0"/>
                          <a:ea typeface="Cambria" panose="02040503050406030204" pitchFamily="18" charset="0"/>
                        </a:rPr>
                        <a:t>2</a:t>
                      </a:r>
                      <a:r>
                        <a:rPr lang="en-US" sz="4000" dirty="0">
                          <a:latin typeface="Cambria" panose="02040503050406030204" pitchFamily="18" charset="0"/>
                          <a:ea typeface="Cambria" panose="02040503050406030204" pitchFamily="18" charset="0"/>
                        </a:rPr>
                        <a:t> eq </a:t>
                      </a:r>
                    </a:p>
                  </a:txBody>
                  <a:tcPr/>
                </a:tc>
                <a:extLst>
                  <a:ext uri="{0D108BD9-81ED-4DB2-BD59-A6C34878D82A}">
                    <a16:rowId xmlns:a16="http://schemas.microsoft.com/office/drawing/2014/main" val="660487865"/>
                  </a:ext>
                </a:extLst>
              </a:tr>
              <a:tr h="617366">
                <a:tc>
                  <a:txBody>
                    <a:bodyPr/>
                    <a:lstStyle/>
                    <a:p>
                      <a:r>
                        <a:rPr lang="en-US" sz="3600" dirty="0">
                          <a:latin typeface="Cambria" panose="02040503050406030204" pitchFamily="18" charset="0"/>
                          <a:ea typeface="Cambria" panose="02040503050406030204" pitchFamily="18" charset="0"/>
                        </a:rPr>
                        <a:t>Kg</a:t>
                      </a:r>
                    </a:p>
                  </a:txBody>
                  <a:tcPr/>
                </a:tc>
                <a:tc>
                  <a:txBody>
                    <a:bodyPr/>
                    <a:lstStyle/>
                    <a:p>
                      <a:r>
                        <a:rPr lang="en-US" sz="3600" dirty="0">
                          <a:latin typeface="Cambria" panose="02040503050406030204" pitchFamily="18" charset="0"/>
                          <a:ea typeface="Cambria" panose="02040503050406030204" pitchFamily="18" charset="0"/>
                        </a:rPr>
                        <a:t>Carbon Dioxide (CO</a:t>
                      </a:r>
                      <a:r>
                        <a:rPr lang="en-US" sz="3600" baseline="-25000" dirty="0">
                          <a:latin typeface="Cambria" panose="02040503050406030204" pitchFamily="18" charset="0"/>
                          <a:ea typeface="Cambria" panose="02040503050406030204" pitchFamily="18" charset="0"/>
                        </a:rPr>
                        <a:t>2</a:t>
                      </a:r>
                      <a:r>
                        <a:rPr lang="en-US" sz="3600" dirty="0">
                          <a:latin typeface="Cambria" panose="02040503050406030204" pitchFamily="18" charset="0"/>
                          <a:ea typeface="Cambria" panose="02040503050406030204" pitchFamily="18" charset="0"/>
                        </a:rPr>
                        <a:t>)</a:t>
                      </a:r>
                    </a:p>
                  </a:txBody>
                  <a:tcPr/>
                </a:tc>
                <a:tc>
                  <a:txBody>
                    <a:bodyPr/>
                    <a:lstStyle/>
                    <a:p>
                      <a:r>
                        <a:rPr lang="en-US" sz="3600" dirty="0">
                          <a:latin typeface="Cambria" panose="02040503050406030204" pitchFamily="18" charset="0"/>
                          <a:ea typeface="Cambria" panose="02040503050406030204" pitchFamily="18" charset="0"/>
                        </a:rPr>
                        <a:t>1 </a:t>
                      </a:r>
                    </a:p>
                  </a:txBody>
                  <a:tcPr/>
                </a:tc>
                <a:extLst>
                  <a:ext uri="{0D108BD9-81ED-4DB2-BD59-A6C34878D82A}">
                    <a16:rowId xmlns:a16="http://schemas.microsoft.com/office/drawing/2014/main" val="1983528024"/>
                  </a:ext>
                </a:extLst>
              </a:tr>
              <a:tr h="759376">
                <a:tc>
                  <a:txBody>
                    <a:bodyPr/>
                    <a:lstStyle/>
                    <a:p>
                      <a:r>
                        <a:rPr lang="en-US" sz="3600" dirty="0">
                          <a:latin typeface="Cambria" panose="02040503050406030204" pitchFamily="18" charset="0"/>
                          <a:ea typeface="Cambria" panose="02040503050406030204" pitchFamily="18" charset="0"/>
                        </a:rPr>
                        <a:t>Kg </a:t>
                      </a:r>
                    </a:p>
                  </a:txBody>
                  <a:tcPr/>
                </a:tc>
                <a:tc>
                  <a:txBody>
                    <a:bodyPr/>
                    <a:lstStyle/>
                    <a:p>
                      <a:r>
                        <a:rPr lang="en-US" sz="5400" baseline="-25000" dirty="0">
                          <a:latin typeface="Cambria" panose="02040503050406030204" pitchFamily="18" charset="0"/>
                          <a:ea typeface="Cambria" panose="02040503050406030204" pitchFamily="18" charset="0"/>
                        </a:rPr>
                        <a:t>Black Carbon (BC)</a:t>
                      </a:r>
                    </a:p>
                  </a:txBody>
                  <a:tcPr/>
                </a:tc>
                <a:tc>
                  <a:txBody>
                    <a:bodyPr/>
                    <a:lstStyle/>
                    <a:p>
                      <a:r>
                        <a:rPr lang="en-US" sz="3600" dirty="0">
                          <a:latin typeface="Cambria" panose="02040503050406030204" pitchFamily="18" charset="0"/>
                          <a:ea typeface="Cambria" panose="02040503050406030204" pitchFamily="18" charset="0"/>
                        </a:rPr>
                        <a:t>2.38 </a:t>
                      </a:r>
                    </a:p>
                  </a:txBody>
                  <a:tcPr/>
                </a:tc>
                <a:extLst>
                  <a:ext uri="{0D108BD9-81ED-4DB2-BD59-A6C34878D82A}">
                    <a16:rowId xmlns:a16="http://schemas.microsoft.com/office/drawing/2014/main" val="3495688566"/>
                  </a:ext>
                </a:extLst>
              </a:tr>
              <a:tr h="633224">
                <a:tc>
                  <a:txBody>
                    <a:bodyPr/>
                    <a:lstStyle/>
                    <a:p>
                      <a:r>
                        <a:rPr lang="en-US" sz="3600" dirty="0">
                          <a:latin typeface="Cambria" panose="02040503050406030204" pitchFamily="18" charset="0"/>
                          <a:ea typeface="Cambria" panose="02040503050406030204" pitchFamily="18" charset="0"/>
                        </a:rPr>
                        <a:t>Kg</a:t>
                      </a:r>
                    </a:p>
                  </a:txBody>
                  <a:tcPr/>
                </a:tc>
                <a:tc>
                  <a:txBody>
                    <a:bodyPr/>
                    <a:lstStyle/>
                    <a:p>
                      <a:r>
                        <a:rPr lang="en-US" sz="3600" dirty="0">
                          <a:latin typeface="Cambria" panose="02040503050406030204" pitchFamily="18" charset="0"/>
                          <a:ea typeface="Cambria" panose="02040503050406030204" pitchFamily="18" charset="0"/>
                        </a:rPr>
                        <a:t>Nitrous Oxide (NO</a:t>
                      </a:r>
                      <a:r>
                        <a:rPr lang="en-US" sz="3600" baseline="-25000" dirty="0">
                          <a:latin typeface="Cambria" panose="02040503050406030204" pitchFamily="18" charset="0"/>
                          <a:ea typeface="Cambria" panose="02040503050406030204" pitchFamily="18" charset="0"/>
                        </a:rPr>
                        <a:t>X</a:t>
                      </a:r>
                      <a:r>
                        <a:rPr lang="en-US" sz="3600" dirty="0">
                          <a:latin typeface="Cambria" panose="02040503050406030204" pitchFamily="18" charset="0"/>
                          <a:ea typeface="Cambria" panose="02040503050406030204" pitchFamily="18" charset="0"/>
                        </a:rPr>
                        <a:t>)</a:t>
                      </a:r>
                      <a:endParaRPr lang="en-US" sz="3600" baseline="-25000" dirty="0">
                        <a:latin typeface="Cambria" panose="02040503050406030204" pitchFamily="18" charset="0"/>
                        <a:ea typeface="Cambria" panose="02040503050406030204" pitchFamily="18" charset="0"/>
                      </a:endParaRPr>
                    </a:p>
                  </a:txBody>
                  <a:tcPr/>
                </a:tc>
                <a:tc>
                  <a:txBody>
                    <a:bodyPr/>
                    <a:lstStyle/>
                    <a:p>
                      <a:r>
                        <a:rPr lang="en-US" sz="3600" dirty="0">
                          <a:latin typeface="Cambria" panose="02040503050406030204" pitchFamily="18" charset="0"/>
                          <a:ea typeface="Cambria" panose="02040503050406030204" pitchFamily="18" charset="0"/>
                        </a:rPr>
                        <a:t>298</a:t>
                      </a:r>
                    </a:p>
                  </a:txBody>
                  <a:tcPr/>
                </a:tc>
                <a:extLst>
                  <a:ext uri="{0D108BD9-81ED-4DB2-BD59-A6C34878D82A}">
                    <a16:rowId xmlns:a16="http://schemas.microsoft.com/office/drawing/2014/main" val="818087916"/>
                  </a:ext>
                </a:extLst>
              </a:tr>
              <a:tr h="735752">
                <a:tc>
                  <a:txBody>
                    <a:bodyPr/>
                    <a:lstStyle/>
                    <a:p>
                      <a:r>
                        <a:rPr lang="en-US" sz="3600" dirty="0">
                          <a:latin typeface="Cambria" panose="02040503050406030204" pitchFamily="18" charset="0"/>
                          <a:ea typeface="Cambria" panose="02040503050406030204" pitchFamily="18" charset="0"/>
                        </a:rPr>
                        <a:t>Kg</a:t>
                      </a:r>
                    </a:p>
                  </a:txBody>
                  <a:tcPr/>
                </a:tc>
                <a:tc>
                  <a:txBody>
                    <a:bodyPr/>
                    <a:lstStyle/>
                    <a:p>
                      <a:r>
                        <a:rPr lang="en-US" sz="3600" dirty="0">
                          <a:latin typeface="Cambria" panose="02040503050406030204" pitchFamily="18" charset="0"/>
                          <a:ea typeface="Cambria" panose="02040503050406030204" pitchFamily="18" charset="0"/>
                        </a:rPr>
                        <a:t>Carbon Monoxide (CO)</a:t>
                      </a:r>
                    </a:p>
                  </a:txBody>
                  <a:tcPr/>
                </a:tc>
                <a:tc>
                  <a:txBody>
                    <a:bodyPr/>
                    <a:lstStyle/>
                    <a:p>
                      <a:r>
                        <a:rPr lang="en-US" sz="3600" dirty="0">
                          <a:latin typeface="Cambria" panose="02040503050406030204" pitchFamily="18" charset="0"/>
                          <a:ea typeface="Cambria" panose="02040503050406030204" pitchFamily="18" charset="0"/>
                        </a:rPr>
                        <a:t>2 – 5.3</a:t>
                      </a:r>
                    </a:p>
                  </a:txBody>
                  <a:tcPr/>
                </a:tc>
                <a:extLst>
                  <a:ext uri="{0D108BD9-81ED-4DB2-BD59-A6C34878D82A}">
                    <a16:rowId xmlns:a16="http://schemas.microsoft.com/office/drawing/2014/main" val="63964354"/>
                  </a:ext>
                </a:extLst>
              </a:tr>
              <a:tr h="737420">
                <a:tc>
                  <a:txBody>
                    <a:bodyPr/>
                    <a:lstStyle/>
                    <a:p>
                      <a:r>
                        <a:rPr lang="en-US" sz="3600" dirty="0">
                          <a:latin typeface="Cambria" panose="02040503050406030204" pitchFamily="18" charset="0"/>
                          <a:ea typeface="Cambria" panose="02040503050406030204" pitchFamily="18" charset="0"/>
                        </a:rPr>
                        <a:t>Kg</a:t>
                      </a:r>
                    </a:p>
                  </a:txBody>
                  <a:tcPr/>
                </a:tc>
                <a:tc>
                  <a:txBody>
                    <a:bodyPr/>
                    <a:lstStyle/>
                    <a:p>
                      <a:r>
                        <a:rPr lang="en-US" sz="3600" dirty="0">
                          <a:latin typeface="Cambria" panose="02040503050406030204" pitchFamily="18" charset="0"/>
                          <a:ea typeface="Cambria" panose="02040503050406030204" pitchFamily="18" charset="0"/>
                        </a:rPr>
                        <a:t>Liquid Water (H</a:t>
                      </a:r>
                      <a:r>
                        <a:rPr lang="en-US" sz="3600" baseline="-25000" dirty="0">
                          <a:latin typeface="Cambria" panose="02040503050406030204" pitchFamily="18" charset="0"/>
                          <a:ea typeface="Cambria" panose="02040503050406030204" pitchFamily="18" charset="0"/>
                        </a:rPr>
                        <a:t>2</a:t>
                      </a:r>
                      <a:r>
                        <a:rPr lang="en-US" sz="3600" dirty="0">
                          <a:latin typeface="Cambria" panose="02040503050406030204" pitchFamily="18" charset="0"/>
                          <a:ea typeface="Cambria" panose="02040503050406030204" pitchFamily="18" charset="0"/>
                        </a:rPr>
                        <a:t>0)</a:t>
                      </a:r>
                    </a:p>
                  </a:txBody>
                  <a:tcPr/>
                </a:tc>
                <a:tc>
                  <a:txBody>
                    <a:bodyPr/>
                    <a:lstStyle/>
                    <a:p>
                      <a:r>
                        <a:rPr lang="en-US" sz="3600" dirty="0">
                          <a:latin typeface="Cambria" panose="02040503050406030204" pitchFamily="18" charset="0"/>
                          <a:ea typeface="Cambria" panose="02040503050406030204" pitchFamily="18" charset="0"/>
                        </a:rPr>
                        <a:t>0.002</a:t>
                      </a:r>
                    </a:p>
                  </a:txBody>
                  <a:tcPr/>
                </a:tc>
                <a:extLst>
                  <a:ext uri="{0D108BD9-81ED-4DB2-BD59-A6C34878D82A}">
                    <a16:rowId xmlns:a16="http://schemas.microsoft.com/office/drawing/2014/main" val="2879732587"/>
                  </a:ext>
                </a:extLst>
              </a:tr>
              <a:tr h="633224">
                <a:tc>
                  <a:txBody>
                    <a:bodyPr/>
                    <a:lstStyle/>
                    <a:p>
                      <a:r>
                        <a:rPr lang="en-US" sz="3600" dirty="0">
                          <a:latin typeface="Cambria" panose="02040503050406030204" pitchFamily="18" charset="0"/>
                          <a:ea typeface="Cambria" panose="02040503050406030204" pitchFamily="18" charset="0"/>
                        </a:rPr>
                        <a:t>Kg</a:t>
                      </a:r>
                    </a:p>
                  </a:txBody>
                  <a:tcPr/>
                </a:tc>
                <a:tc>
                  <a:txBody>
                    <a:bodyPr/>
                    <a:lstStyle/>
                    <a:p>
                      <a:r>
                        <a:rPr lang="en-US" sz="3600" dirty="0">
                          <a:latin typeface="Cambria" panose="02040503050406030204" pitchFamily="18" charset="0"/>
                          <a:ea typeface="Cambria" panose="02040503050406030204" pitchFamily="18" charset="0"/>
                        </a:rPr>
                        <a:t>Organic Carbon </a:t>
                      </a:r>
                    </a:p>
                  </a:txBody>
                  <a:tcPr/>
                </a:tc>
                <a:tc>
                  <a:txBody>
                    <a:bodyPr/>
                    <a:lstStyle/>
                    <a:p>
                      <a:r>
                        <a:rPr lang="en-US" sz="3600" dirty="0">
                          <a:latin typeface="Cambria" panose="02040503050406030204" pitchFamily="18" charset="0"/>
                          <a:ea typeface="Cambria" panose="02040503050406030204" pitchFamily="18" charset="0"/>
                        </a:rPr>
                        <a:t>-69</a:t>
                      </a:r>
                    </a:p>
                  </a:txBody>
                  <a:tcPr/>
                </a:tc>
                <a:extLst>
                  <a:ext uri="{0D108BD9-81ED-4DB2-BD59-A6C34878D82A}">
                    <a16:rowId xmlns:a16="http://schemas.microsoft.com/office/drawing/2014/main" val="3404999783"/>
                  </a:ext>
                </a:extLst>
              </a:tr>
              <a:tr h="673045">
                <a:tc>
                  <a:txBody>
                    <a:bodyPr/>
                    <a:lstStyle/>
                    <a:p>
                      <a:r>
                        <a:rPr lang="en-US" sz="3600" dirty="0">
                          <a:latin typeface="Cambria" panose="02040503050406030204" pitchFamily="18" charset="0"/>
                          <a:ea typeface="Cambria" panose="02040503050406030204" pitchFamily="18" charset="0"/>
                        </a:rPr>
                        <a:t>Kg</a:t>
                      </a:r>
                    </a:p>
                  </a:txBody>
                  <a:tcPr/>
                </a:tc>
                <a:tc>
                  <a:txBody>
                    <a:bodyPr/>
                    <a:lstStyle/>
                    <a:p>
                      <a:r>
                        <a:rPr lang="en-US" sz="3600" dirty="0">
                          <a:latin typeface="Cambria" panose="02040503050406030204" pitchFamily="18" charset="0"/>
                          <a:ea typeface="Cambria" panose="02040503050406030204" pitchFamily="18" charset="0"/>
                        </a:rPr>
                        <a:t>Methane (CH</a:t>
                      </a:r>
                      <a:r>
                        <a:rPr lang="en-US" sz="3600" baseline="-25000" dirty="0">
                          <a:latin typeface="Cambria" panose="02040503050406030204" pitchFamily="18" charset="0"/>
                          <a:ea typeface="Cambria" panose="02040503050406030204" pitchFamily="18" charset="0"/>
                        </a:rPr>
                        <a:t>4</a:t>
                      </a:r>
                      <a:r>
                        <a:rPr lang="en-US" sz="3600" dirty="0">
                          <a:latin typeface="Cambria" panose="02040503050406030204" pitchFamily="18" charset="0"/>
                          <a:ea typeface="Cambria" panose="02040503050406030204" pitchFamily="18" charset="0"/>
                        </a:rPr>
                        <a:t>) </a:t>
                      </a:r>
                    </a:p>
                  </a:txBody>
                  <a:tcPr/>
                </a:tc>
                <a:tc>
                  <a:txBody>
                    <a:bodyPr/>
                    <a:lstStyle/>
                    <a:p>
                      <a:r>
                        <a:rPr lang="en-US" sz="3600" dirty="0">
                          <a:latin typeface="Cambria" panose="02040503050406030204" pitchFamily="18" charset="0"/>
                          <a:ea typeface="Cambria" panose="02040503050406030204" pitchFamily="18" charset="0"/>
                        </a:rPr>
                        <a:t>25</a:t>
                      </a:r>
                    </a:p>
                  </a:txBody>
                  <a:tcPr/>
                </a:tc>
                <a:extLst>
                  <a:ext uri="{0D108BD9-81ED-4DB2-BD59-A6C34878D82A}">
                    <a16:rowId xmlns:a16="http://schemas.microsoft.com/office/drawing/2014/main" val="3814780541"/>
                  </a:ext>
                </a:extLst>
              </a:tr>
            </a:tbl>
          </a:graphicData>
        </a:graphic>
      </p:graphicFrame>
      <p:pic>
        <p:nvPicPr>
          <p:cNvPr id="29" name="Picture 28" descr="A diagram of a flowchart&#10;&#10;Description automatically generated">
            <a:extLst>
              <a:ext uri="{FF2B5EF4-FFF2-40B4-BE49-F238E27FC236}">
                <a16:creationId xmlns:a16="http://schemas.microsoft.com/office/drawing/2014/main" id="{91B25A00-EA23-3292-8292-3AE2969A70B0}"/>
              </a:ext>
            </a:extLst>
          </p:cNvPr>
          <p:cNvPicPr>
            <a:picLocks noChangeAspect="1"/>
          </p:cNvPicPr>
          <p:nvPr/>
        </p:nvPicPr>
        <p:blipFill rotWithShape="1">
          <a:blip r:embed="rId3">
            <a:extLst>
              <a:ext uri="{28A0092B-C50C-407E-A947-70E740481C1C}">
                <a14:useLocalDpi xmlns:a14="http://schemas.microsoft.com/office/drawing/2010/main" val="0"/>
              </a:ext>
            </a:extLst>
          </a:blip>
          <a:srcRect t="13060" b="21608"/>
          <a:stretch/>
        </p:blipFill>
        <p:spPr>
          <a:xfrm>
            <a:off x="862277" y="24527241"/>
            <a:ext cx="10256063" cy="3768995"/>
          </a:xfrm>
          <a:prstGeom prst="rect">
            <a:avLst/>
          </a:prstGeom>
        </p:spPr>
      </p:pic>
      <p:pic>
        <p:nvPicPr>
          <p:cNvPr id="35" name="Picture 34" descr="A graph of a diagram&#10;&#10;Description automatically generated">
            <a:extLst>
              <a:ext uri="{FF2B5EF4-FFF2-40B4-BE49-F238E27FC236}">
                <a16:creationId xmlns:a16="http://schemas.microsoft.com/office/drawing/2014/main" id="{B6BC16DB-F14C-5CD6-C6AC-FD1B7B60CE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71076" y="23912726"/>
            <a:ext cx="19527814" cy="7979368"/>
          </a:xfrm>
          <a:prstGeom prst="rect">
            <a:avLst/>
          </a:prstGeom>
        </p:spPr>
      </p:pic>
      <p:pic>
        <p:nvPicPr>
          <p:cNvPr id="37" name="Picture 36" descr="A diagram of a company&#10;&#10;Description automatically generated">
            <a:extLst>
              <a:ext uri="{FF2B5EF4-FFF2-40B4-BE49-F238E27FC236}">
                <a16:creationId xmlns:a16="http://schemas.microsoft.com/office/drawing/2014/main" id="{2412C121-4105-4284-88F4-E514BF98C5F2}"/>
              </a:ext>
            </a:extLst>
          </p:cNvPr>
          <p:cNvPicPr>
            <a:picLocks noChangeAspect="1"/>
          </p:cNvPicPr>
          <p:nvPr/>
        </p:nvPicPr>
        <p:blipFill rotWithShape="1">
          <a:blip r:embed="rId5">
            <a:extLst>
              <a:ext uri="{28A0092B-C50C-407E-A947-70E740481C1C}">
                <a14:useLocalDpi xmlns:a14="http://schemas.microsoft.com/office/drawing/2010/main" val="0"/>
              </a:ext>
            </a:extLst>
          </a:blip>
          <a:srcRect l="6178" t="7445" r="7251" b="11001"/>
          <a:stretch/>
        </p:blipFill>
        <p:spPr>
          <a:xfrm>
            <a:off x="12565940" y="6738484"/>
            <a:ext cx="8636669" cy="14464157"/>
          </a:xfrm>
          <a:prstGeom prst="rect">
            <a:avLst/>
          </a:prstGeom>
        </p:spPr>
      </p:pic>
      <p:pic>
        <p:nvPicPr>
          <p:cNvPr id="39" name="Picture 38" descr="A graph of a graph with blue bars&#10;&#10;Description automatically generated with medium confidence">
            <a:extLst>
              <a:ext uri="{FF2B5EF4-FFF2-40B4-BE49-F238E27FC236}">
                <a16:creationId xmlns:a16="http://schemas.microsoft.com/office/drawing/2014/main" id="{4D107D70-7FE1-76E5-06CB-BB6737D6584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883330" y="6338097"/>
            <a:ext cx="8327503" cy="9741216"/>
          </a:xfrm>
          <a:prstGeom prst="rect">
            <a:avLst/>
          </a:prstGeom>
        </p:spPr>
      </p:pic>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ct:contentTypeSchema xmlns:ct="http://schemas.microsoft.com/office/2006/metadata/contentType" xmlns:ma="http://schemas.microsoft.com/office/2006/metadata/properties/metaAttributes" ct:_="" ma:_="" ma:contentTypeName="Document" ma:contentTypeID="0x0101003B8C6F72FB7F714F8AFA0BD38D28CDC6" ma:contentTypeVersion="9" ma:contentTypeDescription="Create a new document." ma:contentTypeScope="" ma:versionID="b559763db8d182dca03e26582993ee51">
  <xsd:schema xmlns:xsd="http://www.w3.org/2001/XMLSchema" xmlns:xs="http://www.w3.org/2001/XMLSchema" xmlns:p="http://schemas.microsoft.com/office/2006/metadata/properties" xmlns:ns3="65776db9-671d-4e4e-81d3-403a882293e0" xmlns:ns4="2129cfd2-2751-462a-9ac1-fdb34bc1d2b3" targetNamespace="http://schemas.microsoft.com/office/2006/metadata/properties" ma:root="true" ma:fieldsID="6338356c14f4b04851a47c8e4ae50141" ns3:_="" ns4:_="">
    <xsd:import namespace="65776db9-671d-4e4e-81d3-403a882293e0"/>
    <xsd:import namespace="2129cfd2-2751-462a-9ac1-fdb34bc1d2b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ObjectDetectorVersions" minOccurs="0"/>
                <xsd:element ref="ns3:MediaServiceSearchProperties" minOccurs="0"/>
                <xsd:element ref="ns3:_activity"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76db9-671d-4e4e-81d3-403a882293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_activity" ma:index="15"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29cfd2-2751-462a-9ac1-fdb34bc1d2b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activity xmlns="65776db9-671d-4e4e-81d3-403a882293e0" xsi:nil="true"/>
  </documentManagement>
</p:properties>
</file>

<file path=customXml/itemProps1.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2.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3.xml><?xml version="1.0" encoding="utf-8"?>
<ds:datastoreItem xmlns:ds="http://schemas.openxmlformats.org/officeDocument/2006/customXml" ds:itemID="{3949912C-F41F-43C1-A931-EAF8B30207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76db9-671d-4e4e-81d3-403a882293e0"/>
    <ds:schemaRef ds:uri="2129cfd2-2751-462a-9ac1-fdb34bc1d2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750857E-FDC4-4A34-81E3-BDA5E6ECAF5A}">
  <ds:schemaRefs>
    <ds:schemaRef ds:uri="http://schemas.microsoft.com/sharepoint/v3/contenttype/forms"/>
  </ds:schemaRefs>
</ds:datastoreItem>
</file>

<file path=customXml/itemProps5.xml><?xml version="1.0" encoding="utf-8"?>
<ds:datastoreItem xmlns:ds="http://schemas.openxmlformats.org/officeDocument/2006/customXml" ds:itemID="{7B9BAB38-BC37-4F3E-812B-898D81CABEF6}">
  <ds:schemaRefs>
    <ds:schemaRef ds:uri="http://schemas.microsoft.com/office/infopath/2007/PartnerControls"/>
    <ds:schemaRef ds:uri="http://purl.org/dc/terms/"/>
    <ds:schemaRef ds:uri="http://www.w3.org/XML/1998/namespace"/>
    <ds:schemaRef ds:uri="http://schemas.microsoft.com/office/2006/documentManagement/types"/>
    <ds:schemaRef ds:uri="http://schemas.microsoft.com/office/2006/metadata/properties"/>
    <ds:schemaRef ds:uri="http://purl.org/dc/dcmitype/"/>
    <ds:schemaRef ds:uri="65776db9-671d-4e4e-81d3-403a882293e0"/>
    <ds:schemaRef ds:uri="2129cfd2-2751-462a-9ac1-fdb34bc1d2b3"/>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8026</TotalTime>
  <Words>649</Words>
  <Application>Microsoft Office PowerPoint</Application>
  <PresentationFormat>Custom</PresentationFormat>
  <Paragraphs>95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Office Theme</vt:lpstr>
      <vt:lpstr>LCA of Space Missions’ Global Warming Potential Devanee Gurugé, Dr. Weiwei Mo (Faculty Advisor) Department of Physics &amp; Astronomy,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Devanee Guruge</cp:lastModifiedBy>
  <cp:revision>162</cp:revision>
  <dcterms:created xsi:type="dcterms:W3CDTF">2016-03-05T16:55:12Z</dcterms:created>
  <dcterms:modified xsi:type="dcterms:W3CDTF">2024-04-18T00:00:39Z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0x0101003B8C6F72FB7F714F8AFA0BD38D28CDC6</vt:lpwstr>
  </property>
</Properties>
</file>