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43891200" cy="32918400"/>
  <p:notesSz cx="32461200" cy="4343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rgbClr val="0000FF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rgbClr val="0000FF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rgbClr val="0000FF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rgbClr val="0000FF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8C93"/>
    <a:srgbClr val="8FF687"/>
    <a:srgbClr val="000000"/>
    <a:srgbClr val="00318F"/>
    <a:srgbClr val="BBE0E3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60" autoAdjust="0"/>
    <p:restoredTop sz="94617"/>
  </p:normalViewPr>
  <p:slideViewPr>
    <p:cSldViewPr snapToGrid="0">
      <p:cViewPr varScale="1">
        <p:scale>
          <a:sx n="22" d="100"/>
          <a:sy n="22" d="100"/>
        </p:scale>
        <p:origin x="2184" y="30"/>
      </p:cViewPr>
      <p:guideLst>
        <p:guide orient="horz" pos="10368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CCBBB26A-ECEB-E640-BAB6-3C65E2EC5B6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4066838" cy="21717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E136BC7-B0DF-6647-966B-8BD2335B0B1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8386425" y="0"/>
            <a:ext cx="14066838" cy="21717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79B4917C-4CB6-AA4A-B41D-DD0CFFDCE599}" type="datetimeFigureOut">
              <a:rPr lang="ko-KR" altLang="en-US"/>
              <a:pPr>
                <a:defRPr/>
              </a:pPr>
              <a:t>2024-04-17</a:t>
            </a:fld>
            <a:endParaRPr lang="en-US" altLang="ko-KR" dirty="0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020A9766-852E-2746-B33D-FA547218E70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41254363"/>
            <a:ext cx="14066838" cy="21717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D3B4857B-7F15-8544-A1A1-40E48E29A5E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8386425" y="41254363"/>
            <a:ext cx="14066838" cy="21717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7CF9D0D-04CD-D640-A3DA-6B23647D4FD5}" type="slidenum">
              <a:rPr lang="ko-KR" altLang="en-US"/>
              <a:pPr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4AE121E5-E652-A247-A15C-A5CA81038AA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4066838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3682" tIns="216841" rIns="433682" bIns="216841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57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1E00B1D-C86D-F344-94D4-064704C5F7C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18386425" y="0"/>
            <a:ext cx="14066838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3682" tIns="216841" rIns="433682" bIns="21684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57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E4C54E9A-2FAF-E94F-9E61-2A52E006D28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372100" y="3257550"/>
            <a:ext cx="21717000" cy="16287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244A9D99-C6E2-AF41-8CF9-521733C01B2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246438" y="20631150"/>
            <a:ext cx="25968325" cy="195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3682" tIns="216841" rIns="433682" bIns="2168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FAB6344C-4F2C-8943-84F1-0062D28BCC5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41254363"/>
            <a:ext cx="14066838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3682" tIns="216841" rIns="433682" bIns="216841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57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9DBE39EB-7ACD-C941-9E6D-5266C4B262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8386425" y="41254363"/>
            <a:ext cx="14066838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3682" tIns="216841" rIns="433682" bIns="21684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5700">
                <a:solidFill>
                  <a:schemeClr val="tx1"/>
                </a:solidFill>
              </a:defRPr>
            </a:lvl1pPr>
          </a:lstStyle>
          <a:p>
            <a:fld id="{AD653CFB-5DCF-2B4C-A87F-8C9257D574ED}" type="slidenum">
              <a:rPr lang="ko-KR" altLang="en-US"/>
              <a:pPr/>
              <a:t>‹#›</a:t>
            </a:fld>
            <a:endParaRPr lang="en-US" altLang="ko-K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75B6A666-DE22-6740-BE92-8CA9CCA22F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8118328-BBCB-E941-8618-AA38E3A1DB70}" type="slidenum">
              <a:rPr lang="ko-KR" altLang="en-US" sz="5700"/>
              <a:pPr>
                <a:spcBef>
                  <a:spcPct val="0"/>
                </a:spcBef>
              </a:pPr>
              <a:t>1</a:t>
            </a:fld>
            <a:endParaRPr lang="en-US" altLang="ko-KR" sz="5700" dirty="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7873DE8F-29D8-DA4A-A55B-069542F563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AA00BB7-180F-6E41-B0A2-6238A8F96A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5" y="10226675"/>
            <a:ext cx="37306250" cy="70548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363" y="18653125"/>
            <a:ext cx="30724475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0758817-DC26-0C47-862E-3B1EA2E09E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211B4E-328E-1A4F-A1CB-A2F25DB1B4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AC3FB2C-0946-0941-A797-F4A1CC2CD2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39E4FC-F0F0-4A42-AD27-6330E27901D3}" type="slidenum">
              <a:rPr lang="ko-KR" altLang="en-US"/>
              <a:pPr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020381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EDFFC5-F3D8-844E-9EA9-CE91EFD9DA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2C576F5-7AB8-024A-9AEE-9AE5A33E69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F659B1-79A1-4B4C-B9F4-BE31FD3430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DF6F7-7249-C144-AE8A-9CBD560D3450}" type="slidenum">
              <a:rPr lang="ko-KR" altLang="en-US"/>
              <a:pPr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862371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438" y="1317625"/>
            <a:ext cx="9875837" cy="280876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3925" y="1317625"/>
            <a:ext cx="29475113" cy="280876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9E2E1A-7A99-544E-B331-FBF0717643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F0D7BB3-D0C5-814E-A6B8-0985A376A2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28FA83E-DB5F-CC42-9915-02FAE1B241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40B691-BFA7-404B-BDD6-54B09E81FBA9}" type="slidenum">
              <a:rPr lang="ko-KR" altLang="en-US"/>
              <a:pPr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97604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3E4B6B-2B84-484E-965D-FA66C002F1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F7173A-1283-E749-BB8A-A00814400D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E31856-E681-E14D-BF3F-BB468DC901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39BDD5-53D5-4E42-8DF8-D9846E53AACC}" type="slidenum">
              <a:rPr lang="ko-KR" altLang="en-US"/>
              <a:pPr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554634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21153438"/>
            <a:ext cx="37307838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13952538"/>
            <a:ext cx="37307838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8D68D63-E9D6-8545-AA6C-5DDAB2FFCD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200466-F182-B343-8037-C649116925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27879B-2316-F24B-870B-D3C1687A75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C2481-A60E-6449-AAD9-2D7D0BD4689B}" type="slidenum">
              <a:rPr lang="ko-KR" altLang="en-US"/>
              <a:pPr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89101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3925" y="7680325"/>
            <a:ext cx="19675475" cy="2172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1800" y="7680325"/>
            <a:ext cx="19675475" cy="2172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C160AF-6A10-F44C-B7B3-481BA8EAA2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34F10D-9BC0-D145-A3B9-459E13D442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20F9C5-F67B-F04C-B591-5BF28449F8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2572D5-120C-7D40-9FDD-A9AD4333E27D}" type="slidenum">
              <a:rPr lang="ko-KR" altLang="en-US"/>
              <a:pPr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410723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5" y="7369175"/>
            <a:ext cx="19392900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5" y="10439400"/>
            <a:ext cx="19392900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38" y="7369175"/>
            <a:ext cx="19400837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38" y="10439400"/>
            <a:ext cx="19400837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C3C7D16-FF07-8844-B2D9-B2E0806217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0DCE243-AC4B-894D-A4A8-D0DBEA5BBF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983665F-7F40-104A-B58E-6C0AA69455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28377F-BFA8-874D-AE82-09ACA10BE9A1}" type="slidenum">
              <a:rPr lang="ko-KR" altLang="en-US"/>
              <a:pPr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188073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4D34A67-38B3-3B44-833B-BC6297C55C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87A4C5C-9293-7343-B00D-789F283793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5D8EE9D-77C5-AA44-A7E3-ADE8F19048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DA0419-8864-BD43-915F-7B62518F0CF6}" type="slidenum">
              <a:rPr lang="ko-KR" altLang="en-US"/>
              <a:pPr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077225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C066C81-6B49-9E40-8F86-005D07D4DF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F19ABB2-7833-E049-AAD6-1E43FF60D8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B04AFDB-9837-8740-8B7E-94AB97AE64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0D0BA8-8FDE-C54F-96C3-A24644A98906}" type="slidenum">
              <a:rPr lang="ko-KR" altLang="en-US"/>
              <a:pPr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209767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1275"/>
            <a:ext cx="14439900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5" y="1311275"/>
            <a:ext cx="2453640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5" y="6888163"/>
            <a:ext cx="14439900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E99CD8-8E79-FB43-B1F2-7C2D67D7D6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687E55-C80A-E247-B452-F831B00008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27DEC0-C3A0-784C-9068-32937F273D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8B3D17-2F0B-F54E-8089-0D3CC4601328}" type="slidenum">
              <a:rPr lang="ko-KR" altLang="en-US"/>
              <a:pPr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858915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63" y="23042563"/>
            <a:ext cx="26335037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63" y="2941638"/>
            <a:ext cx="26335037" cy="19750087"/>
          </a:xfrm>
        </p:spPr>
        <p:txBody>
          <a:bodyPr lIns="438912" tIns="219456" rIns="438912" bIns="219456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63" y="25763538"/>
            <a:ext cx="26335037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C69851-7182-374E-A672-2F2C99E9F0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65EE96-F2E4-0347-BF72-DD34A75628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D73E92-54FA-484A-9D87-4943EAFA72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6DC4C0-FC11-F94D-83EF-4DBFAE559470}" type="slidenum">
              <a:rPr lang="ko-KR" altLang="en-US"/>
              <a:pPr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40071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60B384B-A17E-264E-B1FC-CB538D022D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193925" y="1317625"/>
            <a:ext cx="3950335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8850" tIns="219425" rIns="438850" bIns="21942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98FC62B-B3B8-F94D-AE36-242D3768B5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3925" y="7680325"/>
            <a:ext cx="39503350" cy="2172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8850" tIns="219425" rIns="438850" bIns="2194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A08021C-57CB-CB4B-AF15-4740DD9CC70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93925" y="29976763"/>
            <a:ext cx="10242550" cy="22860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  <a:ext uri="{909E8E84-426E-40dd-AFC4-6F175D3DCCD1}"/>
            <a:ext uri="{91240B29-F687-4f45-9708-019B960494DF}"/>
          </a:extLst>
        </p:spPr>
        <p:txBody>
          <a:bodyPr vert="horz" wrap="square" lIns="438850" tIns="219425" rIns="438850" bIns="21942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67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AE317A6-7F68-334B-BF46-23481CC39E7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5525" y="29976763"/>
            <a:ext cx="13900150" cy="22860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  <a:ext uri="{909E8E84-426E-40dd-AFC4-6F175D3DCCD1}"/>
            <a:ext uri="{91240B29-F687-4f45-9708-019B960494DF}"/>
          </a:extLst>
        </p:spPr>
        <p:txBody>
          <a:bodyPr vert="horz" wrap="square" lIns="438850" tIns="219425" rIns="438850" bIns="21942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67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95E7085-C239-294B-9707-02825E4AC80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4725" y="29976763"/>
            <a:ext cx="10242550" cy="22860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  <a:ext uri="{909E8E84-426E-40dd-AFC4-6F175D3DCCD1}"/>
            <a:ext uri="{91240B29-F687-4f45-9708-019B960494DF}"/>
          </a:extLst>
        </p:spPr>
        <p:txBody>
          <a:bodyPr vert="horz" wrap="square" lIns="438850" tIns="219425" rIns="438850" bIns="2194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6700">
                <a:solidFill>
                  <a:schemeClr val="tx1"/>
                </a:solidFill>
              </a:defRPr>
            </a:lvl1pPr>
          </a:lstStyle>
          <a:p>
            <a:fld id="{8D7C1C62-612E-A043-A130-11AF1BC14215}" type="slidenum">
              <a:rPr lang="ko-KR" altLang="en-US"/>
              <a:pPr/>
              <a:t>‹#›</a:t>
            </a:fld>
            <a:endParaRPr lang="en-US" altLang="ko-K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+mj-lt"/>
          <a:ea typeface="ＭＳ Ｐゴシック" pitchFamily="24" charset="-128"/>
          <a:cs typeface="ＭＳ Ｐゴシック" charset="0"/>
        </a:defRPr>
      </a:lvl1pPr>
      <a:lvl2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  <a:ea typeface="ＭＳ Ｐゴシック" pitchFamily="24" charset="-128"/>
          <a:cs typeface="ＭＳ Ｐゴシック" charset="0"/>
        </a:defRPr>
      </a:lvl2pPr>
      <a:lvl3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  <a:ea typeface="ＭＳ Ｐゴシック" pitchFamily="24" charset="-128"/>
          <a:cs typeface="ＭＳ Ｐゴシック" charset="0"/>
        </a:defRPr>
      </a:lvl3pPr>
      <a:lvl4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  <a:ea typeface="ＭＳ Ｐゴシック" pitchFamily="24" charset="-128"/>
          <a:cs typeface="ＭＳ Ｐゴシック" charset="0"/>
        </a:defRPr>
      </a:lvl4pPr>
      <a:lvl5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  <a:ea typeface="ＭＳ Ｐゴシック" pitchFamily="24" charset="-128"/>
          <a:cs typeface="ＭＳ Ｐゴシック" charset="0"/>
        </a:defRPr>
      </a:lvl5pPr>
      <a:lvl6pPr marL="4572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6pPr>
      <a:lvl7pPr marL="9144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7pPr>
      <a:lvl8pPr marL="13716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8pPr>
      <a:lvl9pPr marL="18288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9pPr>
    </p:titleStyle>
    <p:bodyStyle>
      <a:lvl1pPr marL="1646238" indent="-1646238" algn="l" defTabSz="4389438" rtl="0" eaLnBrk="0" fontAlgn="base" hangingPunct="0">
        <a:spcBef>
          <a:spcPct val="20000"/>
        </a:spcBef>
        <a:spcAft>
          <a:spcPct val="0"/>
        </a:spcAft>
        <a:buChar char="•"/>
        <a:defRPr sz="15400">
          <a:solidFill>
            <a:schemeClr val="tx1"/>
          </a:solidFill>
          <a:latin typeface="+mn-lt"/>
          <a:ea typeface="ＭＳ Ｐゴシック" pitchFamily="24" charset="-128"/>
          <a:cs typeface="ＭＳ Ｐゴシック" charset="0"/>
        </a:defRPr>
      </a:lvl1pPr>
      <a:lvl2pPr marL="3563938" indent="-1370013" algn="l" defTabSz="4389438" rtl="0" eaLnBrk="0" fontAlgn="base" hangingPunct="0">
        <a:spcBef>
          <a:spcPct val="20000"/>
        </a:spcBef>
        <a:spcAft>
          <a:spcPct val="0"/>
        </a:spcAft>
        <a:buChar char="–"/>
        <a:defRPr sz="13400">
          <a:solidFill>
            <a:schemeClr val="tx1"/>
          </a:solidFill>
          <a:latin typeface="+mn-lt"/>
          <a:ea typeface="ＭＳ Ｐゴシック" pitchFamily="24" charset="-128"/>
        </a:defRPr>
      </a:lvl2pPr>
      <a:lvl3pPr marL="5484813" indent="-1095375" algn="l" defTabSz="4389438" rtl="0" eaLnBrk="0" fontAlgn="base" hangingPunct="0">
        <a:spcBef>
          <a:spcPct val="20000"/>
        </a:spcBef>
        <a:spcAft>
          <a:spcPct val="0"/>
        </a:spcAft>
        <a:buChar char="•"/>
        <a:defRPr sz="11500">
          <a:solidFill>
            <a:schemeClr val="tx1"/>
          </a:solidFill>
          <a:latin typeface="+mn-lt"/>
          <a:ea typeface="ＭＳ Ｐゴシック" pitchFamily="24" charset="-128"/>
        </a:defRPr>
      </a:lvl3pPr>
      <a:lvl4pPr marL="7678738" indent="-1096963" algn="l" defTabSz="4389438" rtl="0" eaLnBrk="0" fontAlgn="base" hangingPunct="0">
        <a:spcBef>
          <a:spcPct val="20000"/>
        </a:spcBef>
        <a:spcAft>
          <a:spcPct val="0"/>
        </a:spcAft>
        <a:buChar char="–"/>
        <a:defRPr sz="9600">
          <a:solidFill>
            <a:schemeClr val="tx1"/>
          </a:solidFill>
          <a:latin typeface="+mn-lt"/>
          <a:ea typeface="ＭＳ Ｐゴシック" pitchFamily="24" charset="-128"/>
        </a:defRPr>
      </a:lvl4pPr>
      <a:lvl5pPr marL="9874250" indent="-1096963" algn="l" defTabSz="4389438" rtl="0" eaLnBrk="0" fontAlgn="base" hangingPunct="0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  <a:ea typeface="ＭＳ Ｐゴシック" pitchFamily="24" charset="-128"/>
        </a:defRPr>
      </a:lvl5pPr>
      <a:lvl6pPr marL="103330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6pPr>
      <a:lvl7pPr marL="107902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7pPr>
      <a:lvl8pPr marL="112474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8pPr>
      <a:lvl9pPr marL="117046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8.png"/><Relationship Id="rId18" Type="http://schemas.openxmlformats.org/officeDocument/2006/relationships/image" Target="../media/image12.emf"/><Relationship Id="rId26" Type="http://schemas.openxmlformats.org/officeDocument/2006/relationships/image" Target="../media/image20.jpg"/><Relationship Id="rId3" Type="http://schemas.openxmlformats.org/officeDocument/2006/relationships/image" Target="../media/image1.jpeg"/><Relationship Id="rId21" Type="http://schemas.openxmlformats.org/officeDocument/2006/relationships/image" Target="../media/image15.jpg"/><Relationship Id="rId7" Type="http://schemas.openxmlformats.org/officeDocument/2006/relationships/image" Target="../media/image4.emf"/><Relationship Id="rId12" Type="http://schemas.openxmlformats.org/officeDocument/2006/relationships/image" Target="../media/image7.png"/><Relationship Id="rId17" Type="http://schemas.openxmlformats.org/officeDocument/2006/relationships/oleObject" Target="../embeddings/oleObject4.bin"/><Relationship Id="rId25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6.png"/><Relationship Id="rId24" Type="http://schemas.openxmlformats.org/officeDocument/2006/relationships/image" Target="../media/image18.jpg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23" Type="http://schemas.openxmlformats.org/officeDocument/2006/relationships/image" Target="../media/image17.jpg"/><Relationship Id="rId10" Type="http://schemas.openxmlformats.org/officeDocument/2006/relationships/image" Target="../media/image5.png"/><Relationship Id="rId19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9.png"/><Relationship Id="rId22" Type="http://schemas.openxmlformats.org/officeDocument/2006/relationships/image" Target="../media/image16.jpg"/><Relationship Id="rId27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diagram of a robot&#10;&#10;Description automatically generated">
            <a:extLst>
              <a:ext uri="{FF2B5EF4-FFF2-40B4-BE49-F238E27FC236}">
                <a16:creationId xmlns:a16="http://schemas.microsoft.com/office/drawing/2014/main" id="{D9B9B34A-B5B1-5769-D07A-7B4E6156A8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10" b="31007"/>
          <a:stretch/>
        </p:blipFill>
        <p:spPr>
          <a:xfrm>
            <a:off x="14876070" y="21046835"/>
            <a:ext cx="14112216" cy="3973262"/>
          </a:xfrm>
          <a:prstGeom prst="rect">
            <a:avLst/>
          </a:prstGeom>
        </p:spPr>
      </p:pic>
      <p:sp>
        <p:nvSpPr>
          <p:cNvPr id="15396" name="Sun 15395">
            <a:extLst>
              <a:ext uri="{FF2B5EF4-FFF2-40B4-BE49-F238E27FC236}">
                <a16:creationId xmlns:a16="http://schemas.microsoft.com/office/drawing/2014/main" id="{F705BB64-EC93-50D5-804D-7553462C2A18}"/>
              </a:ext>
            </a:extLst>
          </p:cNvPr>
          <p:cNvSpPr/>
          <p:nvPr/>
        </p:nvSpPr>
        <p:spPr bwMode="auto">
          <a:xfrm rot="467608">
            <a:off x="10675262" y="30005125"/>
            <a:ext cx="3496385" cy="2139950"/>
          </a:xfrm>
          <a:prstGeom prst="sun">
            <a:avLst/>
          </a:prstGeom>
          <a:solidFill>
            <a:srgbClr val="8FF68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395" name="Explosion: 8 Points 15394">
            <a:extLst>
              <a:ext uri="{FF2B5EF4-FFF2-40B4-BE49-F238E27FC236}">
                <a16:creationId xmlns:a16="http://schemas.microsoft.com/office/drawing/2014/main" id="{DA1F412F-D758-C37C-A9AD-F503D30686BC}"/>
              </a:ext>
            </a:extLst>
          </p:cNvPr>
          <p:cNvSpPr/>
          <p:nvPr/>
        </p:nvSpPr>
        <p:spPr bwMode="auto">
          <a:xfrm rot="230765">
            <a:off x="10816130" y="29589087"/>
            <a:ext cx="3308093" cy="3074400"/>
          </a:xfrm>
          <a:prstGeom prst="irregularSeal1">
            <a:avLst/>
          </a:prstGeom>
          <a:solidFill>
            <a:srgbClr val="8FF68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552AEA5-B3A0-6369-3E61-DCB4796D2012}"/>
              </a:ext>
            </a:extLst>
          </p:cNvPr>
          <p:cNvGrpSpPr/>
          <p:nvPr/>
        </p:nvGrpSpPr>
        <p:grpSpPr>
          <a:xfrm>
            <a:off x="81636" y="6362541"/>
            <a:ext cx="14554084" cy="7294054"/>
            <a:chOff x="218543" y="10394502"/>
            <a:chExt cx="14410297" cy="7152568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07547E9-91E8-E729-C428-E95B128EBB10}"/>
                </a:ext>
              </a:extLst>
            </p:cNvPr>
            <p:cNvGrpSpPr/>
            <p:nvPr/>
          </p:nvGrpSpPr>
          <p:grpSpPr>
            <a:xfrm>
              <a:off x="218543" y="11329574"/>
              <a:ext cx="14410297" cy="6217496"/>
              <a:chOff x="727774" y="6397248"/>
              <a:chExt cx="13161850" cy="5547567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5459D5ED-2ACC-6CFE-554E-67870FF577BD}"/>
                  </a:ext>
                </a:extLst>
              </p:cNvPr>
              <p:cNvGrpSpPr/>
              <p:nvPr/>
            </p:nvGrpSpPr>
            <p:grpSpPr>
              <a:xfrm>
                <a:off x="727774" y="6397248"/>
                <a:ext cx="13161850" cy="5547567"/>
                <a:chOff x="427157" y="8911665"/>
                <a:chExt cx="13161850" cy="5547567"/>
              </a:xfrm>
            </p:grpSpPr>
            <p:pic>
              <p:nvPicPr>
                <p:cNvPr id="23" name="Picture 22">
                  <a:extLst>
                    <a:ext uri="{FF2B5EF4-FFF2-40B4-BE49-F238E27FC236}">
                      <a16:creationId xmlns:a16="http://schemas.microsoft.com/office/drawing/2014/main" id="{90660443-C257-24EA-7D0A-740C08A488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2719" r="3246"/>
                <a:stretch/>
              </p:blipFill>
              <p:spPr>
                <a:xfrm>
                  <a:off x="427157" y="11251751"/>
                  <a:ext cx="13161850" cy="3207481"/>
                </a:xfrm>
                <a:prstGeom prst="rect">
                  <a:avLst/>
                </a:prstGeom>
              </p:spPr>
            </p:pic>
            <p:pic>
              <p:nvPicPr>
                <p:cNvPr id="36" name="Picture 35">
                  <a:extLst>
                    <a:ext uri="{FF2B5EF4-FFF2-40B4-BE49-F238E27FC236}">
                      <a16:creationId xmlns:a16="http://schemas.microsoft.com/office/drawing/2014/main" id="{494E3201-E571-0D6B-A82A-B6FABA846C9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2307"/>
                <a:stretch/>
              </p:blipFill>
              <p:spPr>
                <a:xfrm>
                  <a:off x="467726" y="8911665"/>
                  <a:ext cx="12965434" cy="2060010"/>
                </a:xfrm>
                <a:prstGeom prst="rect">
                  <a:avLst/>
                </a:prstGeom>
              </p:spPr>
            </p:pic>
          </p:grpSp>
          <p:graphicFrame>
            <p:nvGraphicFramePr>
              <p:cNvPr id="43" name="Object 42">
                <a:extLst>
                  <a:ext uri="{FF2B5EF4-FFF2-40B4-BE49-F238E27FC236}">
                    <a16:creationId xmlns:a16="http://schemas.microsoft.com/office/drawing/2014/main" id="{0F3052F0-7358-4C49-0E93-661F3E4EDE3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16500579"/>
                  </p:ext>
                </p:extLst>
              </p:nvPr>
            </p:nvGraphicFramePr>
            <p:xfrm>
              <a:off x="11876969" y="8416780"/>
              <a:ext cx="183812" cy="80953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S ChemDraw Drawing" r:id="rId6" imgW="135335" imgH="1139453" progId="ChemDraw.Document.6.0">
                      <p:embed/>
                    </p:oleObj>
                  </mc:Choice>
                  <mc:Fallback>
                    <p:oleObj name="CS ChemDraw Drawing" r:id="rId6" imgW="135335" imgH="1139453" progId="ChemDraw.Document.6.0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11876969" y="8416780"/>
                            <a:ext cx="183812" cy="809532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5" name="Object 44">
                <a:extLst>
                  <a:ext uri="{FF2B5EF4-FFF2-40B4-BE49-F238E27FC236}">
                    <a16:creationId xmlns:a16="http://schemas.microsoft.com/office/drawing/2014/main" id="{021BA8A4-AA57-E8F6-853D-0E92A511D3C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33611292"/>
                  </p:ext>
                </p:extLst>
              </p:nvPr>
            </p:nvGraphicFramePr>
            <p:xfrm>
              <a:off x="7231296" y="8451074"/>
              <a:ext cx="183812" cy="80953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S ChemDraw Drawing" r:id="rId8" imgW="135335" imgH="1139453" progId="ChemDraw.Document.6.0">
                      <p:embed/>
                    </p:oleObj>
                  </mc:Choice>
                  <mc:Fallback>
                    <p:oleObj name="CS ChemDraw Drawing" r:id="rId8" imgW="135335" imgH="1139453" progId="ChemDraw.Document.6.0">
                      <p:embed/>
                      <p:pic>
                        <p:nvPicPr>
                          <p:cNvPr id="43" name="Object 42">
                            <a:extLst>
                              <a:ext uri="{FF2B5EF4-FFF2-40B4-BE49-F238E27FC236}">
                                <a16:creationId xmlns:a16="http://schemas.microsoft.com/office/drawing/2014/main" id="{0F3052F0-7358-4C49-0E93-661F3E4EDE3B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7231296" y="8451074"/>
                            <a:ext cx="183812" cy="809532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9" name="Object 48">
                <a:extLst>
                  <a:ext uri="{FF2B5EF4-FFF2-40B4-BE49-F238E27FC236}">
                    <a16:creationId xmlns:a16="http://schemas.microsoft.com/office/drawing/2014/main" id="{B0625492-24A7-314A-7327-72C8FCE835A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82946954"/>
                  </p:ext>
                </p:extLst>
              </p:nvPr>
            </p:nvGraphicFramePr>
            <p:xfrm>
              <a:off x="2546619" y="8355658"/>
              <a:ext cx="183811" cy="6411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S ChemDraw Drawing" r:id="rId9" imgW="135335" imgH="1139453" progId="ChemDraw.Document.6.0">
                      <p:embed/>
                    </p:oleObj>
                  </mc:Choice>
                  <mc:Fallback>
                    <p:oleObj name="CS ChemDraw Drawing" r:id="rId9" imgW="135335" imgH="1139453" progId="ChemDraw.Document.6.0">
                      <p:embed/>
                      <p:pic>
                        <p:nvPicPr>
                          <p:cNvPr id="45" name="Object 44">
                            <a:extLst>
                              <a:ext uri="{FF2B5EF4-FFF2-40B4-BE49-F238E27FC236}">
                                <a16:creationId xmlns:a16="http://schemas.microsoft.com/office/drawing/2014/main" id="{021BA8A4-AA57-E8F6-853D-0E92A511D3C7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2546619" y="8355658"/>
                            <a:ext cx="183811" cy="641109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8B5FAF0-CF55-8F44-DDDB-EAFB0AA7E56A}"/>
                </a:ext>
              </a:extLst>
            </p:cNvPr>
            <p:cNvSpPr txBox="1"/>
            <p:nvPr/>
          </p:nvSpPr>
          <p:spPr>
            <a:xfrm>
              <a:off x="390127" y="10394502"/>
              <a:ext cx="13656361" cy="995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000" b="1" dirty="0">
                  <a:solidFill>
                    <a:schemeClr val="tx1"/>
                  </a:solidFill>
                  <a:latin typeface="Aptos" panose="020B0004020202020204" pitchFamily="34" charset="0"/>
                </a:rPr>
                <a:t>Fluorescent biosensors: </a:t>
              </a:r>
              <a:r>
                <a:rPr lang="en-US" sz="3000" dirty="0">
                  <a:solidFill>
                    <a:schemeClr val="tx1"/>
                  </a:solidFill>
                  <a:latin typeface="Aptos" panose="020B0004020202020204" pitchFamily="34" charset="0"/>
                </a:rPr>
                <a:t>molecules that undergo structural modification in the presence of an analyte of interest that enables the molecule to fluoresce. 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74C2D56B-EA5B-7E26-9F64-45B346B5B3AC}"/>
              </a:ext>
            </a:extLst>
          </p:cNvPr>
          <p:cNvSpPr/>
          <p:nvPr/>
        </p:nvSpPr>
        <p:spPr bwMode="auto">
          <a:xfrm>
            <a:off x="-84316" y="-104682"/>
            <a:ext cx="44000915" cy="471849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15363" name="TextBox 6">
            <a:extLst>
              <a:ext uri="{FF2B5EF4-FFF2-40B4-BE49-F238E27FC236}">
                <a16:creationId xmlns:a16="http://schemas.microsoft.com/office/drawing/2014/main" id="{4043CA56-A1C1-1A42-96D1-3A2F49C2F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5975" y="667887"/>
            <a:ext cx="34532888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ko-KR" sz="8000" b="1" dirty="0">
                <a:solidFill>
                  <a:srgbClr val="00318F"/>
                </a:solidFill>
                <a:cs typeface="Arial" panose="020B0604020202020204" pitchFamily="34" charset="0"/>
              </a:rPr>
              <a:t>Exogenous Clickable Phospholipids for Imaging Hydrogen Peroxide </a:t>
            </a:r>
          </a:p>
        </p:txBody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id="{A479E57B-46B7-194B-A5F7-37ADC76E1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1525" y="1672094"/>
            <a:ext cx="34745613" cy="3347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ko-KR" sz="5500" b="1" dirty="0">
                <a:latin typeface="Aptos" panose="020B0004020202020204" pitchFamily="34" charset="0"/>
                <a:cs typeface="Cordia New" panose="020B0304020202020204" pitchFamily="34" charset="-34"/>
              </a:rPr>
              <a:t>Nicholas Mixon</a:t>
            </a:r>
            <a:r>
              <a:rPr lang="en-US" altLang="ko-KR" sz="5500" b="1" baseline="30000" dirty="0">
                <a:latin typeface="Aptos" panose="020B0004020202020204" pitchFamily="34" charset="0"/>
                <a:cs typeface="Cordia New" panose="020B0304020202020204" pitchFamily="34" charset="-34"/>
              </a:rPr>
              <a:t>*</a:t>
            </a:r>
            <a:r>
              <a:rPr lang="en-US" altLang="ko-KR" sz="5500" b="1" dirty="0">
                <a:latin typeface="Aptos" panose="020B0004020202020204" pitchFamily="34" charset="0"/>
                <a:cs typeface="Cordia New" panose="020B0304020202020204" pitchFamily="34" charset="-34"/>
              </a:rPr>
              <a:t>, Brittany White-Mathieu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4200" b="1" dirty="0">
                <a:latin typeface="Aptos" panose="020B0004020202020204" pitchFamily="34" charset="0"/>
                <a:cs typeface="Cordia New" panose="020B0304020202020204" pitchFamily="34" charset="-34"/>
              </a:rPr>
              <a:t>Chemistry Department, University of New Hampshire, Durham, NH 03824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4200" b="1" dirty="0">
                <a:latin typeface="Aptos" panose="020B0004020202020204" pitchFamily="34" charset="0"/>
                <a:cs typeface="Cordia New" panose="020B0304020202020204" pitchFamily="34" charset="-34"/>
              </a:rPr>
              <a:t>Nicholas.Mixon@unh.edu</a:t>
            </a:r>
          </a:p>
          <a:p>
            <a:pPr algn="ctr" eaLnBrk="1" hangingPunct="1">
              <a:spcBef>
                <a:spcPct val="0"/>
              </a:spcBef>
              <a:buNone/>
            </a:pPr>
            <a:endParaRPr lang="en-US" altLang="ko-KR" sz="4200" b="1" dirty="0">
              <a:latin typeface="Aptos" panose="020B0004020202020204" pitchFamily="34" charset="0"/>
              <a:cs typeface="Cordia New" panose="020B0304020202020204" pitchFamily="34" charset="-34"/>
            </a:endParaRPr>
          </a:p>
        </p:txBody>
      </p:sp>
      <p:sp>
        <p:nvSpPr>
          <p:cNvPr id="15365" name="TextBox 4">
            <a:extLst>
              <a:ext uri="{FF2B5EF4-FFF2-40B4-BE49-F238E27FC236}">
                <a16:creationId xmlns:a16="http://schemas.microsoft.com/office/drawing/2014/main" id="{D81D98FD-6BE5-134F-B084-F4DCC3ED8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7031" y="35318475"/>
            <a:ext cx="18415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>
            <a:spAutoFit/>
          </a:bodyPr>
          <a:lstStyle>
            <a:lvl1pPr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86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5366" name="TextBox 2">
            <a:extLst>
              <a:ext uri="{FF2B5EF4-FFF2-40B4-BE49-F238E27FC236}">
                <a16:creationId xmlns:a16="http://schemas.microsoft.com/office/drawing/2014/main" id="{C922FBF3-175B-C84E-9DC8-1AF3C119F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17651" y="13817887"/>
            <a:ext cx="8022099" cy="433935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136" tIns="457136" rIns="457136" bIns="457136" anchor="ctr" anchorCtr="1"/>
          <a:lstStyle>
            <a:lvl1pPr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ko-KR" sz="280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70" name="Text Box 764">
            <a:extLst>
              <a:ext uri="{FF2B5EF4-FFF2-40B4-BE49-F238E27FC236}">
                <a16:creationId xmlns:a16="http://schemas.microsoft.com/office/drawing/2014/main" id="{E6D6CACB-0BC3-D845-8F4F-C661212A2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71369" y="27359455"/>
            <a:ext cx="13866253" cy="543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71397" tIns="85702" rIns="171397" bIns="85702">
            <a:spAutoFit/>
          </a:bodyPr>
          <a:lstStyle>
            <a:lvl1pPr marL="601663" indent="-601663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None/>
            </a:pPr>
            <a:endParaRPr lang="en-US" altLang="ko-KR" sz="1800" dirty="0"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None/>
            </a:pPr>
            <a:r>
              <a:rPr lang="en-US" altLang="ko-KR" sz="1800" dirty="0">
                <a:latin typeface="Aptos" panose="020B0004020202020204" pitchFamily="34" charset="0"/>
                <a:cs typeface="Arial" panose="020B0604020202020204" pitchFamily="34" charset="0"/>
              </a:rPr>
              <a:t>[1.] 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Hirayama, T.; Okuda, K.; Nagasawa, H. </a:t>
            </a:r>
            <a:r>
              <a:rPr lang="en-US" sz="1800" i="1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Chem. Sci.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 </a:t>
            </a:r>
            <a:r>
              <a:rPr lang="en-US" sz="1800" b="1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2013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, </a:t>
            </a:r>
            <a:r>
              <a:rPr lang="en-US" sz="1800" i="1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4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 (3), 1250. https://doi.org/10.1039/c2sc21649c.</a:t>
            </a:r>
            <a:endParaRPr lang="en-US" altLang="ko-KR" sz="1800" dirty="0"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None/>
            </a:pP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[2.] 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Chang, M. C. Y.; </a:t>
            </a:r>
            <a:r>
              <a:rPr lang="en-US" sz="1800" dirty="0" err="1">
                <a:effectLst/>
                <a:latin typeface="Aptos" panose="020B0004020202020204" pitchFamily="34" charset="0"/>
                <a:ea typeface="Aptos" panose="020B0004020202020204" pitchFamily="34" charset="0"/>
              </a:rPr>
              <a:t>Pralle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, A.; </a:t>
            </a:r>
            <a:r>
              <a:rPr lang="en-US" sz="1800" dirty="0" err="1">
                <a:effectLst/>
                <a:latin typeface="Aptos" panose="020B0004020202020204" pitchFamily="34" charset="0"/>
                <a:ea typeface="Aptos" panose="020B0004020202020204" pitchFamily="34" charset="0"/>
              </a:rPr>
              <a:t>Isacoff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, E. Y.; Chang, C. J. </a:t>
            </a:r>
            <a:r>
              <a:rPr lang="en-US" sz="1800" i="1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J. Am. Chem. Soc.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 </a:t>
            </a:r>
            <a:r>
              <a:rPr lang="en-US" sz="1800" b="1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2004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, </a:t>
            </a:r>
            <a:r>
              <a:rPr lang="en-US" sz="1800" i="1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126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 (47), 15392–15393. https://doi.org/10.1021/ja0441716 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None/>
            </a:pPr>
            <a:r>
              <a:rPr lang="en-US" sz="1800" dirty="0">
                <a:latin typeface="Aptos" panose="020B0004020202020204" pitchFamily="34" charset="0"/>
                <a:ea typeface="Aptos" panose="020B0004020202020204" pitchFamily="34" charset="0"/>
              </a:rPr>
              <a:t>[3.] 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Xu, K.; Wang, L.;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Qiang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M.; Wang, L.; Li, P.; Tang, B. </a:t>
            </a:r>
            <a:r>
              <a:rPr lang="en-US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Chem. Commun.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2011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47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(26), 7386. https://doi.org/10.1039/c1cc12473k.</a:t>
            </a:r>
            <a:endParaRPr lang="en-US" sz="1800" dirty="0">
              <a:latin typeface="Aptos" panose="020B0004020202020204" pitchFamily="34" charset="0"/>
              <a:ea typeface="Aptos" panose="020B00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None/>
            </a:pPr>
            <a:r>
              <a:rPr lang="en-US" sz="1800" dirty="0">
                <a:latin typeface="Aptos" panose="020B0004020202020204" pitchFamily="34" charset="0"/>
                <a:ea typeface="Aptos" panose="020B0004020202020204" pitchFamily="34" charset="0"/>
              </a:rPr>
              <a:t>[4.]</a:t>
            </a:r>
            <a:r>
              <a:rPr lang="en-US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Biorender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https://www.biorender.com</a:t>
            </a:r>
            <a:endParaRPr lang="en-US" sz="1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None/>
            </a:pPr>
            <a:r>
              <a:rPr lang="en-US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[5.] </a:t>
            </a:r>
            <a:r>
              <a:rPr lang="en-US" sz="1800" i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Nobel Prize, Chemistry 2022. https://www.nobelprize.org/prizes/chemistry/2022/popular-information/</a:t>
            </a:r>
            <a:endParaRPr lang="en-US" sz="1800" dirty="0">
              <a:latin typeface="Aptos" panose="020B0004020202020204" pitchFamily="34" charset="0"/>
              <a:ea typeface="Aptos" panose="020B00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ko-KR" sz="1800" dirty="0">
                <a:latin typeface="Aptos" panose="020B0004020202020204" pitchFamily="34" charset="0"/>
                <a:cs typeface="Arial" panose="020B0604020202020204" pitchFamily="34" charset="0"/>
              </a:rPr>
              <a:t>[6.]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ptos" panose="020B0004020202020204" pitchFamily="34" charset="0"/>
              </a:rPr>
              <a:t>Alamudi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, S. H.;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ptos" panose="020B0004020202020204" pitchFamily="34" charset="0"/>
              </a:rPr>
              <a:t>Satapathy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, R.; Kim, J.; Su, D.; Ren, H.; Das, R.; Hu, L.; Alvarado-Martínez, E.; Lee, J. Y.;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Aptos" panose="020B0004020202020204" pitchFamily="34" charset="0"/>
              </a:rPr>
              <a:t>Hoppmann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, C.; Peña-Cabrera, E.; Ha, H.-H.; Park, H.-S.; Wang, L.; Chang, Y.-T. 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Nat Commun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2016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, 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7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(1), 11964. https://doi.org/10.1038/ncomms11964.. </a:t>
            </a:r>
            <a:endParaRPr lang="en-US" altLang="ko-KR" sz="1800" dirty="0"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[7.] Gutierrez, B.; Aggarwal, T.; </a:t>
            </a:r>
            <a:r>
              <a:rPr lang="en-US" sz="1800" dirty="0" err="1">
                <a:effectLst/>
                <a:latin typeface="Aptos" panose="020B0004020202020204" pitchFamily="34" charset="0"/>
                <a:ea typeface="Aptos" panose="020B0004020202020204" pitchFamily="34" charset="0"/>
              </a:rPr>
              <a:t>Erguven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, H.; Stone, M. R. L.; Guo, C.; </a:t>
            </a:r>
            <a:r>
              <a:rPr lang="en-US" sz="1800" dirty="0" err="1">
                <a:effectLst/>
                <a:latin typeface="Aptos" panose="020B0004020202020204" pitchFamily="34" charset="0"/>
                <a:ea typeface="Aptos" panose="020B0004020202020204" pitchFamily="34" charset="0"/>
              </a:rPr>
              <a:t>Bellomo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, A.; Abramova, E.; Stevenson, E. R.; </a:t>
            </a:r>
            <a:r>
              <a:rPr lang="en-US" sz="1800" dirty="0" err="1">
                <a:effectLst/>
                <a:latin typeface="Aptos" panose="020B0004020202020204" pitchFamily="34" charset="0"/>
                <a:ea typeface="Aptos" panose="020B0004020202020204" pitchFamily="34" charset="0"/>
              </a:rPr>
              <a:t>Laskin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, D. L.; Gow, A. J.; </a:t>
            </a:r>
            <a:r>
              <a:rPr lang="en-US" sz="1800" dirty="0" err="1">
                <a:effectLst/>
                <a:latin typeface="Aptos" panose="020B0004020202020204" pitchFamily="34" charset="0"/>
                <a:ea typeface="Aptos" panose="020B0004020202020204" pitchFamily="34" charset="0"/>
              </a:rPr>
              <a:t>Izgu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, E. C. </a:t>
            </a:r>
            <a:r>
              <a:rPr lang="en-US" sz="1800" i="1" dirty="0" err="1">
                <a:effectLst/>
                <a:latin typeface="Aptos" panose="020B0004020202020204" pitchFamily="34" charset="0"/>
                <a:ea typeface="Aptos" panose="020B0004020202020204" pitchFamily="34" charset="0"/>
              </a:rPr>
              <a:t>iScience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 </a:t>
            </a:r>
            <a:r>
              <a:rPr lang="en-US" sz="1800" b="1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2023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, </a:t>
            </a:r>
            <a:r>
              <a:rPr lang="en-US" sz="1800" i="1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26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 (12), 108567. https://doi.org/10.1016/j.isci.2023.108567.</a:t>
            </a:r>
            <a:r>
              <a:rPr lang="en-US" altLang="ko-KR" sz="18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None/>
            </a:pPr>
            <a:r>
              <a:rPr lang="en-US" altLang="ko-KR" sz="1800" dirty="0">
                <a:latin typeface="Aptos" panose="020B0004020202020204" pitchFamily="34" charset="0"/>
                <a:cs typeface="Arial" panose="020B0604020202020204" pitchFamily="34" charset="0"/>
              </a:rPr>
              <a:t>[8.] 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Jao, C. Y.; Roth, M.;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Welti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R.; Salic, A.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EuChemS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i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ChemBioChem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Volume </a:t>
            </a:r>
            <a:r>
              <a:rPr lang="en-US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16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(3), pp. 472-476, January 13 2015. https://doi.org/10.1002/cbic.201402149.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None/>
            </a:pPr>
            <a:r>
              <a:rPr lang="en-US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[9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.] </a:t>
            </a:r>
            <a:r>
              <a:rPr lang="en-US" sz="1800" dirty="0">
                <a:latin typeface="Aptos" panose="020B0004020202020204" pitchFamily="34" charset="0"/>
              </a:rPr>
              <a:t>Jiang, X.; Stockwell, B. R.; Conrad, M. </a:t>
            </a:r>
            <a:r>
              <a:rPr lang="en-US" sz="1800" i="1" dirty="0">
                <a:latin typeface="Aptos" panose="020B0004020202020204" pitchFamily="34" charset="0"/>
              </a:rPr>
              <a:t>Nat Rev Mol Cell Biol</a:t>
            </a:r>
            <a:r>
              <a:rPr lang="en-US" sz="1800" dirty="0">
                <a:latin typeface="Aptos" panose="020B0004020202020204" pitchFamily="34" charset="0"/>
              </a:rPr>
              <a:t> </a:t>
            </a:r>
            <a:r>
              <a:rPr lang="en-US" sz="1800" b="1" dirty="0">
                <a:latin typeface="Aptos" panose="020B0004020202020204" pitchFamily="34" charset="0"/>
              </a:rPr>
              <a:t>2021</a:t>
            </a:r>
            <a:r>
              <a:rPr lang="en-US" sz="1800" dirty="0">
                <a:latin typeface="Aptos" panose="020B0004020202020204" pitchFamily="34" charset="0"/>
              </a:rPr>
              <a:t>, </a:t>
            </a:r>
            <a:r>
              <a:rPr lang="en-US" sz="1800" i="1" dirty="0">
                <a:latin typeface="Aptos" panose="020B0004020202020204" pitchFamily="34" charset="0"/>
              </a:rPr>
              <a:t>22</a:t>
            </a:r>
            <a:r>
              <a:rPr lang="en-US" sz="1800" dirty="0">
                <a:latin typeface="Aptos" panose="020B0004020202020204" pitchFamily="34" charset="0"/>
              </a:rPr>
              <a:t> (4), 266–282. https://doi.org/10.1038/s41580-020-00324-8.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372" name="Rectangle 167">
            <a:extLst>
              <a:ext uri="{FF2B5EF4-FFF2-40B4-BE49-F238E27FC236}">
                <a16:creationId xmlns:a16="http://schemas.microsoft.com/office/drawing/2014/main" id="{0C61B693-C9A7-064A-94A9-661CBCA87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77768" y="26623723"/>
            <a:ext cx="91440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141" tIns="68570" rIns="137141" bIns="68570" anchor="ctr"/>
          <a:lstStyle>
            <a:lvl1pPr defTabSz="3760788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3760788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3760788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3760788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3760788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3760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3760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3760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3760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58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References</a:t>
            </a:r>
          </a:p>
        </p:txBody>
      </p:sp>
      <p:sp>
        <p:nvSpPr>
          <p:cNvPr id="15373" name="Rectangle 167">
            <a:extLst>
              <a:ext uri="{FF2B5EF4-FFF2-40B4-BE49-F238E27FC236}">
                <a16:creationId xmlns:a16="http://schemas.microsoft.com/office/drawing/2014/main" id="{CB376067-A809-9B45-AD72-33F99EA10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6448" y="4826519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141" tIns="68570" rIns="137141" bIns="68570" anchor="ctr"/>
          <a:lstStyle>
            <a:lvl1pPr defTabSz="3760788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3760788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3760788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3760788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3760788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3760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3760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3760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3760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58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15376" name="Rectangle 167">
            <a:extLst>
              <a:ext uri="{FF2B5EF4-FFF2-40B4-BE49-F238E27FC236}">
                <a16:creationId xmlns:a16="http://schemas.microsoft.com/office/drawing/2014/main" id="{F3D45C40-1062-2242-BF44-76631BEB5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40162" y="4821276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141" tIns="68570" rIns="137141" bIns="68570" anchor="ctr"/>
          <a:lstStyle>
            <a:lvl1pPr defTabSz="3760788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3760788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3760788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3760788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3760788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3760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3760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3760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3760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58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Methods</a:t>
            </a:r>
            <a:r>
              <a:rPr lang="en-US" altLang="ko-KR" sz="5800" b="1" baseline="500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[6-8]</a:t>
            </a:r>
          </a:p>
        </p:txBody>
      </p:sp>
      <p:sp>
        <p:nvSpPr>
          <p:cNvPr id="15377" name="TextBox 27">
            <a:extLst>
              <a:ext uri="{FF2B5EF4-FFF2-40B4-BE49-F238E27FC236}">
                <a16:creationId xmlns:a16="http://schemas.microsoft.com/office/drawing/2014/main" id="{23C3BD8E-A41C-F840-B421-F06605E09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55794" y="21726746"/>
            <a:ext cx="13648712" cy="191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141" tIns="68570" rIns="137141" bIns="68570" anchor="ctr"/>
          <a:lstStyle>
            <a:lvl1pPr defTabSz="3760788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3760788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3760788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3760788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3760788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3760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3760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3760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3760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58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Acknowledgments</a:t>
            </a:r>
          </a:p>
        </p:txBody>
      </p:sp>
      <p:sp>
        <p:nvSpPr>
          <p:cNvPr id="15378" name="Text Box 764">
            <a:extLst>
              <a:ext uri="{FF2B5EF4-FFF2-40B4-BE49-F238E27FC236}">
                <a16:creationId xmlns:a16="http://schemas.microsoft.com/office/drawing/2014/main" id="{729DC418-FF69-ED46-B7CC-A102969B4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68533" y="23433983"/>
            <a:ext cx="4625857" cy="340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71397" tIns="85702" rIns="171397" bIns="85702">
            <a:spAutoFit/>
          </a:bodyPr>
          <a:lstStyle>
            <a:lvl1pPr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3000" b="1" dirty="0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White-Mathieu Lab</a:t>
            </a:r>
            <a:r>
              <a:rPr lang="en-US" altLang="ko-KR" sz="3000" dirty="0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:</a:t>
            </a:r>
            <a:br>
              <a:rPr lang="en-US" altLang="ko-KR" sz="3000" dirty="0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</a:br>
            <a:r>
              <a:rPr lang="en-US" altLang="ko-KR" sz="3000" dirty="0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Paige Ring</a:t>
            </a:r>
            <a:br>
              <a:rPr lang="en-US" altLang="ko-KR" sz="3000" dirty="0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</a:br>
            <a:r>
              <a:rPr lang="en-US" altLang="ko-KR" sz="3000" dirty="0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Saghar Jarollahi</a:t>
            </a:r>
            <a:br>
              <a:rPr lang="en-US" altLang="ko-KR" sz="3000" dirty="0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</a:br>
            <a:r>
              <a:rPr lang="en-US" altLang="ko-KR" sz="3000" dirty="0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Erin McCarthy</a:t>
            </a:r>
            <a:br>
              <a:rPr lang="en-US" altLang="ko-KR" sz="3000" dirty="0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</a:br>
            <a:r>
              <a:rPr lang="en-US" altLang="ko-KR" sz="3000" dirty="0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Taylor Stock</a:t>
            </a:r>
            <a:br>
              <a:rPr lang="en-US" altLang="ko-KR" sz="3000" dirty="0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</a:br>
            <a:r>
              <a:rPr lang="en-US" altLang="ko-KR" sz="3000" dirty="0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Nicholas Mixon</a:t>
            </a:r>
            <a:br>
              <a:rPr lang="en-US" altLang="ko-KR" sz="3000" dirty="0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</a:br>
            <a:r>
              <a:rPr lang="en-US" altLang="ko-KR" sz="3000" dirty="0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Brittany White-Mathieu</a:t>
            </a:r>
          </a:p>
        </p:txBody>
      </p:sp>
      <p:sp>
        <p:nvSpPr>
          <p:cNvPr id="15398" name="Rectangle 167">
            <a:extLst>
              <a:ext uri="{FF2B5EF4-FFF2-40B4-BE49-F238E27FC236}">
                <a16:creationId xmlns:a16="http://schemas.microsoft.com/office/drawing/2014/main" id="{8F568D6C-8E7E-2A4F-9455-6696AA8EA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90816" y="4522754"/>
            <a:ext cx="9217025" cy="173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141" tIns="68570" rIns="137141" bIns="68570" anchor="ctr"/>
          <a:lstStyle>
            <a:lvl1pPr defTabSz="3760788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3760788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3760788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3760788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3760788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3760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3760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3760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3760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58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Aims</a:t>
            </a:r>
          </a:p>
        </p:txBody>
      </p:sp>
      <p:pic>
        <p:nvPicPr>
          <p:cNvPr id="15400" name="Picture 7">
            <a:extLst>
              <a:ext uri="{FF2B5EF4-FFF2-40B4-BE49-F238E27FC236}">
                <a16:creationId xmlns:a16="http://schemas.microsoft.com/office/drawing/2014/main" id="{019CC309-8AD0-AD4E-AB52-1C44A5A97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00" y="648855"/>
            <a:ext cx="1598613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01" name="Picture 49">
            <a:extLst>
              <a:ext uri="{FF2B5EF4-FFF2-40B4-BE49-F238E27FC236}">
                <a16:creationId xmlns:a16="http://schemas.microsoft.com/office/drawing/2014/main" id="{190BD5DF-15C9-C844-BC9E-4BFE4BD01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3477" y="686955"/>
            <a:ext cx="1768475" cy="232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66">
            <a:extLst>
              <a:ext uri="{FF2B5EF4-FFF2-40B4-BE49-F238E27FC236}">
                <a16:creationId xmlns:a16="http://schemas.microsoft.com/office/drawing/2014/main" id="{2DEF502A-3978-224D-BBED-71B7C92EBE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77" b="29752"/>
          <a:stretch/>
        </p:blipFill>
        <p:spPr bwMode="auto">
          <a:xfrm>
            <a:off x="2067606" y="2882468"/>
            <a:ext cx="358298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 computer screen shot of a dna molecule&#10;&#10;Description automatically generated">
            <a:extLst>
              <a:ext uri="{FF2B5EF4-FFF2-40B4-BE49-F238E27FC236}">
                <a16:creationId xmlns:a16="http://schemas.microsoft.com/office/drawing/2014/main" id="{4A886049-9C75-3A82-EC33-9BB9456F8E7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36" y="27745944"/>
            <a:ext cx="10305746" cy="4682220"/>
          </a:xfrm>
          <a:prstGeom prst="rect">
            <a:avLst/>
          </a:prstGeom>
        </p:spPr>
      </p:pic>
      <p:pic>
        <p:nvPicPr>
          <p:cNvPr id="35" name="Picture 34" descr="A screenshot of a video game&#10;&#10;Description automatically generated">
            <a:extLst>
              <a:ext uri="{FF2B5EF4-FFF2-40B4-BE49-F238E27FC236}">
                <a16:creationId xmlns:a16="http://schemas.microsoft.com/office/drawing/2014/main" id="{44298F21-E3DA-BCFA-7B0E-FB24BC37B55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2221" y="13555318"/>
            <a:ext cx="11078830" cy="4918556"/>
          </a:xfrm>
          <a:prstGeom prst="rect">
            <a:avLst/>
          </a:prstGeom>
        </p:spPr>
      </p:pic>
      <p:sp>
        <p:nvSpPr>
          <p:cNvPr id="7" name="Conector recto 6">
            <a:extLst>
              <a:ext uri="{FF2B5EF4-FFF2-40B4-BE49-F238E27FC236}">
                <a16:creationId xmlns:a16="http://schemas.microsoft.com/office/drawing/2014/main" id="{3B210944-9685-4522-B442-E59E8B575819}"/>
              </a:ext>
            </a:extLst>
          </p:cNvPr>
          <p:cNvSpPr>
            <a:spLocks/>
          </p:cNvSpPr>
          <p:nvPr/>
        </p:nvSpPr>
        <p:spPr>
          <a:xfrm rot="5400000" flipV="1">
            <a:off x="480847" y="18759048"/>
            <a:ext cx="28302287" cy="39247"/>
          </a:xfrm>
          <a:prstGeom prst="line">
            <a:avLst/>
          </a:prstGeom>
          <a:solidFill>
            <a:srgbClr val="000000">
              <a:alpha val="5000"/>
            </a:srgbClr>
          </a:solidFill>
          <a:ln w="18000">
            <a:solidFill>
              <a:srgbClr val="000000"/>
            </a:solidFill>
          </a:ln>
        </p:spPr>
        <p:txBody>
          <a:bodyPr wrap="none" rtlCol="0" anchor="ctr" anchorCtr="1"/>
          <a:lstStyle/>
          <a:p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3" name="Straight Connector 12">
            <a:extLst>
              <a:ext uri="{FF2B5EF4-FFF2-40B4-BE49-F238E27FC236}">
                <a16:creationId xmlns:a16="http://schemas.microsoft.com/office/drawing/2014/main" id="{D031DEF0-65FE-4792-98E9-E73B6402F375}"/>
              </a:ext>
            </a:extLst>
          </p:cNvPr>
          <p:cNvSpPr>
            <a:spLocks/>
          </p:cNvSpPr>
          <p:nvPr/>
        </p:nvSpPr>
        <p:spPr>
          <a:xfrm rot="5400000" flipV="1">
            <a:off x="14780254" y="19002805"/>
            <a:ext cx="28815300" cy="32180"/>
          </a:xfrm>
          <a:prstGeom prst="line">
            <a:avLst/>
          </a:prstGeom>
          <a:solidFill>
            <a:srgbClr val="000000">
              <a:alpha val="5000"/>
            </a:srgbClr>
          </a:solidFill>
          <a:ln w="18000">
            <a:solidFill>
              <a:srgbClr val="000000"/>
            </a:solidFill>
          </a:ln>
        </p:spPr>
        <p:txBody>
          <a:bodyPr wrap="none" rtlCol="0" anchor="ctr" anchorCtr="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253A1A5-656D-0335-8D3A-5683B7337CC6}"/>
              </a:ext>
            </a:extLst>
          </p:cNvPr>
          <p:cNvGrpSpPr/>
          <p:nvPr/>
        </p:nvGrpSpPr>
        <p:grpSpPr>
          <a:xfrm>
            <a:off x="763676" y="21903580"/>
            <a:ext cx="12990868" cy="3123040"/>
            <a:chOff x="700088" y="14781061"/>
            <a:chExt cx="13134057" cy="3220572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8E501EB9-EEF9-7F22-C396-1DD8F71088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/>
            <a:srcRect l="1027" t="26950" r="-1768" b="-4218"/>
            <a:stretch/>
          </p:blipFill>
          <p:spPr>
            <a:xfrm>
              <a:off x="700088" y="15392827"/>
              <a:ext cx="6318021" cy="1921035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C468CDAC-A4BD-9C8F-1A59-1411432CC0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/>
            <a:srcRect l="37086" t="13775" r="302" b="-2446"/>
            <a:stretch/>
          </p:blipFill>
          <p:spPr>
            <a:xfrm>
              <a:off x="9826231" y="14781061"/>
              <a:ext cx="4007914" cy="3220572"/>
            </a:xfrm>
            <a:prstGeom prst="rect">
              <a:avLst/>
            </a:prstGeom>
          </p:spPr>
        </p:pic>
        <p:graphicFrame>
          <p:nvGraphicFramePr>
            <p:cNvPr id="63" name="Object 62">
              <a:extLst>
                <a:ext uri="{FF2B5EF4-FFF2-40B4-BE49-F238E27FC236}">
                  <a16:creationId xmlns:a16="http://schemas.microsoft.com/office/drawing/2014/main" id="{48943CBE-96AE-42E5-E055-A844A34B65F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22296085"/>
                </p:ext>
              </p:extLst>
            </p:nvPr>
          </p:nvGraphicFramePr>
          <p:xfrm>
            <a:off x="7397106" y="16382890"/>
            <a:ext cx="1967784" cy="2989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17" imgW="877508" imgH="133613" progId="ChemDraw.Document.6.0">
                    <p:embed/>
                  </p:oleObj>
                </mc:Choice>
                <mc:Fallback>
                  <p:oleObj name="CS ChemDraw Drawing" r:id="rId17" imgW="877508" imgH="133613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7397106" y="16382890"/>
                          <a:ext cx="1967784" cy="29890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77" name="Straight Connector 2">
            <a:extLst>
              <a:ext uri="{FF2B5EF4-FFF2-40B4-BE49-F238E27FC236}">
                <a16:creationId xmlns:a16="http://schemas.microsoft.com/office/drawing/2014/main" id="{E69506EB-D855-833D-B7C6-AE7DA102B95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4808344" y="5874331"/>
            <a:ext cx="14198779" cy="0"/>
          </a:xfrm>
          <a:prstGeom prst="line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92" name="Picture 91">
            <a:extLst>
              <a:ext uri="{FF2B5EF4-FFF2-40B4-BE49-F238E27FC236}">
                <a16:creationId xmlns:a16="http://schemas.microsoft.com/office/drawing/2014/main" id="{6EAAF441-33C7-B0D3-4D9A-6C44A9BB8FB0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7109" t="14953" r="13052"/>
          <a:stretch/>
        </p:blipFill>
        <p:spPr>
          <a:xfrm>
            <a:off x="171490" y="13695188"/>
            <a:ext cx="12510570" cy="3510710"/>
          </a:xfrm>
          <a:prstGeom prst="rect">
            <a:avLst/>
          </a:prstGeom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A560FFEA-6432-2F41-239F-20B316D8E479}"/>
              </a:ext>
            </a:extLst>
          </p:cNvPr>
          <p:cNvSpPr txBox="1"/>
          <p:nvPr/>
        </p:nvSpPr>
        <p:spPr>
          <a:xfrm>
            <a:off x="14783748" y="6336443"/>
            <a:ext cx="13110344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chemeClr val="tx1"/>
                </a:solidFill>
                <a:latin typeface="Aptos" panose="020B0004020202020204" pitchFamily="34" charset="0"/>
              </a:rPr>
              <a:t>Stage 1: </a:t>
            </a:r>
            <a:r>
              <a:rPr lang="en-US" sz="3000" dirty="0">
                <a:solidFill>
                  <a:schemeClr val="tx1"/>
                </a:solidFill>
                <a:latin typeface="Aptos" panose="020B0004020202020204" pitchFamily="34" charset="0"/>
              </a:rPr>
              <a:t>Synthesis of phospholipid and azido-amine.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FF22A53-6F8E-9DB3-3F78-25B6284B476A}"/>
              </a:ext>
            </a:extLst>
          </p:cNvPr>
          <p:cNvSpPr txBox="1"/>
          <p:nvPr/>
        </p:nvSpPr>
        <p:spPr>
          <a:xfrm>
            <a:off x="14803720" y="10739447"/>
            <a:ext cx="1387403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chemeClr val="tx1"/>
                </a:solidFill>
                <a:latin typeface="Aptos" panose="020B0004020202020204" pitchFamily="34" charset="0"/>
              </a:rPr>
              <a:t>Stage 2: </a:t>
            </a:r>
            <a:r>
              <a:rPr lang="en-US" sz="3000" dirty="0">
                <a:solidFill>
                  <a:schemeClr val="tx1"/>
                </a:solidFill>
                <a:latin typeface="Aptos" panose="020B0004020202020204" pitchFamily="34" charset="0"/>
              </a:rPr>
              <a:t>Synthesis of azide functionalized phospholipid.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1DC5219-3671-B3EA-F05C-56DD9121B339}"/>
              </a:ext>
            </a:extLst>
          </p:cNvPr>
          <p:cNvSpPr txBox="1"/>
          <p:nvPr/>
        </p:nvSpPr>
        <p:spPr>
          <a:xfrm>
            <a:off x="14803720" y="14234817"/>
            <a:ext cx="1387403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chemeClr val="tx1"/>
                </a:solidFill>
                <a:latin typeface="Aptos" panose="020B0004020202020204" pitchFamily="34" charset="0"/>
              </a:rPr>
              <a:t>Stage 3: </a:t>
            </a:r>
            <a:r>
              <a:rPr lang="en-US" sz="3000" dirty="0">
                <a:solidFill>
                  <a:schemeClr val="tx1"/>
                </a:solidFill>
                <a:latin typeface="Aptos" panose="020B0004020202020204" pitchFamily="34" charset="0"/>
              </a:rPr>
              <a:t>SPAAC “click” reaction of biosensor and synthetic phospholipid.  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2E17D75A-1A2F-170C-D242-E8074E26D3A3}"/>
              </a:ext>
            </a:extLst>
          </p:cNvPr>
          <p:cNvSpPr txBox="1"/>
          <p:nvPr/>
        </p:nvSpPr>
        <p:spPr>
          <a:xfrm>
            <a:off x="14808634" y="20026636"/>
            <a:ext cx="14208989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chemeClr val="tx1"/>
                </a:solidFill>
                <a:latin typeface="Aptos" panose="020B0004020202020204" pitchFamily="34" charset="0"/>
              </a:rPr>
              <a:t>Stage 4: </a:t>
            </a:r>
            <a:r>
              <a:rPr lang="en-US" sz="3000" dirty="0">
                <a:solidFill>
                  <a:schemeClr val="tx1"/>
                </a:solidFill>
                <a:latin typeface="Aptos" panose="020B0004020202020204" pitchFamily="34" charset="0"/>
              </a:rPr>
              <a:t>Biosensor integration into HeLa cells, subsequent exogenous H</a:t>
            </a:r>
            <a:r>
              <a:rPr lang="en-US" sz="3000" baseline="-25000" dirty="0">
                <a:solidFill>
                  <a:schemeClr val="tx1"/>
                </a:solidFill>
                <a:latin typeface="Aptos" panose="020B0004020202020204" pitchFamily="34" charset="0"/>
              </a:rPr>
              <a:t>2</a:t>
            </a:r>
            <a:r>
              <a:rPr lang="en-US" sz="3000" dirty="0">
                <a:solidFill>
                  <a:schemeClr val="tx1"/>
                </a:solidFill>
                <a:latin typeface="Aptos" panose="020B0004020202020204" pitchFamily="34" charset="0"/>
              </a:rPr>
              <a:t>O</a:t>
            </a:r>
            <a:r>
              <a:rPr lang="en-US" sz="3000" baseline="-25000" dirty="0">
                <a:solidFill>
                  <a:schemeClr val="tx1"/>
                </a:solidFill>
                <a:latin typeface="Aptos" panose="020B0004020202020204" pitchFamily="34" charset="0"/>
              </a:rPr>
              <a:t>2</a:t>
            </a:r>
            <a:r>
              <a:rPr lang="en-US" sz="3000" dirty="0">
                <a:solidFill>
                  <a:schemeClr val="tx1"/>
                </a:solidFill>
                <a:latin typeface="Aptos" panose="020B0004020202020204" pitchFamily="34" charset="0"/>
              </a:rPr>
              <a:t> activation, &amp; characterization.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82A2A28E-5F9B-258C-ADC9-863E03CDC9F8}"/>
              </a:ext>
            </a:extLst>
          </p:cNvPr>
          <p:cNvSpPr txBox="1"/>
          <p:nvPr/>
        </p:nvSpPr>
        <p:spPr>
          <a:xfrm>
            <a:off x="14846734" y="30963188"/>
            <a:ext cx="14208989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000" dirty="0">
                <a:solidFill>
                  <a:schemeClr val="tx1"/>
                </a:solidFill>
                <a:latin typeface="Aptos" panose="020B0004020202020204" pitchFamily="34" charset="0"/>
              </a:rPr>
              <a:t>Reaction of the </a:t>
            </a:r>
            <a:r>
              <a:rPr lang="en-US" sz="3000" b="1" dirty="0">
                <a:solidFill>
                  <a:schemeClr val="tx1"/>
                </a:solidFill>
                <a:latin typeface="Aptos" panose="020B0004020202020204" pitchFamily="34" charset="0"/>
              </a:rPr>
              <a:t>boronate</a:t>
            </a:r>
            <a:r>
              <a:rPr lang="en-US" sz="3000" dirty="0">
                <a:solidFill>
                  <a:schemeClr val="tx1"/>
                </a:solidFill>
                <a:latin typeface="Aptos" panose="020B0004020202020204" pitchFamily="34" charset="0"/>
              </a:rPr>
              <a:t> and </a:t>
            </a:r>
            <a:r>
              <a:rPr lang="en-US" sz="3000" b="1" dirty="0">
                <a:solidFill>
                  <a:schemeClr val="tx1"/>
                </a:solidFill>
                <a:latin typeface="Aptos" panose="020B0004020202020204" pitchFamily="34" charset="0"/>
              </a:rPr>
              <a:t>peroxide</a:t>
            </a:r>
            <a:r>
              <a:rPr lang="en-US" sz="3000" dirty="0">
                <a:solidFill>
                  <a:schemeClr val="tx1"/>
                </a:solidFill>
                <a:latin typeface="Aptos" panose="020B0004020202020204" pitchFamily="34" charset="0"/>
              </a:rPr>
              <a:t> results in a structural change of the sensor, wherein, </a:t>
            </a:r>
            <a:r>
              <a:rPr lang="en-US" sz="3000" b="1" dirty="0">
                <a:solidFill>
                  <a:schemeClr val="tx1"/>
                </a:solidFill>
                <a:latin typeface="Aptos" panose="020B0004020202020204" pitchFamily="34" charset="0"/>
              </a:rPr>
              <a:t>conjugation is increased</a:t>
            </a:r>
            <a:r>
              <a:rPr lang="en-US" sz="3000" dirty="0">
                <a:solidFill>
                  <a:schemeClr val="tx1"/>
                </a:solidFill>
                <a:latin typeface="Aptos" panose="020B0004020202020204" pitchFamily="34" charset="0"/>
              </a:rPr>
              <a:t> resulting in a fluorescent emission in the 500 to 550-nm range which may be detected via fluorescence microscopy.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CDD90CC3-08EB-90D3-3BD2-1874CDFEB33C}"/>
              </a:ext>
            </a:extLst>
          </p:cNvPr>
          <p:cNvSpPr txBox="1"/>
          <p:nvPr/>
        </p:nvSpPr>
        <p:spPr>
          <a:xfrm>
            <a:off x="3534621" y="13716464"/>
            <a:ext cx="10751548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1" algn="just"/>
            <a:r>
              <a:rPr lang="en-US" sz="3000" b="1" dirty="0">
                <a:solidFill>
                  <a:schemeClr val="tx1"/>
                </a:solidFill>
                <a:latin typeface="Aptos" panose="020B0004020202020204" pitchFamily="34" charset="0"/>
              </a:rPr>
              <a:t>Reactive oxygen species (ROS), </a:t>
            </a:r>
            <a:r>
              <a:rPr lang="en-US" sz="3000" dirty="0">
                <a:solidFill>
                  <a:schemeClr val="tx1"/>
                </a:solidFill>
                <a:latin typeface="Aptos" panose="020B0004020202020204" pitchFamily="34" charset="0"/>
              </a:rPr>
              <a:t>such as H</a:t>
            </a:r>
            <a:r>
              <a:rPr lang="en-US" sz="3000" baseline="-25000" dirty="0">
                <a:solidFill>
                  <a:schemeClr val="tx1"/>
                </a:solidFill>
                <a:latin typeface="Aptos" panose="020B0004020202020204" pitchFamily="34" charset="0"/>
              </a:rPr>
              <a:t>2</a:t>
            </a:r>
            <a:r>
              <a:rPr lang="en-US" sz="3000" dirty="0">
                <a:solidFill>
                  <a:schemeClr val="tx1"/>
                </a:solidFill>
                <a:latin typeface="Aptos" panose="020B0004020202020204" pitchFamily="34" charset="0"/>
              </a:rPr>
              <a:t>O</a:t>
            </a:r>
            <a:r>
              <a:rPr lang="en-US" sz="3000" baseline="-25000" dirty="0">
                <a:solidFill>
                  <a:schemeClr val="tx1"/>
                </a:solidFill>
                <a:latin typeface="Aptos" panose="020B0004020202020204" pitchFamily="34" charset="0"/>
              </a:rPr>
              <a:t>2</a:t>
            </a:r>
            <a:r>
              <a:rPr lang="en-US" sz="3000" dirty="0">
                <a:solidFill>
                  <a:schemeClr val="tx1"/>
                </a:solidFill>
                <a:latin typeface="Aptos" panose="020B0004020202020204" pitchFamily="34" charset="0"/>
              </a:rPr>
              <a:t>, degrade cellular membranes and result in eventual cell death.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5BE689D2-BB64-65E5-90E6-5020E89581DE}"/>
              </a:ext>
            </a:extLst>
          </p:cNvPr>
          <p:cNvSpPr txBox="1"/>
          <p:nvPr/>
        </p:nvSpPr>
        <p:spPr>
          <a:xfrm>
            <a:off x="298931" y="17277409"/>
            <a:ext cx="13755918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1"/>
                </a:solidFill>
                <a:latin typeface="Aptos" panose="020B0004020202020204" pitchFamily="34" charset="0"/>
              </a:rPr>
              <a:t>Oxidative damage </a:t>
            </a:r>
            <a:r>
              <a:rPr lang="en-US" sz="3000" dirty="0">
                <a:solidFill>
                  <a:schemeClr val="tx1"/>
                </a:solidFill>
                <a:latin typeface="Aptos" panose="020B0004020202020204" pitchFamily="34" charset="0"/>
              </a:rPr>
              <a:t>caused by H</a:t>
            </a:r>
            <a:r>
              <a:rPr lang="en-US" sz="3000" baseline="-25000" dirty="0">
                <a:solidFill>
                  <a:schemeClr val="tx1"/>
                </a:solidFill>
                <a:latin typeface="Aptos" panose="020B0004020202020204" pitchFamily="34" charset="0"/>
              </a:rPr>
              <a:t>2</a:t>
            </a:r>
            <a:r>
              <a:rPr lang="en-US" sz="3000" dirty="0">
                <a:solidFill>
                  <a:schemeClr val="tx1"/>
                </a:solidFill>
                <a:latin typeface="Aptos" panose="020B0004020202020204" pitchFamily="34" charset="0"/>
              </a:rPr>
              <a:t>O</a:t>
            </a:r>
            <a:r>
              <a:rPr lang="en-US" sz="3000" baseline="-25000" dirty="0">
                <a:solidFill>
                  <a:schemeClr val="tx1"/>
                </a:solidFill>
                <a:latin typeface="Aptos" panose="020B0004020202020204" pitchFamily="34" charset="0"/>
              </a:rPr>
              <a:t>2</a:t>
            </a:r>
            <a:r>
              <a:rPr lang="en-US" sz="3000" dirty="0">
                <a:solidFill>
                  <a:schemeClr val="tx1"/>
                </a:solidFill>
                <a:latin typeface="Aptos" panose="020B0004020202020204" pitchFamily="34" charset="0"/>
              </a:rPr>
              <a:t>,and other ROS are connected to: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Aptos" panose="020B0004020202020204" pitchFamily="34" charset="0"/>
              </a:rPr>
              <a:t>Aging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Aptos" panose="020B0004020202020204" pitchFamily="34" charset="0"/>
              </a:rPr>
              <a:t>Cancer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Aptos" panose="020B0004020202020204" pitchFamily="34" charset="0"/>
              </a:rPr>
              <a:t>Cardiovascular Disorders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Aptos" panose="020B0004020202020204" pitchFamily="34" charset="0"/>
              </a:rPr>
              <a:t>&amp; Neurodegenerative Diseases</a:t>
            </a:r>
          </a:p>
          <a:p>
            <a:pPr algn="r"/>
            <a:r>
              <a:rPr lang="en-US" sz="3000" dirty="0">
                <a:solidFill>
                  <a:schemeClr val="tx1"/>
                </a:solidFill>
                <a:latin typeface="Aptos" panose="020B0004020202020204" pitchFamily="34" charset="0"/>
              </a:rPr>
              <a:t>[2.]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A2EFC265-529F-1C40-D4B5-4FF27F0BED0D}"/>
              </a:ext>
            </a:extLst>
          </p:cNvPr>
          <p:cNvSpPr txBox="1"/>
          <p:nvPr/>
        </p:nvSpPr>
        <p:spPr>
          <a:xfrm>
            <a:off x="6692737" y="17992735"/>
            <a:ext cx="75150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</a:rPr>
              <a:t>Characterization 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</a:rPr>
              <a:t>of membrane degradation events is of fundamental importance for understanding disease.</a:t>
            </a:r>
            <a:endParaRPr lang="en-US" sz="3000" b="1" dirty="0">
              <a:solidFill>
                <a:schemeClr val="accent1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A47DEB1-7F25-ADCC-8E9D-19F7C3CF3AA7}"/>
              </a:ext>
            </a:extLst>
          </p:cNvPr>
          <p:cNvSpPr txBox="1"/>
          <p:nvPr/>
        </p:nvSpPr>
        <p:spPr>
          <a:xfrm>
            <a:off x="275573" y="20572679"/>
            <a:ext cx="14050074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000" dirty="0">
                <a:solidFill>
                  <a:schemeClr val="tx1"/>
                </a:solidFill>
                <a:latin typeface="Aptos" panose="020B0004020202020204" pitchFamily="34" charset="0"/>
              </a:rPr>
              <a:t>Fluorescent biosensors are uniquely poised to achieve both </a:t>
            </a:r>
            <a:r>
              <a:rPr lang="en-US" sz="3000" b="1" dirty="0">
                <a:solidFill>
                  <a:schemeClr val="tx1"/>
                </a:solidFill>
                <a:latin typeface="Aptos" panose="020B0004020202020204" pitchFamily="34" charset="0"/>
              </a:rPr>
              <a:t>detection of hazardous substrates</a:t>
            </a:r>
            <a:r>
              <a:rPr lang="en-US" sz="3000" dirty="0">
                <a:solidFill>
                  <a:schemeClr val="tx1"/>
                </a:solidFill>
                <a:latin typeface="Aptos" panose="020B0004020202020204" pitchFamily="34" charset="0"/>
              </a:rPr>
              <a:t> and </a:t>
            </a:r>
            <a:r>
              <a:rPr lang="en-US" sz="3000" b="1" dirty="0">
                <a:solidFill>
                  <a:schemeClr val="tx1"/>
                </a:solidFill>
                <a:latin typeface="Aptos" panose="020B0004020202020204" pitchFamily="34" charset="0"/>
              </a:rPr>
              <a:t>characterization of membrane structure </a:t>
            </a:r>
            <a:r>
              <a:rPr lang="en-US" sz="3000" dirty="0">
                <a:solidFill>
                  <a:schemeClr val="tx1"/>
                </a:solidFill>
                <a:latin typeface="Aptos" panose="020B0004020202020204" pitchFamily="34" charset="0"/>
              </a:rPr>
              <a:t>by illuminating areas where the analyte is present.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A6F8333-DF29-0972-E422-5415563CB177}"/>
              </a:ext>
            </a:extLst>
          </p:cNvPr>
          <p:cNvSpPr txBox="1"/>
          <p:nvPr/>
        </p:nvSpPr>
        <p:spPr>
          <a:xfrm>
            <a:off x="284797" y="25320031"/>
            <a:ext cx="1405007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000" dirty="0">
                <a:solidFill>
                  <a:schemeClr val="tx1"/>
                </a:solidFill>
                <a:latin typeface="Aptos" panose="020B0004020202020204" pitchFamily="34" charset="0"/>
              </a:rPr>
              <a:t>Recent advances in </a:t>
            </a:r>
            <a:r>
              <a:rPr lang="en-US" sz="3000" b="1" dirty="0">
                <a:solidFill>
                  <a:schemeClr val="tx1"/>
                </a:solidFill>
                <a:latin typeface="Aptos" panose="020B0004020202020204" pitchFamily="34" charset="0"/>
              </a:rPr>
              <a:t>biorthogonal click chemistry </a:t>
            </a:r>
            <a:r>
              <a:rPr lang="en-US" sz="3000" dirty="0">
                <a:solidFill>
                  <a:schemeClr val="tx1"/>
                </a:solidFill>
                <a:latin typeface="Aptos" panose="020B0004020202020204" pitchFamily="34" charset="0"/>
              </a:rPr>
              <a:t>enable us to affix biosensors directly to individual phospholipids through strain promoted azide-alkyne cycloaddition (SPAAC). These phospholipids can then be incorporated into the membranes of </a:t>
            </a:r>
            <a:r>
              <a:rPr lang="en-US" sz="3000" b="1" dirty="0">
                <a:solidFill>
                  <a:schemeClr val="tx1"/>
                </a:solidFill>
                <a:latin typeface="Aptos" panose="020B0004020202020204" pitchFamily="34" charset="0"/>
              </a:rPr>
              <a:t>live </a:t>
            </a:r>
            <a:r>
              <a:rPr lang="en-US" sz="3000" dirty="0">
                <a:solidFill>
                  <a:schemeClr val="tx1"/>
                </a:solidFill>
                <a:latin typeface="Aptos" panose="020B0004020202020204" pitchFamily="34" charset="0"/>
              </a:rPr>
              <a:t>cells. [6-7]</a:t>
            </a:r>
            <a:endParaRPr lang="en-US" sz="3000" b="1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A0392CF7-6FEF-5A70-6344-1EA7AD547DAB}"/>
              </a:ext>
            </a:extLst>
          </p:cNvPr>
          <p:cNvSpPr txBox="1"/>
          <p:nvPr/>
        </p:nvSpPr>
        <p:spPr>
          <a:xfrm>
            <a:off x="9590017" y="27172371"/>
            <a:ext cx="483068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</a:rPr>
              <a:t>Synthetic lipid biosensors </a:t>
            </a:r>
            <a:r>
              <a:rPr lang="en-US" sz="3000" i="1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</a:rPr>
              <a:t>integrate 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</a:rPr>
              <a:t>with natural phospholipid membranes </a:t>
            </a:r>
            <a:br>
              <a:rPr lang="en-US" sz="3000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</a:rPr>
            </a:b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</a:rPr>
              <a:t>&amp; </a:t>
            </a:r>
            <a:r>
              <a:rPr lang="en-US" sz="3000" i="1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</a:rPr>
              <a:t>await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</a:rPr>
              <a:t> contact with the species of interest.</a:t>
            </a:r>
          </a:p>
        </p:txBody>
      </p:sp>
      <p:cxnSp>
        <p:nvCxnSpPr>
          <p:cNvPr id="112" name="Straight Connector 2">
            <a:extLst>
              <a:ext uri="{FF2B5EF4-FFF2-40B4-BE49-F238E27FC236}">
                <a16:creationId xmlns:a16="http://schemas.microsoft.com/office/drawing/2014/main" id="{9E92DE8A-AF1E-52AB-15BB-F8E7F8A52BA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420458" y="5857534"/>
            <a:ext cx="14316439" cy="0"/>
          </a:xfrm>
          <a:prstGeom prst="line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41AE0CC8-8F7D-4C80-C49A-E38B454EAA19}"/>
              </a:ext>
            </a:extLst>
          </p:cNvPr>
          <p:cNvSpPr txBox="1"/>
          <p:nvPr/>
        </p:nvSpPr>
        <p:spPr>
          <a:xfrm>
            <a:off x="28367408" y="24667392"/>
            <a:ext cx="72808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chemeClr val="tx1"/>
                </a:solidFill>
                <a:latin typeface="Aptos" panose="020B0004020202020204" pitchFamily="34" charset="0"/>
              </a:rPr>
              <a:t>[4.]</a:t>
            </a:r>
          </a:p>
        </p:txBody>
      </p:sp>
      <p:sp>
        <p:nvSpPr>
          <p:cNvPr id="117" name="Rectangle 167">
            <a:extLst>
              <a:ext uri="{FF2B5EF4-FFF2-40B4-BE49-F238E27FC236}">
                <a16:creationId xmlns:a16="http://schemas.microsoft.com/office/drawing/2014/main" id="{A4AD3F3B-E70B-103B-9795-4F8BA80D7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31707" y="11911942"/>
            <a:ext cx="9217025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141" tIns="68570" rIns="137141" bIns="68570" anchor="ctr"/>
          <a:lstStyle>
            <a:lvl1pPr defTabSz="3760788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3760788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3760788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3760788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3760788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3760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3760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3760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3760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58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Future Directions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8ACF0490-91AB-BA1F-FB29-C34CFA5104A7}"/>
              </a:ext>
            </a:extLst>
          </p:cNvPr>
          <p:cNvSpPr txBox="1"/>
          <p:nvPr/>
        </p:nvSpPr>
        <p:spPr>
          <a:xfrm>
            <a:off x="29463587" y="8301977"/>
            <a:ext cx="119512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tx1"/>
                </a:solidFill>
                <a:latin typeface="Aptos" panose="020B0004020202020204" pitchFamily="34" charset="0"/>
              </a:rPr>
              <a:t>Determine optimal cell delivery parameters</a:t>
            </a:r>
          </a:p>
          <a:p>
            <a:r>
              <a:rPr lang="en-US" sz="3000" dirty="0">
                <a:solidFill>
                  <a:schemeClr val="tx1"/>
                </a:solidFill>
                <a:latin typeface="Aptos" panose="020B0004020202020204" pitchFamily="34" charset="0"/>
              </a:rPr>
              <a:t>	- Incubation time.</a:t>
            </a:r>
          </a:p>
          <a:p>
            <a:r>
              <a:rPr lang="en-US" sz="3000" dirty="0">
                <a:solidFill>
                  <a:schemeClr val="tx1"/>
                </a:solidFill>
                <a:latin typeface="Aptos" panose="020B0004020202020204" pitchFamily="34" charset="0"/>
              </a:rPr>
              <a:t>	- Ideal sensor concentration.</a:t>
            </a:r>
          </a:p>
          <a:p>
            <a:r>
              <a:rPr lang="en-US" sz="3000" dirty="0">
                <a:solidFill>
                  <a:schemeClr val="tx1"/>
                </a:solidFill>
                <a:latin typeface="Aptos" panose="020B0004020202020204" pitchFamily="34" charset="0"/>
              </a:rPr>
              <a:t>	- Loading mechanisms.</a:t>
            </a:r>
          </a:p>
        </p:txBody>
      </p:sp>
      <p:sp>
        <p:nvSpPr>
          <p:cNvPr id="15380" name="TextBox 15379">
            <a:extLst>
              <a:ext uri="{FF2B5EF4-FFF2-40B4-BE49-F238E27FC236}">
                <a16:creationId xmlns:a16="http://schemas.microsoft.com/office/drawing/2014/main" id="{E9B3D156-B52A-EE63-D2A8-D4634736AF45}"/>
              </a:ext>
            </a:extLst>
          </p:cNvPr>
          <p:cNvSpPr txBox="1"/>
          <p:nvPr/>
        </p:nvSpPr>
        <p:spPr>
          <a:xfrm>
            <a:off x="29468532" y="10243811"/>
            <a:ext cx="119512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tx1"/>
                </a:solidFill>
                <a:latin typeface="Aptos" panose="020B0004020202020204" pitchFamily="34" charset="0"/>
              </a:rPr>
              <a:t>Compare synthetic phospholipid biosensor to alternative azido-choline digestion method </a:t>
            </a:r>
          </a:p>
          <a:p>
            <a:r>
              <a:rPr lang="en-US" sz="3000" dirty="0">
                <a:solidFill>
                  <a:schemeClr val="tx1"/>
                </a:solidFill>
                <a:latin typeface="Aptos" panose="020B0004020202020204" pitchFamily="34" charset="0"/>
              </a:rPr>
              <a:t>	- Quantify fluorescence.</a:t>
            </a:r>
          </a:p>
          <a:p>
            <a:r>
              <a:rPr lang="en-US" sz="3000" dirty="0">
                <a:solidFill>
                  <a:schemeClr val="tx1"/>
                </a:solidFill>
                <a:latin typeface="Aptos" panose="020B0004020202020204" pitchFamily="34" charset="0"/>
              </a:rPr>
              <a:t>	- Determine localization.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0A254B3F-3B63-662D-FC33-6EF8270134F2}"/>
              </a:ext>
            </a:extLst>
          </p:cNvPr>
          <p:cNvSpPr txBox="1"/>
          <p:nvPr/>
        </p:nvSpPr>
        <p:spPr>
          <a:xfrm>
            <a:off x="29463587" y="6344305"/>
            <a:ext cx="140176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tx1"/>
                </a:solidFill>
                <a:latin typeface="Aptos" panose="020B0004020202020204" pitchFamily="34" charset="0"/>
              </a:rPr>
              <a:t>Characterization of fluorescent profile</a:t>
            </a:r>
          </a:p>
          <a:p>
            <a:r>
              <a:rPr lang="en-US" sz="3000" dirty="0">
                <a:solidFill>
                  <a:schemeClr val="tx1"/>
                </a:solidFill>
                <a:latin typeface="Aptos" panose="020B0004020202020204" pitchFamily="34" charset="0"/>
              </a:rPr>
              <a:t>	- Ensure visibility. </a:t>
            </a:r>
          </a:p>
          <a:p>
            <a:r>
              <a:rPr lang="en-US" sz="3000" dirty="0">
                <a:solidFill>
                  <a:schemeClr val="tx1"/>
                </a:solidFill>
                <a:latin typeface="Aptos" panose="020B0004020202020204" pitchFamily="34" charset="0"/>
              </a:rPr>
              <a:t>	- Observe incorporation with organelle markers with fluorescence microscopy</a:t>
            </a:r>
          </a:p>
          <a:p>
            <a:r>
              <a:rPr lang="en-US" sz="3000" dirty="0">
                <a:solidFill>
                  <a:schemeClr val="tx1"/>
                </a:solidFill>
                <a:latin typeface="Aptos" panose="020B0004020202020204" pitchFamily="34" charset="0"/>
              </a:rPr>
              <a:t>	- Record changes in membrane structure during ROS degradation events.</a:t>
            </a:r>
          </a:p>
        </p:txBody>
      </p:sp>
      <p:sp>
        <p:nvSpPr>
          <p:cNvPr id="15388" name="TextBox 15387">
            <a:extLst>
              <a:ext uri="{FF2B5EF4-FFF2-40B4-BE49-F238E27FC236}">
                <a16:creationId xmlns:a16="http://schemas.microsoft.com/office/drawing/2014/main" id="{20D6DC2F-27F6-2FF3-45D4-0AD4553800BA}"/>
              </a:ext>
            </a:extLst>
          </p:cNvPr>
          <p:cNvSpPr txBox="1"/>
          <p:nvPr/>
        </p:nvSpPr>
        <p:spPr>
          <a:xfrm>
            <a:off x="39846490" y="13529999"/>
            <a:ext cx="373544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</a:rPr>
              <a:t>Incorporation</a:t>
            </a:r>
            <a:b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</a:rPr>
            </a:b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</a:rPr>
              <a:t>of various sensors for characterizing membrane degradation.</a:t>
            </a:r>
          </a:p>
        </p:txBody>
      </p:sp>
      <p:sp>
        <p:nvSpPr>
          <p:cNvPr id="15389" name="TextBox 15388">
            <a:extLst>
              <a:ext uri="{FF2B5EF4-FFF2-40B4-BE49-F238E27FC236}">
                <a16:creationId xmlns:a16="http://schemas.microsoft.com/office/drawing/2014/main" id="{A62D1F9D-768D-33C9-2C0B-5B2E2BCB180E}"/>
              </a:ext>
            </a:extLst>
          </p:cNvPr>
          <p:cNvSpPr txBox="1"/>
          <p:nvPr/>
        </p:nvSpPr>
        <p:spPr>
          <a:xfrm>
            <a:off x="29527457" y="18681038"/>
            <a:ext cx="14029872" cy="24006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</a:rPr>
              <a:t>Extensive lipid peroxidation 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</a:rPr>
              <a:t>induces cell death by </a:t>
            </a:r>
            <a:r>
              <a:rPr lang="en-US" sz="3000" b="1" i="1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</a:rPr>
              <a:t>Ferroptosis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</a:rPr>
              <a:t>. Iron (III) serves as an oxidant for the conversion of hydrogen peroxide to a hydroxyl radical, thus, becoming reduced to Fe</a:t>
            </a:r>
            <a:r>
              <a:rPr lang="en-US" sz="3000" baseline="30000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</a:rPr>
              <a:t>2+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</a:rPr>
              <a:t>. The subsequent oxidation of this reduced species then drives peroxidation of polyunsaturated fatty acids (PUFAs), degrading membranes cell-wide.</a:t>
            </a:r>
            <a:r>
              <a:rPr lang="en-US" sz="3000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</a:rPr>
              <a:t>[9.]</a:t>
            </a:r>
          </a:p>
        </p:txBody>
      </p:sp>
      <p:sp>
        <p:nvSpPr>
          <p:cNvPr id="15390" name="TextBox 15389">
            <a:extLst>
              <a:ext uri="{FF2B5EF4-FFF2-40B4-BE49-F238E27FC236}">
                <a16:creationId xmlns:a16="http://schemas.microsoft.com/office/drawing/2014/main" id="{8076ECBF-A0FE-BE44-8551-8B758FB9D743}"/>
              </a:ext>
            </a:extLst>
          </p:cNvPr>
          <p:cNvSpPr txBox="1"/>
          <p:nvPr/>
        </p:nvSpPr>
        <p:spPr>
          <a:xfrm>
            <a:off x="29171814" y="21123976"/>
            <a:ext cx="148632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Aptos" panose="020B0004020202020204" pitchFamily="34" charset="0"/>
              </a:rPr>
              <a:t>We aim to </a:t>
            </a:r>
            <a:r>
              <a:rPr lang="en-US" sz="3000" b="1" dirty="0">
                <a:solidFill>
                  <a:schemeClr val="tx1"/>
                </a:solidFill>
                <a:latin typeface="Aptos" panose="020B0004020202020204" pitchFamily="34" charset="0"/>
              </a:rPr>
              <a:t>characterize </a:t>
            </a:r>
            <a:r>
              <a:rPr lang="en-US" sz="3000" u="sng" dirty="0">
                <a:solidFill>
                  <a:schemeClr val="tx1"/>
                </a:solidFill>
                <a:latin typeface="Aptos" panose="020B0004020202020204" pitchFamily="34" charset="0"/>
              </a:rPr>
              <a:t>membrane decomposition</a:t>
            </a:r>
            <a:r>
              <a:rPr lang="en-US" sz="3000" dirty="0">
                <a:solidFill>
                  <a:schemeClr val="tx1"/>
                </a:solidFill>
                <a:latin typeface="Aptos" panose="020B0004020202020204" pitchFamily="34" charset="0"/>
              </a:rPr>
              <a:t> with the use of these anchored </a:t>
            </a:r>
            <a:r>
              <a:rPr lang="en-US" sz="3000" b="1" dirty="0">
                <a:solidFill>
                  <a:schemeClr val="tx1"/>
                </a:solidFill>
                <a:latin typeface="Aptos" panose="020B0004020202020204" pitchFamily="34" charset="0"/>
              </a:rPr>
              <a:t>fluorescent biosensors.</a:t>
            </a:r>
            <a:endParaRPr lang="en-US" sz="3000" dirty="0"/>
          </a:p>
        </p:txBody>
      </p:sp>
      <p:cxnSp>
        <p:nvCxnSpPr>
          <p:cNvPr id="15393" name="Straight Connector 2">
            <a:extLst>
              <a:ext uri="{FF2B5EF4-FFF2-40B4-BE49-F238E27FC236}">
                <a16:creationId xmlns:a16="http://schemas.microsoft.com/office/drawing/2014/main" id="{5DDDD46A-C274-805C-C830-A3E9812ECCA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50" y="5874331"/>
            <a:ext cx="14333845" cy="0"/>
          </a:xfrm>
          <a:prstGeom prst="line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403" name="TextBox 15402">
            <a:extLst>
              <a:ext uri="{FF2B5EF4-FFF2-40B4-BE49-F238E27FC236}">
                <a16:creationId xmlns:a16="http://schemas.microsoft.com/office/drawing/2014/main" id="{ED100BB8-6C78-2B86-F78A-B170585671E2}"/>
              </a:ext>
            </a:extLst>
          </p:cNvPr>
          <p:cNvSpPr txBox="1"/>
          <p:nvPr/>
        </p:nvSpPr>
        <p:spPr>
          <a:xfrm rot="230765">
            <a:off x="11045672" y="30699699"/>
            <a:ext cx="274271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200" i="1" dirty="0">
                <a:solidFill>
                  <a:schemeClr val="tx1"/>
                </a:solidFill>
                <a:latin typeface="Aptos" panose="020B0004020202020204" pitchFamily="34" charset="0"/>
              </a:rPr>
              <a:t>Reactivity results in</a:t>
            </a:r>
            <a:r>
              <a:rPr lang="en-US" i="1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r>
              <a:rPr lang="en-US" i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ptos" panose="020B0004020202020204" pitchFamily="34" charset="0"/>
              </a:rPr>
              <a:t>    Fluorescence</a:t>
            </a:r>
            <a:r>
              <a:rPr lang="en-US" sz="2800" dirty="0">
                <a:solidFill>
                  <a:srgbClr val="92D050"/>
                </a:solidFill>
                <a:latin typeface="Aptos" panose="020B0004020202020204" pitchFamily="34" charset="0"/>
              </a:rPr>
              <a:t>.</a:t>
            </a:r>
          </a:p>
          <a:p>
            <a:endParaRPr lang="en-US" dirty="0"/>
          </a:p>
        </p:txBody>
      </p:sp>
      <p:pic>
        <p:nvPicPr>
          <p:cNvPr id="3" name="Picture 49">
            <a:extLst>
              <a:ext uri="{FF2B5EF4-FFF2-40B4-BE49-F238E27FC236}">
                <a16:creationId xmlns:a16="http://schemas.microsoft.com/office/drawing/2014/main" id="{FF2DF1BA-34DA-C629-8757-75FBDEA7A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1886" y="24298740"/>
            <a:ext cx="1768475" cy="232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7587D9-D827-4029-442E-E8262B41CB6F}"/>
              </a:ext>
            </a:extLst>
          </p:cNvPr>
          <p:cNvSpPr txBox="1"/>
          <p:nvPr/>
        </p:nvSpPr>
        <p:spPr>
          <a:xfrm>
            <a:off x="33330097" y="23319826"/>
            <a:ext cx="70836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3C8C93"/>
                </a:solidFill>
              </a:rPr>
              <a:t>Funding Generously Provided By… </a:t>
            </a:r>
          </a:p>
        </p:txBody>
      </p:sp>
      <p:sp>
        <p:nvSpPr>
          <p:cNvPr id="5" name="Text Box 764">
            <a:extLst>
              <a:ext uri="{FF2B5EF4-FFF2-40B4-BE49-F238E27FC236}">
                <a16:creationId xmlns:a16="http://schemas.microsoft.com/office/drawing/2014/main" id="{43C68A7A-EF5C-2E2B-42F5-53D01B456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09826" y="23416777"/>
            <a:ext cx="3786686" cy="340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71397" tIns="85702" rIns="171397" bIns="85702">
            <a:spAutoFit/>
          </a:bodyPr>
          <a:lstStyle>
            <a:lvl1pPr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ko-KR" sz="3000" b="1" dirty="0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Special thanks to:</a:t>
            </a:r>
            <a:br>
              <a:rPr lang="en-US" altLang="ko-KR" sz="3000" b="1" dirty="0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</a:br>
            <a:r>
              <a:rPr lang="en-US" sz="3000" kern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Nayanthara</a:t>
            </a:r>
            <a:r>
              <a:rPr lang="en-US" sz="3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Krishnan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ko-KR" sz="3000" b="1" kern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&amp;</a:t>
            </a:r>
            <a:br>
              <a:rPr lang="en-US" altLang="ko-KR" sz="3000" b="1" dirty="0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</a:br>
            <a:r>
              <a:rPr lang="en-US" altLang="ko-KR" sz="3000" dirty="0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Charles Wilson for their help in understanding key concepts.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A93F66-DEB2-ACE9-B2BB-4DD58B5FE441}"/>
              </a:ext>
            </a:extLst>
          </p:cNvPr>
          <p:cNvSpPr txBox="1"/>
          <p:nvPr/>
        </p:nvSpPr>
        <p:spPr>
          <a:xfrm>
            <a:off x="35980008" y="25166247"/>
            <a:ext cx="482600" cy="57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3C8C93"/>
                </a:solidFill>
                <a:latin typeface="Aptos" panose="020B0004020202020204" pitchFamily="34" charset="0"/>
              </a:rPr>
              <a:t>&amp;</a:t>
            </a:r>
          </a:p>
        </p:txBody>
      </p:sp>
      <p:cxnSp>
        <p:nvCxnSpPr>
          <p:cNvPr id="22" name="Straight Connector 2">
            <a:extLst>
              <a:ext uri="{FF2B5EF4-FFF2-40B4-BE49-F238E27FC236}">
                <a16:creationId xmlns:a16="http://schemas.microsoft.com/office/drawing/2014/main" id="{1198DBFB-39BD-721A-2BA0-D860EA2B9E9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398686" y="13267546"/>
            <a:ext cx="14316439" cy="0"/>
          </a:xfrm>
          <a:prstGeom prst="line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">
            <a:extLst>
              <a:ext uri="{FF2B5EF4-FFF2-40B4-BE49-F238E27FC236}">
                <a16:creationId xmlns:a16="http://schemas.microsoft.com/office/drawing/2014/main" id="{85D1EDE2-C4A3-1095-2FBC-65436E7117F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376914" y="23173560"/>
            <a:ext cx="14316439" cy="0"/>
          </a:xfrm>
          <a:prstGeom prst="line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">
            <a:extLst>
              <a:ext uri="{FF2B5EF4-FFF2-40B4-BE49-F238E27FC236}">
                <a16:creationId xmlns:a16="http://schemas.microsoft.com/office/drawing/2014/main" id="{03E100FF-F795-3C69-C33C-4778C29A529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376914" y="27614928"/>
            <a:ext cx="14316439" cy="0"/>
          </a:xfrm>
          <a:prstGeom prst="line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AAA8BD8-814D-4B22-1ED9-1FCC118365CB}"/>
              </a:ext>
            </a:extLst>
          </p:cNvPr>
          <p:cNvSpPr txBox="1"/>
          <p:nvPr/>
        </p:nvSpPr>
        <p:spPr>
          <a:xfrm>
            <a:off x="13306479" y="16823037"/>
            <a:ext cx="72808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chemeClr val="tx1"/>
                </a:solidFill>
                <a:latin typeface="Aptos" panose="020B0004020202020204" pitchFamily="34" charset="0"/>
              </a:rPr>
              <a:t>[4.]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324192D-6DA8-B3CA-BDF3-FA2A615EC41C}"/>
              </a:ext>
            </a:extLst>
          </p:cNvPr>
          <p:cNvSpPr txBox="1"/>
          <p:nvPr/>
        </p:nvSpPr>
        <p:spPr>
          <a:xfrm>
            <a:off x="13311567" y="24230107"/>
            <a:ext cx="72808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chemeClr val="tx1"/>
                </a:solidFill>
                <a:latin typeface="Aptos" panose="020B0004020202020204" pitchFamily="34" charset="0"/>
              </a:rPr>
              <a:t>[5.]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B47C1C8-182C-DD91-B543-22E474B79E1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6556350" y="24536763"/>
            <a:ext cx="2777527" cy="1578373"/>
          </a:xfrm>
          <a:prstGeom prst="rect">
            <a:avLst/>
          </a:prstGeom>
        </p:spPr>
      </p:pic>
      <p:pic>
        <p:nvPicPr>
          <p:cNvPr id="9" name="Picture 8" descr="A chemical structure of a molecule&#10;&#10;Description automatically generated">
            <a:extLst>
              <a:ext uri="{FF2B5EF4-FFF2-40B4-BE49-F238E27FC236}">
                <a16:creationId xmlns:a16="http://schemas.microsoft.com/office/drawing/2014/main" id="{3C7C23ED-5E57-F7EC-17DD-C6868A68468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3334" y="25247272"/>
            <a:ext cx="5034873" cy="48957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FB9076-1796-B137-4344-7CC90F49C30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2154" y="27564995"/>
            <a:ext cx="1824299" cy="667824"/>
          </a:xfrm>
          <a:prstGeom prst="rect">
            <a:avLst/>
          </a:prstGeom>
        </p:spPr>
      </p:pic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F5104878-9A78-06CD-0456-36D66E2F0F6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1051" y="6838514"/>
            <a:ext cx="13550158" cy="2116711"/>
          </a:xfrm>
          <a:prstGeom prst="rect">
            <a:avLst/>
          </a:prstGeom>
        </p:spPr>
      </p:pic>
      <p:pic>
        <p:nvPicPr>
          <p:cNvPr id="17" name="Picture 16" descr="A chemical structure with text&#10;&#10;Description automatically generated with medium confidence">
            <a:extLst>
              <a:ext uri="{FF2B5EF4-FFF2-40B4-BE49-F238E27FC236}">
                <a16:creationId xmlns:a16="http://schemas.microsoft.com/office/drawing/2014/main" id="{D996973A-4BB5-A54F-E795-304ECA69416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1800" y="14941447"/>
            <a:ext cx="14185650" cy="4692997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780C6D76-A906-9ECA-4DEE-1E9B6F5ADC63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7489" y="11357179"/>
            <a:ext cx="14142720" cy="2047748"/>
          </a:xfrm>
          <a:prstGeom prst="rect">
            <a:avLst/>
          </a:prstGeom>
        </p:spPr>
      </p:pic>
      <p:pic>
        <p:nvPicPr>
          <p:cNvPr id="28" name="Picture 27" descr="A black and white text&#10;&#10;Description automatically generated">
            <a:extLst>
              <a:ext uri="{FF2B5EF4-FFF2-40B4-BE49-F238E27FC236}">
                <a16:creationId xmlns:a16="http://schemas.microsoft.com/office/drawing/2014/main" id="{43C9B656-94A0-49E4-AA07-89A0BDAC29FC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3859" y="9109627"/>
            <a:ext cx="6047758" cy="1049547"/>
          </a:xfrm>
          <a:prstGeom prst="rect">
            <a:avLst/>
          </a:prstGeom>
        </p:spPr>
      </p:pic>
      <p:pic>
        <p:nvPicPr>
          <p:cNvPr id="31" name="Picture 30" descr="A diagram of a chemical structure&#10;&#10;Description automatically generated">
            <a:extLst>
              <a:ext uri="{FF2B5EF4-FFF2-40B4-BE49-F238E27FC236}">
                <a16:creationId xmlns:a16="http://schemas.microsoft.com/office/drawing/2014/main" id="{ADF7B2C5-1FC5-98E1-D7DE-14003F5273DC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3362" y="25461903"/>
            <a:ext cx="4375280" cy="519424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23022</TotalTime>
  <Words>947</Words>
  <Application>Microsoft Office PowerPoint</Application>
  <PresentationFormat>Custom</PresentationFormat>
  <Paragraphs>61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Default Design</vt:lpstr>
      <vt:lpstr>CS ChemDraw Drawing</vt:lpstr>
      <vt:lpstr>PowerPoint Presentation</vt:lpstr>
    </vt:vector>
  </TitlesOfParts>
  <Manager/>
  <Company>UNHM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Won Hyuk Suh</dc:creator>
  <cp:keywords/>
  <dc:description/>
  <cp:lastModifiedBy>Nicholas Mixon</cp:lastModifiedBy>
  <cp:revision>478</cp:revision>
  <cp:lastPrinted>2020-11-03T19:20:48Z</cp:lastPrinted>
  <dcterms:created xsi:type="dcterms:W3CDTF">2010-07-16T15:47:09Z</dcterms:created>
  <dcterms:modified xsi:type="dcterms:W3CDTF">2024-04-17T22:44:19Z</dcterms:modified>
  <cp:category/>
</cp:coreProperties>
</file>