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6"/>
    <p:sldMasterId id="2147483732" r:id="rId7"/>
  </p:sldMasterIdLst>
  <p:sldIdLst>
    <p:sldId id="256" r:id="rId8"/>
  </p:sldIdLst>
  <p:sldSz cx="43891200" cy="32918400"/>
  <p:notesSz cx="9144000" cy="6858000"/>
  <p:defaultTextStyle>
    <a:defPPr>
      <a:defRPr lang="en-US"/>
    </a:defPPr>
    <a:lvl1pPr marL="0" algn="l" defTabSz="3926639" rtl="0" eaLnBrk="1" latinLnBrk="0" hangingPunct="1">
      <a:defRPr sz="7700" kern="1200">
        <a:solidFill>
          <a:schemeClr val="tx1"/>
        </a:solidFill>
        <a:latin typeface="+mn-lt"/>
        <a:ea typeface="+mn-ea"/>
        <a:cs typeface="+mn-cs"/>
      </a:defRPr>
    </a:lvl1pPr>
    <a:lvl2pPr marL="1963318" algn="l" defTabSz="3926639" rtl="0" eaLnBrk="1" latinLnBrk="0" hangingPunct="1">
      <a:defRPr sz="7700" kern="1200">
        <a:solidFill>
          <a:schemeClr val="tx1"/>
        </a:solidFill>
        <a:latin typeface="+mn-lt"/>
        <a:ea typeface="+mn-ea"/>
        <a:cs typeface="+mn-cs"/>
      </a:defRPr>
    </a:lvl2pPr>
    <a:lvl3pPr marL="3926639" algn="l" defTabSz="3926639" rtl="0" eaLnBrk="1" latinLnBrk="0" hangingPunct="1">
      <a:defRPr sz="7700" kern="1200">
        <a:solidFill>
          <a:schemeClr val="tx1"/>
        </a:solidFill>
        <a:latin typeface="+mn-lt"/>
        <a:ea typeface="+mn-ea"/>
        <a:cs typeface="+mn-cs"/>
      </a:defRPr>
    </a:lvl3pPr>
    <a:lvl4pPr marL="5889957" algn="l" defTabSz="3926639" rtl="0" eaLnBrk="1" latinLnBrk="0" hangingPunct="1">
      <a:defRPr sz="7700" kern="1200">
        <a:solidFill>
          <a:schemeClr val="tx1"/>
        </a:solidFill>
        <a:latin typeface="+mn-lt"/>
        <a:ea typeface="+mn-ea"/>
        <a:cs typeface="+mn-cs"/>
      </a:defRPr>
    </a:lvl4pPr>
    <a:lvl5pPr marL="7853278" algn="l" defTabSz="3926639" rtl="0" eaLnBrk="1" latinLnBrk="0" hangingPunct="1">
      <a:defRPr sz="7700" kern="1200">
        <a:solidFill>
          <a:schemeClr val="tx1"/>
        </a:solidFill>
        <a:latin typeface="+mn-lt"/>
        <a:ea typeface="+mn-ea"/>
        <a:cs typeface="+mn-cs"/>
      </a:defRPr>
    </a:lvl5pPr>
    <a:lvl6pPr marL="9816597" algn="l" defTabSz="3926639" rtl="0" eaLnBrk="1" latinLnBrk="0" hangingPunct="1">
      <a:defRPr sz="7700" kern="1200">
        <a:solidFill>
          <a:schemeClr val="tx1"/>
        </a:solidFill>
        <a:latin typeface="+mn-lt"/>
        <a:ea typeface="+mn-ea"/>
        <a:cs typeface="+mn-cs"/>
      </a:defRPr>
    </a:lvl6pPr>
    <a:lvl7pPr marL="11779916" algn="l" defTabSz="3926639" rtl="0" eaLnBrk="1" latinLnBrk="0" hangingPunct="1">
      <a:defRPr sz="7700" kern="1200">
        <a:solidFill>
          <a:schemeClr val="tx1"/>
        </a:solidFill>
        <a:latin typeface="+mn-lt"/>
        <a:ea typeface="+mn-ea"/>
        <a:cs typeface="+mn-cs"/>
      </a:defRPr>
    </a:lvl7pPr>
    <a:lvl8pPr marL="13743236" algn="l" defTabSz="3926639" rtl="0" eaLnBrk="1" latinLnBrk="0" hangingPunct="1">
      <a:defRPr sz="7700" kern="1200">
        <a:solidFill>
          <a:schemeClr val="tx1"/>
        </a:solidFill>
        <a:latin typeface="+mn-lt"/>
        <a:ea typeface="+mn-ea"/>
        <a:cs typeface="+mn-cs"/>
      </a:defRPr>
    </a:lvl8pPr>
    <a:lvl9pPr marL="15706555" algn="l" defTabSz="3926639" rtl="0" eaLnBrk="1" latinLnBrk="0" hangingPunct="1">
      <a:defRPr sz="7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EB5"/>
    <a:srgbClr val="FFE4C9"/>
    <a:srgbClr val="FFCC99"/>
    <a:srgbClr val="4F93B1"/>
    <a:srgbClr val="0066FF"/>
    <a:srgbClr val="3F8CC1"/>
    <a:srgbClr val="0099CC"/>
    <a:srgbClr val="0099FF"/>
    <a:srgbClr val="ECE3B0"/>
    <a:srgbClr val="2E0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6CBE1-807C-9343-9B4C-1ECB4295C7A5}" v="20" dt="2024-04-17T16:46:18.465"/>
    <p1510:client id="{E717021E-37B6-4C01-A8AC-EE1A52332EB5}" v="102" dt="2024-04-17T17:59:25.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3" autoAdjust="0"/>
    <p:restoredTop sz="94434" autoAdjust="0"/>
  </p:normalViewPr>
  <p:slideViewPr>
    <p:cSldViewPr snapToGrid="0">
      <p:cViewPr>
        <p:scale>
          <a:sx n="34" d="100"/>
          <a:sy n="34" d="100"/>
        </p:scale>
        <p:origin x="2072" y="14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universitysystemnh.sharepoint.com/teams/CEE797-Team13/Shared%20Documents/General/COST%20ESTIMATION/Final%20Cost%20Estimat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US" sz="3200" b="1">
                <a:solidFill>
                  <a:schemeClr val="tx1"/>
                </a:solidFill>
                <a:latin typeface="Cambria" panose="02040503050406030204" pitchFamily="18" charset="0"/>
                <a:ea typeface="Cambria" panose="02040503050406030204" pitchFamily="18" charset="0"/>
              </a:rPr>
              <a:t>Cost</a:t>
            </a:r>
            <a:r>
              <a:rPr lang="en-US" sz="3200" b="1" baseline="0">
                <a:solidFill>
                  <a:schemeClr val="tx1"/>
                </a:solidFill>
                <a:latin typeface="Cambria" panose="02040503050406030204" pitchFamily="18" charset="0"/>
                <a:ea typeface="Cambria" panose="02040503050406030204" pitchFamily="18" charset="0"/>
              </a:rPr>
              <a:t> Breakdown</a:t>
            </a:r>
            <a:endParaRPr lang="en-US" sz="3200" b="1">
              <a:solidFill>
                <a:schemeClr val="tx1"/>
              </a:solidFill>
              <a:latin typeface="Cambria" panose="02040503050406030204" pitchFamily="18" charset="0"/>
              <a:ea typeface="Cambria" panose="02040503050406030204" pitchFamily="18" charset="0"/>
            </a:endParaRP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12"/>
            <c:spPr>
              <a:solidFill>
                <a:schemeClr val="accent2">
                  <a:lumMod val="75000"/>
                </a:schemeClr>
              </a:solidFill>
              <a:ln>
                <a:noFill/>
              </a:ln>
              <a:effectLst/>
              <a:sp3d/>
            </c:spPr>
            <c:extLst>
              <c:ext xmlns:c16="http://schemas.microsoft.com/office/drawing/2014/chart" uri="{C3380CC4-5D6E-409C-BE32-E72D297353CC}">
                <c16:uniqueId val="{00000001-301C-4E51-8386-32D2D8720E04}"/>
              </c:ext>
            </c:extLst>
          </c:dPt>
          <c:dPt>
            <c:idx val="1"/>
            <c:bubble3D val="0"/>
            <c:spPr>
              <a:solidFill>
                <a:schemeClr val="accent3">
                  <a:lumMod val="50000"/>
                </a:schemeClr>
              </a:solidFill>
              <a:ln>
                <a:noFill/>
              </a:ln>
              <a:effectLst/>
              <a:sp3d/>
            </c:spPr>
            <c:extLst>
              <c:ext xmlns:c16="http://schemas.microsoft.com/office/drawing/2014/chart" uri="{C3380CC4-5D6E-409C-BE32-E72D297353CC}">
                <c16:uniqueId val="{00000003-301C-4E51-8386-32D2D8720E04}"/>
              </c:ext>
            </c:extLst>
          </c:dPt>
          <c:dPt>
            <c:idx val="2"/>
            <c:bubble3D val="0"/>
            <c:spPr>
              <a:solidFill>
                <a:schemeClr val="accent1">
                  <a:lumMod val="75000"/>
                </a:schemeClr>
              </a:solidFill>
              <a:ln>
                <a:solidFill>
                  <a:schemeClr val="accent5">
                    <a:lumMod val="50000"/>
                  </a:schemeClr>
                </a:solidFill>
              </a:ln>
              <a:effectLst/>
              <a:sp3d>
                <a:contourClr>
                  <a:schemeClr val="accent5">
                    <a:lumMod val="50000"/>
                  </a:schemeClr>
                </a:contourClr>
              </a:sp3d>
            </c:spPr>
            <c:extLst>
              <c:ext xmlns:c16="http://schemas.microsoft.com/office/drawing/2014/chart" uri="{C3380CC4-5D6E-409C-BE32-E72D297353CC}">
                <c16:uniqueId val="{00000005-301C-4E51-8386-32D2D8720E04}"/>
              </c:ext>
            </c:extLst>
          </c:dPt>
          <c:dPt>
            <c:idx val="3"/>
            <c:bubble3D val="0"/>
            <c:spPr>
              <a:solidFill>
                <a:schemeClr val="accent4">
                  <a:lumMod val="75000"/>
                </a:schemeClr>
              </a:solidFill>
              <a:ln>
                <a:noFill/>
              </a:ln>
              <a:effectLst/>
              <a:sp3d/>
            </c:spPr>
            <c:extLst>
              <c:ext xmlns:c16="http://schemas.microsoft.com/office/drawing/2014/chart" uri="{C3380CC4-5D6E-409C-BE32-E72D297353CC}">
                <c16:uniqueId val="{00000007-301C-4E51-8386-32D2D8720E0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A87F-4AA0-B23D-A197D604C539}"/>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E3F1-ED4E-A32A-960071C39292}"/>
              </c:ext>
            </c:extLst>
          </c:dPt>
          <c:dLbls>
            <c:dLbl>
              <c:idx val="0"/>
              <c:layout>
                <c:manualLayout>
                  <c:x val="2.5107100564810917E-2"/>
                  <c:y val="-6.79090366474859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01C-4E51-8386-32D2D8720E04}"/>
                </c:ext>
              </c:extLst>
            </c:dLbl>
            <c:dLbl>
              <c:idx val="1"/>
              <c:layout>
                <c:manualLayout>
                  <c:x val="2.8060877101847494E-2"/>
                  <c:y val="1.4147715968226131E-2"/>
                </c:manualLayout>
              </c:layout>
              <c:spPr>
                <a:solidFill>
                  <a:prstClr val="white"/>
                </a:solidFill>
                <a:ln w="9525" cap="flat" cmpd="sng" algn="ctr">
                  <a:solidFill>
                    <a:prstClr val="black"/>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0">
                  <a:spAutoFit/>
                </a:bodyPr>
                <a:lstStyle/>
                <a:p>
                  <a:pPr algn="ctr">
                    <a:defRPr sz="14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6539"/>
                        <a:gd name="adj2" fmla="val -73672"/>
                      </a:avLst>
                    </a:prstGeom>
                    <a:noFill/>
                    <a:ln>
                      <a:noFill/>
                    </a:ln>
                  </c15:spPr>
                </c:ext>
                <c:ext xmlns:c16="http://schemas.microsoft.com/office/drawing/2014/chart" uri="{C3380CC4-5D6E-409C-BE32-E72D297353CC}">
                  <c16:uniqueId val="{00000003-301C-4E51-8386-32D2D8720E04}"/>
                </c:ext>
              </c:extLst>
            </c:dLbl>
            <c:dLbl>
              <c:idx val="2"/>
              <c:layout>
                <c:manualLayout>
                  <c:x val="-4.2829759787030387E-2"/>
                  <c:y val="5.6590863872904937E-3"/>
                </c:manualLayout>
              </c:layout>
              <c:spPr>
                <a:solidFill>
                  <a:prstClr val="white"/>
                </a:solidFill>
                <a:ln w="9525" cap="flat" cmpd="sng" algn="ctr">
                  <a:solidFill>
                    <a:prstClr val="black"/>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0">
                  <a:spAutoFit/>
                </a:bodyPr>
                <a:lstStyle/>
                <a:p>
                  <a:pPr algn="ctr">
                    <a:defRPr sz="14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16699"/>
                        <a:gd name="adj2" fmla="val -73540"/>
                      </a:avLst>
                    </a:prstGeom>
                    <a:noFill/>
                    <a:ln>
                      <a:noFill/>
                    </a:ln>
                  </c15:spPr>
                </c:ext>
                <c:ext xmlns:c16="http://schemas.microsoft.com/office/drawing/2014/chart" uri="{C3380CC4-5D6E-409C-BE32-E72D297353CC}">
                  <c16:uniqueId val="{00000005-301C-4E51-8386-32D2D8720E04}"/>
                </c:ext>
              </c:extLst>
            </c:dLbl>
            <c:dLbl>
              <c:idx val="3"/>
              <c:layout>
                <c:manualLayout>
                  <c:x val="-3.1014653638884126E-2"/>
                  <c:y val="-2.263634554916200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01C-4E51-8386-32D2D8720E04}"/>
                </c:ext>
              </c:extLst>
            </c:dLbl>
            <c:dLbl>
              <c:idx val="4"/>
              <c:layout>
                <c:manualLayout>
                  <c:x val="-7.8275078231469328E-2"/>
                  <c:y val="5.659086387290493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87F-4AA0-B23D-A197D604C539}"/>
                </c:ext>
              </c:extLst>
            </c:dLbl>
            <c:spPr>
              <a:solidFill>
                <a:prstClr val="white"/>
              </a:solidFill>
              <a:ln>
                <a:solidFill>
                  <a:prstClr val="black"/>
                </a:solidFill>
              </a:ln>
              <a:effectLst/>
            </c:spPr>
            <c:txPr>
              <a:bodyPr rot="0" spcFirstLastPara="1" vertOverflow="clip" horzOverflow="clip" vert="horz" wrap="square" lIns="38100" tIns="19050" rIns="38100" bIns="19050" anchor="ctr" anchorCtr="0">
                <a:spAutoFit/>
              </a:bodyPr>
              <a:lstStyle/>
              <a:p>
                <a:pPr algn="ctr">
                  <a:defRPr sz="14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'Final Cost Estimation'!$B$56:$B$61</c:f>
              <c:strCache>
                <c:ptCount val="5"/>
                <c:pt idx="0">
                  <c:v>Earthwork</c:v>
                </c:pt>
                <c:pt idx="1">
                  <c:v>Roadway</c:v>
                </c:pt>
                <c:pt idx="2">
                  <c:v>Steel </c:v>
                </c:pt>
                <c:pt idx="3">
                  <c:v>Concrete</c:v>
                </c:pt>
                <c:pt idx="4">
                  <c:v>Miscellaneous Items</c:v>
                </c:pt>
              </c:strCache>
            </c:strRef>
          </c:cat>
          <c:val>
            <c:numRef>
              <c:f>'Final Cost Estimation'!$C$56:$C$61</c:f>
              <c:numCache>
                <c:formatCode>_("$"* #,##0.00_);_("$"* \(#,##0.00\);_("$"* "-"??_);_(@_)</c:formatCode>
                <c:ptCount val="6"/>
                <c:pt idx="0">
                  <c:v>3283887.25</c:v>
                </c:pt>
                <c:pt idx="1">
                  <c:v>338712.7</c:v>
                </c:pt>
                <c:pt idx="2">
                  <c:v>1280904</c:v>
                </c:pt>
                <c:pt idx="3">
                  <c:v>1749035.8399999999</c:v>
                </c:pt>
                <c:pt idx="4">
                  <c:v>1330507.9580000003</c:v>
                </c:pt>
              </c:numCache>
            </c:numRef>
          </c:val>
          <c:extLst>
            <c:ext xmlns:c16="http://schemas.microsoft.com/office/drawing/2014/chart" uri="{C3380CC4-5D6E-409C-BE32-E72D297353CC}">
              <c16:uniqueId val="{00000008-301C-4E51-8386-32D2D8720E04}"/>
            </c:ext>
          </c:extLst>
        </c:ser>
        <c:dLbls>
          <c:dLblPos val="outEnd"/>
          <c:showLegendKey val="0"/>
          <c:showVal val="1"/>
          <c:showCatName val="0"/>
          <c:showSerName val="0"/>
          <c:showPercent val="0"/>
          <c:showBubbleSize val="0"/>
          <c:showLeaderLines val="0"/>
        </c:dLbls>
      </c:pie3DChart>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0.3851</cdr:x>
      <cdr:y>0.5432</cdr:y>
    </cdr:from>
    <cdr:to>
      <cdr:x>0.52391</cdr:x>
      <cdr:y>0.60527</cdr:y>
    </cdr:to>
    <cdr:sp macro="" textlink="">
      <cdr:nvSpPr>
        <cdr:cNvPr id="2" name="TextBox 1">
          <a:extLst xmlns:a="http://schemas.openxmlformats.org/drawingml/2006/main">
            <a:ext uri="{FF2B5EF4-FFF2-40B4-BE49-F238E27FC236}">
              <a16:creationId xmlns:a16="http://schemas.microsoft.com/office/drawing/2014/main" id="{CF18AFD5-CC72-B336-CB6D-9FE71D99A717}"/>
            </a:ext>
          </a:extLst>
        </cdr:cNvPr>
        <cdr:cNvSpPr txBox="1"/>
      </cdr:nvSpPr>
      <cdr:spPr>
        <a:xfrm xmlns:a="http://schemas.openxmlformats.org/drawingml/2006/main">
          <a:off x="3311533" y="2438094"/>
          <a:ext cx="1193682" cy="278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Cambria" panose="02040503050406030204" pitchFamily="18" charset="0"/>
              <a:ea typeface="Cambria" panose="02040503050406030204" pitchFamily="18" charset="0"/>
            </a:rPr>
            <a:t>$ 1,280,904</a:t>
          </a:r>
        </a:p>
      </cdr:txBody>
    </cdr:sp>
  </cdr:relSizeAnchor>
  <cdr:relSizeAnchor xmlns:cdr="http://schemas.openxmlformats.org/drawingml/2006/chartDrawing">
    <cdr:from>
      <cdr:x>0.57423</cdr:x>
      <cdr:y>0.34916</cdr:y>
    </cdr:from>
    <cdr:to>
      <cdr:x>0.72452</cdr:x>
      <cdr:y>0.41123</cdr:y>
    </cdr:to>
    <cdr:sp macro="" textlink="">
      <cdr:nvSpPr>
        <cdr:cNvPr id="3" name="TextBox 1">
          <a:extLst xmlns:a="http://schemas.openxmlformats.org/drawingml/2006/main">
            <a:ext uri="{FF2B5EF4-FFF2-40B4-BE49-F238E27FC236}">
              <a16:creationId xmlns:a16="http://schemas.microsoft.com/office/drawing/2014/main" id="{39457830-FC3B-D1CE-74EB-44CCE949FA6F}"/>
            </a:ext>
          </a:extLst>
        </cdr:cNvPr>
        <cdr:cNvSpPr txBox="1"/>
      </cdr:nvSpPr>
      <cdr:spPr>
        <a:xfrm xmlns:a="http://schemas.openxmlformats.org/drawingml/2006/main">
          <a:off x="4937928" y="1567170"/>
          <a:ext cx="1292311" cy="2785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bg1"/>
              </a:solidFill>
              <a:latin typeface="Cambria" panose="02040503050406030204" pitchFamily="18" charset="0"/>
              <a:ea typeface="Cambria" panose="02040503050406030204" pitchFamily="18" charset="0"/>
            </a:rPr>
            <a:t>$ 3,283,887</a:t>
          </a:r>
        </a:p>
      </cdr:txBody>
    </cdr:sp>
  </cdr:relSizeAnchor>
  <cdr:relSizeAnchor xmlns:cdr="http://schemas.openxmlformats.org/drawingml/2006/chartDrawing">
    <cdr:from>
      <cdr:x>0.53678</cdr:x>
      <cdr:y>0.54774</cdr:y>
    </cdr:from>
    <cdr:to>
      <cdr:x>0.67226</cdr:x>
      <cdr:y>0.61132</cdr:y>
    </cdr:to>
    <cdr:sp macro="" textlink="">
      <cdr:nvSpPr>
        <cdr:cNvPr id="4" name="TextBox 1">
          <a:extLst xmlns:a="http://schemas.openxmlformats.org/drawingml/2006/main">
            <a:ext uri="{FF2B5EF4-FFF2-40B4-BE49-F238E27FC236}">
              <a16:creationId xmlns:a16="http://schemas.microsoft.com/office/drawing/2014/main" id="{39457830-FC3B-D1CE-74EB-44CCE949FA6F}"/>
            </a:ext>
          </a:extLst>
        </cdr:cNvPr>
        <cdr:cNvSpPr txBox="1"/>
      </cdr:nvSpPr>
      <cdr:spPr>
        <a:xfrm xmlns:a="http://schemas.openxmlformats.org/drawingml/2006/main">
          <a:off x="4615891" y="2458459"/>
          <a:ext cx="1164993" cy="2853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bg1"/>
              </a:solidFill>
              <a:latin typeface="Cambria" panose="02040503050406030204" pitchFamily="18" charset="0"/>
              <a:ea typeface="Cambria" panose="02040503050406030204" pitchFamily="18" charset="0"/>
            </a:rPr>
            <a:t>$ 338,7112</a:t>
          </a:r>
        </a:p>
      </cdr:txBody>
    </cdr:sp>
  </cdr:relSizeAnchor>
  <cdr:relSizeAnchor xmlns:cdr="http://schemas.openxmlformats.org/drawingml/2006/chartDrawing">
    <cdr:from>
      <cdr:x>0.28765</cdr:x>
      <cdr:y>0.4111</cdr:y>
    </cdr:from>
    <cdr:to>
      <cdr:x>0.42921</cdr:x>
      <cdr:y>0.46948</cdr:y>
    </cdr:to>
    <cdr:sp macro="" textlink="">
      <cdr:nvSpPr>
        <cdr:cNvPr id="5" name="TextBox 1">
          <a:extLst xmlns:a="http://schemas.openxmlformats.org/drawingml/2006/main">
            <a:ext uri="{FF2B5EF4-FFF2-40B4-BE49-F238E27FC236}">
              <a16:creationId xmlns:a16="http://schemas.microsoft.com/office/drawing/2014/main" id="{39457830-FC3B-D1CE-74EB-44CCE949FA6F}"/>
            </a:ext>
          </a:extLst>
        </cdr:cNvPr>
        <cdr:cNvSpPr txBox="1"/>
      </cdr:nvSpPr>
      <cdr:spPr>
        <a:xfrm xmlns:a="http://schemas.openxmlformats.org/drawingml/2006/main">
          <a:off x="2473581" y="1845176"/>
          <a:ext cx="1217245" cy="2620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bg1"/>
              </a:solidFill>
              <a:latin typeface="Cambria" panose="02040503050406030204" pitchFamily="18" charset="0"/>
              <a:ea typeface="Cambria" panose="02040503050406030204" pitchFamily="18" charset="0"/>
            </a:rPr>
            <a:t>$ 1,749,036</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8:55:15.125"/>
    </inkml:context>
    <inkml:brush xml:id="br0">
      <inkml:brushProperty name="width" value="0.05" units="cm"/>
      <inkml:brushProperty name="height" value="0.05" units="cm"/>
      <inkml:brushProperty name="color" value="#E71224"/>
    </inkml:brush>
  </inkml:definitions>
  <inkml:trace contextRef="#ctx0" brushRef="#br0">0 95 24575,'1'0'0,"-1"1"0,1 0 0,-1 0 0,0 0 0,1 0 0,0 0 0,-1-1 0,1 1 0,0 0 0,0 0 0,3 4 0,-3-3 0,1 1 0,-1 0 0,0 0 0,0-1 0,0 2 0,0-2 0,-1 2 0,0 3 0,4 12 0,-3-11 0,1-1 0,-1 0 0,-1 0 0,0 0 0,0 8 0,0 18 0,0-33 0,0 1 0,0-1 0,0 0 0,1 0 0,-1 1 0,0-1 0,0 0 0,1 0 0,-1 1 0,0-1 0,1 0 0,-1 0 0,0 0 0,1 0 0,-1 0 0,0 0 0,0 0 0,0 0 0,0 0 0,1 0 0,-1 0 0,1 0 0,-1 0 0,0 1 0,1-1 0,-1 0 0,0 0 0,1-1 0,12 1 0,-9 0 0,1 0 0,2 0 0,-1-1 0,11-3 0,-10 3 0,-1 0 0,0 1 0,0-1 0,1 1 0,6 1 0,4 0 0,-16-1 0,-1 0 0,1 0 0,0 0 0,-1 0 0,0 0 0,0 0 0,1 0 0,-1 0 0,1 0 0,-1 0 0,1 0 0,0 0 0,-1 0 0,1 1 0,-1-1 0,0 0 0,0 0 0,1 0 0,-1 0 0,1 0 0,-1 0 0,0 1 0,1-1 0,-1 0 0,1 1 0,-1-1 0,0 1 0,0-1 0,0 0 0,0 1 0,0-1 0,1 1 0,-1-1 0,0 0 0,0 0 0,0 1 0,0-1 0,0 1 0,0-1 0,0 1 0,0 0 0,2 4 0,-2-5 0,1 1 0,-1-1 0,0 1 0,0 0 0,1 0 0,-1 0 0,1-1 0,0 1 0,-1 0 0,1-1 0,-1 0 0,0 1 0,1 0 0,0-1 0,0 1 0,0-1 0,-1 1 0,1-1 0,0 1 0,1-1 0,7 5 0,-9-5 0,0 0 0,0 0 0,0 0 0,0 1 0,0-1 0,1 0 0,-1 0 0,0 0 0,1 0 0,-1 1 0,1-1 0,-1 0 0,0 0 0,1 0 0,-1 0 0,0 0 0,0 0 0,0 0 0,1 0 0,-1 0 0,0 0 0,0 0 0,1 0 0,-1 0 0,0 0 0,1-1 0,-1 1 0,0 0 0,0 0 0,1 0 0,-1-1 0,0 1 0,0 0 0,0 0 0,0 0 0,0 0 0,0 0 0,0 0 0,0-1 0,0 1 0,0 0 0,-1 0 0,1 0 0,0-1 0,0 1 0,0 0 0,0 0 0,0-1 0,0 1 0,0 0 0,-1 0 0,1 0 0,0 0 0,0-1 0,0 1 0,-1 0 0,1 0 0,0 0 0,0 0 0,0 0 0,0-1 0,0 1 0,0 0 0,0 0 0,-1 0 0,-4-6 0,4 5 0,1 0 0,-1 0 0,1 1 0,-1-1 0,1 0 0,0 1 0,0 0 0,-1 0 0,0-1 0,0 0 0,1 1 0,-1-1 0,0 1 0,0-1 0,0 2 0,1 1 0,-1-1 0,1 0 0,0 0 0,0 0 0,0 1 0,0-1 0,0 2 0,0-2 0,0 10 0,0-10 0,0-7 0,0 4 0,-1-1 0,1 0 0,0 1 0,-1-1 0,0 0 0,-1-3 0,-2-7 0,1 5 0,2-1 0,-1 0 0,1 1 0,0-1 0,3-16 0,1-3 0,-3 26 0,0 1 0,0 1 0,0-1 0,0 0 0,0 0 0,0 1 0,0-1 0,0 0 0,0 1 0,-1-3 0,1 3 0,0 0 0,-1-1 0,1 1 0,-1 0 0,0-1 0,1 1 0,-1 0 0,1-1 0,0 1 0,-1 0 0,1 0 0,-1 0 0,1 0 0,-1 0 0,0 0 0,1 0 0,-1 0 0,0 0 0,0 0 0,-1 0 0,2 0 0,-1-1 0,0 1 0,1 0 0,0-1 0,-1 1 0,0 0 0,1-1 0,-1 1 0,0-1 0,0 1 0,0-1 0,1 1 0,0 0 0,-1-1 0,1 0 0,-1 1 0,0-1 0,1 0 0,-1 0 0,1 1 0,0-2 0,-1 0 0,0 1 0,1-2 0,-1 1 0,1 0 0,0 0 0,0 1 0,1-6 0,-1 7 0,0-1 0,0 1 0,1-1 0,-1 1 0,1-1 0,-1 1 0,0-1 0,0 1 0,0 0 0,1 0 0,-1 0 0,1-1 0,-1 1 0,1 0 0,0-1 0,-1 1 0,0 0 0,0 0 0,1 0 0,0-1 0,-1 1 0,1 0 0,0 0 0,-1 0 0,1 0 0,0 0 0,-1-1 0,2 1 0,-2 0 0,1-1 0,0 1 0,0 0 0,0 0 0,-1 0 0,1-1 0,0 1 0,0-2 0,4-3 0,-1-1 0,3-6 0,1 0 0,-5 5 0,-2 6 0,0 0 0,0-1 0,0 1 0,-1 0 0,1 0 0,0 0 0,0 0 0,1-2 0,-1 3 0,0-2 0,0 1 0,0-1 0,0 2 0,1-4 0,6-5 0,-1 2 0,-7 7 0,0 0 0,0 0 0,0 0 0,0 0 0,0 0 0,0 0 0,0 0 0,0 0 0,0-1 0,0 1 0,0 0 0,0 0 0,0 0 0,0 0 0,0 0 0,0 0 0,0 0 0,0 0 0,0 0 0,0 0 0,0 0 0,0-1 0,0 1 0,0 0 0,0 0 0,-1 0 0,1 0 0,0 0 0,0 0 0,0 0 0,0 0 0,0 0 0,0 0 0,0 0 0,0 0 0,0 0 0,0 0 0,-1 0 0,-5-1 0,-17 5 0,-8 4 0,28-8 0,-7 3 0,-1-1 0,-13 1 0,19-2 0,-2 0 0,-7 2 0,10-2 0,-2 1 0,0-2 0,-7 2 0,-25 1 0,37-3 0,1 0 0,0 0 0,0 0 0,0 0 0,0 0 0,0 0 0,-1 0 0,1 0 0,0 0 0,0 0 0,0 0 0,0 0 0,-1 0 0,1 0 0,0 0 0,0 0 0,0 0 0,0 0 0,-1 0 0,1 0 0,0 0 0,0 0 0,0 0 0,0 1 0,0-1 0,0 0 0,0 0 0,0 0 0,0 0 0,0 0 0,0 0 0,0 0 0,0 0 0,0 0 0,-1 0 0,1 0 0,0 0 0,0 0 0,0 0 0,0 0 0,0 0 0,0 1 0,0-1 0,0 0 0,0 0 0,0 0 0,0 0 0,0 1 0,0-1 0,1 0 0,-1 0 0,0 1 0,0-1 0,0 0 0,0 0 0,0 0 0,1 1 0,-1-1 0,0 0 0,1 0 0,-1 0 0,0 0 0,1 0 0,-1 0 0,0 0 0,1 0 0,-1 1 0,0-1 0,0 0 0,4 0 0,-1-1 0,0 1 0,7-2 0,-9 2 0,1 0 0,-1-1 0,0 1 0,0-1 0,1 1 0,0 0 0,-2-1 0,2 0 0,0 0 0,-2 0 0,3-1 0,-3 2 0,0 0 0,0 0 0,0 0 0,0 0 0,0 0 0,0 0 0,0 0 0,0-1 0,0 1 0,0 0 0,0 0 0,0 0 0,0 0 0,0 0 0,0-1 0,0 1 0,-1 0 0,1 0 0,0 0 0,0 0 0,0 0 0,0-1 0,0 1 0,0 0 0,-1 0 0,1 0 0,0 0 0,0 0 0,0 0 0,-1 0 0,1 0 0,0 0 0,0-1 0,0 1 0,0 0 0,0 0 0,0 0 0,0 0 0,0 0 0,0 0 0,-1 0 0,1 0 0,0 0 0,0 0 0,-1 0 0,1 0 0,0 0 0,-1 0 0,1 0 0,-1 0 0,1 0 0,0 0 0,0 0 0,0 0 0,-1 0 0,1 0 0,0 0 0,-1 0 0,1 0 0,0 1 0,-1-1 0,1 0 0,-1 0 0,1 0 0,0 0 0,0 1 0,-1-1 0,1 0 0,0 0 0,0 0 0,0 1 0,0-1 0,0 0 0,-1 0 0,1 1 0,0-1 0,0 0 0,-1 6 0,0-1 0,0 0 0,1 1 0,0 8 0,0 2 0,3 17 0,2-14 0,-3-11 0,0-1 0,-1 0 0,0 1 0,0-1 0,-1 12 0,1 11 0,-1-30 0,0 0 0,0 1 0,0-1 0,1 0 0,-1 0 0,0 0 0,0 1 0,0-1 0,0 0 0,0 0 0,1 1 0,-1-1 0,0 0 0,1 0 0,-1 1 0,0-1 0,1 0 0,-1 0 0,1 0 0,-1 1 0,0-1 0,0 0 0,0 0 0,1 0 0,-1 0 0,1 0 0,-1 0 0,1 0 0,0 0 0,13 0 0,-9-1 0,16 2 0,23-2 0,-44 1 0,0 0 0,0 0 0,1 0 0,-1-1 0,1 1 0,-1 0 0,1 0 0,-1-1 0,0 1 0,1 0 0,-1-1 0,0 1 0,0 0 0,0 0 0,1 0 0,-1-1 0,0 1 0,1 0 0,-1-1 0,0 1 0,0-1 0,0 1 0,0-1 0,0 1 0,0-1 0,0 1 0,0 0 0,0 0 0,0-1 0,0-16 0,0 13 0,0-5 0,0-13 0,0 20 0,0 0 0,0 1 0,0-1 0,-1 0 0,0 2 0,1-2 0,0 0 0,-1 1 0,0 0 0,-1-3 0,1 4 0,1 0 0,0 0 0,-1-1 0,1 1 0,-1 0 0,1 0 0,0-1 0,-1 1 0,1 0 0,0 0 0,0 0 0,-1 0 0,1 0 0,-1 0 0,1 0 0,-1 0 0,1 0 0,-1 0 0,1 0 0,0 0 0,0 0 0,-1 0 0,1 0 0,-1 0 0,1 0 0,-1 0 0,1 0 0,-1 1 0,1-1 0,0 0 0,-1 0 0,1 1 0,-13 8 0,8-6 0,2 0 0,-1-1 0,2 2 0,-1-1 0,0-1 0,-1 2 0,-2 4 0,4-6 0,1-1 0,0 2 0,0-1 0,-1 3 0,-2 5 0,4-9 0,-1 1 0,0 0 0,-1-1 0,2 1 0,-1-1 0,-1 1 0,1-1 0,0 0 0,-1 1 0,1-1 0,-1 0 0,0 0 0,1 0 0,-3 2 0,0 1 0,1-3 0,2-6 0,5-106 0,-4 108 0,0 2 0,0-1 0,0 0 0,0 0 0,0-1 0,0 2 0,0-1 0,-1 0 0,0 0 0,0 0 0,0 0 0,1 1 0,-1-1 0,-2-2 0,-8-7 0,2 3 0,8 7 0,1 0 0,0 1 0,0-1 0,-1 0 0,1 1 0,-1-1 0,1 1 0,0-1 0,0 1 0,-1-1 0,1 0 0,0 0 0,0 0 0,0 1 0,0-1 0,0 0 0,0-1 0,0 1 0,1 1 0,-1 0 0,0 0 0,0 0 0,0-1 0,1 1 0,-1-1 0,0 1 0,0-1 0,1 1 0,-1 0 0,0-1 0,0 1 0,0 0 0,1-1 0,-1 1 0,1 0 0,-1 0 0,1 0 0,-1 0 0,1 0 0,-1 0 0,0 0 0,0-1 0,1 1 0,-1 0 0,1 0 0,-1 0 0,2 0 0,15 0 0,-13 0 0,0 0 0,0 0 0,0 0 0,0 0 0,0-1 0,-1 0 0,1 0 0,-1 0 0,1 1 0,4-3 0,-4 1 0,2 0 0,-2 1 0,2-1 0,-1 1 0,6 0 0,7-3 0,7-1 0,-19 5 0,-4 0 0,-1 0 0,1 0 0,0-1 0,-1 1 0,1-1 0,3-1 0,-5 2 0,0 0 0,0 0 0,0 0 0,0 0 0,0-1 0,0 1 0,1 0 0,-1 0 0,0 0 0,0 0 0,0 0 0,0 0 0,0 0 0,0 0 0,1 0 0,-1 0 0,0 0 0,0 0 0,1 0 0,-1 0 0,0 0 0,0 0 0,1 0 0,-1 0 0,0 0 0,0 0 0,0 0 0,0 0 0,0 0 0,0 0 0,0 1 0,1-1 0,-1 0 0,0 0 0,0 0 0,0 1 0,0-1 0,0 0 0,0 1 0,0-1 0,0 0 0,0 1 0,0-1 0,0 0 0,-1 1 0,1-1 0,0 0 0,0 0 0,0 0 0,0 0 0,0 1 0,0-1 0,0 0 0,-1 0 0,1 1 0,-15 12 0,10-10 0,1 0 0,2 1 0,-2-1 0,1 0 0,0 2 0,-6 5 0,-3 12 0,-1-1 0,4-8 0,7-28 0,2 13 0,1 0 0,-1 0 0,1-1 0,-1 2 0,1-2 0,-1 1 0,1 1 0,0-2 0,2-1 0,0 0 0,1-1 0,4-4 0,0 0 0,-7 7 0,0 0 0,0 0 0,0 1 0,0-2 0,0-2 0,-2 7 0,1 0 0,-1-1 0,0 0 0,1 1 0,-2-1 0,2 0 0,-2 1 0,1-1 0,0 1 0,-1-1 0,0 1 0,-2 0 0,2-1 0,0 1 0,0-1 0,0 1 0,1 1 0,-1-2 0,-2 4 0,-18 36 0,8-18 0,13-21 0,0 0 0,0 1 0,1-1 0,-1 1 0,1-2 0,-2 5 0,3-12 0,0-1 0,0 0 0,0 1 0,1-1 0,1 0 0,-1 0 0,6-6 0,1-10 0,-6 20 0,-1 0 0,1-1 0,-1 1 0,1 0 0,0 0 0,0-1 0,6-3 0,-4 2 0,-9 9 0,-5 2 0,3-1 0,0-1 0,1 1 0,0 0 0,-6 5 0,-1 10 0,5-6 0,5-13 0,2 1 0,0-1 0,-1 2 0,0-2 0,0 1 0,0 2 0,1-2 0,0 0 0,0-1 0,0 1 0,-1 0 0,0-1 0,-1 3 0,3-19 0,19-52 0,-20 66 0,1 0 0,0-1 0,0 0 0,-1 1 0,1 0 0,-1-1 0,1 2 0,1-2 0,-1 1 0,-1 0 0,1 0 0,1 0 0,-1 0 0,0 0 0,0 0 0,1 0 0,-1 1 0,0 0 0,0-1 0,2 0 0,5-2 0,-5 4 0,-5 3 0,1-2 0,0 0 0,-1-1 0,0 0 0,0 1 0,-2 2 0,1-2 0,1 0 0,0 0 0,-3 3 0,2-1 0,1-1 0,0-2 0,1 1 0,-1 1 0,-2 0 0,3-2 0,0 0 0,1-1 0,-1 0 0,0 0 0,-1 1 0,2-1 0,-1 1 0,0-1 0,0 0 0,0 1 0,0-1 0,0 0 0,0 0 0,0 0 0,-1 0 0,1 0 0,1 0 0,-1 0 0,1 0 0,-1 0 0,1 0 0,0-1 0,0 1 0,0 0 0,0 0 0,0 0 0,-1-1 0,1 1 0,0 0 0,-1 0 0,1-1 0,-1 1 0,1 0 0,0 0 0,0 0 0,-1 0 0,1 0 0,0-1 0,0 1 0,0 0 0,0-1 0,0 1 0,0-1 0,0 1 0,0 0 0,0-1 0,-1 0 0,1 1 0,0-1 0,0 0 0,0 0 0,0-1 0,0 2 0,0-1 0,0 0 0,1 0 0,-1 0 0,0-1 0,0 1 0,1 1 0,-1 0 0,0 0 0,0-1 0,1 1 0,-1 0 0,0 0 0,1-1 0,-1 1 0,0 0 0,1 0 0,-1 0 0,0 0 0,0-1 0,0 1 0,0 0 0,0 0 0,1 0 0,-1 0 0,0 0 0,1 0 0,-1 0 0,1 0 0,-1 0 0,1 0 0,-1 0 0,0 0 0,1 0 0,-1 0 0,0 1 0,1-1 0,-1 0 0,1 0 0,-1 0 0,1 0 0,-1 1 0,1-1 0,-1 0 0,0 0 0,0 0 0,1 1 0,-1-1 0,1 0 0,-1 1 0,0-1 0,1 0 0,-1 0 0,0 0 0,1 0 0,-1 1 0,0-1 0,0 1 0,0-1 0,0 1 0,0-1 0,1 1 0,-1 70 0,-1-32 0,0-27 0,0-11 0,0 1 0,1-1 0,-1 0 0,1 1 0,0-1 0,0 0 0,0 1 0,0-1 0,0 1 0,0-1 0,0 0 0,1 2 0,0-3 0,-1 0 0,0 1 0,1-1 0,-1 0 0,0 0 0,1 0 0,-1 1 0,0-1 0,0 0 0,0 0 0,1 0 0,-1 0 0,1 1 0,-1-1 0,1 0 0,-1 0 0,1 0 0,-1 0 0,0 0 0,1 0 0,10-1 0,-6 1 0,24-2 0,-20 1 0,12-1 0,-38-2 0,-31 3 0,47 1 0,1 0 0,0 0 0,0 0 0,0 0 0,0 0 0,0 0 0,0 0 0,0 0 0,0 0 0,0 0 0,0 0 0,0 0 0,0 0 0,0 0 0,0 0 0,0 0 0,0 0 0,-1 0 0,1 0 0,0 0 0,0 0 0,0 0 0,0 0 0,0 0 0,0 0 0,0 0 0,0 0 0,0 0 0,0 0 0,0 0 0,0 0 0,0 0 0,0 0 0,0 0 0,0 0 0,0 0 0,0 0 0,0 0 0,0 0 0,0 0 0,0-1 0,0 1 0,0 0 0,0 0 0,0 0 0,0 0 0,0 0 0,0 0 0,0 0 0,0 0 0,0 0 0,0 0 0,0 0 0,0 0 0,0 0 0,0 0 0,0 0 0,0 0 0,0 0 0,0 0 0,0 0 0,0 0 0,0 0 0,0-1 0,0 1 0,4-2 0,6-2 0,-4 1 0,0 1 0,1 1 0,-2-1 0,0 0 0,2 2 0,-1-2 0,11 1 0,-25 0 0,1 0 0,-10-3 0,12 3 0,-1 0 0,0-1 0,1 1 0,-2 1 0,-6-1 0,72-2 0,-75-3 0,7 4 0,5 2 0,0-1 0,-1 0 0,-5-3 0,8 4 0,2-1 0,-2 0 0,1 0 0,0 0 0,0 1 0,0-1 0,0 0 0,0 0 0,0 0 0,-1-2 0,2 3 0,0 0 0,0-1 0,0 1 0,1 0 0,-1 0 0,0 0 0,0 0 0,0 0 0,1-1 0,-1 1 0,0 0 0,0 0 0,0 0 0,0 0 0,0 0 0,0 0 0,0 0 0,1 0 0,-1 0 0,0 0 0,1 0 0,-1 0 0,0 0 0,0 0 0,1 0 0,6 0 0,-5 0 0,10 0 0,14 0 0,-26 0 0,0 0 0,0 0 0,0 0 0,0 0 0,0 0 0,0 0 0,0 0 0,0 0 0,1 0 0,-1 0 0,0 0 0,0 0 0,0 0 0,0 0 0,0 0 0,0 0 0,0 0 0,0 0 0,0 0 0,0 0 0,0 0 0,0 0 0,0 0 0,0 0 0,0 0 0,0 0 0,0-1 0,0 1 0,0 0 0,0 0 0,0 0 0,0 0 0,0 0 0,0 0 0,0 0 0,0 0 0,0 0 0,0 0 0,0 0 0,0 0 0,0 0 0,0 0 0,0 0 0,0 0 0,0 0 0,0 0 0,0 0 0,0 0 0,0 0 0,0 0 0,0 0 0,0 0 0,0 0 0,0 0 0,0 0 0,-4-5 0,-4-1 0,-6-1-1365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8:55:44.824"/>
    </inkml:context>
    <inkml:brush xml:id="br0">
      <inkml:brushProperty name="width" value="0.05" units="cm"/>
      <inkml:brushProperty name="height" value="0.05" units="cm"/>
      <inkml:brushProperty name="color" value="#E71224"/>
    </inkml:brush>
  </inkml:definitions>
  <inkml:trace contextRef="#ctx0" brushRef="#br0">1 0 24575,'-1'18'0,"2"22"0,-1-39 0,0-1 0,0 0 0,0 0 0,1 1 0,-1-1 0,0 1 0,0-1 0,0 1 0,0-1 0,0 1 0,1-1 0,-1 1 0,1-1 0,-1 0 0,1 0 0,-1 0 0,0 0 0,1 1 0,-1-1 0,0 0 0,1 0 0,-1 1 0,1-1 0,-1 0 0,1 0 0,0 0 0,-1 1 0,18 0 0,-10 0 0,-8-1 0,0 0 0,0 0 0,0 0 0,0 0 0,0 0 0,0 0 0,0 0 0,0 0 0,0 0 0,0 0 0,0 0 0,0 0 0,0 0 0,0 0 0,0 0 0,0 0 0,0 0 0,0 0 0,0 0 0,1 0 0,-1-1 0,0 1 0,0 0 0,0 0 0,0 0 0,0 0 0,0 0 0,0 0 0,0 0 0,0 0 0,0 0 0,0 0 0,0 0 0,0 0 0,0 0 0,0 0 0,0 0 0,0 0 0,0 0 0,0 0 0,0 0 0,0 0 0,0 0 0,0 0 0,0 0 0,0-1 0,0 1 0,0 0 0,0 0 0,0 0 0,0 0 0,0 0 0,0 0 0,0 0 0,0 0 0,0 0 0,0 0 0,0 0 0,0 0 0,0 0 0,-1 0 0,1 0 0,0 0 0,-2-4 0,-5-4 0,-8-3 0,26 12 0,10 0-1365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10225088"/>
            <a:ext cx="37308367" cy="7058025"/>
          </a:xfrm>
        </p:spPr>
        <p:txBody>
          <a:bodyPr/>
          <a:lstStyle/>
          <a:p>
            <a:r>
              <a:rPr lang="en-US"/>
              <a:t>Click to edit Master title style</a:t>
            </a:r>
          </a:p>
        </p:txBody>
      </p:sp>
      <p:sp>
        <p:nvSpPr>
          <p:cNvPr id="3" name="Subtitle 2"/>
          <p:cNvSpPr>
            <a:spLocks noGrp="1"/>
          </p:cNvSpPr>
          <p:nvPr>
            <p:ph type="subTitle" idx="1"/>
          </p:nvPr>
        </p:nvSpPr>
        <p:spPr>
          <a:xfrm>
            <a:off x="6582834" y="18654713"/>
            <a:ext cx="30725533" cy="8410575"/>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EC7F7-583C-4C51-9951-5B33C2824B02}"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5029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62991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7" y="1319213"/>
            <a:ext cx="9874251" cy="280868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985" y="1319213"/>
            <a:ext cx="29423783" cy="280868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98390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257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978243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96274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922055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933317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70814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096549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1193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3774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650548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27697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09326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2645"/>
            <a:ext cx="37308367" cy="653891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3467101" y="13951745"/>
            <a:ext cx="37308367" cy="7200900"/>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EC7F7-583C-4C51-9951-5B33C2824B02}"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401456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984" y="7681913"/>
            <a:ext cx="19649016" cy="2172414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47201" y="7681913"/>
            <a:ext cx="19649017" cy="2172414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EC7F7-583C-4C51-9951-5B33C2824B02}"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89712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985" y="7367588"/>
            <a:ext cx="19392900" cy="307181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2194985" y="10439400"/>
            <a:ext cx="19392900" cy="1896665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67" y="7367588"/>
            <a:ext cx="19399251" cy="307181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2296967" y="10439400"/>
            <a:ext cx="19399251" cy="1896665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EC7F7-583C-4C51-9951-5B33C2824B02}" type="datetimeFigureOut">
              <a:rPr lang="en-US" smtClean="0"/>
              <a:t>4/17/24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50749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EC7F7-583C-4C51-9951-5B33C2824B02}" type="datetimeFigureOut">
              <a:rPr lang="en-US" smtClean="0"/>
              <a:t>4/17/24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23801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C7F7-583C-4C51-9951-5B33C2824B02}" type="datetimeFigureOut">
              <a:rPr lang="en-US" smtClean="0"/>
              <a:t>4/17/24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78782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09688"/>
            <a:ext cx="14439900" cy="557927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17159817" y="1309688"/>
            <a:ext cx="24536400" cy="2809637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985" y="6888957"/>
            <a:ext cx="14439900" cy="225171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85806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4" y="23043358"/>
            <a:ext cx="26335567" cy="2719388"/>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8602134" y="2940845"/>
            <a:ext cx="26335567" cy="19752468"/>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602134" y="25762745"/>
            <a:ext cx="26335567" cy="3864768"/>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2961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985" y="1319213"/>
            <a:ext cx="39501233" cy="548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94985" y="7681913"/>
            <a:ext cx="39501233" cy="217241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985" y="30510957"/>
            <a:ext cx="10240433" cy="1752600"/>
          </a:xfrm>
          <a:prstGeom prst="rect">
            <a:avLst/>
          </a:prstGeom>
        </p:spPr>
        <p:txBody>
          <a:bodyPr vert="horz" lIns="91440" tIns="45720" rIns="91440" bIns="45720" rtlCol="0" anchor="ctr"/>
          <a:lstStyle>
            <a:lvl1pPr algn="l">
              <a:defRPr sz="1600">
                <a:solidFill>
                  <a:schemeClr val="tx1">
                    <a:tint val="75000"/>
                  </a:schemeClr>
                </a:solidFill>
              </a:defRPr>
            </a:lvl1pPr>
          </a:lstStyle>
          <a:p>
            <a:fld id="{2E3EC7F7-583C-4C51-9951-5B33C2824B02}" type="datetimeFigureOut">
              <a:rPr lang="en-US" smtClean="0"/>
              <a:t>4/17/24</a:t>
            </a:fld>
            <a:endParaRPr lang="en-US"/>
          </a:p>
        </p:txBody>
      </p:sp>
      <p:sp>
        <p:nvSpPr>
          <p:cNvPr id="5" name="Footer Placeholder 4"/>
          <p:cNvSpPr>
            <a:spLocks noGrp="1"/>
          </p:cNvSpPr>
          <p:nvPr>
            <p:ph type="ftr" sz="quarter" idx="3"/>
          </p:nvPr>
        </p:nvSpPr>
        <p:spPr>
          <a:xfrm>
            <a:off x="14996585" y="30510957"/>
            <a:ext cx="13898033" cy="17526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785" y="30510957"/>
            <a:ext cx="10240433" cy="1752600"/>
          </a:xfrm>
          <a:prstGeom prst="rect">
            <a:avLst/>
          </a:prstGeom>
        </p:spPr>
        <p:txBody>
          <a:bodyPr vert="horz" lIns="91440" tIns="45720" rIns="91440" bIns="45720" rtlCol="0" anchor="ctr"/>
          <a:lstStyle>
            <a:lvl1pPr algn="r">
              <a:defRPr sz="1600">
                <a:solidFill>
                  <a:schemeClr val="tx1">
                    <a:tint val="75000"/>
                  </a:schemeClr>
                </a:solidFill>
              </a:defRPr>
            </a:lvl1pPr>
          </a:lstStyle>
          <a:p>
            <a:fld id="{F52F629F-173E-4706-B78F-263E068BD715}" type="slidenum">
              <a:rPr lang="en-US" smtClean="0"/>
              <a:t>‹#›</a:t>
            </a:fld>
            <a:endParaRPr lang="en-US"/>
          </a:p>
        </p:txBody>
      </p:sp>
    </p:spTree>
    <p:extLst>
      <p:ext uri="{BB962C8B-B14F-4D97-AF65-F5344CB8AC3E}">
        <p14:creationId xmlns:p14="http://schemas.microsoft.com/office/powerpoint/2010/main" val="8092787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8E81BC7-D5A5-445F-BF4D-797F02B50EB4}" type="datetimeFigureOut">
              <a:rPr lang="en-US" smtClean="0"/>
              <a:t>4/17/24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38150961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2.xml"/><Relationship Id="rId18" Type="http://schemas.microsoft.com/office/2007/relationships/hdphoto" Target="../media/hdphoto5.wdp"/><Relationship Id="rId26" Type="http://schemas.microsoft.com/office/2007/relationships/hdphoto" Target="../media/hdphoto7.wdp"/><Relationship Id="rId3" Type="http://schemas.microsoft.com/office/2007/relationships/hdphoto" Target="../media/hdphoto1.wdp"/><Relationship Id="rId21" Type="http://schemas.openxmlformats.org/officeDocument/2006/relationships/image" Target="../media/image12.png"/><Relationship Id="rId7" Type="http://schemas.microsoft.com/office/2007/relationships/hdphoto" Target="../media/hdphoto3.wdp"/><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1.png"/><Relationship Id="rId29"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customXml" Target="../ink/ink1.xml"/><Relationship Id="rId24" Type="http://schemas.openxmlformats.org/officeDocument/2006/relationships/image" Target="../media/image14.png"/><Relationship Id="rId5" Type="http://schemas.microsoft.com/office/2007/relationships/hdphoto" Target="../media/hdphoto2.wdp"/><Relationship Id="rId15" Type="http://schemas.openxmlformats.org/officeDocument/2006/relationships/chart" Target="../charts/chart1.xml"/><Relationship Id="rId23" Type="http://schemas.openxmlformats.org/officeDocument/2006/relationships/image" Target="../media/image13.png"/><Relationship Id="rId28" Type="http://schemas.openxmlformats.org/officeDocument/2006/relationships/image" Target="../media/image17.png"/><Relationship Id="rId10" Type="http://schemas.openxmlformats.org/officeDocument/2006/relationships/image" Target="../media/image5.png"/><Relationship Id="rId19" Type="http://schemas.openxmlformats.org/officeDocument/2006/relationships/image" Target="../media/image10.png"/><Relationship Id="rId31" Type="http://schemas.openxmlformats.org/officeDocument/2006/relationships/image" Target="../media/image20.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 Id="rId22" Type="http://schemas.microsoft.com/office/2007/relationships/hdphoto" Target="../media/hdphoto6.wdp"/><Relationship Id="rId27" Type="http://schemas.openxmlformats.org/officeDocument/2006/relationships/image" Target="../media/image16.png"/><Relationship Id="rId30"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8" name="Subtitle 2">
            <a:extLst>
              <a:ext uri="{FF2B5EF4-FFF2-40B4-BE49-F238E27FC236}">
                <a16:creationId xmlns:a16="http://schemas.microsoft.com/office/drawing/2014/main" id="{D3466640-A0FE-DD22-F4F6-6E1EA4E8889D}"/>
              </a:ext>
            </a:extLst>
          </p:cNvPr>
          <p:cNvSpPr txBox="1">
            <a:spLocks/>
          </p:cNvSpPr>
          <p:nvPr/>
        </p:nvSpPr>
        <p:spPr>
          <a:xfrm>
            <a:off x="314555" y="6976347"/>
            <a:ext cx="11058104" cy="7772400"/>
          </a:xfrm>
          <a:prstGeom prst="rect">
            <a:avLst/>
          </a:prstGeom>
          <a:solidFill>
            <a:schemeClr val="accent3">
              <a:lumMod val="20000"/>
              <a:lumOff val="80000"/>
            </a:schemeClr>
          </a:solidFill>
          <a:ln>
            <a:solidFill>
              <a:srgbClr val="002060"/>
            </a:solidFill>
          </a:ln>
        </p:spPr>
        <p:txBody>
          <a:bodyPr vert="horz" lIns="92749" tIns="46375" rIns="92749" bIns="46375"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8800" dirty="0">
              <a:latin typeface="Cambria" panose="02040503050406030204" pitchFamily="18" charset="0"/>
              <a:ea typeface="Cambria" panose="02040503050406030204" pitchFamily="18" charset="0"/>
            </a:endParaRPr>
          </a:p>
        </p:txBody>
      </p:sp>
      <p:sp>
        <p:nvSpPr>
          <p:cNvPr id="2" name="Title 1"/>
          <p:cNvSpPr>
            <a:spLocks noGrp="1"/>
          </p:cNvSpPr>
          <p:nvPr>
            <p:ph type="ctrTitle"/>
          </p:nvPr>
        </p:nvSpPr>
        <p:spPr>
          <a:xfrm>
            <a:off x="369598" y="388621"/>
            <a:ext cx="43136593" cy="4839626"/>
          </a:xfrm>
          <a:solidFill>
            <a:schemeClr val="accent5">
              <a:lumMod val="60000"/>
              <a:lumOff val="40000"/>
            </a:schemeClr>
          </a:solidFill>
          <a:ln w="1270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133" i="1" dirty="0">
                <a:noFill/>
                <a:latin typeface="Cambria" panose="02040503050406030204" pitchFamily="18" charset="0"/>
                <a:cs typeface="Arial" panose="020B0604020202020204" pitchFamily="34" charset="0"/>
              </a:rPr>
              <a:t>l.</a:t>
            </a:r>
          </a:p>
        </p:txBody>
      </p:sp>
      <p:sp>
        <p:nvSpPr>
          <p:cNvPr id="7" name="Subtitle 2"/>
          <p:cNvSpPr txBox="1">
            <a:spLocks/>
          </p:cNvSpPr>
          <p:nvPr/>
        </p:nvSpPr>
        <p:spPr>
          <a:xfrm>
            <a:off x="399859" y="15050085"/>
            <a:ext cx="10972800" cy="914400"/>
          </a:xfrm>
          <a:prstGeom prst="rect">
            <a:avLst/>
          </a:prstGeom>
          <a:solidFill>
            <a:schemeClr val="accent5">
              <a:lumMod val="60000"/>
              <a:lumOff val="40000"/>
            </a:schemeClr>
          </a:solidFill>
          <a:ln w="10160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200" b="1" dirty="0">
                <a:latin typeface="Cambria" panose="02040503050406030204" pitchFamily="18" charset="0"/>
              </a:rPr>
              <a:t>Site Location</a:t>
            </a:r>
          </a:p>
        </p:txBody>
      </p:sp>
      <p:sp>
        <p:nvSpPr>
          <p:cNvPr id="9" name="Subtitle 2"/>
          <p:cNvSpPr txBox="1">
            <a:spLocks/>
          </p:cNvSpPr>
          <p:nvPr/>
        </p:nvSpPr>
        <p:spPr>
          <a:xfrm>
            <a:off x="12112036" y="5655972"/>
            <a:ext cx="19702067" cy="914400"/>
          </a:xfrm>
          <a:prstGeom prst="rect">
            <a:avLst/>
          </a:prstGeom>
          <a:solidFill>
            <a:schemeClr val="accent5">
              <a:lumMod val="60000"/>
              <a:lumOff val="40000"/>
            </a:schemeClr>
          </a:solidFill>
          <a:ln w="10160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200" b="1" dirty="0">
                <a:latin typeface="Cambria" panose="02040503050406030204" pitchFamily="18" charset="0"/>
              </a:rPr>
              <a:t>Composite Welded-Steel Plate Girder</a:t>
            </a:r>
          </a:p>
        </p:txBody>
      </p:sp>
      <p:sp>
        <p:nvSpPr>
          <p:cNvPr id="12" name="Subtitle 2"/>
          <p:cNvSpPr txBox="1">
            <a:spLocks/>
          </p:cNvSpPr>
          <p:nvPr/>
        </p:nvSpPr>
        <p:spPr>
          <a:xfrm>
            <a:off x="32572097" y="16355150"/>
            <a:ext cx="10972800" cy="7315500"/>
          </a:xfrm>
          <a:prstGeom prst="rect">
            <a:avLst/>
          </a:prstGeom>
          <a:solidFill>
            <a:schemeClr val="accent3">
              <a:lumMod val="20000"/>
              <a:lumOff val="80000"/>
            </a:schemeClr>
          </a:solidFill>
          <a:ln>
            <a:solidFill>
              <a:srgbClr val="002060"/>
            </a:solidFill>
          </a:ln>
        </p:spPr>
        <p:txBody>
          <a:bodyPr vert="horz" lIns="92749" tIns="46375" rIns="92749" bIns="46375"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2800" dirty="0">
              <a:latin typeface="Cambria" panose="02040503050406030204" pitchFamily="18" charset="0"/>
            </a:endParaRPr>
          </a:p>
        </p:txBody>
      </p:sp>
      <p:sp>
        <p:nvSpPr>
          <p:cNvPr id="13" name="Subtitle 2"/>
          <p:cNvSpPr txBox="1">
            <a:spLocks/>
          </p:cNvSpPr>
          <p:nvPr/>
        </p:nvSpPr>
        <p:spPr>
          <a:xfrm>
            <a:off x="312959" y="5655972"/>
            <a:ext cx="11039487" cy="914400"/>
          </a:xfrm>
          <a:prstGeom prst="rect">
            <a:avLst/>
          </a:prstGeom>
          <a:solidFill>
            <a:schemeClr val="accent5">
              <a:lumMod val="60000"/>
              <a:lumOff val="40000"/>
            </a:schemeClr>
          </a:solidFill>
          <a:ln w="10160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200" b="1" dirty="0">
                <a:latin typeface="Cambria" panose="02040503050406030204" pitchFamily="18" charset="0"/>
              </a:rPr>
              <a:t>Project Background</a:t>
            </a:r>
          </a:p>
        </p:txBody>
      </p:sp>
      <p:sp>
        <p:nvSpPr>
          <p:cNvPr id="15" name="Subtitle 2"/>
          <p:cNvSpPr txBox="1">
            <a:spLocks/>
          </p:cNvSpPr>
          <p:nvPr/>
        </p:nvSpPr>
        <p:spPr>
          <a:xfrm>
            <a:off x="32572097" y="5654221"/>
            <a:ext cx="10972800" cy="914400"/>
          </a:xfrm>
          <a:prstGeom prst="rect">
            <a:avLst/>
          </a:prstGeom>
          <a:solidFill>
            <a:schemeClr val="accent5">
              <a:lumMod val="60000"/>
              <a:lumOff val="40000"/>
            </a:schemeClr>
          </a:solidFill>
          <a:ln w="10160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200" b="1" dirty="0">
                <a:latin typeface="Cambria" panose="02040503050406030204" pitchFamily="18" charset="0"/>
              </a:rPr>
              <a:t>Hydraulic Analysis</a:t>
            </a:r>
          </a:p>
        </p:txBody>
      </p:sp>
      <p:sp>
        <p:nvSpPr>
          <p:cNvPr id="16" name="Subtitle 2"/>
          <p:cNvSpPr txBox="1">
            <a:spLocks/>
          </p:cNvSpPr>
          <p:nvPr/>
        </p:nvSpPr>
        <p:spPr>
          <a:xfrm>
            <a:off x="12112036" y="7011727"/>
            <a:ext cx="19717478" cy="7772400"/>
          </a:xfrm>
          <a:prstGeom prst="rect">
            <a:avLst/>
          </a:prstGeom>
          <a:solidFill>
            <a:schemeClr val="accent3">
              <a:lumMod val="20000"/>
              <a:lumOff val="80000"/>
            </a:schemeClr>
          </a:solidFill>
          <a:ln>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endParaRPr lang="en-US" sz="2800" dirty="0">
              <a:latin typeface="Cambria" panose="02040503050406030204" pitchFamily="18" charset="0"/>
            </a:endParaRPr>
          </a:p>
        </p:txBody>
      </p:sp>
      <p:sp>
        <p:nvSpPr>
          <p:cNvPr id="17" name="Subtitle 2"/>
          <p:cNvSpPr txBox="1">
            <a:spLocks/>
          </p:cNvSpPr>
          <p:nvPr/>
        </p:nvSpPr>
        <p:spPr>
          <a:xfrm>
            <a:off x="32576175" y="15075199"/>
            <a:ext cx="10980785" cy="914400"/>
          </a:xfrm>
          <a:prstGeom prst="rect">
            <a:avLst/>
          </a:prstGeom>
          <a:solidFill>
            <a:schemeClr val="accent5">
              <a:lumMod val="60000"/>
              <a:lumOff val="40000"/>
            </a:schemeClr>
          </a:solidFill>
          <a:ln w="10160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200" b="1" dirty="0">
                <a:latin typeface="Cambria" panose="02040503050406030204" pitchFamily="18" charset="0"/>
              </a:rPr>
              <a:t>Preliminary Cost Estimate</a:t>
            </a:r>
          </a:p>
        </p:txBody>
      </p:sp>
      <p:sp>
        <p:nvSpPr>
          <p:cNvPr id="18" name="Subtitle 2"/>
          <p:cNvSpPr txBox="1">
            <a:spLocks/>
          </p:cNvSpPr>
          <p:nvPr/>
        </p:nvSpPr>
        <p:spPr>
          <a:xfrm>
            <a:off x="32591449" y="24030616"/>
            <a:ext cx="10972800" cy="914400"/>
          </a:xfrm>
          <a:prstGeom prst="rect">
            <a:avLst/>
          </a:prstGeom>
          <a:solidFill>
            <a:schemeClr val="accent5">
              <a:lumMod val="60000"/>
              <a:lumOff val="40000"/>
            </a:schemeClr>
          </a:solidFill>
          <a:ln w="10160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200" b="1" dirty="0">
                <a:latin typeface="Cambria" panose="02040503050406030204" pitchFamily="18" charset="0"/>
              </a:rPr>
              <a:t>Acknowledgements</a:t>
            </a:r>
          </a:p>
        </p:txBody>
      </p:sp>
      <p:sp>
        <p:nvSpPr>
          <p:cNvPr id="19" name="Subtitle 2"/>
          <p:cNvSpPr txBox="1">
            <a:spLocks/>
          </p:cNvSpPr>
          <p:nvPr/>
        </p:nvSpPr>
        <p:spPr>
          <a:xfrm>
            <a:off x="32568888" y="6942833"/>
            <a:ext cx="10995361" cy="7772400"/>
          </a:xfrm>
          <a:prstGeom prst="rect">
            <a:avLst/>
          </a:prstGeom>
          <a:solidFill>
            <a:schemeClr val="accent3">
              <a:lumMod val="20000"/>
              <a:lumOff val="80000"/>
            </a:schemeClr>
          </a:solidFill>
          <a:ln>
            <a:solidFill>
              <a:srgbClr val="002060"/>
            </a:solidFill>
          </a:ln>
        </p:spPr>
        <p:txBody>
          <a:bodyPr vert="horz" lIns="92749" tIns="46375" rIns="92749" bIns="46375"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2800" dirty="0">
              <a:latin typeface="Cambria" panose="02040503050406030204" pitchFamily="18" charset="0"/>
            </a:endParaRPr>
          </a:p>
        </p:txBody>
      </p:sp>
      <p:sp>
        <p:nvSpPr>
          <p:cNvPr id="30" name="Subtitle 2"/>
          <p:cNvSpPr txBox="1">
            <a:spLocks/>
          </p:cNvSpPr>
          <p:nvPr/>
        </p:nvSpPr>
        <p:spPr>
          <a:xfrm>
            <a:off x="12112036" y="15069989"/>
            <a:ext cx="19702067" cy="914400"/>
          </a:xfrm>
          <a:prstGeom prst="rect">
            <a:avLst/>
          </a:prstGeom>
          <a:solidFill>
            <a:schemeClr val="accent5">
              <a:lumMod val="60000"/>
              <a:lumOff val="40000"/>
            </a:schemeClr>
          </a:solidFill>
          <a:ln w="10160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200" b="1" dirty="0">
                <a:latin typeface="Cambria" panose="02040503050406030204" pitchFamily="18" charset="0"/>
              </a:rPr>
              <a:t> Integral Abutment/Steel H-Pile Foundation</a:t>
            </a:r>
          </a:p>
        </p:txBody>
      </p:sp>
      <p:sp>
        <p:nvSpPr>
          <p:cNvPr id="33" name="Subtitle 2"/>
          <p:cNvSpPr txBox="1">
            <a:spLocks/>
          </p:cNvSpPr>
          <p:nvPr/>
        </p:nvSpPr>
        <p:spPr>
          <a:xfrm>
            <a:off x="12142859" y="25284752"/>
            <a:ext cx="19686655" cy="7315200"/>
          </a:xfrm>
          <a:prstGeom prst="rect">
            <a:avLst/>
          </a:prstGeom>
          <a:solidFill>
            <a:schemeClr val="accent3">
              <a:lumMod val="20000"/>
              <a:lumOff val="80000"/>
            </a:schemeClr>
          </a:solidFill>
          <a:ln>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800" dirty="0">
              <a:latin typeface="Cambria" panose="02040503050406030204" pitchFamily="18" charset="0"/>
            </a:endParaRPr>
          </a:p>
        </p:txBody>
      </p:sp>
      <p:sp>
        <p:nvSpPr>
          <p:cNvPr id="149" name="Subtitle 2"/>
          <p:cNvSpPr txBox="1">
            <a:spLocks/>
          </p:cNvSpPr>
          <p:nvPr/>
        </p:nvSpPr>
        <p:spPr>
          <a:xfrm>
            <a:off x="12169913" y="24030616"/>
            <a:ext cx="19644189" cy="914400"/>
          </a:xfrm>
          <a:prstGeom prst="rect">
            <a:avLst/>
          </a:prstGeom>
          <a:solidFill>
            <a:schemeClr val="accent5">
              <a:lumMod val="60000"/>
              <a:lumOff val="40000"/>
            </a:schemeClr>
          </a:solidFill>
          <a:ln w="10160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200" b="1" dirty="0">
                <a:latin typeface="Cambria" panose="02040503050406030204" pitchFamily="18" charset="0"/>
              </a:rPr>
              <a:t>Traffic Control - Phased Construction</a:t>
            </a:r>
          </a:p>
        </p:txBody>
      </p:sp>
      <p:sp>
        <p:nvSpPr>
          <p:cNvPr id="31" name="Subtitle 2"/>
          <p:cNvSpPr txBox="1">
            <a:spLocks/>
          </p:cNvSpPr>
          <p:nvPr/>
        </p:nvSpPr>
        <p:spPr>
          <a:xfrm>
            <a:off x="12127447" y="16328099"/>
            <a:ext cx="19702067" cy="7315200"/>
          </a:xfrm>
          <a:prstGeom prst="rect">
            <a:avLst/>
          </a:prstGeom>
          <a:solidFill>
            <a:schemeClr val="accent3">
              <a:lumMod val="20000"/>
              <a:lumOff val="80000"/>
            </a:schemeClr>
          </a:solidFill>
          <a:ln>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800" dirty="0">
              <a:latin typeface="Cambria" panose="02040503050406030204" pitchFamily="18" charset="0"/>
            </a:endParaRPr>
          </a:p>
        </p:txBody>
      </p:sp>
      <p:sp>
        <p:nvSpPr>
          <p:cNvPr id="85" name="Subtitle 2"/>
          <p:cNvSpPr txBox="1">
            <a:spLocks/>
          </p:cNvSpPr>
          <p:nvPr/>
        </p:nvSpPr>
        <p:spPr>
          <a:xfrm>
            <a:off x="32572097" y="29517414"/>
            <a:ext cx="10972800" cy="3012366"/>
          </a:xfrm>
          <a:prstGeom prst="rect">
            <a:avLst/>
          </a:prstGeom>
          <a:solidFill>
            <a:schemeClr val="accent3">
              <a:lumMod val="20000"/>
              <a:lumOff val="80000"/>
            </a:schemeClr>
          </a:solidFill>
          <a:ln>
            <a:solidFill>
              <a:srgbClr val="002060"/>
            </a:solidFill>
          </a:ln>
        </p:spPr>
        <p:txBody>
          <a:bodyPr vert="horz" lIns="92749" tIns="46375" rIns="92749" bIns="46375"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69900" indent="-469900" algn="l">
              <a:spcBef>
                <a:spcPts val="0"/>
              </a:spcBef>
            </a:pPr>
            <a:endParaRPr lang="en-US" sz="2800">
              <a:latin typeface="Cambria" panose="02040503050406030204" pitchFamily="18" charset="0"/>
              <a:ea typeface="Cambria" panose="02040503050406030204" pitchFamily="18" charset="0"/>
            </a:endParaRPr>
          </a:p>
        </p:txBody>
      </p:sp>
      <p:sp>
        <p:nvSpPr>
          <p:cNvPr id="93" name="Subtitle 2"/>
          <p:cNvSpPr txBox="1">
            <a:spLocks/>
          </p:cNvSpPr>
          <p:nvPr/>
        </p:nvSpPr>
        <p:spPr>
          <a:xfrm>
            <a:off x="32599434" y="28414980"/>
            <a:ext cx="10972800" cy="914400"/>
          </a:xfrm>
          <a:prstGeom prst="rect">
            <a:avLst/>
          </a:prstGeom>
          <a:solidFill>
            <a:schemeClr val="accent5">
              <a:lumMod val="60000"/>
              <a:lumOff val="40000"/>
            </a:schemeClr>
          </a:solidFill>
          <a:ln w="10160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200" b="1" dirty="0">
                <a:latin typeface="Cambria" panose="02040503050406030204" pitchFamily="18" charset="0"/>
              </a:rPr>
              <a:t>References</a:t>
            </a:r>
          </a:p>
        </p:txBody>
      </p:sp>
      <p:sp>
        <p:nvSpPr>
          <p:cNvPr id="108" name="Subtitle 2"/>
          <p:cNvSpPr txBox="1">
            <a:spLocks/>
          </p:cNvSpPr>
          <p:nvPr/>
        </p:nvSpPr>
        <p:spPr>
          <a:xfrm>
            <a:off x="32568888" y="25214580"/>
            <a:ext cx="11003346" cy="2876639"/>
          </a:xfrm>
          <a:prstGeom prst="rect">
            <a:avLst/>
          </a:prstGeom>
          <a:solidFill>
            <a:schemeClr val="accent3">
              <a:lumMod val="20000"/>
              <a:lumOff val="80000"/>
            </a:schemeClr>
          </a:solidFill>
          <a:ln>
            <a:solidFill>
              <a:srgbClr val="002060"/>
            </a:solidFill>
          </a:ln>
        </p:spPr>
        <p:txBody>
          <a:bodyPr vert="horz" lIns="92749" tIns="46375" rIns="92749" bIns="46375"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800" dirty="0">
              <a:latin typeface="Cambria" panose="02040503050406030204" pitchFamily="18" charset="0"/>
            </a:endParaRPr>
          </a:p>
        </p:txBody>
      </p:sp>
      <p:pic>
        <p:nvPicPr>
          <p:cNvPr id="1028" name="Picture 4" descr="University of New Hampshire - Advancement - Idealist">
            <a:extLst>
              <a:ext uri="{FF2B5EF4-FFF2-40B4-BE49-F238E27FC236}">
                <a16:creationId xmlns:a16="http://schemas.microsoft.com/office/drawing/2014/main" id="{FDDCDEA4-13BE-0753-B2A5-DB209730C8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19598" y="654077"/>
            <a:ext cx="4391338" cy="42562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cFarland Johnson-MJ LOGO (1) | Accelerated Bridge Construction">
            <a:extLst>
              <a:ext uri="{FF2B5EF4-FFF2-40B4-BE49-F238E27FC236}">
                <a16:creationId xmlns:a16="http://schemas.microsoft.com/office/drawing/2014/main" id="{79316E2E-9DBA-E069-00A2-A8901ECAC8A9}"/>
              </a:ext>
            </a:extLst>
          </p:cNvPr>
          <p:cNvPicPr>
            <a:picLocks noChangeAspect="1" noChangeArrowheads="1"/>
          </p:cNvPicPr>
          <p:nvPr/>
        </p:nvPicPr>
        <p:blipFill>
          <a:blip r:embed="rId4">
            <a:clrChange>
              <a:clrFrom>
                <a:srgbClr val="FEFEFE"/>
              </a:clrFrom>
              <a:clrTo>
                <a:srgbClr val="FEFEFE">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599434" y="1824413"/>
            <a:ext cx="10339970" cy="19680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94E3ADB-9CC4-361B-213F-AA5B5B7073D4}"/>
              </a:ext>
            </a:extLst>
          </p:cNvPr>
          <p:cNvSpPr txBox="1"/>
          <p:nvPr/>
        </p:nvSpPr>
        <p:spPr>
          <a:xfrm>
            <a:off x="12487498" y="2982107"/>
            <a:ext cx="19242976" cy="738664"/>
          </a:xfrm>
          <a:prstGeom prst="rect">
            <a:avLst/>
          </a:prstGeom>
          <a:noFill/>
        </p:spPr>
        <p:txBody>
          <a:bodyPr wrap="square" rtlCol="0">
            <a:spAutoFit/>
          </a:bodyPr>
          <a:lstStyle/>
          <a:p>
            <a:pPr algn="ctr">
              <a:spcBef>
                <a:spcPts val="1200"/>
              </a:spcBef>
            </a:pPr>
            <a:r>
              <a:rPr lang="en-US" sz="4200" b="1" dirty="0">
                <a:solidFill>
                  <a:schemeClr val="tx1"/>
                </a:solidFill>
                <a:latin typeface="Cambria" panose="02040503050406030204" pitchFamily="18" charset="0"/>
                <a:cs typeface="Arial" panose="020B0604020202020204" pitchFamily="34" charset="0"/>
              </a:rPr>
              <a:t>Austin Leborgne, Ryan Miller, Gibrann Villa, Ellie Massie</a:t>
            </a:r>
            <a:endParaRPr lang="en-US" sz="4200" dirty="0"/>
          </a:p>
        </p:txBody>
      </p:sp>
      <p:sp>
        <p:nvSpPr>
          <p:cNvPr id="29" name="TextBox 28">
            <a:extLst>
              <a:ext uri="{FF2B5EF4-FFF2-40B4-BE49-F238E27FC236}">
                <a16:creationId xmlns:a16="http://schemas.microsoft.com/office/drawing/2014/main" id="{ED4C6F57-C63A-8F41-5CE6-03994F32977F}"/>
              </a:ext>
            </a:extLst>
          </p:cNvPr>
          <p:cNvSpPr txBox="1"/>
          <p:nvPr/>
        </p:nvSpPr>
        <p:spPr>
          <a:xfrm>
            <a:off x="12487498" y="388620"/>
            <a:ext cx="19024432" cy="2554545"/>
          </a:xfrm>
          <a:prstGeom prst="rect">
            <a:avLst/>
          </a:prstGeom>
          <a:noFill/>
        </p:spPr>
        <p:txBody>
          <a:bodyPr wrap="square" rtlCol="0">
            <a:spAutoFit/>
          </a:bodyPr>
          <a:lstStyle/>
          <a:p>
            <a:pPr algn="ctr"/>
            <a:r>
              <a:rPr lang="en-US" sz="8000" b="1" dirty="0">
                <a:latin typeface="Cambria" panose="02040503050406030204" pitchFamily="18" charset="0"/>
                <a:ea typeface="Cambria" panose="02040503050406030204" pitchFamily="18" charset="0"/>
              </a:rPr>
              <a:t>Bridge Replacement of the F.E. Everett Turnpike Over </a:t>
            </a:r>
            <a:r>
              <a:rPr lang="en-US" sz="8000" b="1" dirty="0" err="1">
                <a:latin typeface="Cambria" panose="02040503050406030204" pitchFamily="18" charset="0"/>
                <a:ea typeface="Cambria" panose="02040503050406030204" pitchFamily="18" charset="0"/>
              </a:rPr>
              <a:t>Baboosic</a:t>
            </a:r>
            <a:r>
              <a:rPr lang="en-US" sz="8000" b="1" dirty="0">
                <a:latin typeface="Cambria" panose="02040503050406030204" pitchFamily="18" charset="0"/>
                <a:ea typeface="Cambria" panose="02040503050406030204" pitchFamily="18" charset="0"/>
              </a:rPr>
              <a:t> Brook</a:t>
            </a:r>
          </a:p>
        </p:txBody>
      </p:sp>
      <p:sp>
        <p:nvSpPr>
          <p:cNvPr id="44" name="Subtitle 2">
            <a:extLst>
              <a:ext uri="{FF2B5EF4-FFF2-40B4-BE49-F238E27FC236}">
                <a16:creationId xmlns:a16="http://schemas.microsoft.com/office/drawing/2014/main" id="{76C56892-1CC3-A482-26C1-F54C2B44F615}"/>
              </a:ext>
            </a:extLst>
          </p:cNvPr>
          <p:cNvSpPr txBox="1">
            <a:spLocks/>
          </p:cNvSpPr>
          <p:nvPr/>
        </p:nvSpPr>
        <p:spPr>
          <a:xfrm>
            <a:off x="369599" y="16381336"/>
            <a:ext cx="11003060" cy="7261963"/>
          </a:xfrm>
          <a:prstGeom prst="rect">
            <a:avLst/>
          </a:prstGeom>
          <a:solidFill>
            <a:schemeClr val="accent3">
              <a:lumMod val="20000"/>
              <a:lumOff val="80000"/>
            </a:schemeClr>
          </a:solidFill>
          <a:ln>
            <a:solidFill>
              <a:srgbClr val="002060"/>
            </a:solidFill>
          </a:ln>
        </p:spPr>
        <p:txBody>
          <a:bodyPr vert="horz" lIns="92749" tIns="46375" rIns="92749" bIns="46375"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nSpc>
                <a:spcPct val="100000"/>
              </a:lnSpc>
              <a:spcBef>
                <a:spcPts val="0"/>
              </a:spcBef>
              <a:spcAft>
                <a:spcPts val="1000"/>
              </a:spcAft>
            </a:pPr>
            <a:endParaRPr lang="en-US" sz="2800" dirty="0">
              <a:latin typeface="Cambria" panose="02040503050406030204" pitchFamily="18" charset="0"/>
            </a:endParaRPr>
          </a:p>
        </p:txBody>
      </p:sp>
      <p:pic>
        <p:nvPicPr>
          <p:cNvPr id="82" name="Picture 81" descr="A bridge over a river&#10;&#10;Description automatically generated">
            <a:extLst>
              <a:ext uri="{FF2B5EF4-FFF2-40B4-BE49-F238E27FC236}">
                <a16:creationId xmlns:a16="http://schemas.microsoft.com/office/drawing/2014/main" id="{EF184F70-47C0-2F98-8454-3EB998A6A00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4811164" y="7155174"/>
            <a:ext cx="6379285" cy="4747298"/>
          </a:xfrm>
          <a:prstGeom prst="rect">
            <a:avLst/>
          </a:prstGeom>
          <a:ln w="12700">
            <a:solidFill>
              <a:schemeClr val="tx1"/>
            </a:solidFill>
          </a:ln>
        </p:spPr>
      </p:pic>
      <p:sp>
        <p:nvSpPr>
          <p:cNvPr id="84" name="Subtitle 2">
            <a:extLst>
              <a:ext uri="{FF2B5EF4-FFF2-40B4-BE49-F238E27FC236}">
                <a16:creationId xmlns:a16="http://schemas.microsoft.com/office/drawing/2014/main" id="{9AAC4A61-3B90-EFF4-BBFB-8F91BDEF92CC}"/>
              </a:ext>
            </a:extLst>
          </p:cNvPr>
          <p:cNvSpPr txBox="1">
            <a:spLocks/>
          </p:cNvSpPr>
          <p:nvPr/>
        </p:nvSpPr>
        <p:spPr>
          <a:xfrm>
            <a:off x="441279" y="7143235"/>
            <a:ext cx="4241855" cy="5014241"/>
          </a:xfrm>
          <a:prstGeom prst="rect">
            <a:avLst/>
          </a:prstGeom>
          <a:solidFill>
            <a:schemeClr val="accent3">
              <a:lumMod val="20000"/>
              <a:lumOff val="80000"/>
            </a:schemeClr>
          </a:solidFill>
          <a:ln>
            <a:noFill/>
          </a:ln>
        </p:spPr>
        <p:txBody>
          <a:bodyPr vert="horz" lIns="92749" tIns="46375" rIns="92749" bIns="46375" rtlCol="0" anchor="t">
            <a:normAutofit fontScale="2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nSpc>
                <a:spcPct val="100000"/>
              </a:lnSpc>
              <a:spcBef>
                <a:spcPts val="0"/>
              </a:spcBef>
              <a:spcAft>
                <a:spcPts val="1200"/>
              </a:spcAft>
            </a:pPr>
            <a:r>
              <a:rPr lang="en-US" sz="14400" b="1">
                <a:latin typeface="Cambria" panose="02040503050406030204" pitchFamily="18" charset="0"/>
                <a:ea typeface="Cambria" panose="02040503050406030204" pitchFamily="18" charset="0"/>
              </a:rPr>
              <a:t>Existing Structure</a:t>
            </a:r>
            <a:endParaRPr lang="en-US" sz="14400">
              <a:latin typeface="Cambria" panose="02040503050406030204" pitchFamily="18" charset="0"/>
              <a:ea typeface="Cambria" panose="02040503050406030204" pitchFamily="18" charset="0"/>
            </a:endParaRPr>
          </a:p>
          <a:p>
            <a:pPr marL="463550" indent="-401638" algn="l">
              <a:lnSpc>
                <a:spcPct val="120000"/>
              </a:lnSpc>
              <a:spcBef>
                <a:spcPts val="0"/>
              </a:spcBef>
              <a:buFont typeface="Wingdings" panose="05000000000000000000" pitchFamily="2" charset="2"/>
              <a:buChar char="§"/>
            </a:pPr>
            <a:r>
              <a:rPr lang="en-US" sz="11200">
                <a:latin typeface="Cambria" panose="02040503050406030204" pitchFamily="18" charset="0"/>
                <a:ea typeface="Cambria" panose="02040503050406030204" pitchFamily="18" charset="0"/>
              </a:rPr>
              <a:t>Located in Merrimack, NH over Baboosic Brook</a:t>
            </a:r>
          </a:p>
          <a:p>
            <a:pPr marL="463550" indent="-401638" algn="l">
              <a:lnSpc>
                <a:spcPct val="120000"/>
              </a:lnSpc>
              <a:spcBef>
                <a:spcPts val="0"/>
              </a:spcBef>
              <a:buFont typeface="Wingdings" panose="05000000000000000000" pitchFamily="2" charset="2"/>
              <a:buChar char="§"/>
            </a:pPr>
            <a:r>
              <a:rPr lang="en-US" sz="11200">
                <a:latin typeface="Cambria" panose="02040503050406030204" pitchFamily="18" charset="0"/>
                <a:ea typeface="Cambria" panose="02040503050406030204" pitchFamily="18" charset="0"/>
              </a:rPr>
              <a:t>Carries Four Lanes of Travel on the Everett Turnpike</a:t>
            </a:r>
          </a:p>
          <a:p>
            <a:pPr marL="463550" indent="-401638" algn="l">
              <a:lnSpc>
                <a:spcPct val="120000"/>
              </a:lnSpc>
              <a:spcBef>
                <a:spcPts val="0"/>
              </a:spcBef>
              <a:buFont typeface="Wingdings" panose="05000000000000000000" pitchFamily="2" charset="2"/>
              <a:buChar char="§"/>
            </a:pPr>
            <a:r>
              <a:rPr lang="en-US" sz="11200">
                <a:latin typeface="Cambria" panose="02040503050406030204" pitchFamily="18" charset="0"/>
                <a:ea typeface="Cambria" panose="02040503050406030204" pitchFamily="18" charset="0"/>
              </a:rPr>
              <a:t>Twin Cell Box Culvert</a:t>
            </a:r>
          </a:p>
          <a:p>
            <a:pPr marL="463550" indent="-401638" algn="l">
              <a:lnSpc>
                <a:spcPct val="120000"/>
              </a:lnSpc>
              <a:spcBef>
                <a:spcPts val="0"/>
              </a:spcBef>
              <a:buFont typeface="Wingdings" panose="05000000000000000000" pitchFamily="2" charset="2"/>
              <a:buChar char="§"/>
            </a:pPr>
            <a:r>
              <a:rPr lang="en-US" sz="11200">
                <a:latin typeface="Cambria" panose="02040503050406030204" pitchFamily="18" charset="0"/>
                <a:ea typeface="Cambria" panose="02040503050406030204" pitchFamily="18" charset="0"/>
              </a:rPr>
              <a:t>30 ft Span</a:t>
            </a:r>
          </a:p>
          <a:p>
            <a:pPr marL="463550" indent="-401638" algn="l">
              <a:lnSpc>
                <a:spcPct val="120000"/>
              </a:lnSpc>
              <a:spcBef>
                <a:spcPts val="0"/>
              </a:spcBef>
              <a:buFont typeface="Wingdings" panose="05000000000000000000" pitchFamily="2" charset="2"/>
              <a:buChar char="§"/>
            </a:pPr>
            <a:r>
              <a:rPr lang="en-US" sz="11200">
                <a:latin typeface="Cambria" panose="02040503050406030204" pitchFamily="18" charset="0"/>
                <a:ea typeface="Cambria" panose="02040503050406030204" pitchFamily="18" charset="0"/>
              </a:rPr>
              <a:t>Constructed in 1954</a:t>
            </a:r>
          </a:p>
          <a:p>
            <a:pPr marL="463550" indent="-401638" algn="l">
              <a:lnSpc>
                <a:spcPct val="120000"/>
              </a:lnSpc>
              <a:spcBef>
                <a:spcPts val="0"/>
              </a:spcBef>
              <a:buFont typeface="Wingdings" panose="05000000000000000000" pitchFamily="2" charset="2"/>
              <a:buChar char="§"/>
            </a:pPr>
            <a:r>
              <a:rPr lang="en-US" sz="11200">
                <a:latin typeface="Cambria" panose="02040503050406030204" pitchFamily="18" charset="0"/>
                <a:ea typeface="Cambria" panose="02040503050406030204" pitchFamily="18" charset="0"/>
              </a:rPr>
              <a:t>Condition Rating – 7</a:t>
            </a:r>
          </a:p>
        </p:txBody>
      </p:sp>
      <p:sp>
        <p:nvSpPr>
          <p:cNvPr id="86" name="Subtitle 2">
            <a:extLst>
              <a:ext uri="{FF2B5EF4-FFF2-40B4-BE49-F238E27FC236}">
                <a16:creationId xmlns:a16="http://schemas.microsoft.com/office/drawing/2014/main" id="{2EF1541C-A9B6-559B-125B-66ED107B1A05}"/>
              </a:ext>
            </a:extLst>
          </p:cNvPr>
          <p:cNvSpPr txBox="1">
            <a:spLocks/>
          </p:cNvSpPr>
          <p:nvPr/>
        </p:nvSpPr>
        <p:spPr>
          <a:xfrm>
            <a:off x="369598" y="24030616"/>
            <a:ext cx="10972800" cy="914400"/>
          </a:xfrm>
          <a:prstGeom prst="rect">
            <a:avLst/>
          </a:prstGeom>
          <a:solidFill>
            <a:schemeClr val="accent5">
              <a:lumMod val="60000"/>
              <a:lumOff val="40000"/>
            </a:schemeClr>
          </a:solidFill>
          <a:ln w="10160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200" b="1" dirty="0">
                <a:latin typeface="Cambria" panose="02040503050406030204" pitchFamily="18" charset="0"/>
              </a:rPr>
              <a:t>Deliverables/Constraints</a:t>
            </a:r>
          </a:p>
        </p:txBody>
      </p:sp>
      <p:sp>
        <p:nvSpPr>
          <p:cNvPr id="22" name="TextBox 21">
            <a:extLst>
              <a:ext uri="{FF2B5EF4-FFF2-40B4-BE49-F238E27FC236}">
                <a16:creationId xmlns:a16="http://schemas.microsoft.com/office/drawing/2014/main" id="{865A34FE-A3F9-B0BB-2172-DA4A684D2A9A}"/>
              </a:ext>
            </a:extLst>
          </p:cNvPr>
          <p:cNvSpPr txBox="1"/>
          <p:nvPr/>
        </p:nvSpPr>
        <p:spPr>
          <a:xfrm>
            <a:off x="12424335" y="16595554"/>
            <a:ext cx="6594325" cy="6356909"/>
          </a:xfrm>
          <a:prstGeom prst="rect">
            <a:avLst/>
          </a:prstGeom>
          <a:noFill/>
        </p:spPr>
        <p:txBody>
          <a:bodyPr wrap="square" lIns="92749" tIns="46375" rIns="92749" bIns="46375" rtlCol="0">
            <a:spAutoFit/>
          </a:bodyPr>
          <a:lstStyle/>
          <a:p>
            <a:pPr algn="ctr">
              <a:spcAft>
                <a:spcPts val="1200"/>
              </a:spcAft>
            </a:pPr>
            <a:r>
              <a:rPr lang="en-US" sz="3600" b="1">
                <a:latin typeface="Cambria" panose="02040503050406030204" pitchFamily="18" charset="0"/>
              </a:rPr>
              <a:t>Why Use Integral Abutments?</a:t>
            </a:r>
          </a:p>
          <a:p>
            <a:pPr marL="457200" indent="-457200" algn="just">
              <a:spcBef>
                <a:spcPts val="600"/>
              </a:spcBef>
              <a:buFont typeface="Wingdings" panose="05000000000000000000" pitchFamily="2" charset="2"/>
              <a:buChar char="§"/>
            </a:pPr>
            <a:r>
              <a:rPr lang="en-US" sz="2800">
                <a:latin typeface="Cambria" panose="02040503050406030204" pitchFamily="18" charset="0"/>
              </a:rPr>
              <a:t>Does Not Require Bridge Joints</a:t>
            </a:r>
          </a:p>
          <a:p>
            <a:pPr marL="457200" indent="-457200" algn="just">
              <a:spcBef>
                <a:spcPts val="600"/>
              </a:spcBef>
              <a:buFont typeface="Wingdings" panose="05000000000000000000" pitchFamily="2" charset="2"/>
              <a:buChar char="§"/>
            </a:pPr>
            <a:r>
              <a:rPr lang="en-US" sz="2800">
                <a:latin typeface="Cambria" panose="02040503050406030204" pitchFamily="18" charset="0"/>
              </a:rPr>
              <a:t>Reduces Future Maintenance Costs</a:t>
            </a:r>
          </a:p>
          <a:p>
            <a:pPr marL="457200" indent="-457200" algn="just">
              <a:spcBef>
                <a:spcPts val="600"/>
              </a:spcBef>
              <a:buFont typeface="Wingdings" panose="05000000000000000000" pitchFamily="2" charset="2"/>
              <a:buChar char="§"/>
            </a:pPr>
            <a:r>
              <a:rPr lang="en-US" sz="2800">
                <a:latin typeface="Cambria" panose="02040503050406030204" pitchFamily="18" charset="0"/>
              </a:rPr>
              <a:t>Greater Durability</a:t>
            </a:r>
          </a:p>
          <a:p>
            <a:pPr marL="457200" indent="-457200" algn="just">
              <a:spcBef>
                <a:spcPts val="600"/>
              </a:spcBef>
              <a:buFont typeface="Wingdings" panose="05000000000000000000" pitchFamily="2" charset="2"/>
              <a:buChar char="§"/>
            </a:pPr>
            <a:endParaRPr lang="en-US" sz="2800">
              <a:latin typeface="Cambria" panose="02040503050406030204" pitchFamily="18" charset="0"/>
            </a:endParaRPr>
          </a:p>
          <a:p>
            <a:pPr algn="just">
              <a:spcBef>
                <a:spcPts val="600"/>
              </a:spcBef>
            </a:pPr>
            <a:r>
              <a:rPr lang="en-US" sz="2800" dirty="0">
                <a:latin typeface="Cambria" panose="02040503050406030204" pitchFamily="18" charset="0"/>
              </a:rPr>
              <a:t>An integral abutment is a fixed connection between the supporting members of the superstructure and a pile supported substructure</a:t>
            </a:r>
            <a:r>
              <a:rPr lang="en-US" sz="2800">
                <a:latin typeface="Cambria" panose="02040503050406030204" pitchFamily="18" charset="0"/>
              </a:rPr>
              <a:t>. The</a:t>
            </a:r>
            <a:r>
              <a:rPr lang="en-US" sz="2800" dirty="0">
                <a:latin typeface="Cambria" panose="02040503050406030204" pitchFamily="18" charset="0"/>
              </a:rPr>
              <a:t> girder ends </a:t>
            </a:r>
            <a:r>
              <a:rPr lang="en-US" sz="2800">
                <a:latin typeface="Cambria" panose="02040503050406030204" pitchFamily="18" charset="0"/>
              </a:rPr>
              <a:t>are encased </a:t>
            </a:r>
            <a:r>
              <a:rPr lang="en-US" sz="2800" dirty="0">
                <a:latin typeface="Cambria" panose="02040503050406030204" pitchFamily="18" charset="0"/>
              </a:rPr>
              <a:t>into the abutment</a:t>
            </a:r>
            <a:r>
              <a:rPr lang="en-US" sz="2800">
                <a:latin typeface="Cambria" panose="02040503050406030204" pitchFamily="18" charset="0"/>
              </a:rPr>
              <a:t> to create the connection</a:t>
            </a:r>
            <a:r>
              <a:rPr lang="en-US" sz="2800" dirty="0">
                <a:latin typeface="Cambria" panose="02040503050406030204" pitchFamily="18" charset="0"/>
              </a:rPr>
              <a:t>. The abutment is supported by a single row of piles extending down to the designed depth. </a:t>
            </a:r>
            <a:endParaRPr lang="en-US" sz="2800">
              <a:latin typeface="Cambria" panose="02040503050406030204" pitchFamily="18" charset="0"/>
            </a:endParaRPr>
          </a:p>
        </p:txBody>
      </p:sp>
      <p:grpSp>
        <p:nvGrpSpPr>
          <p:cNvPr id="49" name="Group 48">
            <a:extLst>
              <a:ext uri="{FF2B5EF4-FFF2-40B4-BE49-F238E27FC236}">
                <a16:creationId xmlns:a16="http://schemas.microsoft.com/office/drawing/2014/main" id="{524119B7-7BA0-3B12-E45F-0F58AE73CF95}"/>
              </a:ext>
            </a:extLst>
          </p:cNvPr>
          <p:cNvGrpSpPr/>
          <p:nvPr/>
        </p:nvGrpSpPr>
        <p:grpSpPr>
          <a:xfrm>
            <a:off x="2745340" y="16567209"/>
            <a:ext cx="6251577" cy="6376806"/>
            <a:chOff x="34211572" y="7037471"/>
            <a:chExt cx="7748524" cy="7612836"/>
          </a:xfrm>
        </p:grpSpPr>
        <p:grpSp>
          <p:nvGrpSpPr>
            <p:cNvPr id="38" name="Group 37">
              <a:extLst>
                <a:ext uri="{FF2B5EF4-FFF2-40B4-BE49-F238E27FC236}">
                  <a16:creationId xmlns:a16="http://schemas.microsoft.com/office/drawing/2014/main" id="{348E0084-2CE2-2E5B-E84D-017D0182A2E2}"/>
                </a:ext>
              </a:extLst>
            </p:cNvPr>
            <p:cNvGrpSpPr/>
            <p:nvPr/>
          </p:nvGrpSpPr>
          <p:grpSpPr>
            <a:xfrm>
              <a:off x="34211572" y="7037471"/>
              <a:ext cx="7748524" cy="7612836"/>
              <a:chOff x="35408507" y="7054491"/>
              <a:chExt cx="8026331" cy="7552940"/>
            </a:xfrm>
          </p:grpSpPr>
          <p:grpSp>
            <p:nvGrpSpPr>
              <p:cNvPr id="66" name="Group 65">
                <a:extLst>
                  <a:ext uri="{FF2B5EF4-FFF2-40B4-BE49-F238E27FC236}">
                    <a16:creationId xmlns:a16="http://schemas.microsoft.com/office/drawing/2014/main" id="{DACAEE67-932B-E220-8D28-9DF169FDBA99}"/>
                  </a:ext>
                </a:extLst>
              </p:cNvPr>
              <p:cNvGrpSpPr/>
              <p:nvPr/>
            </p:nvGrpSpPr>
            <p:grpSpPr>
              <a:xfrm>
                <a:off x="35408507" y="7054491"/>
                <a:ext cx="8026331" cy="7552940"/>
                <a:chOff x="27469426" y="7056652"/>
                <a:chExt cx="8185763" cy="7820565"/>
              </a:xfrm>
            </p:grpSpPr>
            <p:pic>
              <p:nvPicPr>
                <p:cNvPr id="57" name="Picture 56">
                  <a:extLst>
                    <a:ext uri="{FF2B5EF4-FFF2-40B4-BE49-F238E27FC236}">
                      <a16:creationId xmlns:a16="http://schemas.microsoft.com/office/drawing/2014/main" id="{2868AAEE-5F6C-E84E-920E-1ECBEDD6C551}"/>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Lst>
                </a:blip>
                <a:srcRect t="5113" b="16356"/>
                <a:stretch/>
              </p:blipFill>
              <p:spPr>
                <a:xfrm>
                  <a:off x="27469426" y="7056652"/>
                  <a:ext cx="8185763" cy="7820565"/>
                </a:xfrm>
                <a:prstGeom prst="rect">
                  <a:avLst/>
                </a:prstGeom>
                <a:ln w="12700">
                  <a:solidFill>
                    <a:schemeClr val="tx1"/>
                  </a:solidFill>
                </a:ln>
              </p:spPr>
            </p:pic>
            <p:sp>
              <p:nvSpPr>
                <p:cNvPr id="58" name="Star: 5 Points 57">
                  <a:extLst>
                    <a:ext uri="{FF2B5EF4-FFF2-40B4-BE49-F238E27FC236}">
                      <a16:creationId xmlns:a16="http://schemas.microsoft.com/office/drawing/2014/main" id="{02FDED76-0DBA-1545-32A9-BD48E682A9D3}"/>
                    </a:ext>
                  </a:extLst>
                </p:cNvPr>
                <p:cNvSpPr/>
                <p:nvPr/>
              </p:nvSpPr>
              <p:spPr>
                <a:xfrm>
                  <a:off x="31982768" y="9137162"/>
                  <a:ext cx="435113" cy="361817"/>
                </a:xfrm>
                <a:prstGeom prst="star5">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peech Bubble: Rectangle 64">
                  <a:extLst>
                    <a:ext uri="{FF2B5EF4-FFF2-40B4-BE49-F238E27FC236}">
                      <a16:creationId xmlns:a16="http://schemas.microsoft.com/office/drawing/2014/main" id="{3160DA55-2367-3777-D31B-DBB5339A1DC5}"/>
                    </a:ext>
                  </a:extLst>
                </p:cNvPr>
                <p:cNvSpPr/>
                <p:nvPr/>
              </p:nvSpPr>
              <p:spPr>
                <a:xfrm>
                  <a:off x="33058087" y="9498979"/>
                  <a:ext cx="1877927" cy="1266936"/>
                </a:xfrm>
                <a:prstGeom prst="wedgeRectCallout">
                  <a:avLst>
                    <a:gd name="adj1" fmla="val -87441"/>
                    <a:gd name="adj2" fmla="val -55715"/>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Cambria" panose="02040503050406030204" pitchFamily="18" charset="0"/>
                      <a:ea typeface="Cambria" panose="02040503050406030204" pitchFamily="18" charset="0"/>
                    </a:rPr>
                    <a:t>Project</a:t>
                  </a:r>
                </a:p>
                <a:p>
                  <a:pPr algn="ctr"/>
                  <a:r>
                    <a:rPr lang="en-US" sz="2400" b="1">
                      <a:latin typeface="Cambria" panose="02040503050406030204" pitchFamily="18" charset="0"/>
                      <a:ea typeface="Cambria" panose="02040503050406030204" pitchFamily="18" charset="0"/>
                    </a:rPr>
                    <a:t>Location</a:t>
                  </a:r>
                </a:p>
              </p:txBody>
            </p:sp>
          </p:grpSp>
          <p:grpSp>
            <p:nvGrpSpPr>
              <p:cNvPr id="74" name="Group 73">
                <a:extLst>
                  <a:ext uri="{FF2B5EF4-FFF2-40B4-BE49-F238E27FC236}">
                    <a16:creationId xmlns:a16="http://schemas.microsoft.com/office/drawing/2014/main" id="{1C83AA5E-3D30-46F4-A24B-D5BD86C83FE4}"/>
                  </a:ext>
                </a:extLst>
              </p:cNvPr>
              <p:cNvGrpSpPr/>
              <p:nvPr/>
            </p:nvGrpSpPr>
            <p:grpSpPr>
              <a:xfrm>
                <a:off x="35457368" y="11608805"/>
                <a:ext cx="1843083" cy="2964542"/>
                <a:chOff x="38284328" y="8248324"/>
                <a:chExt cx="3557905" cy="6709985"/>
              </a:xfrm>
            </p:grpSpPr>
            <p:grpSp>
              <p:nvGrpSpPr>
                <p:cNvPr id="72" name="Group 71">
                  <a:extLst>
                    <a:ext uri="{FF2B5EF4-FFF2-40B4-BE49-F238E27FC236}">
                      <a16:creationId xmlns:a16="http://schemas.microsoft.com/office/drawing/2014/main" id="{E6206ADA-7E95-6141-B967-E67DB2A2C170}"/>
                    </a:ext>
                  </a:extLst>
                </p:cNvPr>
                <p:cNvGrpSpPr/>
                <p:nvPr/>
              </p:nvGrpSpPr>
              <p:grpSpPr>
                <a:xfrm>
                  <a:off x="38284328" y="8248324"/>
                  <a:ext cx="3557905" cy="6709985"/>
                  <a:chOff x="38090540" y="8348439"/>
                  <a:chExt cx="3557905" cy="6709985"/>
                </a:xfrm>
              </p:grpSpPr>
              <p:pic>
                <p:nvPicPr>
                  <p:cNvPr id="1032" name="Picture 8">
                    <a:extLst>
                      <a:ext uri="{FF2B5EF4-FFF2-40B4-BE49-F238E27FC236}">
                        <a16:creationId xmlns:a16="http://schemas.microsoft.com/office/drawing/2014/main" id="{5275F5E6-BB09-A195-C591-3C0738C74B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90540" y="8348439"/>
                    <a:ext cx="3557905" cy="67099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11">
                    <p14:nvContentPartPr>
                      <p14:cNvPr id="71" name="Ink 70">
                        <a:extLst>
                          <a:ext uri="{FF2B5EF4-FFF2-40B4-BE49-F238E27FC236}">
                            <a16:creationId xmlns:a16="http://schemas.microsoft.com/office/drawing/2014/main" id="{41EB4FAA-3656-6D4C-B3E2-9CB257163FF6}"/>
                          </a:ext>
                        </a:extLst>
                      </p14:cNvPr>
                      <p14:cNvContentPartPr/>
                      <p14:nvPr/>
                    </p14:nvContentPartPr>
                    <p14:xfrm>
                      <a:off x="40001682" y="14490674"/>
                      <a:ext cx="190080" cy="267479"/>
                    </p14:xfrm>
                  </p:contentPart>
                </mc:Choice>
                <mc:Fallback>
                  <p:pic>
                    <p:nvPicPr>
                      <p:cNvPr id="71" name="Ink 70">
                        <a:extLst>
                          <a:ext uri="{FF2B5EF4-FFF2-40B4-BE49-F238E27FC236}">
                            <a16:creationId xmlns:a16="http://schemas.microsoft.com/office/drawing/2014/main" id="{41EB4FAA-3656-6D4C-B3E2-9CB257163FF6}"/>
                          </a:ext>
                        </a:extLst>
                      </p:cNvPr>
                      <p:cNvPicPr/>
                      <p:nvPr/>
                    </p:nvPicPr>
                    <p:blipFill>
                      <a:blip r:embed="rId12"/>
                      <a:stretch>
                        <a:fillRect/>
                      </a:stretch>
                    </p:blipFill>
                    <p:spPr>
                      <a:xfrm>
                        <a:off x="39979476" y="14466620"/>
                        <a:ext cx="233603" cy="314625"/>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73" name="Ink 72">
                      <a:extLst>
                        <a:ext uri="{FF2B5EF4-FFF2-40B4-BE49-F238E27FC236}">
                          <a16:creationId xmlns:a16="http://schemas.microsoft.com/office/drawing/2014/main" id="{1204BD0E-AD6E-4550-1824-E2A045F3DA5D}"/>
                        </a:ext>
                      </a:extLst>
                    </p14:cNvPr>
                    <p14:cNvContentPartPr/>
                    <p14:nvPr/>
                  </p14:nvContentPartPr>
                  <p14:xfrm>
                    <a:off x="40190248" y="14414646"/>
                    <a:ext cx="38880" cy="65879"/>
                  </p14:xfrm>
                </p:contentPart>
              </mc:Choice>
              <mc:Fallback>
                <p:pic>
                  <p:nvPicPr>
                    <p:cNvPr id="73" name="Ink 72">
                      <a:extLst>
                        <a:ext uri="{FF2B5EF4-FFF2-40B4-BE49-F238E27FC236}">
                          <a16:creationId xmlns:a16="http://schemas.microsoft.com/office/drawing/2014/main" id="{1204BD0E-AD6E-4550-1824-E2A045F3DA5D}"/>
                        </a:ext>
                      </a:extLst>
                    </p:cNvPr>
                    <p:cNvPicPr/>
                    <p:nvPr/>
                  </p:nvPicPr>
                  <p:blipFill>
                    <a:blip r:embed="rId14"/>
                    <a:stretch>
                      <a:fillRect/>
                    </a:stretch>
                  </p:blipFill>
                  <p:spPr>
                    <a:xfrm>
                      <a:off x="40168648" y="14391118"/>
                      <a:ext cx="81216" cy="111994"/>
                    </a:xfrm>
                    <a:prstGeom prst="rect">
                      <a:avLst/>
                    </a:prstGeom>
                  </p:spPr>
                </p:pic>
              </mc:Fallback>
            </mc:AlternateContent>
          </p:grpSp>
        </p:grpSp>
        <p:sp>
          <p:nvSpPr>
            <p:cNvPr id="39" name="TextBox 38">
              <a:extLst>
                <a:ext uri="{FF2B5EF4-FFF2-40B4-BE49-F238E27FC236}">
                  <a16:creationId xmlns:a16="http://schemas.microsoft.com/office/drawing/2014/main" id="{63293446-2ED5-B9D0-02FE-1BFF5B915E7D}"/>
                </a:ext>
              </a:extLst>
            </p:cNvPr>
            <p:cNvSpPr txBox="1"/>
            <p:nvPr/>
          </p:nvSpPr>
          <p:spPr>
            <a:xfrm>
              <a:off x="37187529" y="7783857"/>
              <a:ext cx="2370465" cy="551151"/>
            </a:xfrm>
            <a:prstGeom prst="rect">
              <a:avLst/>
            </a:prstGeom>
            <a:noFill/>
          </p:spPr>
          <p:txBody>
            <a:bodyPr wrap="square" rtlCol="0">
              <a:spAutoFit/>
            </a:bodyPr>
            <a:lstStyle/>
            <a:p>
              <a:r>
                <a:rPr lang="en-US" sz="2400" b="1"/>
                <a:t>Manchester</a:t>
              </a:r>
            </a:p>
          </p:txBody>
        </p:sp>
        <p:sp>
          <p:nvSpPr>
            <p:cNvPr id="40" name="TextBox 39">
              <a:extLst>
                <a:ext uri="{FF2B5EF4-FFF2-40B4-BE49-F238E27FC236}">
                  <a16:creationId xmlns:a16="http://schemas.microsoft.com/office/drawing/2014/main" id="{4791852E-C300-11B3-A73A-E1879E867ACB}"/>
                </a:ext>
              </a:extLst>
            </p:cNvPr>
            <p:cNvSpPr txBox="1"/>
            <p:nvPr/>
          </p:nvSpPr>
          <p:spPr>
            <a:xfrm>
              <a:off x="40326885" y="13405496"/>
              <a:ext cx="1512220" cy="551151"/>
            </a:xfrm>
            <a:prstGeom prst="rect">
              <a:avLst/>
            </a:prstGeom>
            <a:noFill/>
          </p:spPr>
          <p:txBody>
            <a:bodyPr wrap="square" rtlCol="0">
              <a:spAutoFit/>
            </a:bodyPr>
            <a:lstStyle/>
            <a:p>
              <a:r>
                <a:rPr lang="en-US" sz="2400" b="1"/>
                <a:t>Nashua</a:t>
              </a:r>
            </a:p>
          </p:txBody>
        </p:sp>
        <p:cxnSp>
          <p:nvCxnSpPr>
            <p:cNvPr id="42" name="Straight Arrow Connector 41">
              <a:extLst>
                <a:ext uri="{FF2B5EF4-FFF2-40B4-BE49-F238E27FC236}">
                  <a16:creationId xmlns:a16="http://schemas.microsoft.com/office/drawing/2014/main" id="{F37267C4-8E2E-1987-92AE-674D51D0BEA5}"/>
                </a:ext>
              </a:extLst>
            </p:cNvPr>
            <p:cNvCxnSpPr>
              <a:cxnSpLocks/>
            </p:cNvCxnSpPr>
            <p:nvPr/>
          </p:nvCxnSpPr>
          <p:spPr>
            <a:xfrm flipV="1">
              <a:off x="38285672" y="7161600"/>
              <a:ext cx="321259" cy="622257"/>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DDCE424E-A6A5-8E58-E215-739ADA2DB7CE}"/>
                </a:ext>
              </a:extLst>
            </p:cNvPr>
            <p:cNvCxnSpPr>
              <a:cxnSpLocks/>
            </p:cNvCxnSpPr>
            <p:nvPr/>
          </p:nvCxnSpPr>
          <p:spPr>
            <a:xfrm flipH="1">
              <a:off x="40619268" y="14015250"/>
              <a:ext cx="308388" cy="590552"/>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aphicFrame>
        <p:nvGraphicFramePr>
          <p:cNvPr id="56" name="Chart 55">
            <a:extLst>
              <a:ext uri="{FF2B5EF4-FFF2-40B4-BE49-F238E27FC236}">
                <a16:creationId xmlns:a16="http://schemas.microsoft.com/office/drawing/2014/main" id="{534D4713-E4C5-1DE2-FE25-A2D406212206}"/>
              </a:ext>
            </a:extLst>
          </p:cNvPr>
          <p:cNvGraphicFramePr>
            <a:graphicFrameLocks/>
          </p:cNvGraphicFramePr>
          <p:nvPr>
            <p:extLst>
              <p:ext uri="{D42A27DB-BD31-4B8C-83A1-F6EECF244321}">
                <p14:modId xmlns:p14="http://schemas.microsoft.com/office/powerpoint/2010/main" val="1079941956"/>
              </p:ext>
            </p:extLst>
          </p:nvPr>
        </p:nvGraphicFramePr>
        <p:xfrm>
          <a:off x="33861045" y="16567209"/>
          <a:ext cx="8599161" cy="4488357"/>
        </p:xfrm>
        <a:graphic>
          <a:graphicData uri="http://schemas.openxmlformats.org/drawingml/2006/chart">
            <c:chart xmlns:c="http://schemas.openxmlformats.org/drawingml/2006/chart" xmlns:r="http://schemas.openxmlformats.org/officeDocument/2006/relationships" r:id="rId15"/>
          </a:graphicData>
        </a:graphic>
      </p:graphicFrame>
      <p:pic>
        <p:nvPicPr>
          <p:cNvPr id="5" name="Picture 4" descr="A blueprint of a road&#10;&#10;Description automatically generated">
            <a:extLst>
              <a:ext uri="{FF2B5EF4-FFF2-40B4-BE49-F238E27FC236}">
                <a16:creationId xmlns:a16="http://schemas.microsoft.com/office/drawing/2014/main" id="{AADCF1E7-7069-2C67-E8DF-8F2DB6D5835D}"/>
              </a:ext>
            </a:extLst>
          </p:cNvPr>
          <p:cNvPicPr>
            <a:picLocks noChangeAspect="1"/>
          </p:cNvPicPr>
          <p:nvPr/>
        </p:nvPicPr>
        <p:blipFill rotWithShape="1">
          <a:blip r:embed="rId16"/>
          <a:srcRect l="3509" t="2627" r="7580" b="1278"/>
          <a:stretch/>
        </p:blipFill>
        <p:spPr>
          <a:xfrm>
            <a:off x="25421193" y="25373934"/>
            <a:ext cx="6309281" cy="4317974"/>
          </a:xfrm>
          <a:prstGeom prst="rect">
            <a:avLst/>
          </a:prstGeom>
          <a:ln w="12700">
            <a:solidFill>
              <a:srgbClr val="002060"/>
            </a:solidFill>
          </a:ln>
        </p:spPr>
      </p:pic>
      <p:sp>
        <p:nvSpPr>
          <p:cNvPr id="6" name="TextBox 5">
            <a:extLst>
              <a:ext uri="{FF2B5EF4-FFF2-40B4-BE49-F238E27FC236}">
                <a16:creationId xmlns:a16="http://schemas.microsoft.com/office/drawing/2014/main" id="{27FF63B6-F5A2-B300-6A11-DF92EB1C9A52}"/>
              </a:ext>
            </a:extLst>
          </p:cNvPr>
          <p:cNvSpPr txBox="1"/>
          <p:nvPr/>
        </p:nvSpPr>
        <p:spPr>
          <a:xfrm>
            <a:off x="13662904" y="29735277"/>
            <a:ext cx="3987683"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8 - Phase I Traffic Diversion</a:t>
            </a:r>
          </a:p>
        </p:txBody>
      </p:sp>
      <p:sp>
        <p:nvSpPr>
          <p:cNvPr id="10" name="TextBox 9">
            <a:extLst>
              <a:ext uri="{FF2B5EF4-FFF2-40B4-BE49-F238E27FC236}">
                <a16:creationId xmlns:a16="http://schemas.microsoft.com/office/drawing/2014/main" id="{48CB58A9-3D87-F73F-C36A-56D5C48989EF}"/>
              </a:ext>
            </a:extLst>
          </p:cNvPr>
          <p:cNvSpPr txBox="1"/>
          <p:nvPr/>
        </p:nvSpPr>
        <p:spPr>
          <a:xfrm>
            <a:off x="20227894" y="29736238"/>
            <a:ext cx="4313145"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9 - Phase II Traffic Diversion</a:t>
            </a:r>
          </a:p>
        </p:txBody>
      </p:sp>
      <p:sp>
        <p:nvSpPr>
          <p:cNvPr id="20" name="TextBox 19">
            <a:extLst>
              <a:ext uri="{FF2B5EF4-FFF2-40B4-BE49-F238E27FC236}">
                <a16:creationId xmlns:a16="http://schemas.microsoft.com/office/drawing/2014/main" id="{A9581DE6-5A2D-6555-5030-08CB021DE1E3}"/>
              </a:ext>
            </a:extLst>
          </p:cNvPr>
          <p:cNvSpPr txBox="1"/>
          <p:nvPr/>
        </p:nvSpPr>
        <p:spPr>
          <a:xfrm>
            <a:off x="26482933" y="29758400"/>
            <a:ext cx="4180782"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10 - Proposed Final Roadway</a:t>
            </a:r>
          </a:p>
        </p:txBody>
      </p:sp>
      <p:sp>
        <p:nvSpPr>
          <p:cNvPr id="45" name="TextBox 44">
            <a:extLst>
              <a:ext uri="{FF2B5EF4-FFF2-40B4-BE49-F238E27FC236}">
                <a16:creationId xmlns:a16="http://schemas.microsoft.com/office/drawing/2014/main" id="{412E2648-DC3A-A70D-5C81-CCB369752166}"/>
              </a:ext>
            </a:extLst>
          </p:cNvPr>
          <p:cNvSpPr txBox="1"/>
          <p:nvPr/>
        </p:nvSpPr>
        <p:spPr>
          <a:xfrm>
            <a:off x="33694656" y="11835643"/>
            <a:ext cx="8931935" cy="2678979"/>
          </a:xfrm>
          <a:prstGeom prst="rect">
            <a:avLst/>
          </a:prstGeom>
          <a:noFill/>
        </p:spPr>
        <p:txBody>
          <a:bodyPr wrap="square" lIns="92749" tIns="46375" rIns="92749" bIns="46375" rtlCol="0">
            <a:spAutoFit/>
          </a:bodyPr>
          <a:lstStyle/>
          <a:p>
            <a:pPr marL="457200" indent="-457200">
              <a:buFont typeface="Wingdings" panose="05000000000000000000" pitchFamily="2" charset="2"/>
              <a:buChar char="§"/>
            </a:pPr>
            <a:r>
              <a:rPr lang="en-US" sz="2800" dirty="0">
                <a:latin typeface="Cambria" panose="02040503050406030204" pitchFamily="18" charset="0"/>
              </a:rPr>
              <a:t>USGS StreamStats</a:t>
            </a:r>
            <a:r>
              <a:rPr lang="en-US" sz="2800">
                <a:latin typeface="Cambria" panose="02040503050406030204" pitchFamily="18" charset="0"/>
              </a:rPr>
              <a:t> determined </a:t>
            </a:r>
            <a:r>
              <a:rPr lang="en-US" sz="2800" dirty="0">
                <a:latin typeface="Cambria" panose="02040503050406030204" pitchFamily="18" charset="0"/>
              </a:rPr>
              <a:t>bankfull width (w</a:t>
            </a:r>
            <a:r>
              <a:rPr lang="en-US" sz="2800" baseline="-25000" dirty="0">
                <a:latin typeface="Cambria" panose="02040503050406030204" pitchFamily="18" charset="0"/>
              </a:rPr>
              <a:t>b</a:t>
            </a:r>
            <a:r>
              <a:rPr lang="en-US" sz="2800" dirty="0">
                <a:latin typeface="Cambria" panose="02040503050406030204" pitchFamily="18" charset="0"/>
              </a:rPr>
              <a:t>)</a:t>
            </a:r>
          </a:p>
          <a:p>
            <a:pPr marL="457200" indent="-457200">
              <a:buFont typeface="Wingdings" panose="05000000000000000000" pitchFamily="2" charset="2"/>
              <a:buChar char="§"/>
            </a:pPr>
            <a:r>
              <a:rPr lang="en-US" sz="2800" dirty="0">
                <a:latin typeface="Cambria" panose="02040503050406030204" pitchFamily="18" charset="0"/>
              </a:rPr>
              <a:t>NH Stream Crossing Guidelines </a:t>
            </a:r>
            <a:r>
              <a:rPr lang="en-US" sz="2800">
                <a:latin typeface="Cambria" panose="02040503050406030204" pitchFamily="18" charset="0"/>
              </a:rPr>
              <a:t>determined </a:t>
            </a:r>
            <a:r>
              <a:rPr lang="en-US" sz="2800" dirty="0">
                <a:latin typeface="Cambria" panose="02040503050406030204" pitchFamily="18" charset="0"/>
              </a:rPr>
              <a:t>minimum required bridge width</a:t>
            </a:r>
            <a:endParaRPr lang="en-US" sz="2800">
              <a:latin typeface="Cambria" panose="02040503050406030204" pitchFamily="18" charset="0"/>
            </a:endParaRPr>
          </a:p>
          <a:p>
            <a:pPr marL="457200" indent="-457200">
              <a:buFont typeface="Wingdings" panose="05000000000000000000" pitchFamily="2" charset="2"/>
              <a:buChar char="§"/>
            </a:pPr>
            <a:r>
              <a:rPr lang="en-US" sz="2800">
                <a:latin typeface="Cambria" panose="02040503050406030204" pitchFamily="18" charset="0"/>
              </a:rPr>
              <a:t>Passes 100 and 500-year flood capacity and freeboard requirements</a:t>
            </a:r>
          </a:p>
          <a:p>
            <a:pPr marL="457200" indent="-457200">
              <a:buFont typeface="Wingdings" panose="05000000000000000000" pitchFamily="2" charset="2"/>
              <a:buChar char="§"/>
            </a:pPr>
            <a:r>
              <a:rPr lang="en-US" sz="2800" err="1">
                <a:latin typeface="Cambria" panose="02040503050406030204" pitchFamily="18" charset="0"/>
              </a:rPr>
              <a:t>Area</a:t>
            </a:r>
            <a:r>
              <a:rPr lang="en-US" sz="2800" baseline="-25000" err="1">
                <a:latin typeface="Cambria" panose="02040503050406030204" pitchFamily="18" charset="0"/>
              </a:rPr>
              <a:t>Proposed</a:t>
            </a:r>
            <a:r>
              <a:rPr lang="en-US" sz="2800">
                <a:latin typeface="Cambria" panose="02040503050406030204" pitchFamily="18" charset="0"/>
              </a:rPr>
              <a:t> = 980 ft.</a:t>
            </a:r>
            <a:r>
              <a:rPr lang="en-US" sz="2800" baseline="30000">
                <a:latin typeface="Cambria" panose="02040503050406030204" pitchFamily="18" charset="0"/>
              </a:rPr>
              <a:t>2</a:t>
            </a:r>
            <a:endParaRPr lang="en-US" sz="2800" dirty="0">
              <a:latin typeface="Cambria" panose="02040503050406030204" pitchFamily="18" charset="0"/>
            </a:endParaRPr>
          </a:p>
        </p:txBody>
      </p:sp>
      <p:sp>
        <p:nvSpPr>
          <p:cNvPr id="47" name="TextBox 46">
            <a:extLst>
              <a:ext uri="{FF2B5EF4-FFF2-40B4-BE49-F238E27FC236}">
                <a16:creationId xmlns:a16="http://schemas.microsoft.com/office/drawing/2014/main" id="{9A8FF2B1-33EE-3717-A35F-844270C82AE9}"/>
              </a:ext>
            </a:extLst>
          </p:cNvPr>
          <p:cNvSpPr txBox="1"/>
          <p:nvPr/>
        </p:nvSpPr>
        <p:spPr>
          <a:xfrm>
            <a:off x="20622292" y="11025594"/>
            <a:ext cx="5852851" cy="3109866"/>
          </a:xfrm>
          <a:prstGeom prst="rect">
            <a:avLst/>
          </a:prstGeom>
          <a:noFill/>
        </p:spPr>
        <p:txBody>
          <a:bodyPr wrap="square" lIns="92749" tIns="46375" rIns="92749" bIns="46375" rtlCol="0">
            <a:spAutoFit/>
          </a:bodyPr>
          <a:lstStyle/>
          <a:p>
            <a:pPr algn="just">
              <a:spcAft>
                <a:spcPts val="1200"/>
              </a:spcAft>
            </a:pPr>
            <a:r>
              <a:rPr lang="en-US" sz="2800" dirty="0">
                <a:latin typeface="Cambria" panose="02040503050406030204" pitchFamily="18" charset="0"/>
              </a:rPr>
              <a:t>Plate girders were selected because of their flexibility of construction, durability, and longevity. The ability to minimize web depth was critical in </a:t>
            </a:r>
            <a:r>
              <a:rPr lang="en-US" sz="2800">
                <a:latin typeface="Cambria" panose="02040503050406030204" pitchFamily="18" charset="0"/>
              </a:rPr>
              <a:t>minimizing any increase in </a:t>
            </a:r>
            <a:r>
              <a:rPr lang="en-US" sz="2800" dirty="0">
                <a:latin typeface="Cambria" panose="02040503050406030204" pitchFamily="18" charset="0"/>
              </a:rPr>
              <a:t>roadway grade and</a:t>
            </a:r>
            <a:r>
              <a:rPr lang="en-US" sz="2800">
                <a:latin typeface="Cambria" panose="02040503050406030204" pitchFamily="18" charset="0"/>
              </a:rPr>
              <a:t> meeting</a:t>
            </a:r>
            <a:r>
              <a:rPr lang="en-US" sz="2800" dirty="0">
                <a:latin typeface="Cambria" panose="02040503050406030204" pitchFamily="18" charset="0"/>
              </a:rPr>
              <a:t> hydraulic capacity requirements. </a:t>
            </a:r>
          </a:p>
        </p:txBody>
      </p:sp>
      <p:sp>
        <p:nvSpPr>
          <p:cNvPr id="53" name="Subtitle 2">
            <a:extLst>
              <a:ext uri="{FF2B5EF4-FFF2-40B4-BE49-F238E27FC236}">
                <a16:creationId xmlns:a16="http://schemas.microsoft.com/office/drawing/2014/main" id="{60F98F21-2C40-8B35-913F-1E43F59BCAE7}"/>
              </a:ext>
            </a:extLst>
          </p:cNvPr>
          <p:cNvSpPr txBox="1">
            <a:spLocks/>
          </p:cNvSpPr>
          <p:nvPr/>
        </p:nvSpPr>
        <p:spPr>
          <a:xfrm>
            <a:off x="354468" y="25241198"/>
            <a:ext cx="11003060" cy="7261963"/>
          </a:xfrm>
          <a:prstGeom prst="rect">
            <a:avLst/>
          </a:prstGeom>
          <a:solidFill>
            <a:schemeClr val="accent3">
              <a:lumMod val="20000"/>
              <a:lumOff val="80000"/>
            </a:schemeClr>
          </a:solidFill>
          <a:ln>
            <a:solidFill>
              <a:srgbClr val="002060"/>
            </a:solidFill>
          </a:ln>
        </p:spPr>
        <p:txBody>
          <a:bodyPr vert="horz" lIns="92749" tIns="46375" rIns="92749" bIns="46375"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628650" indent="-396875" algn="just">
              <a:lnSpc>
                <a:spcPct val="100000"/>
              </a:lnSpc>
              <a:spcBef>
                <a:spcPts val="0"/>
              </a:spcBef>
              <a:buFont typeface="Wingdings" panose="05000000000000000000" pitchFamily="2" charset="2"/>
              <a:buChar char="§"/>
            </a:pPr>
            <a:endParaRPr lang="en-US" sz="2800" dirty="0">
              <a:latin typeface="Cambria" panose="02040503050406030204" pitchFamily="18" charset="0"/>
            </a:endParaRPr>
          </a:p>
          <a:p>
            <a:pPr marL="628650" indent="-396875" algn="just">
              <a:lnSpc>
                <a:spcPct val="100000"/>
              </a:lnSpc>
              <a:spcBef>
                <a:spcPts val="0"/>
              </a:spcBef>
              <a:buFont typeface="Wingdings" panose="05000000000000000000" pitchFamily="2" charset="2"/>
              <a:buChar char="§"/>
            </a:pPr>
            <a:endParaRPr lang="en-US" sz="2800" dirty="0">
              <a:latin typeface="Cambria" panose="02040503050406030204" pitchFamily="18" charset="0"/>
            </a:endParaRPr>
          </a:p>
          <a:p>
            <a:pPr>
              <a:lnSpc>
                <a:spcPct val="100000"/>
              </a:lnSpc>
              <a:spcBef>
                <a:spcPts val="0"/>
              </a:spcBef>
              <a:spcAft>
                <a:spcPts val="1000"/>
              </a:spcAft>
            </a:pPr>
            <a:endParaRPr lang="en-US" sz="2800" dirty="0">
              <a:latin typeface="Cambria" panose="02040503050406030204" pitchFamily="18" charset="0"/>
            </a:endParaRPr>
          </a:p>
        </p:txBody>
      </p:sp>
      <p:sp>
        <p:nvSpPr>
          <p:cNvPr id="61" name="Subtitle 2">
            <a:extLst>
              <a:ext uri="{FF2B5EF4-FFF2-40B4-BE49-F238E27FC236}">
                <a16:creationId xmlns:a16="http://schemas.microsoft.com/office/drawing/2014/main" id="{900D1877-1AB1-D5C6-9074-5ED1980E0A91}"/>
              </a:ext>
            </a:extLst>
          </p:cNvPr>
          <p:cNvSpPr txBox="1">
            <a:spLocks/>
          </p:cNvSpPr>
          <p:nvPr/>
        </p:nvSpPr>
        <p:spPr>
          <a:xfrm>
            <a:off x="508788" y="12458814"/>
            <a:ext cx="10694419" cy="2001155"/>
          </a:xfrm>
          <a:prstGeom prst="rect">
            <a:avLst/>
          </a:prstGeom>
          <a:solidFill>
            <a:schemeClr val="accent3">
              <a:lumMod val="20000"/>
              <a:lumOff val="80000"/>
            </a:schemeClr>
          </a:solidFill>
          <a:ln>
            <a:noFill/>
          </a:ln>
        </p:spPr>
        <p:txBody>
          <a:bodyPr vert="horz" lIns="92749" tIns="46375" rIns="92749" bIns="46375"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00000"/>
              </a:lnSpc>
              <a:spcBef>
                <a:spcPts val="0"/>
              </a:spcBef>
              <a:spcAft>
                <a:spcPts val="1200"/>
              </a:spcAft>
            </a:pPr>
            <a:r>
              <a:rPr lang="en-US" sz="2800" dirty="0">
                <a:latin typeface="Cambria" panose="02040503050406030204" pitchFamily="18" charset="0"/>
                <a:ea typeface="Cambria" panose="02040503050406030204" pitchFamily="18" charset="0"/>
              </a:rPr>
              <a:t>The existing </a:t>
            </a:r>
            <a:r>
              <a:rPr lang="en-US" sz="2800">
                <a:latin typeface="Cambria" panose="02040503050406030204" pitchFamily="18" charset="0"/>
                <a:ea typeface="Cambria" panose="02040503050406030204" pitchFamily="18" charset="0"/>
              </a:rPr>
              <a:t>culvert</a:t>
            </a:r>
            <a:r>
              <a:rPr lang="en-US" sz="2800" dirty="0">
                <a:latin typeface="Cambria" panose="02040503050406030204" pitchFamily="18" charset="0"/>
                <a:ea typeface="Cambria" panose="02040503050406030204" pitchFamily="18" charset="0"/>
              </a:rPr>
              <a:t> must be replaced with a larger bridge that supports the flow of Baboosic Brook. As part of a larger effort to widen the F.E. Everett Turnpike in NH, the proposed bridge must also support three lanes of traffic in each direction. </a:t>
            </a:r>
          </a:p>
        </p:txBody>
      </p:sp>
      <p:pic>
        <p:nvPicPr>
          <p:cNvPr id="26" name="Picture 25">
            <a:extLst>
              <a:ext uri="{FF2B5EF4-FFF2-40B4-BE49-F238E27FC236}">
                <a16:creationId xmlns:a16="http://schemas.microsoft.com/office/drawing/2014/main" id="{37588F8D-28C1-DF6D-503B-924AD4CC75F9}"/>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Layer>
                </a14:imgProps>
              </a:ext>
            </a:extLst>
          </a:blip>
          <a:stretch>
            <a:fillRect/>
          </a:stretch>
        </p:blipFill>
        <p:spPr>
          <a:xfrm>
            <a:off x="550978" y="25432747"/>
            <a:ext cx="5064115" cy="4920372"/>
          </a:xfrm>
          <a:prstGeom prst="rect">
            <a:avLst/>
          </a:prstGeom>
          <a:ln w="12700">
            <a:solidFill>
              <a:schemeClr val="tx1"/>
            </a:solidFill>
          </a:ln>
        </p:spPr>
      </p:pic>
      <p:sp>
        <p:nvSpPr>
          <p:cNvPr id="75" name="TextBox 74">
            <a:extLst>
              <a:ext uri="{FF2B5EF4-FFF2-40B4-BE49-F238E27FC236}">
                <a16:creationId xmlns:a16="http://schemas.microsoft.com/office/drawing/2014/main" id="{8C4BD4D8-9CA9-E1CB-8D42-D34E8D50FAE6}"/>
              </a:ext>
            </a:extLst>
          </p:cNvPr>
          <p:cNvSpPr txBox="1"/>
          <p:nvPr/>
        </p:nvSpPr>
        <p:spPr>
          <a:xfrm>
            <a:off x="5583507" y="25389960"/>
            <a:ext cx="5805607" cy="4859063"/>
          </a:xfrm>
          <a:prstGeom prst="rect">
            <a:avLst/>
          </a:prstGeom>
          <a:noFill/>
        </p:spPr>
        <p:txBody>
          <a:bodyPr wrap="square" lIns="92749" tIns="46375" rIns="92749" bIns="46375" rtlCol="0">
            <a:spAutoFit/>
          </a:bodyPr>
          <a:lstStyle/>
          <a:p>
            <a:pPr algn="ctr">
              <a:lnSpc>
                <a:spcPct val="100000"/>
              </a:lnSpc>
              <a:spcBef>
                <a:spcPts val="0"/>
              </a:spcBef>
              <a:spcAft>
                <a:spcPts val="600"/>
              </a:spcAft>
            </a:pPr>
            <a:r>
              <a:rPr lang="en-US" sz="3600" b="1" dirty="0">
                <a:latin typeface="Cambria" panose="02040503050406030204" pitchFamily="18" charset="0"/>
              </a:rPr>
              <a:t>Deliverables</a:t>
            </a:r>
          </a:p>
          <a:p>
            <a:pPr marL="628650" indent="-396875" algn="l">
              <a:lnSpc>
                <a:spcPct val="100000"/>
              </a:lnSpc>
              <a:spcAft>
                <a:spcPts val="400"/>
              </a:spcAft>
              <a:buFont typeface="Wingdings" panose="05000000000000000000" pitchFamily="2" charset="2"/>
              <a:buChar char="§"/>
            </a:pPr>
            <a:r>
              <a:rPr lang="en-US" sz="2800" dirty="0">
                <a:latin typeface="Cambria" panose="02040503050406030204" pitchFamily="18" charset="0"/>
              </a:rPr>
              <a:t>Design hydraulic opening that supports flow of Baboosic Brook</a:t>
            </a:r>
            <a:endParaRPr lang="en-US" sz="2800">
              <a:latin typeface="Cambria" panose="02040503050406030204" pitchFamily="18" charset="0"/>
            </a:endParaRPr>
          </a:p>
          <a:p>
            <a:pPr marL="628650" indent="-396875" algn="l">
              <a:lnSpc>
                <a:spcPct val="100000"/>
              </a:lnSpc>
              <a:spcAft>
                <a:spcPts val="400"/>
              </a:spcAft>
              <a:buFont typeface="Wingdings" panose="05000000000000000000" pitchFamily="2" charset="2"/>
              <a:buChar char="§"/>
            </a:pPr>
            <a:r>
              <a:rPr lang="en-US" sz="2800" dirty="0">
                <a:latin typeface="Cambria" panose="02040503050406030204" pitchFamily="18" charset="0"/>
              </a:rPr>
              <a:t>Redesign roadway to support three lanes of traffic in each direction</a:t>
            </a:r>
            <a:endParaRPr lang="en-US" sz="2800">
              <a:latin typeface="Cambria" panose="02040503050406030204" pitchFamily="18" charset="0"/>
            </a:endParaRPr>
          </a:p>
          <a:p>
            <a:pPr marL="628650" indent="-396875" algn="l">
              <a:lnSpc>
                <a:spcPct val="100000"/>
              </a:lnSpc>
              <a:spcAft>
                <a:spcPts val="400"/>
              </a:spcAft>
              <a:buFont typeface="Wingdings" panose="05000000000000000000" pitchFamily="2" charset="2"/>
              <a:buChar char="§"/>
            </a:pPr>
            <a:r>
              <a:rPr lang="en-US" sz="2800" dirty="0">
                <a:latin typeface="Cambria" panose="02040503050406030204" pitchFamily="18" charset="0"/>
              </a:rPr>
              <a:t>Superstructure Design</a:t>
            </a:r>
            <a:endParaRPr lang="en-US" sz="2800">
              <a:latin typeface="Cambria" panose="02040503050406030204" pitchFamily="18" charset="0"/>
            </a:endParaRPr>
          </a:p>
          <a:p>
            <a:pPr marL="628650" indent="-396875" algn="l">
              <a:lnSpc>
                <a:spcPct val="100000"/>
              </a:lnSpc>
              <a:spcAft>
                <a:spcPts val="400"/>
              </a:spcAft>
              <a:buFont typeface="Wingdings" panose="05000000000000000000" pitchFamily="2" charset="2"/>
              <a:buChar char="§"/>
            </a:pPr>
            <a:r>
              <a:rPr lang="en-US" sz="2800" dirty="0">
                <a:latin typeface="Cambria" panose="02040503050406030204" pitchFamily="18" charset="0"/>
              </a:rPr>
              <a:t>Substructure Design</a:t>
            </a:r>
            <a:endParaRPr lang="en-US" sz="2800">
              <a:latin typeface="Cambria" panose="02040503050406030204" pitchFamily="18" charset="0"/>
            </a:endParaRPr>
          </a:p>
          <a:p>
            <a:pPr marL="628650" indent="-396875" algn="l">
              <a:lnSpc>
                <a:spcPct val="100000"/>
              </a:lnSpc>
              <a:spcAft>
                <a:spcPts val="400"/>
              </a:spcAft>
              <a:buFont typeface="Wingdings" panose="05000000000000000000" pitchFamily="2" charset="2"/>
              <a:buChar char="§"/>
            </a:pPr>
            <a:r>
              <a:rPr lang="en-US" sz="2800" dirty="0">
                <a:latin typeface="Cambria" panose="02040503050406030204" pitchFamily="18" charset="0"/>
              </a:rPr>
              <a:t>Traffic Control Analysis</a:t>
            </a:r>
            <a:endParaRPr lang="en-US" sz="2800">
              <a:latin typeface="Cambria" panose="02040503050406030204" pitchFamily="18" charset="0"/>
            </a:endParaRPr>
          </a:p>
          <a:p>
            <a:pPr marL="628650" indent="-396875" algn="l">
              <a:lnSpc>
                <a:spcPct val="100000"/>
              </a:lnSpc>
              <a:spcAft>
                <a:spcPts val="400"/>
              </a:spcAft>
              <a:buFont typeface="Wingdings" panose="05000000000000000000" pitchFamily="2" charset="2"/>
              <a:buChar char="§"/>
            </a:pPr>
            <a:r>
              <a:rPr lang="en-US" sz="2800" dirty="0">
                <a:latin typeface="Cambria" panose="02040503050406030204" pitchFamily="18" charset="0"/>
              </a:rPr>
              <a:t>Preliminary Cost Estimate</a:t>
            </a:r>
            <a:endParaRPr lang="en-US" sz="3600" b="1">
              <a:latin typeface="Cambria" panose="02040503050406030204" pitchFamily="18" charset="0"/>
            </a:endParaRPr>
          </a:p>
        </p:txBody>
      </p:sp>
      <p:sp>
        <p:nvSpPr>
          <p:cNvPr id="78" name="TextBox 77">
            <a:extLst>
              <a:ext uri="{FF2B5EF4-FFF2-40B4-BE49-F238E27FC236}">
                <a16:creationId xmlns:a16="http://schemas.microsoft.com/office/drawing/2014/main" id="{236AF5FA-3585-CF1E-ACF1-6DC372681EBF}"/>
              </a:ext>
            </a:extLst>
          </p:cNvPr>
          <p:cNvSpPr txBox="1"/>
          <p:nvPr/>
        </p:nvSpPr>
        <p:spPr>
          <a:xfrm>
            <a:off x="550978" y="30879328"/>
            <a:ext cx="10510094" cy="1384995"/>
          </a:xfrm>
          <a:prstGeom prst="rect">
            <a:avLst/>
          </a:prstGeom>
          <a:noFill/>
        </p:spPr>
        <p:txBody>
          <a:bodyPr wrap="square" rtlCol="0">
            <a:spAutoFit/>
          </a:bodyPr>
          <a:lstStyle/>
          <a:p>
            <a:pPr algn="just"/>
            <a:r>
              <a:rPr lang="en-US" sz="2800">
                <a:latin typeface="Cambria" panose="02040503050406030204" pitchFamily="18" charset="0"/>
                <a:ea typeface="Cambria" panose="02040503050406030204" pitchFamily="18" charset="0"/>
              </a:rPr>
              <a:t>Two </a:t>
            </a:r>
            <a:r>
              <a:rPr lang="en-US" sz="2800" dirty="0">
                <a:latin typeface="Cambria" panose="02040503050406030204" pitchFamily="18" charset="0"/>
                <a:ea typeface="Cambria" panose="02040503050406030204" pitchFamily="18" charset="0"/>
              </a:rPr>
              <a:t>lanes of traffic must remain open</a:t>
            </a:r>
            <a:r>
              <a:rPr lang="en-US" sz="2800">
                <a:latin typeface="Cambria" panose="02040503050406030204" pitchFamily="18" charset="0"/>
                <a:ea typeface="Cambria" panose="02040503050406030204" pitchFamily="18" charset="0"/>
              </a:rPr>
              <a:t> during construction and any  raising of </a:t>
            </a:r>
            <a:r>
              <a:rPr lang="en-US" sz="2800" dirty="0">
                <a:latin typeface="Cambria" panose="02040503050406030204" pitchFamily="18" charset="0"/>
                <a:ea typeface="Cambria" panose="02040503050406030204" pitchFamily="18" charset="0"/>
              </a:rPr>
              <a:t>existing roadway grade must be </a:t>
            </a:r>
            <a:r>
              <a:rPr lang="en-US" sz="2800">
                <a:latin typeface="Cambria" panose="02040503050406030204" pitchFamily="18" charset="0"/>
                <a:ea typeface="Cambria" panose="02040503050406030204" pitchFamily="18" charset="0"/>
              </a:rPr>
              <a:t>limited</a:t>
            </a:r>
            <a:r>
              <a:rPr lang="en-US" sz="2800" dirty="0">
                <a:latin typeface="Cambria" panose="02040503050406030204" pitchFamily="18" charset="0"/>
                <a:ea typeface="Cambria" panose="02040503050406030204" pitchFamily="18" charset="0"/>
              </a:rPr>
              <a:t> to avoid additional highway reconstruction costs.</a:t>
            </a:r>
          </a:p>
        </p:txBody>
      </p:sp>
      <p:sp>
        <p:nvSpPr>
          <p:cNvPr id="90" name="TextBox 89">
            <a:extLst>
              <a:ext uri="{FF2B5EF4-FFF2-40B4-BE49-F238E27FC236}">
                <a16:creationId xmlns:a16="http://schemas.microsoft.com/office/drawing/2014/main" id="{278F0880-9E0D-B6BB-BC02-34436791324D}"/>
              </a:ext>
            </a:extLst>
          </p:cNvPr>
          <p:cNvSpPr txBox="1"/>
          <p:nvPr/>
        </p:nvSpPr>
        <p:spPr>
          <a:xfrm>
            <a:off x="5701122" y="11995978"/>
            <a:ext cx="4925625"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1 – Downstream of F.E.E.T. Culvert</a:t>
            </a:r>
          </a:p>
        </p:txBody>
      </p:sp>
      <p:sp>
        <p:nvSpPr>
          <p:cNvPr id="91" name="TextBox 90">
            <a:extLst>
              <a:ext uri="{FF2B5EF4-FFF2-40B4-BE49-F238E27FC236}">
                <a16:creationId xmlns:a16="http://schemas.microsoft.com/office/drawing/2014/main" id="{AA3051E0-50E3-0ED0-1DCD-4056313C4417}"/>
              </a:ext>
            </a:extLst>
          </p:cNvPr>
          <p:cNvSpPr txBox="1"/>
          <p:nvPr/>
        </p:nvSpPr>
        <p:spPr>
          <a:xfrm>
            <a:off x="3408315" y="23105520"/>
            <a:ext cx="4925625"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2 – Locus Map of Project Location</a:t>
            </a:r>
          </a:p>
        </p:txBody>
      </p:sp>
      <p:sp>
        <p:nvSpPr>
          <p:cNvPr id="92" name="TextBox 91">
            <a:extLst>
              <a:ext uri="{FF2B5EF4-FFF2-40B4-BE49-F238E27FC236}">
                <a16:creationId xmlns:a16="http://schemas.microsoft.com/office/drawing/2014/main" id="{C19EA47C-FA3E-2A38-47DE-0FCF9E5E20C3}"/>
              </a:ext>
            </a:extLst>
          </p:cNvPr>
          <p:cNvSpPr txBox="1"/>
          <p:nvPr/>
        </p:nvSpPr>
        <p:spPr>
          <a:xfrm>
            <a:off x="1033082" y="30416168"/>
            <a:ext cx="3825201"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3 – </a:t>
            </a:r>
            <a:r>
              <a:rPr lang="en-US" sz="2000" i="1">
                <a:latin typeface="Cambria" panose="02040503050406030204" pitchFamily="18" charset="0"/>
                <a:ea typeface="Cambria" panose="02040503050406030204" pitchFamily="18" charset="0"/>
              </a:rPr>
              <a:t>Overtopping </a:t>
            </a:r>
            <a:r>
              <a:rPr lang="en-US" sz="2000" i="1" dirty="0">
                <a:latin typeface="Cambria" panose="02040503050406030204" pitchFamily="18" charset="0"/>
                <a:ea typeface="Cambria" panose="02040503050406030204" pitchFamily="18" charset="0"/>
              </a:rPr>
              <a:t>of </a:t>
            </a:r>
            <a:r>
              <a:rPr lang="en-US" sz="2000" i="1">
                <a:latin typeface="Cambria" panose="02040503050406030204" pitchFamily="18" charset="0"/>
                <a:ea typeface="Cambria" panose="02040503050406030204" pitchFamily="18" charset="0"/>
              </a:rPr>
              <a:t>Culvert</a:t>
            </a:r>
            <a:endParaRPr lang="en-US" sz="2000" i="1" dirty="0">
              <a:latin typeface="Cambria" panose="02040503050406030204" pitchFamily="18" charset="0"/>
              <a:ea typeface="Cambria" panose="02040503050406030204" pitchFamily="18" charset="0"/>
            </a:endParaRPr>
          </a:p>
        </p:txBody>
      </p:sp>
      <p:sp>
        <p:nvSpPr>
          <p:cNvPr id="94" name="TextBox 93">
            <a:extLst>
              <a:ext uri="{FF2B5EF4-FFF2-40B4-BE49-F238E27FC236}">
                <a16:creationId xmlns:a16="http://schemas.microsoft.com/office/drawing/2014/main" id="{18CBEE63-69E5-8564-367C-D49D275E39FD}"/>
              </a:ext>
            </a:extLst>
          </p:cNvPr>
          <p:cNvSpPr txBox="1"/>
          <p:nvPr/>
        </p:nvSpPr>
        <p:spPr>
          <a:xfrm>
            <a:off x="17030278" y="10281774"/>
            <a:ext cx="4925625"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4 – Cross-section of Proposed Bridge</a:t>
            </a:r>
          </a:p>
        </p:txBody>
      </p:sp>
      <p:sp>
        <p:nvSpPr>
          <p:cNvPr id="95" name="TextBox 94">
            <a:extLst>
              <a:ext uri="{FF2B5EF4-FFF2-40B4-BE49-F238E27FC236}">
                <a16:creationId xmlns:a16="http://schemas.microsoft.com/office/drawing/2014/main" id="{F9E4B31D-DB23-A4D7-84BC-21C5A9423369}"/>
              </a:ext>
            </a:extLst>
          </p:cNvPr>
          <p:cNvSpPr txBox="1"/>
          <p:nvPr/>
        </p:nvSpPr>
        <p:spPr>
          <a:xfrm>
            <a:off x="27065628" y="14033931"/>
            <a:ext cx="4231586"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5 – </a:t>
            </a:r>
            <a:r>
              <a:rPr lang="en-US" sz="2000" i="1">
                <a:latin typeface="Cambria" panose="02040503050406030204" pitchFamily="18" charset="0"/>
                <a:ea typeface="Cambria" panose="02040503050406030204" pitchFamily="18" charset="0"/>
              </a:rPr>
              <a:t>Deck and Girder Section</a:t>
            </a:r>
            <a:endParaRPr lang="en-US" sz="2000" i="1" dirty="0">
              <a:latin typeface="Cambria" panose="02040503050406030204" pitchFamily="18" charset="0"/>
              <a:ea typeface="Cambria" panose="02040503050406030204" pitchFamily="18" charset="0"/>
            </a:endParaRPr>
          </a:p>
        </p:txBody>
      </p:sp>
      <p:sp>
        <p:nvSpPr>
          <p:cNvPr id="96" name="TextBox 95">
            <a:extLst>
              <a:ext uri="{FF2B5EF4-FFF2-40B4-BE49-F238E27FC236}">
                <a16:creationId xmlns:a16="http://schemas.microsoft.com/office/drawing/2014/main" id="{E2723EEA-D2C8-9911-418A-777697BACA40}"/>
              </a:ext>
            </a:extLst>
          </p:cNvPr>
          <p:cNvSpPr txBox="1"/>
          <p:nvPr/>
        </p:nvSpPr>
        <p:spPr>
          <a:xfrm>
            <a:off x="19552272" y="22944015"/>
            <a:ext cx="6273077"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6 – Elevation View of  Proposed Integral Abutment</a:t>
            </a:r>
          </a:p>
        </p:txBody>
      </p:sp>
      <p:sp>
        <p:nvSpPr>
          <p:cNvPr id="98" name="TextBox 97">
            <a:extLst>
              <a:ext uri="{FF2B5EF4-FFF2-40B4-BE49-F238E27FC236}">
                <a16:creationId xmlns:a16="http://schemas.microsoft.com/office/drawing/2014/main" id="{A7DE1B23-8909-1862-AFAE-016F6694320C}"/>
              </a:ext>
            </a:extLst>
          </p:cNvPr>
          <p:cNvSpPr txBox="1"/>
          <p:nvPr/>
        </p:nvSpPr>
        <p:spPr>
          <a:xfrm>
            <a:off x="27613269" y="23073798"/>
            <a:ext cx="3050446" cy="404247"/>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7 – L-Pile Output</a:t>
            </a:r>
          </a:p>
        </p:txBody>
      </p:sp>
      <p:sp>
        <p:nvSpPr>
          <p:cNvPr id="99" name="TextBox 98">
            <a:extLst>
              <a:ext uri="{FF2B5EF4-FFF2-40B4-BE49-F238E27FC236}">
                <a16:creationId xmlns:a16="http://schemas.microsoft.com/office/drawing/2014/main" id="{EA2D3229-1E9B-941E-A229-D28AF0EE796A}"/>
              </a:ext>
            </a:extLst>
          </p:cNvPr>
          <p:cNvSpPr txBox="1"/>
          <p:nvPr/>
        </p:nvSpPr>
        <p:spPr>
          <a:xfrm>
            <a:off x="35697810" y="11278880"/>
            <a:ext cx="4925625"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11 – Proposed Hydraulic Opening</a:t>
            </a:r>
          </a:p>
        </p:txBody>
      </p:sp>
      <p:sp>
        <p:nvSpPr>
          <p:cNvPr id="101" name="TextBox 100">
            <a:extLst>
              <a:ext uri="{FF2B5EF4-FFF2-40B4-BE49-F238E27FC236}">
                <a16:creationId xmlns:a16="http://schemas.microsoft.com/office/drawing/2014/main" id="{F1C81977-D1EB-C981-0AFB-D766879CBCF0}"/>
              </a:ext>
            </a:extLst>
          </p:cNvPr>
          <p:cNvSpPr txBox="1"/>
          <p:nvPr/>
        </p:nvSpPr>
        <p:spPr>
          <a:xfrm>
            <a:off x="35239351" y="21086053"/>
            <a:ext cx="6238687"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Figure </a:t>
            </a:r>
            <a:r>
              <a:rPr lang="en-US" sz="2000" i="1">
                <a:latin typeface="Cambria" panose="02040503050406030204" pitchFamily="18" charset="0"/>
                <a:ea typeface="Cambria" panose="02040503050406030204" pitchFamily="18" charset="0"/>
              </a:rPr>
              <a:t>12 </a:t>
            </a:r>
            <a:r>
              <a:rPr lang="en-US" sz="2000" i="1" dirty="0">
                <a:latin typeface="Cambria" panose="02040503050406030204" pitchFamily="18" charset="0"/>
                <a:ea typeface="Cambria" panose="02040503050406030204" pitchFamily="18" charset="0"/>
              </a:rPr>
              <a:t>– Pie Graph of Construction Costs</a:t>
            </a:r>
            <a:r>
              <a:rPr lang="en-US" sz="2000" i="1">
                <a:latin typeface="Cambria" panose="02040503050406030204" pitchFamily="18" charset="0"/>
                <a:ea typeface="Cambria" panose="02040503050406030204" pitchFamily="18" charset="0"/>
              </a:rPr>
              <a:t> by Category</a:t>
            </a:r>
            <a:endParaRPr lang="en-US" sz="2000" i="1" dirty="0">
              <a:latin typeface="Cambria" panose="02040503050406030204" pitchFamily="18" charset="0"/>
              <a:ea typeface="Cambria" panose="02040503050406030204" pitchFamily="18" charset="0"/>
            </a:endParaRPr>
          </a:p>
        </p:txBody>
      </p:sp>
      <p:sp>
        <p:nvSpPr>
          <p:cNvPr id="102" name="TextBox 101">
            <a:extLst>
              <a:ext uri="{FF2B5EF4-FFF2-40B4-BE49-F238E27FC236}">
                <a16:creationId xmlns:a16="http://schemas.microsoft.com/office/drawing/2014/main" id="{8FC82098-E677-9569-3949-179A553673F8}"/>
              </a:ext>
            </a:extLst>
          </p:cNvPr>
          <p:cNvSpPr txBox="1"/>
          <p:nvPr/>
        </p:nvSpPr>
        <p:spPr>
          <a:xfrm>
            <a:off x="35110855" y="21550374"/>
            <a:ext cx="5141324" cy="400110"/>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Table 1 – Total Estimated Construction Costs</a:t>
            </a:r>
          </a:p>
        </p:txBody>
      </p:sp>
      <p:pic>
        <p:nvPicPr>
          <p:cNvPr id="37" name="Picture 36" descr="A blueprint of a road&#10;&#10;Description automatically generated">
            <a:extLst>
              <a:ext uri="{FF2B5EF4-FFF2-40B4-BE49-F238E27FC236}">
                <a16:creationId xmlns:a16="http://schemas.microsoft.com/office/drawing/2014/main" id="{F99B04BD-EEF3-5ABE-A202-B7F4B178E5D4}"/>
              </a:ext>
            </a:extLst>
          </p:cNvPr>
          <p:cNvPicPr>
            <a:picLocks noChangeAspect="1"/>
          </p:cNvPicPr>
          <p:nvPr/>
        </p:nvPicPr>
        <p:blipFill rotWithShape="1">
          <a:blip r:embed="rId19">
            <a:extLst>
              <a:ext uri="{28A0092B-C50C-407E-A947-70E740481C1C}">
                <a14:useLocalDpi xmlns:a14="http://schemas.microsoft.com/office/drawing/2010/main" val="0"/>
              </a:ext>
            </a:extLst>
          </a:blip>
          <a:srcRect l="2052" t="1453" r="7468" b="1570"/>
          <a:stretch/>
        </p:blipFill>
        <p:spPr>
          <a:xfrm>
            <a:off x="12281959" y="25373934"/>
            <a:ext cx="6461248" cy="4343634"/>
          </a:xfrm>
          <a:prstGeom prst="rect">
            <a:avLst/>
          </a:prstGeom>
          <a:ln w="12700">
            <a:solidFill>
              <a:schemeClr val="tx1"/>
            </a:solidFill>
          </a:ln>
        </p:spPr>
      </p:pic>
      <p:sp>
        <p:nvSpPr>
          <p:cNvPr id="51" name="TextBox 50">
            <a:extLst>
              <a:ext uri="{FF2B5EF4-FFF2-40B4-BE49-F238E27FC236}">
                <a16:creationId xmlns:a16="http://schemas.microsoft.com/office/drawing/2014/main" id="{8DF31B6D-EEFA-60AF-E4DD-91DECE2A7427}"/>
              </a:ext>
            </a:extLst>
          </p:cNvPr>
          <p:cNvSpPr txBox="1"/>
          <p:nvPr/>
        </p:nvSpPr>
        <p:spPr>
          <a:xfrm>
            <a:off x="32689297" y="25314071"/>
            <a:ext cx="10816894" cy="2777148"/>
          </a:xfrm>
          <a:prstGeom prst="rect">
            <a:avLst/>
          </a:prstGeom>
          <a:noFill/>
        </p:spPr>
        <p:txBody>
          <a:bodyPr wrap="square" rtlCol="0">
            <a:spAutoFit/>
          </a:bodyPr>
          <a:lstStyle/>
          <a:p>
            <a:pPr algn="just"/>
            <a:r>
              <a:rPr lang="en-US" sz="2800">
                <a:latin typeface="Cambria" panose="02040503050406030204" pitchFamily="18" charset="0"/>
              </a:rPr>
              <a:t>We would like to thank our Sponsor, McFarland Johnson, and specifically Chris Gagne, PE for their time and assistance during every step of the project.  Faculty Advisors Dr. Erin Bell, PE and Matthew Low, PE  contributed greatly with their guidance and expertise on bridge and roadway design. In addition, we would like to express our gratitude to Dr. Fei Han for his counsel on pile foundation design.</a:t>
            </a:r>
          </a:p>
        </p:txBody>
      </p:sp>
      <p:sp>
        <p:nvSpPr>
          <p:cNvPr id="52" name="TextBox 51">
            <a:extLst>
              <a:ext uri="{FF2B5EF4-FFF2-40B4-BE49-F238E27FC236}">
                <a16:creationId xmlns:a16="http://schemas.microsoft.com/office/drawing/2014/main" id="{37C1638C-CAF8-FCAF-47A0-63EE37D6CA65}"/>
              </a:ext>
            </a:extLst>
          </p:cNvPr>
          <p:cNvSpPr txBox="1"/>
          <p:nvPr/>
        </p:nvSpPr>
        <p:spPr>
          <a:xfrm>
            <a:off x="32804762" y="29653141"/>
            <a:ext cx="10727604" cy="2246769"/>
          </a:xfrm>
          <a:prstGeom prst="rect">
            <a:avLst/>
          </a:prstGeom>
          <a:noFill/>
        </p:spPr>
        <p:txBody>
          <a:bodyPr wrap="square" rtlCol="0">
            <a:spAutoFit/>
          </a:bodyPr>
          <a:lstStyle/>
          <a:p>
            <a:pPr marL="469900" indent="-469900" algn="l">
              <a:spcBef>
                <a:spcPts val="0"/>
              </a:spcBef>
            </a:pPr>
            <a:r>
              <a:rPr lang="en-US" sz="2800">
                <a:latin typeface="Cambria" panose="02040503050406030204" pitchFamily="18" charset="0"/>
                <a:ea typeface="Cambria" panose="02040503050406030204" pitchFamily="18" charset="0"/>
              </a:rPr>
              <a:t>AASHTO LFRD Bridge Design Specifications (7th ed.). (2014). American Association of State Highway and Transportation Officials.</a:t>
            </a:r>
          </a:p>
          <a:p>
            <a:pPr marL="469900" indent="-469900" algn="l">
              <a:spcBef>
                <a:spcPts val="0"/>
              </a:spcBef>
            </a:pPr>
            <a:r>
              <a:rPr lang="en-US" sz="2800">
                <a:latin typeface="Cambria" panose="02040503050406030204" pitchFamily="18" charset="0"/>
                <a:ea typeface="Cambria" panose="02040503050406030204" pitchFamily="18" charset="0"/>
              </a:rPr>
              <a:t>State of New Hampshire. (2018). Chapter 2 Bridge Selection. Department of Transportation Bridge Design Manual.</a:t>
            </a:r>
          </a:p>
        </p:txBody>
      </p:sp>
      <p:sp>
        <p:nvSpPr>
          <p:cNvPr id="88" name="TextBox 87">
            <a:extLst>
              <a:ext uri="{FF2B5EF4-FFF2-40B4-BE49-F238E27FC236}">
                <a16:creationId xmlns:a16="http://schemas.microsoft.com/office/drawing/2014/main" id="{E6D156C5-50C9-1C71-448F-A2A31E87B5BD}"/>
              </a:ext>
            </a:extLst>
          </p:cNvPr>
          <p:cNvSpPr txBox="1"/>
          <p:nvPr/>
        </p:nvSpPr>
        <p:spPr>
          <a:xfrm>
            <a:off x="12424335" y="11066741"/>
            <a:ext cx="7911366" cy="2929007"/>
          </a:xfrm>
          <a:prstGeom prst="rect">
            <a:avLst/>
          </a:prstGeom>
          <a:noFill/>
        </p:spPr>
        <p:txBody>
          <a:bodyPr wrap="square" rtlCol="0">
            <a:spAutoFit/>
          </a:bodyPr>
          <a:lstStyle/>
          <a:p>
            <a:pPr algn="ctr">
              <a:spcAft>
                <a:spcPts val="1000"/>
              </a:spcAft>
            </a:pPr>
            <a:r>
              <a:rPr lang="en-US" sz="3600" b="1">
                <a:latin typeface="Cambria" panose="02040503050406030204" pitchFamily="18" charset="0"/>
                <a:ea typeface="Cambria" panose="02040503050406030204" pitchFamily="18" charset="0"/>
              </a:rPr>
              <a:t>Design Results</a:t>
            </a:r>
          </a:p>
          <a:p>
            <a:pPr marL="457200" indent="-457200" algn="just">
              <a:buFont typeface="Wingdings" panose="05000000000000000000" pitchFamily="2" charset="2"/>
              <a:buChar char="§"/>
            </a:pPr>
            <a:r>
              <a:rPr lang="en-US" sz="2800">
                <a:latin typeface="Cambria" panose="02040503050406030204" pitchFamily="18" charset="0"/>
                <a:ea typeface="Cambria" panose="02040503050406030204" pitchFamily="18" charset="0"/>
              </a:rPr>
              <a:t>Twin Bridges for management of 70,000 ADT</a:t>
            </a:r>
          </a:p>
          <a:p>
            <a:pPr marL="457200" indent="-457200" algn="just">
              <a:buFont typeface="Wingdings" panose="05000000000000000000" pitchFamily="2" charset="2"/>
              <a:buChar char="§"/>
            </a:pPr>
            <a:r>
              <a:rPr lang="en-US" sz="2800">
                <a:latin typeface="Cambria" panose="02040503050406030204" pitchFamily="18" charset="0"/>
                <a:ea typeface="Cambria" panose="02040503050406030204" pitchFamily="18" charset="0"/>
              </a:rPr>
              <a:t>Composite Deck for adequate strength over 70 ft span</a:t>
            </a:r>
          </a:p>
          <a:p>
            <a:pPr marL="457200" indent="-457200" algn="just">
              <a:buFont typeface="Wingdings" panose="05000000000000000000" pitchFamily="2" charset="2"/>
              <a:buChar char="§"/>
            </a:pPr>
            <a:r>
              <a:rPr lang="en-US" sz="2800">
                <a:latin typeface="Cambria" panose="02040503050406030204" pitchFamily="18" charset="0"/>
                <a:ea typeface="Cambria" panose="02040503050406030204" pitchFamily="18" charset="0"/>
              </a:rPr>
              <a:t>Composite Section Capacity – 2824 k-ft &gt; 2402 k-ft Moment Demand</a:t>
            </a:r>
          </a:p>
        </p:txBody>
      </p:sp>
      <p:pic>
        <p:nvPicPr>
          <p:cNvPr id="104" name="Picture 103">
            <a:extLst>
              <a:ext uri="{FF2B5EF4-FFF2-40B4-BE49-F238E27FC236}">
                <a16:creationId xmlns:a16="http://schemas.microsoft.com/office/drawing/2014/main" id="{24E868F8-D3BA-235F-2403-60EE9A87572A}"/>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2945683" y="20768220"/>
            <a:ext cx="394967" cy="507814"/>
          </a:xfrm>
          <a:prstGeom prst="rect">
            <a:avLst/>
          </a:prstGeom>
        </p:spPr>
      </p:pic>
      <p:sp>
        <p:nvSpPr>
          <p:cNvPr id="105" name="TextBox 104">
            <a:extLst>
              <a:ext uri="{FF2B5EF4-FFF2-40B4-BE49-F238E27FC236}">
                <a16:creationId xmlns:a16="http://schemas.microsoft.com/office/drawing/2014/main" id="{236D98E8-58E4-6BC3-0CAA-7C92B032ED8C}"/>
              </a:ext>
            </a:extLst>
          </p:cNvPr>
          <p:cNvSpPr txBox="1"/>
          <p:nvPr/>
        </p:nvSpPr>
        <p:spPr>
          <a:xfrm>
            <a:off x="12281959" y="30177760"/>
            <a:ext cx="6461248" cy="2309647"/>
          </a:xfrm>
          <a:prstGeom prst="rect">
            <a:avLst/>
          </a:prstGeom>
          <a:noFill/>
        </p:spPr>
        <p:txBody>
          <a:bodyPr wrap="square" lIns="92749" tIns="46375" rIns="92749" bIns="46375" rtlCol="0">
            <a:spAutoFit/>
          </a:bodyPr>
          <a:lstStyle/>
          <a:p>
            <a:pPr algn="ctr"/>
            <a:r>
              <a:rPr lang="en-US" sz="3200" b="1">
                <a:latin typeface="Cambria" panose="02040503050406030204" pitchFamily="18" charset="0"/>
              </a:rPr>
              <a:t>Phase I</a:t>
            </a:r>
          </a:p>
          <a:p>
            <a:pPr marL="457200" indent="-457200" algn="ctr">
              <a:buFont typeface="Wingdings" panose="05000000000000000000" pitchFamily="2" charset="2"/>
              <a:buChar char="§"/>
            </a:pPr>
            <a:r>
              <a:rPr lang="en-US" sz="2800">
                <a:latin typeface="Cambria" panose="02040503050406030204" pitchFamily="18" charset="0"/>
              </a:rPr>
              <a:t>Construct outer three bridge lanes</a:t>
            </a:r>
          </a:p>
          <a:p>
            <a:pPr marL="457200" indent="-457200" algn="ctr">
              <a:buFont typeface="Wingdings" panose="05000000000000000000" pitchFamily="2" charset="2"/>
              <a:buChar char="§"/>
            </a:pPr>
            <a:r>
              <a:rPr lang="en-US" sz="2800">
                <a:latin typeface="Cambria" panose="02040503050406030204" pitchFamily="18" charset="0"/>
              </a:rPr>
              <a:t>Traffic uses existing lanes</a:t>
            </a:r>
          </a:p>
          <a:p>
            <a:pPr marL="457200" indent="-457200" algn="ctr">
              <a:buFont typeface="Wingdings" panose="05000000000000000000" pitchFamily="2" charset="2"/>
              <a:buChar char="§"/>
            </a:pPr>
            <a:r>
              <a:rPr lang="en-US" sz="2800">
                <a:latin typeface="Cambria" panose="02040503050406030204" pitchFamily="18" charset="0"/>
              </a:rPr>
              <a:t>Existing shoulder will be reduced for construction</a:t>
            </a:r>
          </a:p>
        </p:txBody>
      </p:sp>
      <p:sp>
        <p:nvSpPr>
          <p:cNvPr id="106" name="TextBox 105">
            <a:extLst>
              <a:ext uri="{FF2B5EF4-FFF2-40B4-BE49-F238E27FC236}">
                <a16:creationId xmlns:a16="http://schemas.microsoft.com/office/drawing/2014/main" id="{E29EDF05-9695-CEEA-1D67-AB31F2FCCB30}"/>
              </a:ext>
            </a:extLst>
          </p:cNvPr>
          <p:cNvSpPr txBox="1"/>
          <p:nvPr/>
        </p:nvSpPr>
        <p:spPr>
          <a:xfrm>
            <a:off x="18830117" y="30249023"/>
            <a:ext cx="6562237" cy="1878760"/>
          </a:xfrm>
          <a:prstGeom prst="rect">
            <a:avLst/>
          </a:prstGeom>
          <a:noFill/>
        </p:spPr>
        <p:txBody>
          <a:bodyPr wrap="square" lIns="92749" tIns="46375" rIns="92749" bIns="46375" rtlCol="0">
            <a:spAutoFit/>
          </a:bodyPr>
          <a:lstStyle/>
          <a:p>
            <a:pPr algn="ctr"/>
            <a:r>
              <a:rPr lang="en-US" sz="3200" b="1">
                <a:latin typeface="Cambria" panose="02040503050406030204" pitchFamily="18" charset="0"/>
              </a:rPr>
              <a:t>Phase II</a:t>
            </a:r>
          </a:p>
          <a:p>
            <a:pPr marL="457200" indent="-457200" algn="ctr">
              <a:buFont typeface="Wingdings" panose="05000000000000000000" pitchFamily="2" charset="2"/>
              <a:buChar char="§"/>
            </a:pPr>
            <a:r>
              <a:rPr lang="en-US" sz="2800">
                <a:latin typeface="Cambria" panose="02040503050406030204" pitchFamily="18" charset="0"/>
              </a:rPr>
              <a:t>Taper existing lanes onto newly constructed bridge</a:t>
            </a:r>
          </a:p>
          <a:p>
            <a:pPr marL="457200" indent="-457200" algn="ctr">
              <a:buFont typeface="Wingdings" panose="05000000000000000000" pitchFamily="2" charset="2"/>
              <a:buChar char="§"/>
            </a:pPr>
            <a:r>
              <a:rPr lang="en-US" sz="2800">
                <a:latin typeface="Cambria" panose="02040503050406030204" pitchFamily="18" charset="0"/>
              </a:rPr>
              <a:t>Construct inner two lanes</a:t>
            </a:r>
          </a:p>
        </p:txBody>
      </p:sp>
      <p:sp>
        <p:nvSpPr>
          <p:cNvPr id="109" name="TextBox 108">
            <a:extLst>
              <a:ext uri="{FF2B5EF4-FFF2-40B4-BE49-F238E27FC236}">
                <a16:creationId xmlns:a16="http://schemas.microsoft.com/office/drawing/2014/main" id="{5D1D52B9-2C82-8616-F5B6-2633422964A8}"/>
              </a:ext>
            </a:extLst>
          </p:cNvPr>
          <p:cNvSpPr txBox="1"/>
          <p:nvPr/>
        </p:nvSpPr>
        <p:spPr>
          <a:xfrm>
            <a:off x="25458397" y="30249023"/>
            <a:ext cx="6263648" cy="1878760"/>
          </a:xfrm>
          <a:prstGeom prst="rect">
            <a:avLst/>
          </a:prstGeom>
          <a:noFill/>
        </p:spPr>
        <p:txBody>
          <a:bodyPr wrap="square" lIns="92749" tIns="46375" rIns="92749" bIns="46375" rtlCol="0">
            <a:spAutoFit/>
          </a:bodyPr>
          <a:lstStyle/>
          <a:p>
            <a:pPr algn="ctr"/>
            <a:r>
              <a:rPr lang="en-US" sz="3200" b="1">
                <a:latin typeface="Cambria" panose="02040503050406030204" pitchFamily="18" charset="0"/>
              </a:rPr>
              <a:t>Finished Bridge</a:t>
            </a:r>
          </a:p>
          <a:p>
            <a:pPr marL="457200" indent="-457200" algn="ctr">
              <a:buFont typeface="Wingdings" panose="05000000000000000000" pitchFamily="2" charset="2"/>
              <a:buChar char="§"/>
            </a:pPr>
            <a:r>
              <a:rPr lang="en-US" sz="2800">
                <a:latin typeface="Cambria" panose="02040503050406030204" pitchFamily="18" charset="0"/>
              </a:rPr>
              <a:t>3 lanes in north/southbound directions</a:t>
            </a:r>
          </a:p>
          <a:p>
            <a:pPr marL="457200" indent="-457200" algn="ctr">
              <a:buFont typeface="Wingdings" panose="05000000000000000000" pitchFamily="2" charset="2"/>
              <a:buChar char="§"/>
            </a:pPr>
            <a:r>
              <a:rPr lang="en-US" sz="2800">
                <a:latin typeface="Cambria" panose="02040503050406030204" pitchFamily="18" charset="0"/>
              </a:rPr>
              <a:t>144 ft out-to-out</a:t>
            </a:r>
          </a:p>
        </p:txBody>
      </p:sp>
      <p:sp>
        <p:nvSpPr>
          <p:cNvPr id="110" name="TextBox 109">
            <a:extLst>
              <a:ext uri="{FF2B5EF4-FFF2-40B4-BE49-F238E27FC236}">
                <a16:creationId xmlns:a16="http://schemas.microsoft.com/office/drawing/2014/main" id="{589905A6-922B-A4F1-6C69-998390082841}"/>
              </a:ext>
            </a:extLst>
          </p:cNvPr>
          <p:cNvSpPr txBox="1"/>
          <p:nvPr/>
        </p:nvSpPr>
        <p:spPr>
          <a:xfrm>
            <a:off x="16113399" y="3737801"/>
            <a:ext cx="11991174" cy="1200329"/>
          </a:xfrm>
          <a:prstGeom prst="rect">
            <a:avLst/>
          </a:prstGeom>
          <a:noFill/>
        </p:spPr>
        <p:txBody>
          <a:bodyPr wrap="square" rtlCol="0">
            <a:spAutoFit/>
          </a:bodyPr>
          <a:lstStyle/>
          <a:p>
            <a:pPr algn="ctr">
              <a:spcBef>
                <a:spcPts val="1200"/>
              </a:spcBef>
            </a:pPr>
            <a:r>
              <a:rPr lang="en-US" sz="3600" i="1">
                <a:solidFill>
                  <a:schemeClr val="tx1"/>
                </a:solidFill>
                <a:latin typeface="Cambria" panose="02040503050406030204" pitchFamily="18" charset="0"/>
                <a:cs typeface="Arial" panose="020B0604020202020204" pitchFamily="34" charset="0"/>
              </a:rPr>
              <a:t>Civil and Environmental Engineering Department</a:t>
            </a:r>
            <a:br>
              <a:rPr lang="en-US" sz="3600" i="1">
                <a:solidFill>
                  <a:schemeClr val="tx1"/>
                </a:solidFill>
                <a:latin typeface="Cambria" panose="02040503050406030204" pitchFamily="18" charset="0"/>
                <a:cs typeface="Arial" panose="020B0604020202020204" pitchFamily="34" charset="0"/>
              </a:rPr>
            </a:br>
            <a:r>
              <a:rPr lang="en-US" sz="3600" i="1">
                <a:solidFill>
                  <a:schemeClr val="tx1"/>
                </a:solidFill>
                <a:latin typeface="Cambria" panose="02040503050406030204" pitchFamily="18" charset="0"/>
                <a:cs typeface="Arial" panose="020B0604020202020204" pitchFamily="34" charset="0"/>
              </a:rPr>
              <a:t>University of New Hampshire, Durham, NH 03824</a:t>
            </a:r>
            <a:endParaRPr lang="en-US" sz="3600"/>
          </a:p>
        </p:txBody>
      </p:sp>
      <p:sp>
        <p:nvSpPr>
          <p:cNvPr id="119" name="TextBox 1">
            <a:extLst>
              <a:ext uri="{FF2B5EF4-FFF2-40B4-BE49-F238E27FC236}">
                <a16:creationId xmlns:a16="http://schemas.microsoft.com/office/drawing/2014/main" id="{1598B54B-AB55-23FD-75A4-6FFF18CB43BF}"/>
              </a:ext>
            </a:extLst>
          </p:cNvPr>
          <p:cNvSpPr txBox="1"/>
          <p:nvPr/>
        </p:nvSpPr>
        <p:spPr>
          <a:xfrm>
            <a:off x="37058224" y="17796222"/>
            <a:ext cx="1300471" cy="2620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a:solidFill>
                  <a:schemeClr val="bg1"/>
                </a:solidFill>
                <a:latin typeface="Cambria" panose="02040503050406030204" pitchFamily="18" charset="0"/>
                <a:ea typeface="Cambria" panose="02040503050406030204" pitchFamily="18" charset="0"/>
              </a:rPr>
              <a:t>$ 1,330,508</a:t>
            </a:r>
          </a:p>
        </p:txBody>
      </p:sp>
      <p:pic>
        <p:nvPicPr>
          <p:cNvPr id="122" name="Picture 121">
            <a:extLst>
              <a:ext uri="{FF2B5EF4-FFF2-40B4-BE49-F238E27FC236}">
                <a16:creationId xmlns:a16="http://schemas.microsoft.com/office/drawing/2014/main" id="{65AD60A1-D74C-6AD5-4D58-50CC68037E72}"/>
              </a:ext>
            </a:extLst>
          </p:cNvPr>
          <p:cNvPicPr>
            <a:picLocks noChangeAspect="1"/>
          </p:cNvPicPr>
          <p:nvPr/>
        </p:nvPicPr>
        <p:blipFill>
          <a:blip r:embed="rId21">
            <a:extLst>
              <a:ext uri="{BEBA8EAE-BF5A-486C-A8C5-ECC9F3942E4B}">
                <a14:imgProps xmlns:a14="http://schemas.microsoft.com/office/drawing/2010/main">
                  <a14:imgLayer r:embed="rId22">
                    <a14:imgEffect>
                      <a14:sharpenSoften amount="25000"/>
                    </a14:imgEffect>
                  </a14:imgLayer>
                </a14:imgProps>
              </a:ext>
            </a:extLst>
          </a:blip>
          <a:stretch>
            <a:fillRect/>
          </a:stretch>
        </p:blipFill>
        <p:spPr>
          <a:xfrm>
            <a:off x="35200110" y="21980971"/>
            <a:ext cx="5716773" cy="1176561"/>
          </a:xfrm>
          <a:prstGeom prst="rect">
            <a:avLst/>
          </a:prstGeom>
          <a:ln w="12700">
            <a:solidFill>
              <a:schemeClr val="tx1"/>
            </a:solidFill>
          </a:ln>
        </p:spPr>
      </p:pic>
      <p:pic>
        <p:nvPicPr>
          <p:cNvPr id="124" name="Picture 123">
            <a:extLst>
              <a:ext uri="{FF2B5EF4-FFF2-40B4-BE49-F238E27FC236}">
                <a16:creationId xmlns:a16="http://schemas.microsoft.com/office/drawing/2014/main" id="{14F6C96B-1A11-C927-A01C-98BCF8D686B3}"/>
              </a:ext>
            </a:extLst>
          </p:cNvPr>
          <p:cNvPicPr>
            <a:picLocks noChangeAspect="1"/>
          </p:cNvPicPr>
          <p:nvPr/>
        </p:nvPicPr>
        <p:blipFill>
          <a:blip r:embed="rId23"/>
          <a:stretch>
            <a:fillRect/>
          </a:stretch>
        </p:blipFill>
        <p:spPr>
          <a:xfrm>
            <a:off x="35200109" y="23286366"/>
            <a:ext cx="5716773" cy="255449"/>
          </a:xfrm>
          <a:prstGeom prst="rect">
            <a:avLst/>
          </a:prstGeom>
          <a:ln w="12700">
            <a:solidFill>
              <a:schemeClr val="tx1"/>
            </a:solidFill>
          </a:ln>
        </p:spPr>
      </p:pic>
      <p:pic>
        <p:nvPicPr>
          <p:cNvPr id="132" name="Picture 131">
            <a:extLst>
              <a:ext uri="{FF2B5EF4-FFF2-40B4-BE49-F238E27FC236}">
                <a16:creationId xmlns:a16="http://schemas.microsoft.com/office/drawing/2014/main" id="{F9C27A7F-BEDA-52C5-C0AE-BAE457CF893F}"/>
              </a:ext>
            </a:extLst>
          </p:cNvPr>
          <p:cNvPicPr>
            <a:picLocks noChangeAspect="1"/>
          </p:cNvPicPr>
          <p:nvPr/>
        </p:nvPicPr>
        <p:blipFill>
          <a:blip r:embed="rId24"/>
          <a:stretch>
            <a:fillRect/>
          </a:stretch>
        </p:blipFill>
        <p:spPr>
          <a:xfrm>
            <a:off x="26761734" y="7456018"/>
            <a:ext cx="4839375" cy="6431956"/>
          </a:xfrm>
          <a:prstGeom prst="rect">
            <a:avLst/>
          </a:prstGeom>
          <a:ln w="12700">
            <a:solidFill>
              <a:schemeClr val="tx1"/>
            </a:solidFill>
          </a:ln>
        </p:spPr>
      </p:pic>
      <p:pic>
        <p:nvPicPr>
          <p:cNvPr id="134" name="Picture 133">
            <a:extLst>
              <a:ext uri="{FF2B5EF4-FFF2-40B4-BE49-F238E27FC236}">
                <a16:creationId xmlns:a16="http://schemas.microsoft.com/office/drawing/2014/main" id="{58705D51-BAFA-F2B6-7B83-2FDF28D25B15}"/>
              </a:ext>
            </a:extLst>
          </p:cNvPr>
          <p:cNvPicPr>
            <a:picLocks noChangeAspect="1"/>
          </p:cNvPicPr>
          <p:nvPr/>
        </p:nvPicPr>
        <p:blipFill>
          <a:blip r:embed="rId25">
            <a:extLst>
              <a:ext uri="{BEBA8EAE-BF5A-486C-A8C5-ECC9F3942E4B}">
                <a14:imgProps xmlns:a14="http://schemas.microsoft.com/office/drawing/2010/main">
                  <a14:imgLayer r:embed="rId26">
                    <a14:imgEffect>
                      <a14:sharpenSoften amount="25000"/>
                    </a14:imgEffect>
                  </a14:imgLayer>
                </a14:imgProps>
              </a:ext>
            </a:extLst>
          </a:blip>
          <a:stretch>
            <a:fillRect/>
          </a:stretch>
        </p:blipFill>
        <p:spPr>
          <a:xfrm>
            <a:off x="12356869" y="7461527"/>
            <a:ext cx="14108494" cy="2707572"/>
          </a:xfrm>
          <a:prstGeom prst="rect">
            <a:avLst/>
          </a:prstGeom>
          <a:ln w="12700">
            <a:solidFill>
              <a:schemeClr val="tx1"/>
            </a:solidFill>
          </a:ln>
        </p:spPr>
      </p:pic>
      <p:pic>
        <p:nvPicPr>
          <p:cNvPr id="136" name="Picture 135">
            <a:extLst>
              <a:ext uri="{FF2B5EF4-FFF2-40B4-BE49-F238E27FC236}">
                <a16:creationId xmlns:a16="http://schemas.microsoft.com/office/drawing/2014/main" id="{B8E3AFC2-A602-4084-21DA-98F7617E033B}"/>
              </a:ext>
            </a:extLst>
          </p:cNvPr>
          <p:cNvPicPr>
            <a:picLocks noChangeAspect="1"/>
          </p:cNvPicPr>
          <p:nvPr/>
        </p:nvPicPr>
        <p:blipFill>
          <a:blip r:embed="rId27"/>
          <a:stretch>
            <a:fillRect/>
          </a:stretch>
        </p:blipFill>
        <p:spPr>
          <a:xfrm>
            <a:off x="19315548" y="16742375"/>
            <a:ext cx="6716062" cy="6201640"/>
          </a:xfrm>
          <a:prstGeom prst="rect">
            <a:avLst/>
          </a:prstGeom>
          <a:ln w="12700">
            <a:solidFill>
              <a:schemeClr val="tx1"/>
            </a:solidFill>
          </a:ln>
        </p:spPr>
      </p:pic>
      <p:pic>
        <p:nvPicPr>
          <p:cNvPr id="140" name="Picture 139">
            <a:extLst>
              <a:ext uri="{FF2B5EF4-FFF2-40B4-BE49-F238E27FC236}">
                <a16:creationId xmlns:a16="http://schemas.microsoft.com/office/drawing/2014/main" id="{2877C45F-208B-E1A8-26BF-A47E2640B660}"/>
              </a:ext>
            </a:extLst>
          </p:cNvPr>
          <p:cNvPicPr>
            <a:picLocks noChangeAspect="1"/>
          </p:cNvPicPr>
          <p:nvPr/>
        </p:nvPicPr>
        <p:blipFill>
          <a:blip r:embed="rId28"/>
          <a:stretch>
            <a:fillRect/>
          </a:stretch>
        </p:blipFill>
        <p:spPr>
          <a:xfrm>
            <a:off x="33017791" y="7133990"/>
            <a:ext cx="10134341" cy="4002695"/>
          </a:xfrm>
          <a:prstGeom prst="rect">
            <a:avLst/>
          </a:prstGeom>
          <a:ln w="12700">
            <a:solidFill>
              <a:schemeClr val="tx1"/>
            </a:solidFill>
          </a:ln>
        </p:spPr>
      </p:pic>
      <p:pic>
        <p:nvPicPr>
          <p:cNvPr id="4" name="Picture 3" descr="A drawing of a rectangular object&#10;&#10;Description automatically generated">
            <a:extLst>
              <a:ext uri="{FF2B5EF4-FFF2-40B4-BE49-F238E27FC236}">
                <a16:creationId xmlns:a16="http://schemas.microsoft.com/office/drawing/2014/main" id="{46E502CB-2AC2-611F-780A-4C3C2FF4896E}"/>
              </a:ext>
            </a:extLst>
          </p:cNvPr>
          <p:cNvPicPr>
            <a:picLocks noChangeAspect="1"/>
          </p:cNvPicPr>
          <p:nvPr/>
        </p:nvPicPr>
        <p:blipFill rotWithShape="1">
          <a:blip r:embed="rId29">
            <a:extLst>
              <a:ext uri="{28A0092B-C50C-407E-A947-70E740481C1C}">
                <a14:useLocalDpi xmlns:a14="http://schemas.microsoft.com/office/drawing/2010/main" val="0"/>
              </a:ext>
            </a:extLst>
          </a:blip>
          <a:srcRect l="11287" r="10609" b="3316"/>
          <a:stretch/>
        </p:blipFill>
        <p:spPr>
          <a:xfrm>
            <a:off x="26786398" y="16742375"/>
            <a:ext cx="4231587" cy="6164361"/>
          </a:xfrm>
          <a:prstGeom prst="rect">
            <a:avLst/>
          </a:prstGeom>
        </p:spPr>
      </p:pic>
      <p:pic>
        <p:nvPicPr>
          <p:cNvPr id="8" name="Picture 7" descr="A diagram of a bridge section&#10;&#10;Description automatically generated">
            <a:extLst>
              <a:ext uri="{FF2B5EF4-FFF2-40B4-BE49-F238E27FC236}">
                <a16:creationId xmlns:a16="http://schemas.microsoft.com/office/drawing/2014/main" id="{CFE01AEA-7AA5-8EA3-D4AC-26511545ACF4}"/>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356869" y="7448785"/>
            <a:ext cx="14108494" cy="2720314"/>
          </a:xfrm>
          <a:prstGeom prst="rect">
            <a:avLst/>
          </a:prstGeom>
        </p:spPr>
      </p:pic>
      <p:pic>
        <p:nvPicPr>
          <p:cNvPr id="21" name="Picture 20" descr="A blueprint of a construction plan&#10;&#10;Description automatically generated">
            <a:extLst>
              <a:ext uri="{FF2B5EF4-FFF2-40B4-BE49-F238E27FC236}">
                <a16:creationId xmlns:a16="http://schemas.microsoft.com/office/drawing/2014/main" id="{D29E73E3-7C31-3E9D-088F-FFC320544004}"/>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8818125" y="25359514"/>
            <a:ext cx="6519440" cy="4315143"/>
          </a:xfrm>
          <a:prstGeom prst="rect">
            <a:avLst/>
          </a:prstGeom>
          <a:ln w="6350" cap="sq">
            <a:solidFill>
              <a:schemeClr val="tx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BA075CD0CE26429D40B752248FE272" ma:contentTypeVersion="13" ma:contentTypeDescription="Create a new document." ma:contentTypeScope="" ma:versionID="43dd3e21946038579d4b0e53e174f458">
  <xsd:schema xmlns:xsd="http://www.w3.org/2001/XMLSchema" xmlns:xs="http://www.w3.org/2001/XMLSchema" xmlns:p="http://schemas.microsoft.com/office/2006/metadata/properties" xmlns:ns2="0f77c985-67a0-436d-a552-8545f5a81234" xmlns:ns3="89f89813-ac48-4365-abaf-c43754d534e4" targetNamespace="http://schemas.microsoft.com/office/2006/metadata/properties" ma:root="true" ma:fieldsID="e20345c1348cd53d058e3024e451d59f" ns2:_="" ns3:_="">
    <xsd:import namespace="0f77c985-67a0-436d-a552-8545f5a81234"/>
    <xsd:import namespace="89f89813-ac48-4365-abaf-c43754d534e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7c985-67a0-436d-a552-8545f5a81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f89813-ac48-4365-abaf-c43754d534e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5c5a07a-5282-456d-995d-d17a814c485f}" ma:internalName="TaxCatchAll" ma:showField="CatchAllData" ma:web="89f89813-ac48-4365-abaf-c43754d534e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89f89813-ac48-4365-abaf-c43754d534e4" xsi:nil="true"/>
    <lcf76f155ced4ddcb4097134ff3c332f xmlns="0f77c985-67a0-436d-a552-8545f5a812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9A29D9-B97B-4884-8A42-21CBB4B011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77c985-67a0-436d-a552-8545f5a81234"/>
    <ds:schemaRef ds:uri="89f89813-ac48-4365-abaf-c43754d53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3.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4.xml><?xml version="1.0" encoding="utf-8"?>
<ds:datastoreItem xmlns:ds="http://schemas.openxmlformats.org/officeDocument/2006/customXml" ds:itemID="{37C362E5-F31D-4EFE-9C83-2536838B7DFB}">
  <ds:schemaRefs>
    <ds:schemaRef ds:uri="http://schemas.microsoft.com/sharepoint/v3/contenttype/forms"/>
  </ds:schemaRefs>
</ds:datastoreItem>
</file>

<file path=customXml/itemProps5.xml><?xml version="1.0" encoding="utf-8"?>
<ds:datastoreItem xmlns:ds="http://schemas.openxmlformats.org/officeDocument/2006/customXml" ds:itemID="{C4E809DC-59DD-438C-A010-6FDE7D26B8CA}">
  <ds:schemaRefs>
    <ds:schemaRef ds:uri="http://purl.org/dc/dcmitype/"/>
    <ds:schemaRef ds:uri="89f89813-ac48-4365-abaf-c43754d534e4"/>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elements/1.1/"/>
    <ds:schemaRef ds:uri="0f77c985-67a0-436d-a552-8545f5a8123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5238</TotalTime>
  <Words>667</Words>
  <Application>Microsoft Macintosh PowerPoint</Application>
  <PresentationFormat>Custom</PresentationFormat>
  <Paragraphs>87</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Cambria</vt:lpstr>
      <vt:lpstr>Wingdings</vt:lpstr>
      <vt:lpstr>Custom Design</vt:lpstr>
      <vt:lpstr>Office 2013 - 2022 Theme</vt:lpstr>
      <vt:lpstr>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Austin Leborgne</cp:lastModifiedBy>
  <cp:revision>157</cp:revision>
  <dcterms:created xsi:type="dcterms:W3CDTF">2016-03-05T16:55:12Z</dcterms:created>
  <dcterms:modified xsi:type="dcterms:W3CDTF">2024-04-17T21:10:14Z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0x010100DFBA075CD0CE26429D40B752248FE272</vt:lpwstr>
  </property>
  <property fmtid="{D5CDD505-2E9C-101B-9397-08002B2CF9AE}" pid="3" name="MediaServiceImageTags">
    <vt:lpwstr/>
  </property>
</Properties>
</file>