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6576000" cy="29260800"/>
  <p:notesSz cx="9388475" cy="12771438"/>
  <p:defaultTextStyle>
    <a:defPPr>
      <a:defRPr lang="en-US"/>
    </a:defPPr>
    <a:lvl1pPr algn="l" rtl="0" fontAlgn="base">
      <a:spcBef>
        <a:spcPct val="0"/>
      </a:spcBef>
      <a:spcAft>
        <a:spcPct val="0"/>
      </a:spcAft>
      <a:defRPr sz="2500" kern="1200">
        <a:solidFill>
          <a:schemeClr val="tx1"/>
        </a:solidFill>
        <a:latin typeface="Times New Roman" pitchFamily="27" charset="0"/>
        <a:ea typeface="+mn-ea"/>
        <a:cs typeface="+mn-cs"/>
      </a:defRPr>
    </a:lvl1pPr>
    <a:lvl2pPr marL="391840" algn="l" rtl="0" fontAlgn="base">
      <a:spcBef>
        <a:spcPct val="0"/>
      </a:spcBef>
      <a:spcAft>
        <a:spcPct val="0"/>
      </a:spcAft>
      <a:defRPr sz="2500" kern="1200">
        <a:solidFill>
          <a:schemeClr val="tx1"/>
        </a:solidFill>
        <a:latin typeface="Times New Roman" pitchFamily="27" charset="0"/>
        <a:ea typeface="+mn-ea"/>
        <a:cs typeface="+mn-cs"/>
      </a:defRPr>
    </a:lvl2pPr>
    <a:lvl3pPr marL="783680" algn="l" rtl="0" fontAlgn="base">
      <a:spcBef>
        <a:spcPct val="0"/>
      </a:spcBef>
      <a:spcAft>
        <a:spcPct val="0"/>
      </a:spcAft>
      <a:defRPr sz="2500" kern="1200">
        <a:solidFill>
          <a:schemeClr val="tx1"/>
        </a:solidFill>
        <a:latin typeface="Times New Roman" pitchFamily="27" charset="0"/>
        <a:ea typeface="+mn-ea"/>
        <a:cs typeface="+mn-cs"/>
      </a:defRPr>
    </a:lvl3pPr>
    <a:lvl4pPr marL="1175521" algn="l" rtl="0" fontAlgn="base">
      <a:spcBef>
        <a:spcPct val="0"/>
      </a:spcBef>
      <a:spcAft>
        <a:spcPct val="0"/>
      </a:spcAft>
      <a:defRPr sz="2500" kern="1200">
        <a:solidFill>
          <a:schemeClr val="tx1"/>
        </a:solidFill>
        <a:latin typeface="Times New Roman" pitchFamily="27" charset="0"/>
        <a:ea typeface="+mn-ea"/>
        <a:cs typeface="+mn-cs"/>
      </a:defRPr>
    </a:lvl4pPr>
    <a:lvl5pPr marL="1567361" algn="l" rtl="0" fontAlgn="base">
      <a:spcBef>
        <a:spcPct val="0"/>
      </a:spcBef>
      <a:spcAft>
        <a:spcPct val="0"/>
      </a:spcAft>
      <a:defRPr sz="2500" kern="1200">
        <a:solidFill>
          <a:schemeClr val="tx1"/>
        </a:solidFill>
        <a:latin typeface="Times New Roman" pitchFamily="27" charset="0"/>
        <a:ea typeface="+mn-ea"/>
        <a:cs typeface="+mn-cs"/>
      </a:defRPr>
    </a:lvl5pPr>
    <a:lvl6pPr marL="1959202" algn="l" defTabSz="783680" rtl="0" eaLnBrk="1" latinLnBrk="0" hangingPunct="1">
      <a:defRPr sz="2500" kern="1200">
        <a:solidFill>
          <a:schemeClr val="tx1"/>
        </a:solidFill>
        <a:latin typeface="Times New Roman" pitchFamily="27" charset="0"/>
        <a:ea typeface="+mn-ea"/>
        <a:cs typeface="+mn-cs"/>
      </a:defRPr>
    </a:lvl6pPr>
    <a:lvl7pPr marL="2351041" algn="l" defTabSz="783680" rtl="0" eaLnBrk="1" latinLnBrk="0" hangingPunct="1">
      <a:defRPr sz="2500" kern="1200">
        <a:solidFill>
          <a:schemeClr val="tx1"/>
        </a:solidFill>
        <a:latin typeface="Times New Roman" pitchFamily="27" charset="0"/>
        <a:ea typeface="+mn-ea"/>
        <a:cs typeface="+mn-cs"/>
      </a:defRPr>
    </a:lvl7pPr>
    <a:lvl8pPr marL="2742882" algn="l" defTabSz="783680" rtl="0" eaLnBrk="1" latinLnBrk="0" hangingPunct="1">
      <a:defRPr sz="2500" kern="1200">
        <a:solidFill>
          <a:schemeClr val="tx1"/>
        </a:solidFill>
        <a:latin typeface="Times New Roman" pitchFamily="27" charset="0"/>
        <a:ea typeface="+mn-ea"/>
        <a:cs typeface="+mn-cs"/>
      </a:defRPr>
    </a:lvl8pPr>
    <a:lvl9pPr marL="3134723" algn="l" defTabSz="783680" rtl="0" eaLnBrk="1" latinLnBrk="0" hangingPunct="1">
      <a:defRPr sz="25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p15:clr>
            <a:srgbClr val="A4A3A4"/>
          </p15:clr>
        </p15:guide>
        <p15:guide id="2" pos="1079">
          <p15:clr>
            <a:srgbClr val="A4A3A4"/>
          </p15:clr>
        </p15:guide>
        <p15:guide id="3" orient="horz" pos="6532">
          <p15:clr>
            <a:srgbClr val="A4A3A4"/>
          </p15:clr>
        </p15:guide>
        <p15:guide id="4" pos="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0F063-8226-164C-B1ED-22A63FF7E5BE}" v="146" dt="2024-04-17T19:49:42.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7" autoAdjust="0"/>
    <p:restoredTop sz="94694"/>
  </p:normalViewPr>
  <p:slideViewPr>
    <p:cSldViewPr snapToGrid="0" showGuides="1">
      <p:cViewPr>
        <p:scale>
          <a:sx n="56" d="100"/>
          <a:sy n="56" d="100"/>
        </p:scale>
        <p:origin x="-1432" y="-2728"/>
      </p:cViewPr>
      <p:guideLst>
        <p:guide orient="horz" pos="7553"/>
        <p:guide pos="1079"/>
        <p:guide orient="horz" pos="6532"/>
        <p:guide pos="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5291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04975" y="962025"/>
            <a:ext cx="5986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631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27" charset="0"/>
        <a:ea typeface="+mn-ea"/>
        <a:cs typeface="+mn-cs"/>
      </a:defRPr>
    </a:lvl1pPr>
    <a:lvl2pPr marL="391840" algn="l" rtl="0" eaLnBrk="0" fontAlgn="base" hangingPunct="0">
      <a:spcBef>
        <a:spcPct val="30000"/>
      </a:spcBef>
      <a:spcAft>
        <a:spcPct val="0"/>
      </a:spcAft>
      <a:defRPr sz="1000" kern="1200">
        <a:solidFill>
          <a:schemeClr val="tx1"/>
        </a:solidFill>
        <a:latin typeface="Times New Roman" pitchFamily="27" charset="0"/>
        <a:ea typeface="+mn-ea"/>
        <a:cs typeface="+mn-cs"/>
      </a:defRPr>
    </a:lvl2pPr>
    <a:lvl3pPr marL="783680" algn="l" rtl="0" eaLnBrk="0" fontAlgn="base" hangingPunct="0">
      <a:spcBef>
        <a:spcPct val="30000"/>
      </a:spcBef>
      <a:spcAft>
        <a:spcPct val="0"/>
      </a:spcAft>
      <a:defRPr sz="1000" kern="1200">
        <a:solidFill>
          <a:schemeClr val="tx1"/>
        </a:solidFill>
        <a:latin typeface="Times New Roman" pitchFamily="27" charset="0"/>
        <a:ea typeface="+mn-ea"/>
        <a:cs typeface="+mn-cs"/>
      </a:defRPr>
    </a:lvl3pPr>
    <a:lvl4pPr marL="1175521" algn="l" rtl="0" eaLnBrk="0" fontAlgn="base" hangingPunct="0">
      <a:spcBef>
        <a:spcPct val="30000"/>
      </a:spcBef>
      <a:spcAft>
        <a:spcPct val="0"/>
      </a:spcAft>
      <a:defRPr sz="1000" kern="1200">
        <a:solidFill>
          <a:schemeClr val="tx1"/>
        </a:solidFill>
        <a:latin typeface="Times New Roman" pitchFamily="27" charset="0"/>
        <a:ea typeface="+mn-ea"/>
        <a:cs typeface="+mn-cs"/>
      </a:defRPr>
    </a:lvl4pPr>
    <a:lvl5pPr marL="1567361" algn="l" rtl="0" eaLnBrk="0" fontAlgn="base" hangingPunct="0">
      <a:spcBef>
        <a:spcPct val="30000"/>
      </a:spcBef>
      <a:spcAft>
        <a:spcPct val="0"/>
      </a:spcAft>
      <a:defRPr sz="1000" kern="1200">
        <a:solidFill>
          <a:schemeClr val="tx1"/>
        </a:solidFill>
        <a:latin typeface="Times New Roman" pitchFamily="27" charset="0"/>
        <a:ea typeface="+mn-ea"/>
        <a:cs typeface="+mn-cs"/>
      </a:defRPr>
    </a:lvl5pPr>
    <a:lvl6pPr marL="1959202" algn="l" defTabSz="783680" rtl="0" eaLnBrk="1" latinLnBrk="0" hangingPunct="1">
      <a:defRPr sz="1000" kern="1200">
        <a:solidFill>
          <a:schemeClr val="tx1"/>
        </a:solidFill>
        <a:latin typeface="+mn-lt"/>
        <a:ea typeface="+mn-ea"/>
        <a:cs typeface="+mn-cs"/>
      </a:defRPr>
    </a:lvl6pPr>
    <a:lvl7pPr marL="2351041" algn="l" defTabSz="783680" rtl="0" eaLnBrk="1" latinLnBrk="0" hangingPunct="1">
      <a:defRPr sz="1000" kern="1200">
        <a:solidFill>
          <a:schemeClr val="tx1"/>
        </a:solidFill>
        <a:latin typeface="+mn-lt"/>
        <a:ea typeface="+mn-ea"/>
        <a:cs typeface="+mn-cs"/>
      </a:defRPr>
    </a:lvl7pPr>
    <a:lvl8pPr marL="2742882" algn="l" defTabSz="783680" rtl="0" eaLnBrk="1" latinLnBrk="0" hangingPunct="1">
      <a:defRPr sz="1000" kern="1200">
        <a:solidFill>
          <a:schemeClr val="tx1"/>
        </a:solidFill>
        <a:latin typeface="+mn-lt"/>
        <a:ea typeface="+mn-ea"/>
        <a:cs typeface="+mn-cs"/>
      </a:defRPr>
    </a:lvl8pPr>
    <a:lvl9pPr marL="3134723" algn="l" defTabSz="78368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962025"/>
            <a:ext cx="5986463" cy="478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468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625"/>
            <a:ext cx="31089600" cy="6272011"/>
          </a:xfrm>
        </p:spPr>
        <p:txBody>
          <a:bodyPr/>
          <a:lstStyle/>
          <a:p>
            <a:r>
              <a:rPr lang="en-US"/>
              <a:t>Click to edit Master title style</a:t>
            </a:r>
          </a:p>
        </p:txBody>
      </p:sp>
      <p:sp>
        <p:nvSpPr>
          <p:cNvPr id="3" name="Subtitle 2"/>
          <p:cNvSpPr>
            <a:spLocks noGrp="1"/>
          </p:cNvSpPr>
          <p:nvPr>
            <p:ph type="subTitle" idx="1"/>
          </p:nvPr>
        </p:nvSpPr>
        <p:spPr>
          <a:xfrm>
            <a:off x="5486400" y="16580837"/>
            <a:ext cx="25603200" cy="7478332"/>
          </a:xfrm>
        </p:spPr>
        <p:txBody>
          <a:bodyPr/>
          <a:lstStyle>
            <a:lvl1pPr marL="0" indent="0" algn="ctr">
              <a:buNone/>
              <a:defRPr/>
            </a:lvl1pPr>
            <a:lvl2pPr marL="391840" indent="0" algn="ctr">
              <a:buNone/>
              <a:defRPr/>
            </a:lvl2pPr>
            <a:lvl3pPr marL="783680" indent="0" algn="ctr">
              <a:buNone/>
              <a:defRPr/>
            </a:lvl3pPr>
            <a:lvl4pPr marL="1175521" indent="0" algn="ctr">
              <a:buNone/>
              <a:defRPr/>
            </a:lvl4pPr>
            <a:lvl5pPr marL="1567361" indent="0" algn="ctr">
              <a:buNone/>
              <a:defRPr/>
            </a:lvl5pPr>
            <a:lvl6pPr marL="1959202" indent="0" algn="ctr">
              <a:buNone/>
              <a:defRPr/>
            </a:lvl6pPr>
            <a:lvl7pPr marL="2351041" indent="0" algn="ctr">
              <a:buNone/>
              <a:defRPr/>
            </a:lvl7pPr>
            <a:lvl8pPr marL="2742882" indent="0" algn="ctr">
              <a:buNone/>
              <a:defRPr/>
            </a:lvl8pPr>
            <a:lvl9pPr marL="313472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737" y="2601534"/>
            <a:ext cx="7772400" cy="234080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1866" y="2601534"/>
            <a:ext cx="23191537" cy="234080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917" y="18803156"/>
            <a:ext cx="31089600" cy="5811235"/>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2888917" y="12402359"/>
            <a:ext cx="31089600" cy="6400799"/>
          </a:xfrm>
        </p:spPr>
        <p:txBody>
          <a:bodyPr anchor="b"/>
          <a:lstStyle>
            <a:lvl1pPr marL="0" indent="0">
              <a:buNone/>
              <a:defRPr sz="1700"/>
            </a:lvl1pPr>
            <a:lvl2pPr marL="391840" indent="0">
              <a:buNone/>
              <a:defRPr sz="1600"/>
            </a:lvl2pPr>
            <a:lvl3pPr marL="783680" indent="0">
              <a:buNone/>
              <a:defRPr sz="1300"/>
            </a:lvl3pPr>
            <a:lvl4pPr marL="1175521" indent="0">
              <a:buNone/>
              <a:defRPr sz="1200"/>
            </a:lvl4pPr>
            <a:lvl5pPr marL="1567361" indent="0">
              <a:buNone/>
              <a:defRPr sz="1200"/>
            </a:lvl5pPr>
            <a:lvl6pPr marL="1959202" indent="0">
              <a:buNone/>
              <a:defRPr sz="1200"/>
            </a:lvl6pPr>
            <a:lvl7pPr marL="2351041" indent="0">
              <a:buNone/>
              <a:defRPr sz="1200"/>
            </a:lvl7pPr>
            <a:lvl8pPr marL="2742882" indent="0">
              <a:buNone/>
              <a:defRPr sz="1200"/>
            </a:lvl8pPr>
            <a:lvl9pPr marL="3134723"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1867" y="8455696"/>
            <a:ext cx="15481968" cy="17553904"/>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2172" y="8455696"/>
            <a:ext cx="15481968" cy="17553904"/>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977"/>
            <a:ext cx="32918400"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1" y="6549626"/>
            <a:ext cx="16161086" cy="2730321"/>
          </a:xfrm>
        </p:spPr>
        <p:txBody>
          <a:bodyPr anchor="b"/>
          <a:lstStyle>
            <a:lvl1pPr marL="0" indent="0">
              <a:buNone/>
              <a:defRPr sz="2000" b="1"/>
            </a:lvl1pPr>
            <a:lvl2pPr marL="391840" indent="0">
              <a:buNone/>
              <a:defRPr sz="1700" b="1"/>
            </a:lvl2pPr>
            <a:lvl3pPr marL="783680" indent="0">
              <a:buNone/>
              <a:defRPr sz="1600" b="1"/>
            </a:lvl3pPr>
            <a:lvl4pPr marL="1175521" indent="0">
              <a:buNone/>
              <a:defRPr sz="1300" b="1"/>
            </a:lvl4pPr>
            <a:lvl5pPr marL="1567361" indent="0">
              <a:buNone/>
              <a:defRPr sz="1300" b="1"/>
            </a:lvl5pPr>
            <a:lvl6pPr marL="1959202" indent="0">
              <a:buNone/>
              <a:defRPr sz="1300" b="1"/>
            </a:lvl6pPr>
            <a:lvl7pPr marL="2351041" indent="0">
              <a:buNone/>
              <a:defRPr sz="1300" b="1"/>
            </a:lvl7pPr>
            <a:lvl8pPr marL="2742882" indent="0">
              <a:buNone/>
              <a:defRPr sz="1300" b="1"/>
            </a:lvl8pPr>
            <a:lvl9pPr marL="3134723"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801" y="9279947"/>
            <a:ext cx="16161086" cy="16858444"/>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770" y="6549626"/>
            <a:ext cx="16166432" cy="2730321"/>
          </a:xfrm>
        </p:spPr>
        <p:txBody>
          <a:bodyPr anchor="b"/>
          <a:lstStyle>
            <a:lvl1pPr marL="0" indent="0">
              <a:buNone/>
              <a:defRPr sz="2000" b="1"/>
            </a:lvl1pPr>
            <a:lvl2pPr marL="391840" indent="0">
              <a:buNone/>
              <a:defRPr sz="1700" b="1"/>
            </a:lvl2pPr>
            <a:lvl3pPr marL="783680" indent="0">
              <a:buNone/>
              <a:defRPr sz="1600" b="1"/>
            </a:lvl3pPr>
            <a:lvl4pPr marL="1175521" indent="0">
              <a:buNone/>
              <a:defRPr sz="1300" b="1"/>
            </a:lvl4pPr>
            <a:lvl5pPr marL="1567361" indent="0">
              <a:buNone/>
              <a:defRPr sz="1300" b="1"/>
            </a:lvl5pPr>
            <a:lvl6pPr marL="1959202" indent="0">
              <a:buNone/>
              <a:defRPr sz="1300" b="1"/>
            </a:lvl6pPr>
            <a:lvl7pPr marL="2351041" indent="0">
              <a:buNone/>
              <a:defRPr sz="1300" b="1"/>
            </a:lvl7pPr>
            <a:lvl8pPr marL="2742882" indent="0">
              <a:buNone/>
              <a:defRPr sz="1300" b="1"/>
            </a:lvl8pPr>
            <a:lvl9pPr marL="3134723"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80770" y="9279947"/>
            <a:ext cx="16166432" cy="16858444"/>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164826"/>
            <a:ext cx="12032917" cy="4958367"/>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200" y="1164823"/>
            <a:ext cx="20447000" cy="24973567"/>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3" y="6123191"/>
            <a:ext cx="12032917" cy="20015199"/>
          </a:xfrm>
        </p:spPr>
        <p:txBody>
          <a:bodyPr/>
          <a:lstStyle>
            <a:lvl1pPr marL="0" indent="0">
              <a:buNone/>
              <a:defRPr sz="1200"/>
            </a:lvl1pPr>
            <a:lvl2pPr marL="391840" indent="0">
              <a:buNone/>
              <a:defRPr sz="1000"/>
            </a:lvl2pPr>
            <a:lvl3pPr marL="783680" indent="0">
              <a:buNone/>
              <a:defRPr sz="800"/>
            </a:lvl3pPr>
            <a:lvl4pPr marL="1175521" indent="0">
              <a:buNone/>
              <a:defRPr sz="700"/>
            </a:lvl4pPr>
            <a:lvl5pPr marL="1567361" indent="0">
              <a:buNone/>
              <a:defRPr sz="700"/>
            </a:lvl5pPr>
            <a:lvl6pPr marL="1959202" indent="0">
              <a:buNone/>
              <a:defRPr sz="700"/>
            </a:lvl6pPr>
            <a:lvl7pPr marL="2351041" indent="0">
              <a:buNone/>
              <a:defRPr sz="700"/>
            </a:lvl7pPr>
            <a:lvl8pPr marL="2742882" indent="0">
              <a:buNone/>
              <a:defRPr sz="700"/>
            </a:lvl8pPr>
            <a:lvl9pPr marL="3134723"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486" y="20483135"/>
            <a:ext cx="21945600" cy="2416936"/>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9486" y="2614413"/>
            <a:ext cx="21945600" cy="17556765"/>
          </a:xfrm>
        </p:spPr>
        <p:txBody>
          <a:bodyPr/>
          <a:lstStyle>
            <a:lvl1pPr marL="0" indent="0">
              <a:buNone/>
              <a:defRPr sz="2800"/>
            </a:lvl1pPr>
            <a:lvl2pPr marL="391840" indent="0">
              <a:buNone/>
              <a:defRPr sz="2400"/>
            </a:lvl2pPr>
            <a:lvl3pPr marL="783680" indent="0">
              <a:buNone/>
              <a:defRPr sz="2000"/>
            </a:lvl3pPr>
            <a:lvl4pPr marL="1175521" indent="0">
              <a:buNone/>
              <a:defRPr sz="1700"/>
            </a:lvl4pPr>
            <a:lvl5pPr marL="1567361" indent="0">
              <a:buNone/>
              <a:defRPr sz="1700"/>
            </a:lvl5pPr>
            <a:lvl6pPr marL="1959202" indent="0">
              <a:buNone/>
              <a:defRPr sz="1700"/>
            </a:lvl6pPr>
            <a:lvl7pPr marL="2351041" indent="0">
              <a:buNone/>
              <a:defRPr sz="1700"/>
            </a:lvl7pPr>
            <a:lvl8pPr marL="2742882" indent="0">
              <a:buNone/>
              <a:defRPr sz="1700"/>
            </a:lvl8pPr>
            <a:lvl9pPr marL="3134723" indent="0">
              <a:buNone/>
              <a:defRPr sz="1700"/>
            </a:lvl9pPr>
          </a:lstStyle>
          <a:p>
            <a:pPr lvl="0"/>
            <a:endParaRPr lang="en-US" noProof="0"/>
          </a:p>
        </p:txBody>
      </p:sp>
      <p:sp>
        <p:nvSpPr>
          <p:cNvPr id="4" name="Text Placeholder 3"/>
          <p:cNvSpPr>
            <a:spLocks noGrp="1"/>
          </p:cNvSpPr>
          <p:nvPr>
            <p:ph type="body" sz="half" idx="2"/>
          </p:nvPr>
        </p:nvSpPr>
        <p:spPr>
          <a:xfrm>
            <a:off x="7169486" y="22900070"/>
            <a:ext cx="21945600" cy="3434367"/>
          </a:xfrm>
        </p:spPr>
        <p:txBody>
          <a:bodyPr/>
          <a:lstStyle>
            <a:lvl1pPr marL="0" indent="0">
              <a:buNone/>
              <a:defRPr sz="1200"/>
            </a:lvl1pPr>
            <a:lvl2pPr marL="391840" indent="0">
              <a:buNone/>
              <a:defRPr sz="1000"/>
            </a:lvl2pPr>
            <a:lvl3pPr marL="783680" indent="0">
              <a:buNone/>
              <a:defRPr sz="800"/>
            </a:lvl3pPr>
            <a:lvl4pPr marL="1175521" indent="0">
              <a:buNone/>
              <a:defRPr sz="700"/>
            </a:lvl4pPr>
            <a:lvl5pPr marL="1567361" indent="0">
              <a:buNone/>
              <a:defRPr sz="700"/>
            </a:lvl5pPr>
            <a:lvl6pPr marL="1959202" indent="0">
              <a:buNone/>
              <a:defRPr sz="700"/>
            </a:lvl6pPr>
            <a:lvl7pPr marL="2351041" indent="0">
              <a:buNone/>
              <a:defRPr sz="700"/>
            </a:lvl7pPr>
            <a:lvl8pPr marL="2742882" indent="0">
              <a:buNone/>
              <a:defRPr sz="700"/>
            </a:lvl8pPr>
            <a:lvl9pPr marL="3134723"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41864" y="2601532"/>
            <a:ext cx="31092276" cy="4876800"/>
          </a:xfrm>
          <a:prstGeom prst="rect">
            <a:avLst/>
          </a:prstGeom>
          <a:noFill/>
          <a:ln w="9525">
            <a:noFill/>
            <a:miter lim="800000"/>
            <a:headEnd/>
            <a:tailEnd/>
          </a:ln>
        </p:spPr>
        <p:txBody>
          <a:bodyPr vert="horz" wrap="square" lIns="382265" tIns="191132" rIns="382265" bIns="19113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741864" y="8455696"/>
            <a:ext cx="31092276" cy="17553904"/>
          </a:xfrm>
          <a:prstGeom prst="rect">
            <a:avLst/>
          </a:prstGeom>
          <a:noFill/>
          <a:ln w="9525">
            <a:noFill/>
            <a:miter lim="800000"/>
            <a:headEnd/>
            <a:tailEnd/>
          </a:ln>
        </p:spPr>
        <p:txBody>
          <a:bodyPr vert="horz" wrap="square" lIns="382265" tIns="191132" rIns="382265" bIns="1911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741863" y="26660702"/>
            <a:ext cx="7620000" cy="1950433"/>
          </a:xfrm>
          <a:prstGeom prst="rect">
            <a:avLst/>
          </a:prstGeom>
          <a:noFill/>
          <a:ln w="9525">
            <a:noFill/>
            <a:miter lim="800000"/>
            <a:headEnd/>
            <a:tailEnd/>
          </a:ln>
          <a:effectLst/>
        </p:spPr>
        <p:txBody>
          <a:bodyPr vert="horz" wrap="square" lIns="382265" tIns="191132" rIns="382265" bIns="191132" numCol="1" anchor="t" anchorCtr="0" compatLnSpc="1">
            <a:prstTxWarp prst="textNoShape">
              <a:avLst/>
            </a:prstTxWarp>
          </a:bodyPr>
          <a:lstStyle>
            <a:lvl1pPr>
              <a:defRPr sz="6000"/>
            </a:lvl1pPr>
          </a:lstStyle>
          <a:p>
            <a:endParaRPr lang="en-US"/>
          </a:p>
        </p:txBody>
      </p:sp>
      <p:sp>
        <p:nvSpPr>
          <p:cNvPr id="1029" name="Rectangle 5"/>
          <p:cNvSpPr>
            <a:spLocks noGrp="1" noChangeArrowheads="1"/>
          </p:cNvSpPr>
          <p:nvPr>
            <p:ph type="ftr" sz="quarter" idx="3"/>
          </p:nvPr>
        </p:nvSpPr>
        <p:spPr bwMode="auto">
          <a:xfrm>
            <a:off x="12498140" y="26660702"/>
            <a:ext cx="11579726" cy="1950433"/>
          </a:xfrm>
          <a:prstGeom prst="rect">
            <a:avLst/>
          </a:prstGeom>
          <a:noFill/>
          <a:ln w="9525">
            <a:noFill/>
            <a:miter lim="800000"/>
            <a:headEnd/>
            <a:tailEnd/>
          </a:ln>
          <a:effectLst/>
        </p:spPr>
        <p:txBody>
          <a:bodyPr vert="horz" wrap="square" lIns="382265" tIns="191132" rIns="382265" bIns="191132" numCol="1" anchor="t" anchorCtr="0" compatLnSpc="1">
            <a:prstTxWarp prst="textNoShape">
              <a:avLst/>
            </a:prstTxWarp>
          </a:bodyPr>
          <a:lstStyle>
            <a:lvl1pPr algn="ctr">
              <a:defRPr sz="6000"/>
            </a:lvl1pPr>
          </a:lstStyle>
          <a:p>
            <a:endParaRPr lang="en-US"/>
          </a:p>
        </p:txBody>
      </p:sp>
      <p:sp>
        <p:nvSpPr>
          <p:cNvPr id="1030" name="Rectangle 6"/>
          <p:cNvSpPr>
            <a:spLocks noGrp="1" noChangeArrowheads="1"/>
          </p:cNvSpPr>
          <p:nvPr>
            <p:ph type="sldNum" sz="quarter" idx="4"/>
          </p:nvPr>
        </p:nvSpPr>
        <p:spPr bwMode="auto">
          <a:xfrm>
            <a:off x="26214137" y="26660702"/>
            <a:ext cx="7620000" cy="1950433"/>
          </a:xfrm>
          <a:prstGeom prst="rect">
            <a:avLst/>
          </a:prstGeom>
          <a:noFill/>
          <a:ln w="9525">
            <a:noFill/>
            <a:miter lim="800000"/>
            <a:headEnd/>
            <a:tailEnd/>
          </a:ln>
          <a:effectLst/>
        </p:spPr>
        <p:txBody>
          <a:bodyPr vert="horz" wrap="square" lIns="382265" tIns="191132" rIns="382265" bIns="191132" numCol="1" anchor="t" anchorCtr="0" compatLnSpc="1">
            <a:prstTxWarp prst="textNoShape">
              <a:avLst/>
            </a:prstTxWarp>
          </a:bodyPr>
          <a:lstStyle>
            <a:lvl1pPr algn="r">
              <a:defRPr sz="6000"/>
            </a:lvl1pPr>
          </a:lstStyle>
          <a:p>
            <a:fld id="{0870CD87-B729-45C9-B46A-E130E2DB8C2C}" type="slidenum">
              <a:rPr lang="en-US"/>
              <a:pPr/>
              <a:t>‹#›</a:t>
            </a:fld>
            <a:endParaRPr lang="en-US"/>
          </a:p>
        </p:txBody>
      </p:sp>
      <p:sp>
        <p:nvSpPr>
          <p:cNvPr id="7" name="Rectangle 6"/>
          <p:cNvSpPr/>
          <p:nvPr userDrawn="1"/>
        </p:nvSpPr>
        <p:spPr bwMode="auto">
          <a:xfrm>
            <a:off x="373226" y="395416"/>
            <a:ext cx="35829551" cy="28469968"/>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76547" tIns="38273" rIns="76547" bIns="38273" numCol="1" rtlCol="0" anchor="t" anchorCtr="0" compatLnSpc="1">
            <a:prstTxWarp prst="textNoShape">
              <a:avLst/>
            </a:prstTxWarp>
          </a:bodyPr>
          <a:lstStyle/>
          <a:p>
            <a:pPr marL="0" marR="0" indent="0" algn="l" defTabSz="92094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27" charset="0"/>
            </a:endParaRPr>
          </a:p>
        </p:txBody>
      </p:sp>
      <p:sp>
        <p:nvSpPr>
          <p:cNvPr id="8" name="Rectangle 7"/>
          <p:cNvSpPr/>
          <p:nvPr userDrawn="1"/>
        </p:nvSpPr>
        <p:spPr bwMode="auto">
          <a:xfrm>
            <a:off x="911065" y="4755623"/>
            <a:ext cx="8210939" cy="2379806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76547" tIns="38273" rIns="76547" bIns="38273" numCol="1" rtlCol="0" anchor="t" anchorCtr="0" compatLnSpc="1">
            <a:prstTxWarp prst="textNoShape">
              <a:avLst/>
            </a:prstTxWarp>
          </a:bodyPr>
          <a:lstStyle/>
          <a:p>
            <a:pPr marL="0" marR="0" indent="0" algn="l" defTabSz="92094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27" charset="0"/>
            </a:endParaRPr>
          </a:p>
        </p:txBody>
      </p:sp>
      <p:sp>
        <p:nvSpPr>
          <p:cNvPr id="9" name="Rectangle 8"/>
          <p:cNvSpPr/>
          <p:nvPr userDrawn="1"/>
        </p:nvSpPr>
        <p:spPr bwMode="auto">
          <a:xfrm>
            <a:off x="9758632" y="4755623"/>
            <a:ext cx="8210939" cy="2379806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76547" tIns="38273" rIns="76547" bIns="38273" numCol="1" rtlCol="0" anchor="t" anchorCtr="0" compatLnSpc="1">
            <a:prstTxWarp prst="textNoShape">
              <a:avLst/>
            </a:prstTxWarp>
          </a:bodyPr>
          <a:lstStyle/>
          <a:p>
            <a:pPr marL="0" marR="0" indent="0" algn="l" defTabSz="92094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27" charset="0"/>
            </a:endParaRPr>
          </a:p>
        </p:txBody>
      </p:sp>
      <p:sp>
        <p:nvSpPr>
          <p:cNvPr id="10" name="Rectangle 9"/>
          <p:cNvSpPr/>
          <p:nvPr userDrawn="1"/>
        </p:nvSpPr>
        <p:spPr bwMode="auto">
          <a:xfrm>
            <a:off x="18606196" y="4755623"/>
            <a:ext cx="8210939" cy="2379806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76547" tIns="38273" rIns="76547" bIns="38273" numCol="1" rtlCol="0" anchor="t" anchorCtr="0" compatLnSpc="1">
            <a:prstTxWarp prst="textNoShape">
              <a:avLst/>
            </a:prstTxWarp>
          </a:bodyPr>
          <a:lstStyle/>
          <a:p>
            <a:pPr marL="0" marR="0" indent="0" algn="l" defTabSz="92094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27" charset="0"/>
            </a:endParaRPr>
          </a:p>
        </p:txBody>
      </p:sp>
      <p:sp>
        <p:nvSpPr>
          <p:cNvPr id="11" name="Rectangle 10"/>
          <p:cNvSpPr/>
          <p:nvPr userDrawn="1"/>
        </p:nvSpPr>
        <p:spPr bwMode="auto">
          <a:xfrm>
            <a:off x="27453763" y="4755623"/>
            <a:ext cx="8210939" cy="23798063"/>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76547" tIns="38273" rIns="76547" bIns="38273" numCol="1" rtlCol="0" anchor="t" anchorCtr="0" compatLnSpc="1">
            <a:prstTxWarp prst="textNoShape">
              <a:avLst/>
            </a:prstTxWarp>
          </a:bodyPr>
          <a:lstStyle/>
          <a:p>
            <a:pPr marL="0" marR="0" indent="0" algn="l" defTabSz="92094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27" charset="0"/>
            </a:endParaRPr>
          </a:p>
        </p:txBody>
      </p:sp>
      <p:sp>
        <p:nvSpPr>
          <p:cNvPr id="12" name="Rectangle 11"/>
          <p:cNvSpPr/>
          <p:nvPr userDrawn="1"/>
        </p:nvSpPr>
        <p:spPr bwMode="auto">
          <a:xfrm>
            <a:off x="376992" y="432698"/>
            <a:ext cx="35782748" cy="3860940"/>
          </a:xfrm>
          <a:prstGeom prst="rect">
            <a:avLst/>
          </a:prstGeom>
          <a:solidFill>
            <a:srgbClr val="87212E"/>
          </a:solidFill>
          <a:ln w="9525" cap="flat" cmpd="sng" algn="ctr">
            <a:noFill/>
            <a:prstDash val="solid"/>
            <a:round/>
            <a:headEnd type="none" w="med" len="med"/>
            <a:tailEnd type="none" w="med" len="med"/>
          </a:ln>
          <a:effectLst/>
        </p:spPr>
        <p:txBody>
          <a:bodyPr vert="horz" wrap="square" lIns="76547" tIns="38273" rIns="76547" bIns="38273" numCol="1" rtlCol="0" anchor="t" anchorCtr="0" compatLnSpc="1">
            <a:prstTxWarp prst="textNoShape">
              <a:avLst/>
            </a:prstTxWarp>
          </a:bodyPr>
          <a:lstStyle/>
          <a:p>
            <a:pPr marL="0" marR="0" indent="0" algn="l" defTabSz="92094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24525" rtl="0" eaLnBrk="0" fontAlgn="base" hangingPunct="0">
        <a:spcBef>
          <a:spcPct val="0"/>
        </a:spcBef>
        <a:spcAft>
          <a:spcPct val="0"/>
        </a:spcAft>
        <a:defRPr sz="18100">
          <a:solidFill>
            <a:schemeClr val="tx2"/>
          </a:solidFill>
          <a:latin typeface="+mj-lt"/>
          <a:ea typeface="+mj-ea"/>
          <a:cs typeface="+mj-cs"/>
        </a:defRPr>
      </a:lvl1pPr>
      <a:lvl2pPr algn="ctr" defTabSz="3824525" rtl="0" eaLnBrk="0" fontAlgn="base" hangingPunct="0">
        <a:spcBef>
          <a:spcPct val="0"/>
        </a:spcBef>
        <a:spcAft>
          <a:spcPct val="0"/>
        </a:spcAft>
        <a:defRPr sz="18100">
          <a:solidFill>
            <a:schemeClr val="tx2"/>
          </a:solidFill>
          <a:latin typeface="Times New Roman" pitchFamily="27" charset="0"/>
        </a:defRPr>
      </a:lvl2pPr>
      <a:lvl3pPr algn="ctr" defTabSz="3824525" rtl="0" eaLnBrk="0" fontAlgn="base" hangingPunct="0">
        <a:spcBef>
          <a:spcPct val="0"/>
        </a:spcBef>
        <a:spcAft>
          <a:spcPct val="0"/>
        </a:spcAft>
        <a:defRPr sz="18100">
          <a:solidFill>
            <a:schemeClr val="tx2"/>
          </a:solidFill>
          <a:latin typeface="Times New Roman" pitchFamily="27" charset="0"/>
        </a:defRPr>
      </a:lvl3pPr>
      <a:lvl4pPr algn="ctr" defTabSz="3824525" rtl="0" eaLnBrk="0" fontAlgn="base" hangingPunct="0">
        <a:spcBef>
          <a:spcPct val="0"/>
        </a:spcBef>
        <a:spcAft>
          <a:spcPct val="0"/>
        </a:spcAft>
        <a:defRPr sz="18100">
          <a:solidFill>
            <a:schemeClr val="tx2"/>
          </a:solidFill>
          <a:latin typeface="Times New Roman" pitchFamily="27" charset="0"/>
        </a:defRPr>
      </a:lvl4pPr>
      <a:lvl5pPr algn="ctr" defTabSz="3824525" rtl="0" eaLnBrk="0" fontAlgn="base" hangingPunct="0">
        <a:spcBef>
          <a:spcPct val="0"/>
        </a:spcBef>
        <a:spcAft>
          <a:spcPct val="0"/>
        </a:spcAft>
        <a:defRPr sz="18100">
          <a:solidFill>
            <a:schemeClr val="tx2"/>
          </a:solidFill>
          <a:latin typeface="Times New Roman" pitchFamily="27" charset="0"/>
        </a:defRPr>
      </a:lvl5pPr>
      <a:lvl6pPr marL="391840" algn="ctr" defTabSz="3824525" rtl="0" fontAlgn="base">
        <a:spcBef>
          <a:spcPct val="0"/>
        </a:spcBef>
        <a:spcAft>
          <a:spcPct val="0"/>
        </a:spcAft>
        <a:defRPr sz="18100">
          <a:solidFill>
            <a:schemeClr val="tx2"/>
          </a:solidFill>
          <a:latin typeface="Times New Roman" pitchFamily="27" charset="0"/>
        </a:defRPr>
      </a:lvl6pPr>
      <a:lvl7pPr marL="783680" algn="ctr" defTabSz="3824525" rtl="0" fontAlgn="base">
        <a:spcBef>
          <a:spcPct val="0"/>
        </a:spcBef>
        <a:spcAft>
          <a:spcPct val="0"/>
        </a:spcAft>
        <a:defRPr sz="18100">
          <a:solidFill>
            <a:schemeClr val="tx2"/>
          </a:solidFill>
          <a:latin typeface="Times New Roman" pitchFamily="27" charset="0"/>
        </a:defRPr>
      </a:lvl7pPr>
      <a:lvl8pPr marL="1175521" algn="ctr" defTabSz="3824525" rtl="0" fontAlgn="base">
        <a:spcBef>
          <a:spcPct val="0"/>
        </a:spcBef>
        <a:spcAft>
          <a:spcPct val="0"/>
        </a:spcAft>
        <a:defRPr sz="18100">
          <a:solidFill>
            <a:schemeClr val="tx2"/>
          </a:solidFill>
          <a:latin typeface="Times New Roman" pitchFamily="27" charset="0"/>
        </a:defRPr>
      </a:lvl8pPr>
      <a:lvl9pPr marL="1567361" algn="ctr" defTabSz="3824525" rtl="0" fontAlgn="base">
        <a:spcBef>
          <a:spcPct val="0"/>
        </a:spcBef>
        <a:spcAft>
          <a:spcPct val="0"/>
        </a:spcAft>
        <a:defRPr sz="18100">
          <a:solidFill>
            <a:schemeClr val="tx2"/>
          </a:solidFill>
          <a:latin typeface="Times New Roman" pitchFamily="27" charset="0"/>
        </a:defRPr>
      </a:lvl9pPr>
    </p:titleStyle>
    <p:bodyStyle>
      <a:lvl1pPr marL="1432667" indent="-1432667" algn="l" defTabSz="3824525" rtl="0" eaLnBrk="0" fontAlgn="base" hangingPunct="0">
        <a:spcBef>
          <a:spcPct val="20000"/>
        </a:spcBef>
        <a:spcAft>
          <a:spcPct val="0"/>
        </a:spcAft>
        <a:buChar char="•"/>
        <a:defRPr sz="13400">
          <a:solidFill>
            <a:schemeClr val="tx1"/>
          </a:solidFill>
          <a:latin typeface="+mn-lt"/>
          <a:ea typeface="+mn-ea"/>
          <a:cs typeface="+mn-cs"/>
        </a:defRPr>
      </a:lvl1pPr>
      <a:lvl2pPr marL="3104790" indent="-1193208" algn="l" defTabSz="3824525" rtl="0" eaLnBrk="0" fontAlgn="base" hangingPunct="0">
        <a:spcBef>
          <a:spcPct val="20000"/>
        </a:spcBef>
        <a:spcAft>
          <a:spcPct val="0"/>
        </a:spcAft>
        <a:buChar char="–"/>
        <a:defRPr sz="11500">
          <a:solidFill>
            <a:schemeClr val="tx1"/>
          </a:solidFill>
          <a:latin typeface="+mn-lt"/>
        </a:defRPr>
      </a:lvl2pPr>
      <a:lvl3pPr marL="4775554" indent="-951030" algn="l" defTabSz="3824525" rtl="0" eaLnBrk="0" fontAlgn="base" hangingPunct="0">
        <a:spcBef>
          <a:spcPct val="20000"/>
        </a:spcBef>
        <a:spcAft>
          <a:spcPct val="0"/>
        </a:spcAft>
        <a:buChar char="•"/>
        <a:defRPr sz="10100">
          <a:solidFill>
            <a:schemeClr val="tx1"/>
          </a:solidFill>
          <a:latin typeface="+mn-lt"/>
        </a:defRPr>
      </a:lvl3pPr>
      <a:lvl4pPr marL="6688496" indent="-952390" algn="l" defTabSz="3824525" rtl="0" eaLnBrk="0" fontAlgn="base" hangingPunct="0">
        <a:spcBef>
          <a:spcPct val="20000"/>
        </a:spcBef>
        <a:spcAft>
          <a:spcPct val="0"/>
        </a:spcAft>
        <a:buChar char="–"/>
        <a:defRPr sz="8400">
          <a:solidFill>
            <a:schemeClr val="tx1"/>
          </a:solidFill>
          <a:latin typeface="+mn-lt"/>
        </a:defRPr>
      </a:lvl4pPr>
      <a:lvl5pPr marL="8600078" indent="-955110" algn="l" defTabSz="3824525" rtl="0" eaLnBrk="0" fontAlgn="base" hangingPunct="0">
        <a:spcBef>
          <a:spcPct val="20000"/>
        </a:spcBef>
        <a:spcAft>
          <a:spcPct val="0"/>
        </a:spcAft>
        <a:buChar char="»"/>
        <a:defRPr sz="8400">
          <a:solidFill>
            <a:schemeClr val="tx1"/>
          </a:solidFill>
          <a:latin typeface="+mn-lt"/>
        </a:defRPr>
      </a:lvl5pPr>
      <a:lvl6pPr marL="8991919" indent="-955110" algn="l" defTabSz="3824525" rtl="0" fontAlgn="base">
        <a:spcBef>
          <a:spcPct val="20000"/>
        </a:spcBef>
        <a:spcAft>
          <a:spcPct val="0"/>
        </a:spcAft>
        <a:buChar char="»"/>
        <a:defRPr sz="8400">
          <a:solidFill>
            <a:schemeClr val="tx1"/>
          </a:solidFill>
          <a:latin typeface="+mn-lt"/>
        </a:defRPr>
      </a:lvl6pPr>
      <a:lvl7pPr marL="9383759" indent="-955110" algn="l" defTabSz="3824525" rtl="0" fontAlgn="base">
        <a:spcBef>
          <a:spcPct val="20000"/>
        </a:spcBef>
        <a:spcAft>
          <a:spcPct val="0"/>
        </a:spcAft>
        <a:buChar char="»"/>
        <a:defRPr sz="8400">
          <a:solidFill>
            <a:schemeClr val="tx1"/>
          </a:solidFill>
          <a:latin typeface="+mn-lt"/>
        </a:defRPr>
      </a:lvl7pPr>
      <a:lvl8pPr marL="9775598" indent="-955110" algn="l" defTabSz="3824525" rtl="0" fontAlgn="base">
        <a:spcBef>
          <a:spcPct val="20000"/>
        </a:spcBef>
        <a:spcAft>
          <a:spcPct val="0"/>
        </a:spcAft>
        <a:buChar char="»"/>
        <a:defRPr sz="8400">
          <a:solidFill>
            <a:schemeClr val="tx1"/>
          </a:solidFill>
          <a:latin typeface="+mn-lt"/>
        </a:defRPr>
      </a:lvl8pPr>
      <a:lvl9pPr marL="10167439" indent="-955110" algn="l" defTabSz="3824525" rtl="0" fontAlgn="base">
        <a:spcBef>
          <a:spcPct val="20000"/>
        </a:spcBef>
        <a:spcAft>
          <a:spcPct val="0"/>
        </a:spcAft>
        <a:buChar char="»"/>
        <a:defRPr sz="8400">
          <a:solidFill>
            <a:schemeClr val="tx1"/>
          </a:solidFill>
          <a:latin typeface="+mn-lt"/>
        </a:defRPr>
      </a:lvl9pPr>
    </p:bodyStyle>
    <p:otherStyle>
      <a:defPPr>
        <a:defRPr lang="en-US"/>
      </a:defPPr>
      <a:lvl1pPr marL="0" algn="l" defTabSz="783680" rtl="0" eaLnBrk="1" latinLnBrk="0" hangingPunct="1">
        <a:defRPr sz="1600" kern="1200">
          <a:solidFill>
            <a:schemeClr val="tx1"/>
          </a:solidFill>
          <a:latin typeface="+mn-lt"/>
          <a:ea typeface="+mn-ea"/>
          <a:cs typeface="+mn-cs"/>
        </a:defRPr>
      </a:lvl1pPr>
      <a:lvl2pPr marL="391840" algn="l" defTabSz="783680" rtl="0" eaLnBrk="1" latinLnBrk="0" hangingPunct="1">
        <a:defRPr sz="1600" kern="1200">
          <a:solidFill>
            <a:schemeClr val="tx1"/>
          </a:solidFill>
          <a:latin typeface="+mn-lt"/>
          <a:ea typeface="+mn-ea"/>
          <a:cs typeface="+mn-cs"/>
        </a:defRPr>
      </a:lvl2pPr>
      <a:lvl3pPr marL="783680" algn="l" defTabSz="783680" rtl="0" eaLnBrk="1" latinLnBrk="0" hangingPunct="1">
        <a:defRPr sz="1600" kern="1200">
          <a:solidFill>
            <a:schemeClr val="tx1"/>
          </a:solidFill>
          <a:latin typeface="+mn-lt"/>
          <a:ea typeface="+mn-ea"/>
          <a:cs typeface="+mn-cs"/>
        </a:defRPr>
      </a:lvl3pPr>
      <a:lvl4pPr marL="1175521" algn="l" defTabSz="783680" rtl="0" eaLnBrk="1" latinLnBrk="0" hangingPunct="1">
        <a:defRPr sz="1600" kern="1200">
          <a:solidFill>
            <a:schemeClr val="tx1"/>
          </a:solidFill>
          <a:latin typeface="+mn-lt"/>
          <a:ea typeface="+mn-ea"/>
          <a:cs typeface="+mn-cs"/>
        </a:defRPr>
      </a:lvl4pPr>
      <a:lvl5pPr marL="1567361" algn="l" defTabSz="783680" rtl="0" eaLnBrk="1" latinLnBrk="0" hangingPunct="1">
        <a:defRPr sz="1600" kern="1200">
          <a:solidFill>
            <a:schemeClr val="tx1"/>
          </a:solidFill>
          <a:latin typeface="+mn-lt"/>
          <a:ea typeface="+mn-ea"/>
          <a:cs typeface="+mn-cs"/>
        </a:defRPr>
      </a:lvl5pPr>
      <a:lvl6pPr marL="1959202" algn="l" defTabSz="783680" rtl="0" eaLnBrk="1" latinLnBrk="0" hangingPunct="1">
        <a:defRPr sz="1600" kern="1200">
          <a:solidFill>
            <a:schemeClr val="tx1"/>
          </a:solidFill>
          <a:latin typeface="+mn-lt"/>
          <a:ea typeface="+mn-ea"/>
          <a:cs typeface="+mn-cs"/>
        </a:defRPr>
      </a:lvl6pPr>
      <a:lvl7pPr marL="2351041" algn="l" defTabSz="783680" rtl="0" eaLnBrk="1" latinLnBrk="0" hangingPunct="1">
        <a:defRPr sz="1600" kern="1200">
          <a:solidFill>
            <a:schemeClr val="tx1"/>
          </a:solidFill>
          <a:latin typeface="+mn-lt"/>
          <a:ea typeface="+mn-ea"/>
          <a:cs typeface="+mn-cs"/>
        </a:defRPr>
      </a:lvl7pPr>
      <a:lvl8pPr marL="2742882" algn="l" defTabSz="783680" rtl="0" eaLnBrk="1" latinLnBrk="0" hangingPunct="1">
        <a:defRPr sz="1600" kern="1200">
          <a:solidFill>
            <a:schemeClr val="tx1"/>
          </a:solidFill>
          <a:latin typeface="+mn-lt"/>
          <a:ea typeface="+mn-ea"/>
          <a:cs typeface="+mn-cs"/>
        </a:defRPr>
      </a:lvl8pPr>
      <a:lvl9pPr marL="3134723" algn="l" defTabSz="7836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hyperlink" Target="https://www.bsee.gov/decommissioning"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es.copernicus.org/preprints/wes-2023-96/" TargetMode="External"/><Relationship Id="rId11" Type="http://schemas.openxmlformats.org/officeDocument/2006/relationships/image" Target="../media/image7.png"/><Relationship Id="rId5" Type="http://schemas.openxmlformats.org/officeDocument/2006/relationships/hyperlink" Target="https://www.e3s-conferences.org/articles/e3sconf/abs/2021/09/e3sconf_iaecst20_01063/e3sconf_iaecst20_01063.html"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7" name="Picture 8" descr="The ecological impact of offshore wind farms - Zero Carbon Analytics">
            <a:extLst>
              <a:ext uri="{FF2B5EF4-FFF2-40B4-BE49-F238E27FC236}">
                <a16:creationId xmlns:a16="http://schemas.microsoft.com/office/drawing/2014/main" id="{3540710F-D7A6-701A-9E6F-EA8F37E53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18" y="8846468"/>
            <a:ext cx="6943718" cy="50507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6397" y="293011"/>
            <a:ext cx="36083685" cy="4136884"/>
          </a:xfrm>
          <a:prstGeom prst="rect">
            <a:avLst/>
          </a:prstGeom>
          <a:blipFill>
            <a:blip r:embed="rId4"/>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wrap="square" lIns="76547" tIns="38273" rIns="76547" bIns="38273" rtlCol="0" anchor="ctr" anchorCtr="0">
            <a:noAutofit/>
          </a:bodyPr>
          <a:lstStyle/>
          <a:p>
            <a:pPr>
              <a:spcAft>
                <a:spcPts val="419"/>
              </a:spcAft>
            </a:pPr>
            <a:r>
              <a:rPr lang="en-US" sz="8000" b="1" dirty="0">
                <a:solidFill>
                  <a:schemeClr val="bg1"/>
                </a:solidFill>
                <a:latin typeface="Arial"/>
                <a:cs typeface="Arial"/>
              </a:rPr>
              <a:t>Floating Offshore Wind Turbine Analysis </a:t>
            </a:r>
          </a:p>
          <a:p>
            <a:r>
              <a:rPr lang="en-US" sz="4000" b="1" dirty="0">
                <a:solidFill>
                  <a:schemeClr val="bg1"/>
                </a:solidFill>
                <a:latin typeface="Arial"/>
                <a:cs typeface="Arial"/>
              </a:rPr>
              <a:t>Payton </a:t>
            </a:r>
            <a:r>
              <a:rPr lang="en-US" sz="4000" b="1" dirty="0" err="1">
                <a:solidFill>
                  <a:schemeClr val="bg1"/>
                </a:solidFill>
                <a:latin typeface="Arial"/>
                <a:cs typeface="Arial"/>
              </a:rPr>
              <a:t>Maddaloni</a:t>
            </a:r>
            <a:r>
              <a:rPr lang="en-US" sz="4000" b="1" dirty="0">
                <a:solidFill>
                  <a:schemeClr val="bg1"/>
                </a:solidFill>
                <a:latin typeface="Arial"/>
                <a:cs typeface="Arial"/>
              </a:rPr>
              <a:t>, Department of Engineering and Physical Science, University of New Hampshire</a:t>
            </a:r>
          </a:p>
        </p:txBody>
      </p:sp>
      <p:sp>
        <p:nvSpPr>
          <p:cNvPr id="5" name="TextBox 4"/>
          <p:cNvSpPr txBox="1"/>
          <p:nvPr/>
        </p:nvSpPr>
        <p:spPr>
          <a:xfrm>
            <a:off x="919259" y="4759116"/>
            <a:ext cx="8204220" cy="1272592"/>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lIns="229639" tIns="229639" rIns="229639" bIns="229639" rtlCol="0" anchor="ctr" anchorCtr="0">
            <a:normAutofit/>
          </a:bodyPr>
          <a:lstStyle/>
          <a:p>
            <a:pPr algn="ctr">
              <a:spcAft>
                <a:spcPts val="0"/>
              </a:spcAft>
            </a:pPr>
            <a:r>
              <a:rPr lang="en-US" sz="4000" b="1" dirty="0">
                <a:latin typeface="Arial"/>
                <a:cs typeface="Arial"/>
              </a:rPr>
              <a:t>Introduction</a:t>
            </a:r>
          </a:p>
        </p:txBody>
      </p:sp>
      <p:sp>
        <p:nvSpPr>
          <p:cNvPr id="7" name="TextBox 6"/>
          <p:cNvSpPr txBox="1"/>
          <p:nvPr/>
        </p:nvSpPr>
        <p:spPr>
          <a:xfrm>
            <a:off x="9745599" y="4738226"/>
            <a:ext cx="8245175" cy="1293484"/>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lIns="229639" tIns="229639" rIns="229639" bIns="229639" rtlCol="0" anchor="ctr" anchorCtr="0">
            <a:normAutofit/>
          </a:bodyPr>
          <a:lstStyle/>
          <a:p>
            <a:pPr algn="ctr">
              <a:spcAft>
                <a:spcPts val="0"/>
              </a:spcAft>
            </a:pPr>
            <a:r>
              <a:rPr lang="en-US" sz="4000" b="1" dirty="0">
                <a:latin typeface="Arial"/>
                <a:cs typeface="Arial"/>
              </a:rPr>
              <a:t>Types of Traditional Platforms</a:t>
            </a:r>
          </a:p>
        </p:txBody>
      </p:sp>
      <p:sp>
        <p:nvSpPr>
          <p:cNvPr id="9" name="TextBox 8"/>
          <p:cNvSpPr txBox="1"/>
          <p:nvPr/>
        </p:nvSpPr>
        <p:spPr>
          <a:xfrm>
            <a:off x="27439561" y="4769556"/>
            <a:ext cx="8224309" cy="1262152"/>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lIns="229639" tIns="229639" rIns="229639" bIns="229639" rtlCol="0" anchor="ctr" anchorCtr="0">
            <a:normAutofit/>
          </a:bodyPr>
          <a:lstStyle/>
          <a:p>
            <a:pPr algn="ctr">
              <a:spcAft>
                <a:spcPts val="0"/>
              </a:spcAft>
            </a:pPr>
            <a:r>
              <a:rPr lang="en-US" sz="4000" b="1" dirty="0">
                <a:latin typeface="Arial"/>
                <a:cs typeface="Arial"/>
              </a:rPr>
              <a:t>End of Life Consideration </a:t>
            </a:r>
          </a:p>
        </p:txBody>
      </p:sp>
      <p:sp>
        <p:nvSpPr>
          <p:cNvPr id="10" name="TextBox 9"/>
          <p:cNvSpPr txBox="1"/>
          <p:nvPr/>
        </p:nvSpPr>
        <p:spPr>
          <a:xfrm>
            <a:off x="27469485" y="23808914"/>
            <a:ext cx="8224956" cy="921495"/>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lIns="229639" tIns="229639" rIns="229639" bIns="229639" rtlCol="0" anchor="ctr" anchorCtr="0">
            <a:normAutofit fontScale="85000" lnSpcReduction="20000"/>
          </a:bodyPr>
          <a:lstStyle/>
          <a:p>
            <a:pPr algn="ctr">
              <a:spcAft>
                <a:spcPts val="0"/>
              </a:spcAft>
            </a:pPr>
            <a:r>
              <a:rPr lang="en-US" sz="4300" b="1" dirty="0">
                <a:latin typeface="Arial"/>
                <a:cs typeface="Arial"/>
              </a:rPr>
              <a:t>References</a:t>
            </a:r>
            <a:endParaRPr lang="en-US" sz="4000" b="1" dirty="0">
              <a:latin typeface="Arial"/>
              <a:cs typeface="Arial"/>
            </a:endParaRPr>
          </a:p>
        </p:txBody>
      </p:sp>
      <p:sp>
        <p:nvSpPr>
          <p:cNvPr id="11" name="Text Box 4"/>
          <p:cNvSpPr txBox="1">
            <a:spLocks noChangeArrowheads="1"/>
          </p:cNvSpPr>
          <p:nvPr/>
        </p:nvSpPr>
        <p:spPr bwMode="auto">
          <a:xfrm>
            <a:off x="1242259" y="5706583"/>
            <a:ext cx="8055094" cy="3733402"/>
          </a:xfrm>
          <a:prstGeom prst="rect">
            <a:avLst/>
          </a:prstGeom>
          <a:noFill/>
          <a:ln w="9525">
            <a:noFill/>
            <a:miter lim="800000"/>
            <a:headEnd/>
            <a:tailEnd/>
          </a:ln>
        </p:spPr>
        <p:txBody>
          <a:bodyPr wrap="square" lIns="382265" tIns="385608" rIns="382265" bIns="385608">
            <a:spAutoFit/>
          </a:bodyPr>
          <a:lstStyle/>
          <a:p>
            <a:pPr marR="0" algn="ctr">
              <a:spcBef>
                <a:spcPts val="0"/>
              </a:spcBef>
              <a:spcAft>
                <a:spcPts val="800"/>
              </a:spcAf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floating offshore wind turbine (FOWT) industry is making strides across the globe. Considerations in different life cycle phases are either addressed or have the potential to be optimized</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 Box 10"/>
          <p:cNvSpPr txBox="1">
            <a:spLocks noChangeArrowheads="1"/>
          </p:cNvSpPr>
          <p:nvPr/>
        </p:nvSpPr>
        <p:spPr bwMode="auto">
          <a:xfrm>
            <a:off x="27435808" y="24485988"/>
            <a:ext cx="8190399" cy="5149175"/>
          </a:xfrm>
          <a:prstGeom prst="rect">
            <a:avLst/>
          </a:prstGeom>
          <a:noFill/>
          <a:ln w="9525">
            <a:noFill/>
            <a:miter lim="800000"/>
            <a:headEnd/>
            <a:tailEnd/>
          </a:ln>
        </p:spPr>
        <p:txBody>
          <a:bodyPr wrap="square" lIns="382265" tIns="385608" rIns="382265" bIns="385608">
            <a:spAutoFit/>
          </a:bodyPr>
          <a:lstStyle/>
          <a:p>
            <a:pPr marL="742950" indent="-742950" defTabSz="3824525">
              <a:spcBef>
                <a:spcPct val="50000"/>
              </a:spcBef>
              <a:buFont typeface="+mj-lt"/>
              <a:buAutoNum type="arabicPeriod"/>
            </a:pP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Feng, J., Car, H., Liu., &amp; Lee, J. (2021). </a:t>
            </a:r>
            <a:r>
              <a:rPr lang="en-US" sz="1600" i="1"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A Systematic Framework for Maintenance Scheduling and Routing for Off-Shore Wind Farms by Minimizing Predictive Production Loss</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E3S Web Conf., 233. </a:t>
            </a:r>
            <a:r>
              <a:rPr lang="en-US" sz="1600" u="sng" dirty="0">
                <a:solidFill>
                  <a:srgbClr val="0D0D0D"/>
                </a:solidFill>
                <a:effectLst/>
                <a:latin typeface="Arial" panose="020B0604020202020204" pitchFamily="34" charset="0"/>
                <a:ea typeface="Times New Roman" panose="02020603050405020304" pitchFamily="18" charset="0"/>
                <a:cs typeface="Arial" panose="020B0604020202020204" pitchFamily="34" charset="0"/>
                <a:hlinkClick r:id="rId5"/>
              </a:rPr>
              <a:t>https://www.e3s-conferences.org/articles/e3sconf/abs/2021/09/e3sconf_iaecst20_01063/e3sconf_iaecst20_01063.html</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defTabSz="3824525">
              <a:spcBef>
                <a:spcPct val="50000"/>
              </a:spcBef>
              <a:buFont typeface="+mj-lt"/>
              <a:buAutoNum type="arabicPeriod"/>
            </a:pPr>
            <a:r>
              <a:rPr lang="en-US" sz="1600" dirty="0" err="1">
                <a:solidFill>
                  <a:srgbClr val="0D0D0D"/>
                </a:solidFill>
                <a:effectLst/>
                <a:latin typeface="Arial" panose="020B0604020202020204" pitchFamily="34" charset="0"/>
                <a:ea typeface="Times New Roman" panose="02020603050405020304" pitchFamily="18" charset="0"/>
                <a:cs typeface="Arial" panose="020B0604020202020204" pitchFamily="34" charset="0"/>
              </a:rPr>
              <a:t>Ojo</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A., </a:t>
            </a:r>
            <a:r>
              <a:rPr lang="en-US" sz="1600" dirty="0" err="1">
                <a:solidFill>
                  <a:srgbClr val="0D0D0D"/>
                </a:solidFill>
                <a:effectLst/>
                <a:latin typeface="Arial" panose="020B0604020202020204" pitchFamily="34" charset="0"/>
                <a:ea typeface="Times New Roman" panose="02020603050405020304" pitchFamily="18" charset="0"/>
                <a:cs typeface="Arial" panose="020B0604020202020204" pitchFamily="34" charset="0"/>
              </a:rPr>
              <a:t>Collu</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M., &amp; </a:t>
            </a:r>
            <a:r>
              <a:rPr lang="en-US" sz="1600" dirty="0" err="1">
                <a:solidFill>
                  <a:srgbClr val="0D0D0D"/>
                </a:solidFill>
                <a:effectLst/>
                <a:latin typeface="Arial" panose="020B0604020202020204" pitchFamily="34" charset="0"/>
                <a:ea typeface="Times New Roman" panose="02020603050405020304" pitchFamily="18" charset="0"/>
                <a:cs typeface="Arial" panose="020B0604020202020204" pitchFamily="34" charset="0"/>
              </a:rPr>
              <a:t>Coraddu</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A. (2023). </a:t>
            </a:r>
            <a:r>
              <a:rPr lang="en-US" sz="1600" i="1"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Preliminary Techno-Economic Study of </a:t>
            </a:r>
            <a:r>
              <a:rPr lang="en-US" sz="1600" i="1" dirty="0" err="1">
                <a:solidFill>
                  <a:srgbClr val="0D0D0D"/>
                </a:solidFill>
                <a:effectLst/>
                <a:latin typeface="Arial" panose="020B0604020202020204" pitchFamily="34" charset="0"/>
                <a:ea typeface="Times New Roman" panose="02020603050405020304" pitchFamily="18" charset="0"/>
                <a:cs typeface="Arial" panose="020B0604020202020204" pitchFamily="34" charset="0"/>
              </a:rPr>
              <a:t>Optimzed</a:t>
            </a:r>
            <a:r>
              <a:rPr lang="en-US" sz="1600" i="1"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Floating Offshore Wind </a:t>
            </a:r>
            <a:r>
              <a:rPr lang="en-US" sz="1600" i="1" dirty="0" err="1">
                <a:solidFill>
                  <a:srgbClr val="0D0D0D"/>
                </a:solidFill>
                <a:effectLst/>
                <a:latin typeface="Arial" panose="020B0604020202020204" pitchFamily="34" charset="0"/>
                <a:ea typeface="Times New Roman" panose="02020603050405020304" pitchFamily="18" charset="0"/>
                <a:cs typeface="Arial" panose="020B0604020202020204" pitchFamily="34" charset="0"/>
              </a:rPr>
              <a:t>Turbinee</a:t>
            </a:r>
            <a:r>
              <a:rPr lang="en-US" sz="1600" i="1"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Substructure</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Wind </a:t>
            </a:r>
            <a:r>
              <a:rPr lang="en-US" sz="1600" dirty="0" err="1">
                <a:solidFill>
                  <a:srgbClr val="0D0D0D"/>
                </a:solidFill>
                <a:effectLst/>
                <a:latin typeface="Arial" panose="020B0604020202020204" pitchFamily="34" charset="0"/>
                <a:ea typeface="Times New Roman" panose="02020603050405020304" pitchFamily="18" charset="0"/>
                <a:cs typeface="Arial" panose="020B0604020202020204" pitchFamily="34" charset="0"/>
              </a:rPr>
              <a:t>Energ</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Sci </a:t>
            </a:r>
            <a:r>
              <a:rPr lang="en-US" sz="1600" dirty="0" err="1">
                <a:solidFill>
                  <a:srgbClr val="0D0D0D"/>
                </a:solidFill>
                <a:effectLst/>
                <a:latin typeface="Arial" panose="020B0604020202020204" pitchFamily="34" charset="0"/>
                <a:ea typeface="Times New Roman" panose="02020603050405020304" pitchFamily="18" charset="0"/>
                <a:cs typeface="Arial" panose="020B0604020202020204" pitchFamily="34" charset="0"/>
              </a:rPr>
              <a:t>Disucss</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(preprint). </a:t>
            </a:r>
            <a:r>
              <a:rPr lang="en-US" sz="1600" u="sng" dirty="0">
                <a:solidFill>
                  <a:srgbClr val="0D0D0D"/>
                </a:solidFill>
                <a:effectLst/>
                <a:latin typeface="Arial" panose="020B0604020202020204" pitchFamily="34" charset="0"/>
                <a:ea typeface="Times New Roman" panose="02020603050405020304" pitchFamily="18" charset="0"/>
                <a:cs typeface="Arial" panose="020B0604020202020204" pitchFamily="34" charset="0"/>
                <a:hlinkClick r:id="rId6"/>
              </a:rPr>
              <a:t>https://wes.copernicus.org/preprints/wes-2023-96/</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defTabSz="3824525">
              <a:spcBef>
                <a:spcPct val="50000"/>
              </a:spcBef>
              <a:buFont typeface="+mj-lt"/>
              <a:buAutoNum type="arabicPeriod"/>
            </a:pPr>
            <a:r>
              <a:rPr lang="en-US" sz="1600" i="1"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Decommissioning</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Bureau of Safety and Environmental Enforcement. In U.S. Department of the Interior. </a:t>
            </a:r>
            <a:r>
              <a:rPr lang="en-US" sz="1600" u="sng" dirty="0">
                <a:solidFill>
                  <a:srgbClr val="0D0D0D"/>
                </a:solidFill>
                <a:effectLst/>
                <a:latin typeface="Arial" panose="020B0604020202020204" pitchFamily="34" charset="0"/>
                <a:ea typeface="Times New Roman" panose="02020603050405020304" pitchFamily="18" charset="0"/>
                <a:cs typeface="Arial" panose="020B0604020202020204" pitchFamily="34" charset="0"/>
                <a:hlinkClick r:id="rId7"/>
              </a:rPr>
              <a:t>https://www.bsee.gov/decommissioning</a:t>
            </a:r>
            <a:r>
              <a:rPr lang="en-US" sz="1600" dirty="0">
                <a:solidFill>
                  <a:srgbClr val="0D0D0D"/>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742950" indent="-742950" defTabSz="3824525">
              <a:spcBef>
                <a:spcPct val="50000"/>
              </a:spcBef>
              <a:buFont typeface="+mj-lt"/>
              <a:buAutoNum type="arabicPeriod"/>
            </a:pPr>
            <a:endParaRPr lang="en-US" sz="4000" dirty="0">
              <a:cs typeface="Times New Roman" pitchFamily="27" charset="0"/>
            </a:endParaRPr>
          </a:p>
        </p:txBody>
      </p:sp>
      <p:sp>
        <p:nvSpPr>
          <p:cNvPr id="18" name="TextBox 17"/>
          <p:cNvSpPr txBox="1"/>
          <p:nvPr/>
        </p:nvSpPr>
        <p:spPr>
          <a:xfrm>
            <a:off x="27452931" y="8885611"/>
            <a:ext cx="8451887" cy="9658396"/>
          </a:xfrm>
          <a:prstGeom prst="rect">
            <a:avLst/>
          </a:prstGeom>
          <a:noFill/>
        </p:spPr>
        <p:txBody>
          <a:bodyPr wrap="square" lIns="229639" tIns="229639" rIns="229639" bIns="229639" rtlCol="0">
            <a:spAutoFit/>
          </a:bodyPr>
          <a:lstStyle/>
          <a:p>
            <a:pPr algn="ctr" defTabSz="3824525">
              <a:spcBef>
                <a:spcPct val="30000"/>
              </a:spcBef>
            </a:pPr>
            <a:r>
              <a:rPr lang="en-US" sz="3200" dirty="0">
                <a:solidFill>
                  <a:srgbClr val="1B1B1B"/>
                </a:solidFill>
                <a:highlight>
                  <a:srgbClr val="FFFFFF"/>
                </a:highlight>
                <a:latin typeface="Arial" panose="020B0604020202020204" pitchFamily="34" charset="0"/>
                <a:ea typeface="Times New Roman" panose="02020603050405020304" pitchFamily="18" charset="0"/>
                <a:cs typeface="Arial" panose="020B0604020202020204" pitchFamily="34" charset="0"/>
              </a:rPr>
              <a:t>P</a:t>
            </a:r>
            <a:r>
              <a:rPr lang="en-US" sz="3200" dirty="0">
                <a:solidFill>
                  <a:srgbClr val="1B1B1B"/>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latforms may be sunk in approved places by the Regional Supervisor to create an artificial reef for marine life</a:t>
            </a:r>
            <a:r>
              <a:rPr lang="en-US" sz="3200" dirty="0">
                <a:effectLst/>
                <a:latin typeface="Arial" panose="020B0604020202020204" pitchFamily="34" charset="0"/>
                <a:cs typeface="Arial" panose="020B0604020202020204" pitchFamily="34" charset="0"/>
              </a:rPr>
              <a:t> </a:t>
            </a: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effectLst/>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effectLst/>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effectLst/>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effectLst/>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solidFill>
                <a:srgbClr val="1B1B1B"/>
              </a:solidFill>
              <a:highlight>
                <a:srgbClr val="FFFFFF"/>
              </a:highlight>
              <a:latin typeface="+mn-lt"/>
              <a:ea typeface="Times New Roman" panose="02020603050405020304" pitchFamily="18" charset="0"/>
            </a:endParaRPr>
          </a:p>
          <a:p>
            <a:pPr marL="478414" indent="-478414" defTabSz="3824525">
              <a:lnSpc>
                <a:spcPct val="200000"/>
              </a:lnSpc>
              <a:spcBef>
                <a:spcPct val="30000"/>
              </a:spcBef>
              <a:buFont typeface="Arial" panose="020B0604020202020204" pitchFamily="34" charset="0"/>
              <a:buChar char="•"/>
            </a:pPr>
            <a:endParaRPr lang="en-US" sz="2400" dirty="0"/>
          </a:p>
        </p:txBody>
      </p:sp>
      <p:sp>
        <p:nvSpPr>
          <p:cNvPr id="25" name="TextBox 24"/>
          <p:cNvSpPr txBox="1"/>
          <p:nvPr/>
        </p:nvSpPr>
        <p:spPr>
          <a:xfrm>
            <a:off x="19134376" y="4807281"/>
            <a:ext cx="8104446" cy="1664092"/>
          </a:xfrm>
          <a:prstGeom prst="rect">
            <a:avLst/>
          </a:prstGeom>
          <a:noFill/>
        </p:spPr>
        <p:txBody>
          <a:bodyPr wrap="square" lIns="229639" tIns="229639" rIns="229639" bIns="229639" rtlCol="0">
            <a:spAutoFit/>
          </a:bodyPr>
          <a:lstStyle/>
          <a:p>
            <a:pPr defTabSz="3824525">
              <a:spcBef>
                <a:spcPct val="30000"/>
              </a:spcBef>
            </a:pPr>
            <a:endParaRPr lang="en-US" sz="2600" dirty="0"/>
          </a:p>
          <a:p>
            <a:pPr defTabSz="3824525">
              <a:spcBef>
                <a:spcPct val="30000"/>
              </a:spcBef>
            </a:pPr>
            <a:r>
              <a:rPr lang="en-US" sz="4000" dirty="0"/>
              <a:t>More Discussion Text….</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59731" y="1610050"/>
            <a:ext cx="5670229" cy="1592449"/>
          </a:xfrm>
          <a:prstGeom prst="rect">
            <a:avLst/>
          </a:prstGeom>
        </p:spPr>
      </p:pic>
      <p:sp>
        <p:nvSpPr>
          <p:cNvPr id="3" name="TextBox 2">
            <a:extLst>
              <a:ext uri="{FF2B5EF4-FFF2-40B4-BE49-F238E27FC236}">
                <a16:creationId xmlns:a16="http://schemas.microsoft.com/office/drawing/2014/main" id="{74D15845-1893-B4D5-1E64-EC71212AD56A}"/>
              </a:ext>
            </a:extLst>
          </p:cNvPr>
          <p:cNvSpPr txBox="1"/>
          <p:nvPr/>
        </p:nvSpPr>
        <p:spPr>
          <a:xfrm>
            <a:off x="18611527" y="4790271"/>
            <a:ext cx="8204220" cy="1532339"/>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lIns="229639" tIns="229639" rIns="229639" bIns="229639" rtlCol="0" anchor="ctr" anchorCtr="0">
            <a:normAutofit/>
          </a:bodyPr>
          <a:lstStyle/>
          <a:p>
            <a:pPr algn="ctr">
              <a:spcAft>
                <a:spcPts val="0"/>
              </a:spcAft>
            </a:pPr>
            <a:r>
              <a:rPr lang="en-US" sz="4000" b="1" dirty="0">
                <a:latin typeface="Arial"/>
                <a:cs typeface="Arial"/>
              </a:rPr>
              <a:t>Operating Consideration</a:t>
            </a:r>
          </a:p>
        </p:txBody>
      </p:sp>
      <p:sp>
        <p:nvSpPr>
          <p:cNvPr id="15" name="TextBox 14">
            <a:extLst>
              <a:ext uri="{FF2B5EF4-FFF2-40B4-BE49-F238E27FC236}">
                <a16:creationId xmlns:a16="http://schemas.microsoft.com/office/drawing/2014/main" id="{C0E5C24F-C619-3801-B305-2CCF2299A5D9}"/>
              </a:ext>
            </a:extLst>
          </p:cNvPr>
          <p:cNvSpPr txBox="1"/>
          <p:nvPr/>
        </p:nvSpPr>
        <p:spPr>
          <a:xfrm>
            <a:off x="914240" y="13884847"/>
            <a:ext cx="8210939" cy="1293484"/>
          </a:xfrm>
          <a:prstGeom prst="rect">
            <a:avLst/>
          </a:prstGeom>
          <a:solidFill>
            <a:srgbClr val="7030A0"/>
          </a:solid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rmAutofit/>
          </a:bodyPr>
          <a:lstStyle/>
          <a:p>
            <a:pPr algn="ctr">
              <a:spcAft>
                <a:spcPts val="0"/>
              </a:spcAft>
            </a:pPr>
            <a:r>
              <a:rPr lang="en-US" sz="4000" b="1" dirty="0">
                <a:latin typeface="Arial"/>
                <a:cs typeface="Arial"/>
              </a:rPr>
              <a:t>Cradle to Gate Limitations </a:t>
            </a:r>
          </a:p>
        </p:txBody>
      </p:sp>
      <p:sp>
        <p:nvSpPr>
          <p:cNvPr id="19" name="TextBox 18">
            <a:extLst>
              <a:ext uri="{FF2B5EF4-FFF2-40B4-BE49-F238E27FC236}">
                <a16:creationId xmlns:a16="http://schemas.microsoft.com/office/drawing/2014/main" id="{D34A2B5E-67DE-D18F-0050-3B9D009F3DBB}"/>
              </a:ext>
            </a:extLst>
          </p:cNvPr>
          <p:cNvSpPr txBox="1"/>
          <p:nvPr/>
        </p:nvSpPr>
        <p:spPr>
          <a:xfrm>
            <a:off x="1300496" y="15562478"/>
            <a:ext cx="7108815" cy="11433899"/>
          </a:xfrm>
          <a:prstGeom prst="rect">
            <a:avLst/>
          </a:prstGeom>
          <a:noFill/>
        </p:spPr>
        <p:txBody>
          <a:bodyPr wrap="square" rtlCol="0">
            <a:spAutoFit/>
          </a:bodyPr>
          <a:lstStyle/>
          <a:p>
            <a:pPr marL="73474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73474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State legislators are putting laws in place to suppress the federal permission </a:t>
            </a:r>
          </a:p>
          <a:p>
            <a:pPr marL="734740" lvl="1" indent="-342900">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study in the spring of 2023 from Columbia University’s Sabin Center for Climate Change found a 35 percent increase in local ordinances restricting renewable energy development</a:t>
            </a:r>
            <a:r>
              <a:rPr lang="en-US" sz="2400" dirty="0">
                <a:effectLst/>
                <a:latin typeface="Arial" panose="020B0604020202020204" pitchFamily="34" charset="0"/>
                <a:cs typeface="Arial" panose="020B0604020202020204" pitchFamily="34" charset="0"/>
              </a:rPr>
              <a:t> </a:t>
            </a:r>
          </a:p>
          <a:p>
            <a:pPr marL="734740" lvl="1" indent="-342900">
              <a:buFont typeface="Arial" panose="020B0604020202020204" pitchFamily="34" charset="0"/>
              <a:buChar char="•"/>
            </a:pPr>
            <a:endParaRPr lang="en-US" sz="2400" dirty="0">
              <a:effectLst/>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0" name="TextBox 19">
            <a:extLst>
              <a:ext uri="{FF2B5EF4-FFF2-40B4-BE49-F238E27FC236}">
                <a16:creationId xmlns:a16="http://schemas.microsoft.com/office/drawing/2014/main" id="{E45CD524-9766-FA4A-1B56-194F7A846EE8}"/>
              </a:ext>
            </a:extLst>
          </p:cNvPr>
          <p:cNvSpPr txBox="1"/>
          <p:nvPr/>
        </p:nvSpPr>
        <p:spPr>
          <a:xfrm>
            <a:off x="931563" y="15157643"/>
            <a:ext cx="8210939" cy="501745"/>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Obtaining a Permit</a:t>
            </a:r>
          </a:p>
        </p:txBody>
      </p:sp>
      <p:sp>
        <p:nvSpPr>
          <p:cNvPr id="21" name="TextBox 20">
            <a:extLst>
              <a:ext uri="{FF2B5EF4-FFF2-40B4-BE49-F238E27FC236}">
                <a16:creationId xmlns:a16="http://schemas.microsoft.com/office/drawing/2014/main" id="{EDC61A2A-1DAD-FDBA-5C29-1F6346754920}"/>
              </a:ext>
            </a:extLst>
          </p:cNvPr>
          <p:cNvSpPr txBox="1"/>
          <p:nvPr/>
        </p:nvSpPr>
        <p:spPr>
          <a:xfrm>
            <a:off x="965023" y="21766535"/>
            <a:ext cx="8210939" cy="501745"/>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Supply Chain</a:t>
            </a:r>
          </a:p>
        </p:txBody>
      </p:sp>
      <p:sp>
        <p:nvSpPr>
          <p:cNvPr id="22" name="TextBox 21">
            <a:extLst>
              <a:ext uri="{FF2B5EF4-FFF2-40B4-BE49-F238E27FC236}">
                <a16:creationId xmlns:a16="http://schemas.microsoft.com/office/drawing/2014/main" id="{87339BBF-9037-9A4D-2D3E-3CB2B8E57B77}"/>
              </a:ext>
            </a:extLst>
          </p:cNvPr>
          <p:cNvSpPr txBox="1"/>
          <p:nvPr/>
        </p:nvSpPr>
        <p:spPr>
          <a:xfrm>
            <a:off x="907276" y="18869655"/>
            <a:ext cx="8259515" cy="501745"/>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Workforce</a:t>
            </a:r>
            <a:endParaRPr lang="en-US" sz="2400" b="1" dirty="0">
              <a:latin typeface="Arial"/>
              <a:cs typeface="Arial"/>
            </a:endParaRPr>
          </a:p>
        </p:txBody>
      </p:sp>
      <p:pic>
        <p:nvPicPr>
          <p:cNvPr id="37" name="Picture 36" descr="A diagram of wind turbines&#10;&#10;Description automatically generated">
            <a:extLst>
              <a:ext uri="{FF2B5EF4-FFF2-40B4-BE49-F238E27FC236}">
                <a16:creationId xmlns:a16="http://schemas.microsoft.com/office/drawing/2014/main" id="{6B6A361D-5C55-F0A2-5A3D-D19DE4A75ED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t="9211" r="17675" b="16522"/>
          <a:stretch/>
        </p:blipFill>
        <p:spPr>
          <a:xfrm>
            <a:off x="10062121" y="21073730"/>
            <a:ext cx="7646366" cy="6310307"/>
          </a:xfrm>
          <a:prstGeom prst="rect">
            <a:avLst/>
          </a:prstGeom>
        </p:spPr>
      </p:pic>
      <p:sp>
        <p:nvSpPr>
          <p:cNvPr id="52" name="TextBox 51">
            <a:extLst>
              <a:ext uri="{FF2B5EF4-FFF2-40B4-BE49-F238E27FC236}">
                <a16:creationId xmlns:a16="http://schemas.microsoft.com/office/drawing/2014/main" id="{880E1A72-9359-779F-C8C4-82F1B6D1F92F}"/>
              </a:ext>
            </a:extLst>
          </p:cNvPr>
          <p:cNvSpPr txBox="1"/>
          <p:nvPr/>
        </p:nvSpPr>
        <p:spPr>
          <a:xfrm>
            <a:off x="10142688" y="27496409"/>
            <a:ext cx="7435450" cy="954107"/>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From left to right: Tension Leg, Spar, Semi-Submersible </a:t>
            </a:r>
          </a:p>
        </p:txBody>
      </p:sp>
      <p:sp>
        <p:nvSpPr>
          <p:cNvPr id="53" name="TextBox 52">
            <a:extLst>
              <a:ext uri="{FF2B5EF4-FFF2-40B4-BE49-F238E27FC236}">
                <a16:creationId xmlns:a16="http://schemas.microsoft.com/office/drawing/2014/main" id="{FF81AFD5-21CC-70EB-B2E4-5810A22B7A54}"/>
              </a:ext>
            </a:extLst>
          </p:cNvPr>
          <p:cNvSpPr txBox="1"/>
          <p:nvPr/>
        </p:nvSpPr>
        <p:spPr>
          <a:xfrm>
            <a:off x="18754780" y="6375494"/>
            <a:ext cx="7917713" cy="1954381"/>
          </a:xfrm>
          <a:prstGeom prst="rect">
            <a:avLst/>
          </a:prstGeom>
          <a:noFill/>
        </p:spPr>
        <p:txBody>
          <a:bodyPr wrap="square" rtlCol="0">
            <a:spAutoFit/>
          </a:bodyPr>
          <a:lstStyle/>
          <a:p>
            <a:pPr algn="ctr"/>
            <a:r>
              <a:rPr lang="en-US" sz="3200" dirty="0">
                <a:effectLst/>
                <a:latin typeface="Arial" panose="020B0604020202020204" pitchFamily="34" charset="0"/>
                <a:ea typeface="Times New Roman" panose="02020603050405020304" pitchFamily="18" charset="0"/>
                <a:cs typeface="Arial" panose="020B0604020202020204" pitchFamily="34" charset="0"/>
              </a:rPr>
              <a:t>Due to the remoteness, rough sea conditions, and logistic challenges, O&amp;M takes up 20-35% of lifecycle costs</a:t>
            </a:r>
            <a:endParaRPr lang="en-US" sz="3200" dirty="0">
              <a:latin typeface="Arial" panose="020B0604020202020204" pitchFamily="34" charset="0"/>
              <a:cs typeface="Arial" panose="020B0604020202020204" pitchFamily="34" charset="0"/>
            </a:endParaRPr>
          </a:p>
          <a:p>
            <a:endParaRPr lang="en-US" dirty="0"/>
          </a:p>
        </p:txBody>
      </p:sp>
      <p:sp>
        <p:nvSpPr>
          <p:cNvPr id="54" name="TextBox 53">
            <a:extLst>
              <a:ext uri="{FF2B5EF4-FFF2-40B4-BE49-F238E27FC236}">
                <a16:creationId xmlns:a16="http://schemas.microsoft.com/office/drawing/2014/main" id="{27A11069-8D23-E39D-181F-5D5BDAEE6A46}"/>
              </a:ext>
            </a:extLst>
          </p:cNvPr>
          <p:cNvSpPr txBox="1"/>
          <p:nvPr/>
        </p:nvSpPr>
        <p:spPr>
          <a:xfrm>
            <a:off x="18568262" y="13032044"/>
            <a:ext cx="8210939" cy="501745"/>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Background</a:t>
            </a:r>
            <a:endParaRPr lang="en-US" sz="2400" b="1" dirty="0">
              <a:latin typeface="Arial"/>
              <a:cs typeface="Arial"/>
            </a:endParaRPr>
          </a:p>
        </p:txBody>
      </p:sp>
      <p:sp>
        <p:nvSpPr>
          <p:cNvPr id="56" name="TextBox 55">
            <a:extLst>
              <a:ext uri="{FF2B5EF4-FFF2-40B4-BE49-F238E27FC236}">
                <a16:creationId xmlns:a16="http://schemas.microsoft.com/office/drawing/2014/main" id="{3D32364D-9060-A94E-FCFF-6EF7AFB6FE68}"/>
              </a:ext>
            </a:extLst>
          </p:cNvPr>
          <p:cNvSpPr txBox="1"/>
          <p:nvPr/>
        </p:nvSpPr>
        <p:spPr>
          <a:xfrm>
            <a:off x="18755126" y="9514480"/>
            <a:ext cx="2986302" cy="2286000"/>
          </a:xfrm>
          <a:prstGeom prst="rect">
            <a:avLst/>
          </a:prstGeom>
          <a:noFill/>
          <a:ln w="57150">
            <a:solidFill>
              <a:srgbClr val="7030A0"/>
            </a:solidFill>
            <a:prstDash val="lgDashDotDot"/>
          </a:ln>
        </p:spPr>
        <p:txBody>
          <a:bodyPr wrap="square" rtlCol="0">
            <a:spAutoFit/>
          </a:bodyPr>
          <a:lstStyle/>
          <a:p>
            <a:pPr algn="ctr"/>
            <a:r>
              <a:rPr lang="en-US" sz="3200" dirty="0">
                <a:latin typeface="Arial" panose="020B0604020202020204" pitchFamily="34" charset="0"/>
                <a:cs typeface="Arial" panose="020B0604020202020204" pitchFamily="34" charset="0"/>
              </a:rPr>
              <a:t>Trans Costs:</a:t>
            </a:r>
          </a:p>
          <a:p>
            <a:pPr algn="ctr"/>
            <a:r>
              <a:rPr lang="en-US" sz="3200" dirty="0">
                <a:latin typeface="Arial" panose="020B0604020202020204" pitchFamily="34" charset="0"/>
                <a:cs typeface="Arial" panose="020B0604020202020204" pitchFamily="34" charset="0"/>
              </a:rPr>
              <a:t>Transportation </a:t>
            </a:r>
          </a:p>
          <a:p>
            <a:pPr algn="ctr"/>
            <a:r>
              <a:rPr lang="en-US" sz="3200" dirty="0">
                <a:latin typeface="Arial" panose="020B0604020202020204" pitchFamily="34" charset="0"/>
                <a:cs typeface="Arial" panose="020B0604020202020204" pitchFamily="34" charset="0"/>
              </a:rPr>
              <a:t>Labor </a:t>
            </a:r>
          </a:p>
          <a:p>
            <a:pPr algn="ctr"/>
            <a:r>
              <a:rPr lang="en-US" sz="3200" dirty="0">
                <a:latin typeface="Arial" panose="020B0604020202020204" pitchFamily="34" charset="0"/>
                <a:cs typeface="Arial" panose="020B0604020202020204" pitchFamily="34" charset="0"/>
              </a:rPr>
              <a:t>Spare Parts</a:t>
            </a:r>
          </a:p>
          <a:p>
            <a:pPr marL="342900" indent="-342900">
              <a:buFont typeface="Arial" panose="020B0604020202020204" pitchFamily="34" charset="0"/>
              <a:buChar char="•"/>
            </a:pPr>
            <a:endParaRPr lang="en-US" dirty="0">
              <a:solidFill>
                <a:srgbClr val="00B050"/>
              </a:solidFill>
            </a:endParaRPr>
          </a:p>
          <a:p>
            <a:pPr marL="342900" indent="-342900">
              <a:buFont typeface="Arial" panose="020B0604020202020204" pitchFamily="34" charset="0"/>
              <a:buChar char="•"/>
            </a:pPr>
            <a:endParaRPr lang="en-US" dirty="0">
              <a:solidFill>
                <a:srgbClr val="00B050"/>
              </a:solidFill>
            </a:endParaRPr>
          </a:p>
          <a:p>
            <a:pPr marL="342900" indent="-342900">
              <a:buFont typeface="Arial" panose="020B0604020202020204" pitchFamily="34" charset="0"/>
              <a:buChar char="•"/>
            </a:pPr>
            <a:endParaRPr lang="en-US" dirty="0">
              <a:solidFill>
                <a:srgbClr val="00B050"/>
              </a:solidFill>
            </a:endParaRPr>
          </a:p>
        </p:txBody>
      </p:sp>
      <p:cxnSp>
        <p:nvCxnSpPr>
          <p:cNvPr id="58" name="Straight Arrow Connector 57">
            <a:extLst>
              <a:ext uri="{FF2B5EF4-FFF2-40B4-BE49-F238E27FC236}">
                <a16:creationId xmlns:a16="http://schemas.microsoft.com/office/drawing/2014/main" id="{76AD60F9-2DCA-9840-96B5-E1923B27EDE1}"/>
              </a:ext>
            </a:extLst>
          </p:cNvPr>
          <p:cNvCxnSpPr>
            <a:cxnSpLocks/>
          </p:cNvCxnSpPr>
          <p:nvPr/>
        </p:nvCxnSpPr>
        <p:spPr bwMode="auto">
          <a:xfrm flipH="1">
            <a:off x="20931453" y="8752412"/>
            <a:ext cx="1107991" cy="539985"/>
          </a:xfrm>
          <a:prstGeom prst="straightConnector1">
            <a:avLst/>
          </a:prstGeom>
          <a:solidFill>
            <a:schemeClr val="accent1"/>
          </a:solidFill>
          <a:ln w="57150" cap="flat" cmpd="sng" algn="ctr">
            <a:solidFill>
              <a:srgbClr val="7030A0"/>
            </a:solidFill>
            <a:prstDash val="solid"/>
            <a:round/>
            <a:headEnd type="none" w="med" len="med"/>
            <a:tailEnd type="triangle"/>
          </a:ln>
          <a:effectLst/>
        </p:spPr>
      </p:cxnSp>
      <p:sp>
        <p:nvSpPr>
          <p:cNvPr id="60" name="TextBox 59">
            <a:extLst>
              <a:ext uri="{FF2B5EF4-FFF2-40B4-BE49-F238E27FC236}">
                <a16:creationId xmlns:a16="http://schemas.microsoft.com/office/drawing/2014/main" id="{D4E41315-40DC-0A30-D672-59108676C67D}"/>
              </a:ext>
            </a:extLst>
          </p:cNvPr>
          <p:cNvSpPr txBox="1"/>
          <p:nvPr/>
        </p:nvSpPr>
        <p:spPr>
          <a:xfrm>
            <a:off x="23709580" y="9531630"/>
            <a:ext cx="2793442" cy="2286000"/>
          </a:xfrm>
          <a:prstGeom prst="rect">
            <a:avLst/>
          </a:prstGeom>
          <a:noFill/>
          <a:ln w="57150">
            <a:solidFill>
              <a:srgbClr val="7030A0"/>
            </a:solidFill>
            <a:prstDash val="lgDashDotDot"/>
          </a:ln>
        </p:spPr>
        <p:txBody>
          <a:bodyPr wrap="square" rtlCol="0">
            <a:spAutoFit/>
          </a:bodyPr>
          <a:lstStyle/>
          <a:p>
            <a:pPr algn="ctr"/>
            <a:r>
              <a:rPr lang="en-US" sz="3200" dirty="0">
                <a:latin typeface="Arial" panose="020B0604020202020204" pitchFamily="34" charset="0"/>
                <a:cs typeface="Arial" panose="020B0604020202020204" pitchFamily="34" charset="0"/>
              </a:rPr>
              <a:t>Invisible Costs:</a:t>
            </a:r>
          </a:p>
          <a:p>
            <a:pPr algn="ctr"/>
            <a:r>
              <a:rPr lang="en-US" sz="3200" dirty="0">
                <a:latin typeface="Arial" panose="020B0604020202020204" pitchFamily="34" charset="0"/>
                <a:cs typeface="Arial" panose="020B0604020202020204" pitchFamily="34" charset="0"/>
              </a:rPr>
              <a:t>Production losses (PL)</a:t>
            </a:r>
            <a:endParaRPr lang="en-US" sz="1800" dirty="0"/>
          </a:p>
          <a:p>
            <a:pPr>
              <a:lnSpc>
                <a:spcPct val="200000"/>
              </a:lnSpc>
            </a:pPr>
            <a:endParaRPr lang="en-US" sz="1200" dirty="0"/>
          </a:p>
          <a:p>
            <a:pPr marL="342900" indent="-342900">
              <a:buFont typeface="Arial" panose="020B0604020202020204" pitchFamily="34" charset="0"/>
              <a:buChar char="•"/>
            </a:pPr>
            <a:endParaRPr lang="en-US" sz="1400" dirty="0">
              <a:solidFill>
                <a:srgbClr val="00B050"/>
              </a:solidFill>
            </a:endParaRPr>
          </a:p>
          <a:p>
            <a:pPr marL="342900" indent="-342900">
              <a:buFont typeface="Arial" panose="020B0604020202020204" pitchFamily="34" charset="0"/>
              <a:buChar char="•"/>
            </a:pPr>
            <a:endParaRPr lang="en-US" sz="1400" dirty="0">
              <a:solidFill>
                <a:srgbClr val="00B050"/>
              </a:solidFill>
            </a:endParaRPr>
          </a:p>
          <a:p>
            <a:pPr marL="342900" indent="-342900">
              <a:buFont typeface="Arial" panose="020B0604020202020204" pitchFamily="34" charset="0"/>
              <a:buChar char="•"/>
            </a:pPr>
            <a:endParaRPr lang="en-US" sz="1400" dirty="0">
              <a:solidFill>
                <a:srgbClr val="00B050"/>
              </a:solidFill>
            </a:endParaRPr>
          </a:p>
        </p:txBody>
      </p:sp>
      <p:cxnSp>
        <p:nvCxnSpPr>
          <p:cNvPr id="61" name="Straight Arrow Connector 60">
            <a:extLst>
              <a:ext uri="{FF2B5EF4-FFF2-40B4-BE49-F238E27FC236}">
                <a16:creationId xmlns:a16="http://schemas.microsoft.com/office/drawing/2014/main" id="{BA830116-5E0D-1237-4565-A6673B11D1CB}"/>
              </a:ext>
            </a:extLst>
          </p:cNvPr>
          <p:cNvCxnSpPr>
            <a:cxnSpLocks/>
          </p:cNvCxnSpPr>
          <p:nvPr/>
        </p:nvCxnSpPr>
        <p:spPr bwMode="auto">
          <a:xfrm>
            <a:off x="23186599" y="8775140"/>
            <a:ext cx="1106424" cy="539496"/>
          </a:xfrm>
          <a:prstGeom prst="straightConnector1">
            <a:avLst/>
          </a:prstGeom>
          <a:solidFill>
            <a:schemeClr val="accent1"/>
          </a:solidFill>
          <a:ln w="57150" cap="flat" cmpd="sng" algn="ctr">
            <a:solidFill>
              <a:srgbClr val="7030A0"/>
            </a:solidFill>
            <a:prstDash val="solid"/>
            <a:round/>
            <a:headEnd type="none" w="med" len="med"/>
            <a:tailEnd type="triangle"/>
          </a:ln>
          <a:effectLst/>
        </p:spPr>
      </p:cxnSp>
      <p:sp>
        <p:nvSpPr>
          <p:cNvPr id="1031" name="TextBox 1030">
            <a:extLst>
              <a:ext uri="{FF2B5EF4-FFF2-40B4-BE49-F238E27FC236}">
                <a16:creationId xmlns:a16="http://schemas.microsoft.com/office/drawing/2014/main" id="{7EBFDE1C-6A7A-3603-9E98-A39816E5F025}"/>
              </a:ext>
            </a:extLst>
          </p:cNvPr>
          <p:cNvSpPr txBox="1"/>
          <p:nvPr/>
        </p:nvSpPr>
        <p:spPr>
          <a:xfrm>
            <a:off x="18568262" y="12026995"/>
            <a:ext cx="8210939" cy="1005049"/>
          </a:xfrm>
          <a:prstGeom prst="rect">
            <a:avLst/>
          </a:prstGeom>
          <a:solidFill>
            <a:srgbClr val="7030A0"/>
          </a:solid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4000" b="1" dirty="0">
                <a:latin typeface="Arial"/>
                <a:cs typeface="Arial"/>
              </a:rPr>
              <a:t>PL Study</a:t>
            </a:r>
          </a:p>
        </p:txBody>
      </p:sp>
      <p:sp>
        <p:nvSpPr>
          <p:cNvPr id="1032" name="TextBox 1031">
            <a:extLst>
              <a:ext uri="{FF2B5EF4-FFF2-40B4-BE49-F238E27FC236}">
                <a16:creationId xmlns:a16="http://schemas.microsoft.com/office/drawing/2014/main" id="{C00A4894-83BB-0290-903A-2EDB4FD82CB7}"/>
              </a:ext>
            </a:extLst>
          </p:cNvPr>
          <p:cNvSpPr txBox="1"/>
          <p:nvPr/>
        </p:nvSpPr>
        <p:spPr>
          <a:xfrm>
            <a:off x="18682896" y="13619385"/>
            <a:ext cx="7681831"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27 4MW turbines </a:t>
            </a:r>
          </a:p>
          <a:p>
            <a:pPr marL="285750" indent="-285750">
              <a:buFont typeface="Arial" panose="020B0604020202020204" pitchFamily="34" charset="0"/>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Eleven turbines must be repaired within the next 3 days</a:t>
            </a:r>
          </a:p>
          <a:p>
            <a:pPr marL="285750" indent="-285750">
              <a:buFont typeface="Arial" panose="020B0604020202020204" pitchFamily="34" charset="0"/>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2 vessels and 19 technicians can be used to perform the maintenance</a:t>
            </a:r>
            <a:endParaRPr lang="en-US" sz="3200" dirty="0">
              <a:latin typeface="Arial" panose="020B0604020202020204" pitchFamily="34" charset="0"/>
              <a:cs typeface="Arial" panose="020B0604020202020204" pitchFamily="34" charset="0"/>
            </a:endParaRPr>
          </a:p>
        </p:txBody>
      </p:sp>
      <p:sp>
        <p:nvSpPr>
          <p:cNvPr id="1033" name="TextBox 1032">
            <a:extLst>
              <a:ext uri="{FF2B5EF4-FFF2-40B4-BE49-F238E27FC236}">
                <a16:creationId xmlns:a16="http://schemas.microsoft.com/office/drawing/2014/main" id="{8264B004-710B-EAB6-7ADE-D2CC521D2DA7}"/>
              </a:ext>
            </a:extLst>
          </p:cNvPr>
          <p:cNvSpPr txBox="1"/>
          <p:nvPr/>
        </p:nvSpPr>
        <p:spPr>
          <a:xfrm>
            <a:off x="18596429" y="8148573"/>
            <a:ext cx="8210939" cy="501745"/>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Maintenance</a:t>
            </a:r>
          </a:p>
        </p:txBody>
      </p:sp>
      <p:sp>
        <p:nvSpPr>
          <p:cNvPr id="1034" name="TextBox 1033">
            <a:extLst>
              <a:ext uri="{FF2B5EF4-FFF2-40B4-BE49-F238E27FC236}">
                <a16:creationId xmlns:a16="http://schemas.microsoft.com/office/drawing/2014/main" id="{E80D1372-391F-E979-4017-C52BC0E49BE8}"/>
              </a:ext>
            </a:extLst>
          </p:cNvPr>
          <p:cNvSpPr txBox="1"/>
          <p:nvPr/>
        </p:nvSpPr>
        <p:spPr>
          <a:xfrm>
            <a:off x="18584977" y="16184280"/>
            <a:ext cx="8210939" cy="501745"/>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Cases</a:t>
            </a:r>
          </a:p>
        </p:txBody>
      </p:sp>
      <p:sp>
        <p:nvSpPr>
          <p:cNvPr id="1037" name="TextBox 1036">
            <a:extLst>
              <a:ext uri="{FF2B5EF4-FFF2-40B4-BE49-F238E27FC236}">
                <a16:creationId xmlns:a16="http://schemas.microsoft.com/office/drawing/2014/main" id="{405A823A-D269-A5FD-6F23-FB52EDC72DC1}"/>
              </a:ext>
            </a:extLst>
          </p:cNvPr>
          <p:cNvSpPr txBox="1"/>
          <p:nvPr/>
        </p:nvSpPr>
        <p:spPr>
          <a:xfrm>
            <a:off x="18582343" y="16742809"/>
            <a:ext cx="4066566" cy="4093428"/>
          </a:xfrm>
          <a:prstGeom prst="rect">
            <a:avLst/>
          </a:prstGeom>
          <a:noFill/>
        </p:spPr>
        <p:txBody>
          <a:bodyPr wrap="square" rtlCol="0">
            <a:spAutoFit/>
          </a:bodyPr>
          <a:lstStyle/>
          <a:p>
            <a:pPr marL="342900" indent="-342900">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Proposed Method: considering PL, prioritizing most damaged </a:t>
            </a:r>
          </a:p>
          <a:p>
            <a:pPr marL="342900" indent="-342900">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Method One: PL not considered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dirty="0">
                <a:effectLst/>
                <a:latin typeface="Arial" panose="020B0604020202020204" pitchFamily="34" charset="0"/>
                <a:ea typeface="Times New Roman" panose="02020603050405020304" pitchFamily="18" charset="0"/>
                <a:cs typeface="Arial" panose="020B0604020202020204" pitchFamily="34" charset="0"/>
              </a:rPr>
              <a:t>Method Two: considering PL, two vesse</a:t>
            </a:r>
            <a:r>
              <a:rPr lang="en-US" dirty="0">
                <a:latin typeface="Arial" panose="020B0604020202020204" pitchFamily="34" charset="0"/>
                <a:ea typeface="Times New Roman" panose="02020603050405020304" pitchFamily="18" charset="0"/>
                <a:cs typeface="Arial" panose="020B0604020202020204" pitchFamily="34" charset="0"/>
              </a:rPr>
              <a:t>ls separated to service each cluster </a:t>
            </a:r>
            <a:endParaRPr lang="en-US" dirty="0">
              <a:latin typeface="Arial" panose="020B0604020202020204" pitchFamily="34" charset="0"/>
              <a:cs typeface="Arial" panose="020B0604020202020204" pitchFamily="34" charset="0"/>
            </a:endParaRPr>
          </a:p>
        </p:txBody>
      </p:sp>
      <p:sp>
        <p:nvSpPr>
          <p:cNvPr id="1041" name="TextBox 1040">
            <a:extLst>
              <a:ext uri="{FF2B5EF4-FFF2-40B4-BE49-F238E27FC236}">
                <a16:creationId xmlns:a16="http://schemas.microsoft.com/office/drawing/2014/main" id="{D78146A6-4EBB-C014-BFEF-B2269320B34F}"/>
              </a:ext>
            </a:extLst>
          </p:cNvPr>
          <p:cNvSpPr txBox="1"/>
          <p:nvPr/>
        </p:nvSpPr>
        <p:spPr>
          <a:xfrm>
            <a:off x="18582343" y="20826568"/>
            <a:ext cx="8182775" cy="501744"/>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Result and Conclusions</a:t>
            </a:r>
          </a:p>
        </p:txBody>
      </p:sp>
      <p:sp>
        <p:nvSpPr>
          <p:cNvPr id="1043" name="TextBox 1042">
            <a:extLst>
              <a:ext uri="{FF2B5EF4-FFF2-40B4-BE49-F238E27FC236}">
                <a16:creationId xmlns:a16="http://schemas.microsoft.com/office/drawing/2014/main" id="{1EB19BD5-5F5F-C537-DDC1-C877181DD40E}"/>
              </a:ext>
            </a:extLst>
          </p:cNvPr>
          <p:cNvSpPr txBox="1"/>
          <p:nvPr/>
        </p:nvSpPr>
        <p:spPr>
          <a:xfrm>
            <a:off x="18682896" y="23800819"/>
            <a:ext cx="7681831" cy="4524315"/>
          </a:xfrm>
          <a:prstGeom prst="rect">
            <a:avLst/>
          </a:prstGeom>
          <a:noFill/>
        </p:spPr>
        <p:txBody>
          <a:bodyPr wrap="square" rtlCol="0">
            <a:spAutoFit/>
          </a:bodyPr>
          <a:lstStyle/>
          <a:p>
            <a:pPr algn="ctr"/>
            <a:r>
              <a:rPr lang="en-US" sz="3200" dirty="0">
                <a:effectLst/>
                <a:latin typeface="Arial" panose="020B0604020202020204" pitchFamily="34" charset="0"/>
                <a:ea typeface="Times New Roman" panose="02020603050405020304" pitchFamily="18" charset="0"/>
                <a:cs typeface="Arial" panose="020B0604020202020204" pitchFamily="34" charset="0"/>
              </a:rPr>
              <a:t>PL is a large portion of the overall efficiency of a wind farm. The proposed method was the cheapest due to the routes of the vessels and technicians being properly planned by observing the data of each turbine. In conclusion, PL is a variable within O&amp;M that must be considered and tested when building a new offshore wind farm</a:t>
            </a:r>
            <a:endParaRPr lang="en-US" sz="3200" dirty="0">
              <a:latin typeface="Arial" panose="020B0604020202020204" pitchFamily="34" charset="0"/>
              <a:cs typeface="Arial" panose="020B0604020202020204" pitchFamily="34" charset="0"/>
            </a:endParaRPr>
          </a:p>
        </p:txBody>
      </p:sp>
      <p:sp>
        <p:nvSpPr>
          <p:cNvPr id="1044" name="TextBox 1043">
            <a:extLst>
              <a:ext uri="{FF2B5EF4-FFF2-40B4-BE49-F238E27FC236}">
                <a16:creationId xmlns:a16="http://schemas.microsoft.com/office/drawing/2014/main" id="{AF3376D3-3EF6-0CA2-FD67-47BD348C9361}"/>
              </a:ext>
            </a:extLst>
          </p:cNvPr>
          <p:cNvSpPr txBox="1"/>
          <p:nvPr/>
        </p:nvSpPr>
        <p:spPr>
          <a:xfrm>
            <a:off x="27452931" y="8595596"/>
            <a:ext cx="8210939" cy="501745"/>
          </a:xfrm>
          <a:prstGeom prst="rect">
            <a:avLst/>
          </a:prstGeom>
          <a:blipFill>
            <a:blip r:embed="rId4"/>
            <a:tile tx="0" ty="0" sx="100000" sy="100000" flip="none" algn="tl"/>
          </a:blipFill>
          <a:ln>
            <a:noFill/>
          </a:ln>
        </p:spPr>
        <p:style>
          <a:lnRef idx="1">
            <a:schemeClr val="accent4"/>
          </a:lnRef>
          <a:fillRef idx="3">
            <a:schemeClr val="accent4"/>
          </a:fillRef>
          <a:effectRef idx="2">
            <a:schemeClr val="accent4"/>
          </a:effectRef>
          <a:fontRef idx="minor">
            <a:schemeClr val="lt1"/>
          </a:fontRef>
        </p:style>
        <p:txBody>
          <a:bodyPr wrap="square" lIns="229639" tIns="229639" rIns="229639" bIns="229639" rtlCol="0" anchor="ctr" anchorCtr="0">
            <a:noAutofit/>
          </a:bodyPr>
          <a:lstStyle/>
          <a:p>
            <a:pPr algn="ctr">
              <a:spcAft>
                <a:spcPts val="0"/>
              </a:spcAft>
            </a:pPr>
            <a:r>
              <a:rPr lang="en-US" sz="3200" b="1" dirty="0">
                <a:latin typeface="Arial"/>
                <a:cs typeface="Arial"/>
              </a:rPr>
              <a:t>Rigs to Reefs</a:t>
            </a:r>
          </a:p>
        </p:txBody>
      </p:sp>
      <p:sp>
        <p:nvSpPr>
          <p:cNvPr id="1045" name="TextBox 1044">
            <a:extLst>
              <a:ext uri="{FF2B5EF4-FFF2-40B4-BE49-F238E27FC236}">
                <a16:creationId xmlns:a16="http://schemas.microsoft.com/office/drawing/2014/main" id="{4BDCD774-98C6-2CCC-D7A5-C5C75DCF7136}"/>
              </a:ext>
            </a:extLst>
          </p:cNvPr>
          <p:cNvSpPr txBox="1"/>
          <p:nvPr/>
        </p:nvSpPr>
        <p:spPr>
          <a:xfrm>
            <a:off x="27301116" y="5826436"/>
            <a:ext cx="8561693" cy="2925976"/>
          </a:xfrm>
          <a:prstGeom prst="rect">
            <a:avLst/>
          </a:prstGeom>
          <a:noFill/>
        </p:spPr>
        <p:txBody>
          <a:bodyPr wrap="square" lIns="229639" tIns="229639" rIns="229639" bIns="229639" rtlCol="0">
            <a:spAutoFit/>
          </a:bodyPr>
          <a:lstStyle/>
          <a:p>
            <a:pPr algn="ctr" defTabSz="3824525">
              <a:spcBef>
                <a:spcPct val="30000"/>
              </a:spcBef>
            </a:pPr>
            <a:r>
              <a:rPr lang="en-US" sz="3200" dirty="0">
                <a:latin typeface="Arial" panose="020B0604020202020204" pitchFamily="34" charset="0"/>
                <a:ea typeface="Calibri" panose="020F0502020204030204" pitchFamily="34" charset="0"/>
                <a:cs typeface="Arial" panose="020B0604020202020204" pitchFamily="34" charset="0"/>
              </a:rPr>
              <a:t>E</a:t>
            </a:r>
            <a:r>
              <a:rPr lang="en-US" sz="3200" dirty="0">
                <a:effectLst/>
                <a:latin typeface="Arial" panose="020B0604020202020204" pitchFamily="34" charset="0"/>
                <a:ea typeface="Calibri" panose="020F0502020204030204" pitchFamily="34" charset="0"/>
                <a:cs typeface="Arial" panose="020B0604020202020204" pitchFamily="34" charset="0"/>
              </a:rPr>
              <a:t>nd of their operational life has been seen as an issue for the long term</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a:effectLst/>
                <a:latin typeface="Arial" panose="020B0604020202020204" pitchFamily="34" charset="0"/>
                <a:ea typeface="Calibri" panose="020F0502020204030204" pitchFamily="34" charset="0"/>
                <a:cs typeface="Arial" panose="020B0604020202020204" pitchFamily="34" charset="0"/>
              </a:rPr>
              <a:t>Many end-of-life scenarios have not been realistically tested but can follow a similar approach to the oil and gas industry</a:t>
            </a:r>
            <a:endParaRPr lang="en-US" sz="3200" dirty="0">
              <a:latin typeface="Arial" panose="020B0604020202020204" pitchFamily="34" charset="0"/>
              <a:cs typeface="Arial" panose="020B0604020202020204" pitchFamily="34" charset="0"/>
            </a:endParaRPr>
          </a:p>
        </p:txBody>
      </p:sp>
      <p:grpSp>
        <p:nvGrpSpPr>
          <p:cNvPr id="1046" name="Group 1045">
            <a:extLst>
              <a:ext uri="{FF2B5EF4-FFF2-40B4-BE49-F238E27FC236}">
                <a16:creationId xmlns:a16="http://schemas.microsoft.com/office/drawing/2014/main" id="{D4648490-624F-4D8A-4C3F-69A82E363CA1}"/>
              </a:ext>
            </a:extLst>
          </p:cNvPr>
          <p:cNvGrpSpPr/>
          <p:nvPr/>
        </p:nvGrpSpPr>
        <p:grpSpPr>
          <a:xfrm>
            <a:off x="28580882" y="10705974"/>
            <a:ext cx="6529869" cy="9324298"/>
            <a:chOff x="173929" y="180209"/>
            <a:chExt cx="3396913" cy="5941922"/>
          </a:xfrm>
        </p:grpSpPr>
        <p:pic>
          <p:nvPicPr>
            <p:cNvPr id="1047" name="Picture 1046" descr="A diagram of a boat and a tower&#10;&#10;Description automatically generated">
              <a:extLst>
                <a:ext uri="{FF2B5EF4-FFF2-40B4-BE49-F238E27FC236}">
                  <a16:creationId xmlns:a16="http://schemas.microsoft.com/office/drawing/2014/main" id="{C6664C48-B07D-3FB9-345C-E53904B5739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744" t="4175" r="2609"/>
            <a:stretch/>
          </p:blipFill>
          <p:spPr>
            <a:xfrm>
              <a:off x="173929" y="180209"/>
              <a:ext cx="3396913" cy="4136520"/>
            </a:xfrm>
            <a:prstGeom prst="rect">
              <a:avLst/>
            </a:prstGeom>
          </p:spPr>
        </p:pic>
        <p:pic>
          <p:nvPicPr>
            <p:cNvPr id="1048" name="Picture 1047" descr="Diagram of a platform reefing method&#10;&#10;Description automatically generated">
              <a:extLst>
                <a:ext uri="{FF2B5EF4-FFF2-40B4-BE49-F238E27FC236}">
                  <a16:creationId xmlns:a16="http://schemas.microsoft.com/office/drawing/2014/main" id="{F171017D-06B7-CE22-6550-4A7B5AEA03CD}"/>
                </a:ext>
              </a:extLst>
            </p:cNvPr>
            <p:cNvPicPr>
              <a:picLocks noChangeAspect="1"/>
            </p:cNvPicPr>
            <p:nvPr/>
          </p:nvPicPr>
          <p:blipFill rotWithShape="1">
            <a:blip r:embed="rId11">
              <a:extLst>
                <a:ext uri="{28A0092B-C50C-407E-A947-70E740481C1C}">
                  <a14:useLocalDpi xmlns:a14="http://schemas.microsoft.com/office/drawing/2010/main" val="0"/>
                </a:ext>
              </a:extLst>
            </a:blip>
            <a:srcRect r="8251" b="-7814"/>
            <a:stretch/>
          </p:blipFill>
          <p:spPr>
            <a:xfrm>
              <a:off x="620655" y="4482465"/>
              <a:ext cx="2503459" cy="1639666"/>
            </a:xfrm>
            <a:prstGeom prst="rect">
              <a:avLst/>
            </a:prstGeom>
          </p:spPr>
        </p:pic>
      </p:grpSp>
      <p:sp>
        <p:nvSpPr>
          <p:cNvPr id="1049" name="TextBox 1048">
            <a:extLst>
              <a:ext uri="{FF2B5EF4-FFF2-40B4-BE49-F238E27FC236}">
                <a16:creationId xmlns:a16="http://schemas.microsoft.com/office/drawing/2014/main" id="{ED5A4DF7-0B1D-9ACE-F888-CC0410B67A89}"/>
              </a:ext>
            </a:extLst>
          </p:cNvPr>
          <p:cNvSpPr txBox="1"/>
          <p:nvPr/>
        </p:nvSpPr>
        <p:spPr>
          <a:xfrm>
            <a:off x="27715525" y="19777041"/>
            <a:ext cx="8012593" cy="4031873"/>
          </a:xfrm>
          <a:prstGeom prst="rect">
            <a:avLst/>
          </a:prstGeom>
          <a:noFill/>
        </p:spPr>
        <p:txBody>
          <a:bodyPr wrap="square" rtlCol="0">
            <a:spAutoFit/>
          </a:bodyPr>
          <a:lstStyle/>
          <a:p>
            <a:pPr algn="ctr" defTabSz="3824525">
              <a:spcBef>
                <a:spcPct val="30000"/>
              </a:spcBef>
            </a:pPr>
            <a:r>
              <a:rPr lang="en-US" sz="3200" dirty="0">
                <a:solidFill>
                  <a:srgbClr val="1B1B1B"/>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Currently, there are 515 platforms converted into reefs in the Gulf of Mexico</a:t>
            </a:r>
            <a:r>
              <a:rPr lang="en-US" sz="3200" dirty="0">
                <a:solidFill>
                  <a:srgbClr val="1B1B1B"/>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3200" dirty="0">
                <a:latin typeface="Arial" panose="020B0604020202020204" pitchFamily="34" charset="0"/>
                <a:cs typeface="Arial" panose="020B0604020202020204" pitchFamily="34" charset="0"/>
              </a:rPr>
              <a:t>This method can be translated over into floating offshore wind farms. Rigs to Reefs h</a:t>
            </a:r>
            <a:r>
              <a:rPr lang="en-US" sz="3200" dirty="0">
                <a:solidFill>
                  <a:srgbClr val="1B1B1B"/>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as the potential to minimize labor and transportation costs. </a:t>
            </a:r>
            <a:r>
              <a:rPr lang="en-US" sz="3200" dirty="0">
                <a:solidFill>
                  <a:srgbClr val="1B1B1B"/>
                </a:solidFill>
                <a:highlight>
                  <a:srgbClr val="FFFFFF"/>
                </a:highlight>
                <a:latin typeface="Arial" panose="020B0604020202020204" pitchFamily="34" charset="0"/>
                <a:ea typeface="Times New Roman" panose="02020603050405020304" pitchFamily="18" charset="0"/>
                <a:cs typeface="Arial" panose="020B0604020202020204" pitchFamily="34" charset="0"/>
              </a:rPr>
              <a:t>Overall, l</a:t>
            </a:r>
            <a:r>
              <a:rPr lang="en-US" sz="3200" dirty="0">
                <a:solidFill>
                  <a:srgbClr val="1B1B1B"/>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owering the global </a:t>
            </a:r>
            <a:r>
              <a:rPr lang="en-US" sz="3200" dirty="0">
                <a:solidFill>
                  <a:srgbClr val="1B1B1B"/>
                </a:solidFill>
                <a:highlight>
                  <a:srgbClr val="FFFFFF"/>
                </a:highlight>
                <a:latin typeface="Arial" panose="020B0604020202020204" pitchFamily="34" charset="0"/>
                <a:ea typeface="Times New Roman" panose="02020603050405020304" pitchFamily="18" charset="0"/>
                <a:cs typeface="Arial" panose="020B0604020202020204" pitchFamily="34" charset="0"/>
              </a:rPr>
              <a:t>w</a:t>
            </a:r>
            <a:r>
              <a:rPr lang="en-US" sz="3200" dirty="0">
                <a:solidFill>
                  <a:srgbClr val="1B1B1B"/>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arming </a:t>
            </a:r>
            <a:r>
              <a:rPr lang="en-US" sz="3200" dirty="0">
                <a:solidFill>
                  <a:srgbClr val="1B1B1B"/>
                </a:solidFill>
                <a:highlight>
                  <a:srgbClr val="FFFFFF"/>
                </a:highlight>
                <a:latin typeface="Arial" panose="020B0604020202020204" pitchFamily="34" charset="0"/>
                <a:ea typeface="Times New Roman" panose="02020603050405020304" pitchFamily="18" charset="0"/>
                <a:cs typeface="Arial" panose="020B0604020202020204" pitchFamily="34" charset="0"/>
              </a:rPr>
              <a:t>p</a:t>
            </a:r>
            <a:r>
              <a:rPr lang="en-US" sz="3200" dirty="0">
                <a:solidFill>
                  <a:srgbClr val="1B1B1B"/>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otential and </a:t>
            </a:r>
            <a:r>
              <a:rPr lang="en-US" sz="3200" dirty="0">
                <a:solidFill>
                  <a:srgbClr val="1B1B1B"/>
                </a:solidFill>
                <a:highlight>
                  <a:srgbClr val="FFFFFF"/>
                </a:highlight>
                <a:latin typeface="Arial" panose="020B0604020202020204" pitchFamily="34" charset="0"/>
                <a:ea typeface="Times New Roman" panose="02020603050405020304" pitchFamily="18" charset="0"/>
                <a:cs typeface="Arial" panose="020B0604020202020204" pitchFamily="34" charset="0"/>
              </a:rPr>
              <a:t>l</a:t>
            </a:r>
            <a:r>
              <a:rPr lang="en-US" sz="3200" dirty="0">
                <a:solidFill>
                  <a:srgbClr val="1B1B1B"/>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evelized cost of energy</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51" name="Picture 1050">
            <a:extLst>
              <a:ext uri="{FF2B5EF4-FFF2-40B4-BE49-F238E27FC236}">
                <a16:creationId xmlns:a16="http://schemas.microsoft.com/office/drawing/2014/main" id="{8C70CF0E-8F2D-57C2-7C22-FF436298801C}"/>
              </a:ext>
            </a:extLst>
          </p:cNvPr>
          <p:cNvPicPr>
            <a:picLocks noChangeAspect="1"/>
          </p:cNvPicPr>
          <p:nvPr/>
        </p:nvPicPr>
        <p:blipFill rotWithShape="1">
          <a:blip r:embed="rId12">
            <a:extLst>
              <a:ext uri="{28A0092B-C50C-407E-A947-70E740481C1C}">
                <a14:useLocalDpi xmlns:a14="http://schemas.microsoft.com/office/drawing/2010/main" val="0"/>
              </a:ext>
            </a:extLst>
          </a:blip>
          <a:srcRect b="9582"/>
          <a:stretch/>
        </p:blipFill>
        <p:spPr>
          <a:xfrm>
            <a:off x="18754781" y="21368606"/>
            <a:ext cx="8010337" cy="2440308"/>
          </a:xfrm>
          <a:prstGeom prst="rect">
            <a:avLst/>
          </a:prstGeom>
        </p:spPr>
      </p:pic>
      <p:graphicFrame>
        <p:nvGraphicFramePr>
          <p:cNvPr id="2" name="Table 1">
            <a:extLst>
              <a:ext uri="{FF2B5EF4-FFF2-40B4-BE49-F238E27FC236}">
                <a16:creationId xmlns:a16="http://schemas.microsoft.com/office/drawing/2014/main" id="{27D1AD8A-5C66-A336-0388-3796955B15F6}"/>
              </a:ext>
            </a:extLst>
          </p:cNvPr>
          <p:cNvGraphicFramePr>
            <a:graphicFrameLocks noGrp="1"/>
          </p:cNvGraphicFramePr>
          <p:nvPr>
            <p:extLst>
              <p:ext uri="{D42A27DB-BD31-4B8C-83A1-F6EECF244321}">
                <p14:modId xmlns:p14="http://schemas.microsoft.com/office/powerpoint/2010/main" val="3103619350"/>
              </p:ext>
            </p:extLst>
          </p:nvPr>
        </p:nvGraphicFramePr>
        <p:xfrm>
          <a:off x="9771819" y="5920493"/>
          <a:ext cx="8202490" cy="4861026"/>
        </p:xfrm>
        <a:graphic>
          <a:graphicData uri="http://schemas.openxmlformats.org/drawingml/2006/table">
            <a:tbl>
              <a:tblPr firstRow="1" lastRow="1">
                <a:tableStyleId>{46F890A9-2807-4EBB-B81D-B2AA78EC7F39}</a:tableStyleId>
              </a:tblPr>
              <a:tblGrid>
                <a:gridCol w="4101245">
                  <a:extLst>
                    <a:ext uri="{9D8B030D-6E8A-4147-A177-3AD203B41FA5}">
                      <a16:colId xmlns:a16="http://schemas.microsoft.com/office/drawing/2014/main" val="576439618"/>
                    </a:ext>
                  </a:extLst>
                </a:gridCol>
                <a:gridCol w="4101245">
                  <a:extLst>
                    <a:ext uri="{9D8B030D-6E8A-4147-A177-3AD203B41FA5}">
                      <a16:colId xmlns:a16="http://schemas.microsoft.com/office/drawing/2014/main" val="2501204829"/>
                    </a:ext>
                  </a:extLst>
                </a:gridCol>
              </a:tblGrid>
              <a:tr h="964320">
                <a:tc gridSpan="2">
                  <a:txBody>
                    <a:bodyPr/>
                    <a:lstStyle/>
                    <a:p>
                      <a:pPr algn="ctr"/>
                      <a:r>
                        <a:rPr lang="en-US" sz="3600" dirty="0">
                          <a:latin typeface="Arial" panose="020B0604020202020204" pitchFamily="34" charset="0"/>
                          <a:cs typeface="Arial" panose="020B0604020202020204" pitchFamily="34" charset="0"/>
                        </a:rPr>
                        <a:t>Tension Leg</a:t>
                      </a:r>
                    </a:p>
                  </a:txBody>
                  <a:tcPr>
                    <a:lnB w="12700" cap="flat" cmpd="sng" algn="ctr">
                      <a:solidFill>
                        <a:schemeClr val="tx1"/>
                      </a:solidFill>
                      <a:prstDash val="solid"/>
                      <a:round/>
                      <a:headEnd type="none" w="med" len="med"/>
                      <a:tailEnd type="none" w="med" len="med"/>
                    </a:lnB>
                    <a:blipFill>
                      <a:blip r:embed="rId4"/>
                      <a:tile tx="0" ty="0" sx="100000" sy="100000" flip="none" algn="tl"/>
                    </a:blipFill>
                  </a:tcPr>
                </a:tc>
                <a:tc hMerge="1">
                  <a:txBody>
                    <a:bodyPr/>
                    <a:lstStyle/>
                    <a:p>
                      <a:endParaRPr lang="en-US" dirty="0"/>
                    </a:p>
                  </a:txBody>
                  <a:tcPr/>
                </a:tc>
                <a:extLst>
                  <a:ext uri="{0D108BD9-81ED-4DB2-BD59-A6C34878D82A}">
                    <a16:rowId xmlns:a16="http://schemas.microsoft.com/office/drawing/2014/main" val="514774618"/>
                  </a:ext>
                </a:extLst>
              </a:tr>
              <a:tr h="964320">
                <a:tc>
                  <a:txBody>
                    <a:bodyPr/>
                    <a:lstStyle/>
                    <a:p>
                      <a:pPr algn="ctr"/>
                      <a:r>
                        <a:rPr lang="en-US" sz="2800" dirty="0">
                          <a:latin typeface="Arial" panose="020B0604020202020204" pitchFamily="34" charset="0"/>
                          <a:cs typeface="Arial" panose="020B0604020202020204" pitchFamily="34" charset="0"/>
                        </a:rPr>
                        <a:t>Benefits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2845765"/>
                  </a:ext>
                </a:extLst>
              </a:tr>
              <a:tr h="964320">
                <a:tc>
                  <a:txBody>
                    <a:bodyPr/>
                    <a:lstStyle/>
                    <a:p>
                      <a:pPr algn="ctr"/>
                      <a:r>
                        <a:rPr lang="en-US" sz="2800" dirty="0">
                          <a:latin typeface="Arial" panose="020B0604020202020204" pitchFamily="34" charset="0"/>
                          <a:cs typeface="Arial" panose="020B0604020202020204" pitchFamily="34" charset="0"/>
                        </a:rPr>
                        <a:t>Light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Complex mooring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2242"/>
                  </a:ext>
                </a:extLst>
              </a:tr>
              <a:tr h="1003746">
                <a:tc>
                  <a:txBody>
                    <a:bodyPr/>
                    <a:lstStyle/>
                    <a:p>
                      <a:pPr algn="ctr"/>
                      <a:r>
                        <a:rPr lang="en-US" sz="2800" dirty="0">
                          <a:latin typeface="Arial" panose="020B0604020202020204" pitchFamily="34" charset="0"/>
                          <a:cs typeface="Arial" panose="020B0604020202020204" pitchFamily="34" charset="0"/>
                        </a:rPr>
                        <a:t>Construability off or on shore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More expensive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993832"/>
                  </a:ext>
                </a:extLst>
              </a:tr>
              <a:tr h="964320">
                <a:tc>
                  <a:txBody>
                    <a:bodyPr/>
                    <a:lstStyle/>
                    <a:p>
                      <a:pPr algn="ctr"/>
                      <a:r>
                        <a:rPr lang="en-US" sz="2800" b="0" dirty="0">
                          <a:latin typeface="Arial" panose="020B0604020202020204" pitchFamily="34" charset="0"/>
                          <a:cs typeface="Arial" panose="020B0604020202020204" pitchFamily="34" charset="0"/>
                        </a:rPr>
                        <a:t>Small seabed footprint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latin typeface="Arial" panose="020B0604020202020204" pitchFamily="34" charset="0"/>
                          <a:cs typeface="Arial" panose="020B0604020202020204" pitchFamily="34" charset="0"/>
                        </a:rPr>
                        <a:t>High operational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710809"/>
                  </a:ext>
                </a:extLst>
              </a:tr>
            </a:tbl>
          </a:graphicData>
        </a:graphic>
      </p:graphicFrame>
      <p:graphicFrame>
        <p:nvGraphicFramePr>
          <p:cNvPr id="6" name="Table 5">
            <a:extLst>
              <a:ext uri="{FF2B5EF4-FFF2-40B4-BE49-F238E27FC236}">
                <a16:creationId xmlns:a16="http://schemas.microsoft.com/office/drawing/2014/main" id="{C94F42CE-743D-6D00-5B07-3A209BE77419}"/>
              </a:ext>
            </a:extLst>
          </p:cNvPr>
          <p:cNvGraphicFramePr>
            <a:graphicFrameLocks noGrp="1"/>
          </p:cNvGraphicFramePr>
          <p:nvPr>
            <p:extLst>
              <p:ext uri="{D42A27DB-BD31-4B8C-83A1-F6EECF244321}">
                <p14:modId xmlns:p14="http://schemas.microsoft.com/office/powerpoint/2010/main" val="1968247620"/>
              </p:ext>
            </p:extLst>
          </p:nvPr>
        </p:nvGraphicFramePr>
        <p:xfrm>
          <a:off x="9752056" y="10705974"/>
          <a:ext cx="8236182" cy="4702542"/>
        </p:xfrm>
        <a:graphic>
          <a:graphicData uri="http://schemas.openxmlformats.org/drawingml/2006/table">
            <a:tbl>
              <a:tblPr firstRow="1" lastRow="1">
                <a:tableStyleId>{46F890A9-2807-4EBB-B81D-B2AA78EC7F39}</a:tableStyleId>
              </a:tblPr>
              <a:tblGrid>
                <a:gridCol w="4118091">
                  <a:extLst>
                    <a:ext uri="{9D8B030D-6E8A-4147-A177-3AD203B41FA5}">
                      <a16:colId xmlns:a16="http://schemas.microsoft.com/office/drawing/2014/main" val="576439618"/>
                    </a:ext>
                  </a:extLst>
                </a:gridCol>
                <a:gridCol w="4118091">
                  <a:extLst>
                    <a:ext uri="{9D8B030D-6E8A-4147-A177-3AD203B41FA5}">
                      <a16:colId xmlns:a16="http://schemas.microsoft.com/office/drawing/2014/main" val="2501204829"/>
                    </a:ext>
                  </a:extLst>
                </a:gridCol>
              </a:tblGrid>
              <a:tr h="929911">
                <a:tc gridSpan="2">
                  <a:txBody>
                    <a:bodyPr/>
                    <a:lstStyle/>
                    <a:p>
                      <a:pPr algn="ctr"/>
                      <a:r>
                        <a:rPr lang="en-US" sz="3600" dirty="0">
                          <a:latin typeface="Arial" panose="020B0604020202020204" pitchFamily="34" charset="0"/>
                          <a:cs typeface="Arial" panose="020B0604020202020204" pitchFamily="34" charset="0"/>
                        </a:rPr>
                        <a:t>Spar System</a:t>
                      </a:r>
                    </a:p>
                  </a:txBody>
                  <a:tcPr>
                    <a:lnB w="12700" cap="flat" cmpd="sng" algn="ctr">
                      <a:solidFill>
                        <a:schemeClr val="tx1"/>
                      </a:solidFill>
                      <a:prstDash val="solid"/>
                      <a:round/>
                      <a:headEnd type="none" w="med" len="med"/>
                      <a:tailEnd type="none" w="med" len="med"/>
                    </a:lnB>
                    <a:blipFill>
                      <a:blip r:embed="rId4"/>
                      <a:tile tx="0" ty="0" sx="100000" sy="100000" flip="none" algn="tl"/>
                    </a:blipFill>
                  </a:tcPr>
                </a:tc>
                <a:tc hMerge="1">
                  <a:txBody>
                    <a:bodyPr/>
                    <a:lstStyle/>
                    <a:p>
                      <a:endParaRPr lang="en-US" dirty="0"/>
                    </a:p>
                  </a:txBody>
                  <a:tcPr/>
                </a:tc>
                <a:extLst>
                  <a:ext uri="{0D108BD9-81ED-4DB2-BD59-A6C34878D82A}">
                    <a16:rowId xmlns:a16="http://schemas.microsoft.com/office/drawing/2014/main" val="514774618"/>
                  </a:ext>
                </a:extLst>
              </a:tr>
              <a:tr h="929911">
                <a:tc>
                  <a:txBody>
                    <a:bodyPr/>
                    <a:lstStyle/>
                    <a:p>
                      <a:pPr algn="ctr"/>
                      <a:r>
                        <a:rPr lang="en-US" sz="2800" dirty="0">
                          <a:latin typeface="Arial" panose="020B0604020202020204" pitchFamily="34" charset="0"/>
                          <a:cs typeface="Arial" panose="020B0604020202020204" pitchFamily="34" charset="0"/>
                        </a:rPr>
                        <a:t>Benefits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2845765"/>
                  </a:ext>
                </a:extLst>
              </a:tr>
              <a:tr h="929911">
                <a:tc>
                  <a:txBody>
                    <a:bodyPr/>
                    <a:lstStyle/>
                    <a:p>
                      <a:pPr algn="ctr"/>
                      <a:r>
                        <a:rPr lang="en-US" sz="2800" dirty="0">
                          <a:latin typeface="Arial" panose="020B0604020202020204" pitchFamily="34" charset="0"/>
                          <a:cs typeface="Arial" panose="020B0604020202020204" pitchFamily="34" charset="0"/>
                        </a:rPr>
                        <a:t>Low operational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High installation cost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2242"/>
                  </a:ext>
                </a:extLst>
              </a:tr>
              <a:tr h="929911">
                <a:tc>
                  <a:txBody>
                    <a:bodyPr/>
                    <a:lstStyle/>
                    <a:p>
                      <a:pPr algn="ctr"/>
                      <a:r>
                        <a:rPr lang="en-US" sz="2800" dirty="0">
                          <a:latin typeface="Arial" panose="020B0604020202020204" pitchFamily="34" charset="0"/>
                          <a:cs typeface="Arial" panose="020B0604020202020204" pitchFamily="34" charset="0"/>
                        </a:rPr>
                        <a:t>Simple fabrication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Specialized vessel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993832"/>
                  </a:ext>
                </a:extLst>
              </a:tr>
              <a:tr h="967929">
                <a:tc>
                  <a:txBody>
                    <a:bodyPr/>
                    <a:lstStyle/>
                    <a:p>
                      <a:pPr algn="ctr"/>
                      <a:r>
                        <a:rPr lang="en-US" sz="2800" b="0" dirty="0">
                          <a:latin typeface="Arial" panose="020B0604020202020204" pitchFamily="34" charset="0"/>
                          <a:cs typeface="Arial" panose="020B0604020202020204" pitchFamily="34" charset="0"/>
                        </a:rPr>
                        <a:t>Handle severe sea conditions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latin typeface="Arial" panose="020B0604020202020204" pitchFamily="34" charset="0"/>
                          <a:cs typeface="Arial" panose="020B0604020202020204" pitchFamily="34" charset="0"/>
                        </a:rPr>
                        <a:t>Large seabed footprint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710809"/>
                  </a:ext>
                </a:extLst>
              </a:tr>
            </a:tbl>
          </a:graphicData>
        </a:graphic>
      </p:graphicFrame>
      <p:graphicFrame>
        <p:nvGraphicFramePr>
          <p:cNvPr id="8" name="Table 7">
            <a:extLst>
              <a:ext uri="{FF2B5EF4-FFF2-40B4-BE49-F238E27FC236}">
                <a16:creationId xmlns:a16="http://schemas.microsoft.com/office/drawing/2014/main" id="{89E07771-7648-CBBE-6D61-E80F0F2F5EA3}"/>
              </a:ext>
            </a:extLst>
          </p:cNvPr>
          <p:cNvGraphicFramePr>
            <a:graphicFrameLocks noGrp="1"/>
          </p:cNvGraphicFramePr>
          <p:nvPr>
            <p:extLst>
              <p:ext uri="{D42A27DB-BD31-4B8C-83A1-F6EECF244321}">
                <p14:modId xmlns:p14="http://schemas.microsoft.com/office/powerpoint/2010/main" val="844000273"/>
              </p:ext>
            </p:extLst>
          </p:nvPr>
        </p:nvGraphicFramePr>
        <p:xfrm>
          <a:off x="9752056" y="15393547"/>
          <a:ext cx="8236182" cy="5442497"/>
        </p:xfrm>
        <a:graphic>
          <a:graphicData uri="http://schemas.openxmlformats.org/drawingml/2006/table">
            <a:tbl>
              <a:tblPr firstRow="1" lastRow="1">
                <a:tableStyleId>{46F890A9-2807-4EBB-B81D-B2AA78EC7F39}</a:tableStyleId>
              </a:tblPr>
              <a:tblGrid>
                <a:gridCol w="4118091">
                  <a:extLst>
                    <a:ext uri="{9D8B030D-6E8A-4147-A177-3AD203B41FA5}">
                      <a16:colId xmlns:a16="http://schemas.microsoft.com/office/drawing/2014/main" val="576439618"/>
                    </a:ext>
                  </a:extLst>
                </a:gridCol>
                <a:gridCol w="4118091">
                  <a:extLst>
                    <a:ext uri="{9D8B030D-6E8A-4147-A177-3AD203B41FA5}">
                      <a16:colId xmlns:a16="http://schemas.microsoft.com/office/drawing/2014/main" val="2501204829"/>
                    </a:ext>
                  </a:extLst>
                </a:gridCol>
              </a:tblGrid>
              <a:tr h="973138">
                <a:tc gridSpan="2">
                  <a:txBody>
                    <a:bodyPr/>
                    <a:lstStyle/>
                    <a:p>
                      <a:pPr algn="ctr"/>
                      <a:r>
                        <a:rPr lang="en-US" sz="3600" dirty="0">
                          <a:latin typeface="Arial" panose="020B0604020202020204" pitchFamily="34" charset="0"/>
                          <a:cs typeface="Arial" panose="020B0604020202020204" pitchFamily="34" charset="0"/>
                        </a:rPr>
                        <a:t>Semi-Submersible </a:t>
                      </a:r>
                    </a:p>
                  </a:txBody>
                  <a:tcPr>
                    <a:lnB w="12700" cap="flat" cmpd="sng" algn="ctr">
                      <a:solidFill>
                        <a:schemeClr val="tx1"/>
                      </a:solidFill>
                      <a:prstDash val="solid"/>
                      <a:round/>
                      <a:headEnd type="none" w="med" len="med"/>
                      <a:tailEnd type="none" w="med" len="med"/>
                    </a:lnB>
                    <a:blipFill>
                      <a:blip r:embed="rId4"/>
                      <a:tile tx="0" ty="0" sx="100000" sy="100000" flip="none" algn="tl"/>
                    </a:blipFill>
                  </a:tcPr>
                </a:tc>
                <a:tc hMerge="1">
                  <a:txBody>
                    <a:bodyPr/>
                    <a:lstStyle/>
                    <a:p>
                      <a:endParaRPr lang="en-US" dirty="0"/>
                    </a:p>
                  </a:txBody>
                  <a:tcPr/>
                </a:tc>
                <a:extLst>
                  <a:ext uri="{0D108BD9-81ED-4DB2-BD59-A6C34878D82A}">
                    <a16:rowId xmlns:a16="http://schemas.microsoft.com/office/drawing/2014/main" val="514774618"/>
                  </a:ext>
                </a:extLst>
              </a:tr>
              <a:tr h="973138">
                <a:tc>
                  <a:txBody>
                    <a:bodyPr/>
                    <a:lstStyle/>
                    <a:p>
                      <a:pPr algn="ctr"/>
                      <a:r>
                        <a:rPr lang="en-US" sz="2800" dirty="0">
                          <a:latin typeface="Arial" panose="020B0604020202020204" pitchFamily="34" charset="0"/>
                          <a:cs typeface="Arial" panose="020B0604020202020204" pitchFamily="34" charset="0"/>
                        </a:rPr>
                        <a:t>Benefits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2845765"/>
                  </a:ext>
                </a:extLst>
              </a:tr>
              <a:tr h="1012924">
                <a:tc>
                  <a:txBody>
                    <a:bodyPr/>
                    <a:lstStyle/>
                    <a:p>
                      <a:pPr algn="ctr"/>
                      <a:r>
                        <a:rPr lang="en-US" sz="2800" dirty="0">
                          <a:latin typeface="Arial" panose="020B0604020202020204" pitchFamily="34" charset="0"/>
                          <a:cs typeface="Arial" panose="020B0604020202020204" pitchFamily="34" charset="0"/>
                        </a:rPr>
                        <a:t>Minimal risk to 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Non-industrialized manufacturing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2242"/>
                  </a:ext>
                </a:extLst>
              </a:tr>
              <a:tr h="1470373">
                <a:tc>
                  <a:txBody>
                    <a:bodyPr/>
                    <a:lstStyle/>
                    <a:p>
                      <a:pPr algn="ctr"/>
                      <a:r>
                        <a:rPr lang="en-US" sz="2800" dirty="0">
                          <a:latin typeface="Arial" panose="020B0604020202020204" pitchFamily="34" charset="0"/>
                          <a:cs typeface="Arial" panose="020B0604020202020204" pitchFamily="34" charset="0"/>
                        </a:rPr>
                        <a:t>Heave plates limit overturning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panose="020B0604020202020204" pitchFamily="34" charset="0"/>
                          <a:cs typeface="Arial" panose="020B0604020202020204" pitchFamily="34" charset="0"/>
                        </a:rPr>
                        <a:t>Built in one piece requiring additional facility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993832"/>
                  </a:ext>
                </a:extLst>
              </a:tr>
              <a:tr h="1012924">
                <a:tc>
                  <a:txBody>
                    <a:bodyPr/>
                    <a:lstStyle/>
                    <a:p>
                      <a:pPr algn="ctr"/>
                      <a:r>
                        <a:rPr lang="en-US" sz="2800" b="0" dirty="0">
                          <a:latin typeface="Arial" panose="020B0604020202020204" pitchFamily="34" charset="0"/>
                          <a:cs typeface="Arial" panose="020B0604020202020204" pitchFamily="34" charset="0"/>
                        </a:rPr>
                        <a:t>Insensitive to soil conditions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latin typeface="Arial" panose="020B0604020202020204" pitchFamily="34" charset="0"/>
                          <a:cs typeface="Arial" panose="020B0604020202020204" pitchFamily="34" charset="0"/>
                        </a:rPr>
                        <a:t>Long lead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710809"/>
                  </a:ext>
                </a:extLst>
              </a:tr>
            </a:tbl>
          </a:graphicData>
        </a:graphic>
      </p:graphicFrame>
      <p:pic>
        <p:nvPicPr>
          <p:cNvPr id="1026" name="Picture 2" descr="IberBlue Unveils First Floating Wind Project, Plans 990 MW Offshore  Andalusia | Offshore Wind">
            <a:extLst>
              <a:ext uri="{FF2B5EF4-FFF2-40B4-BE49-F238E27FC236}">
                <a16:creationId xmlns:a16="http://schemas.microsoft.com/office/drawing/2014/main" id="{36354CE9-460E-AFFE-A734-EDBB7B67F64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80887" y="17040929"/>
            <a:ext cx="3944494" cy="3349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verview Of Floating Offshore Wind, 46% OFF">
            <a:extLst>
              <a:ext uri="{FF2B5EF4-FFF2-40B4-BE49-F238E27FC236}">
                <a16:creationId xmlns:a16="http://schemas.microsoft.com/office/drawing/2014/main" id="{9DBC178A-BB69-94C9-48FC-A45FCA9330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70904" y="25089058"/>
            <a:ext cx="7720310" cy="32360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55EAF18-8976-087A-2264-EDD5440D1201}"/>
              </a:ext>
            </a:extLst>
          </p:cNvPr>
          <p:cNvSpPr txBox="1"/>
          <p:nvPr/>
        </p:nvSpPr>
        <p:spPr>
          <a:xfrm>
            <a:off x="1242259" y="19478108"/>
            <a:ext cx="7538393" cy="1938992"/>
          </a:xfrm>
          <a:prstGeom prst="rect">
            <a:avLst/>
          </a:prstGeom>
          <a:noFill/>
        </p:spPr>
        <p:txBody>
          <a:bodyPr wrap="square" rtlCol="0">
            <a:spAutoFit/>
          </a:bodyPr>
          <a:lstStyle/>
          <a:p>
            <a:pPr marL="734740" lvl="1" indent="-342900">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Construction requires tradesman looking to develop a new craft within a niche market</a:t>
            </a:r>
          </a:p>
          <a:p>
            <a:pPr marL="734740" lvl="1" indent="-342900">
              <a:buFont typeface="Arial" panose="020B0604020202020204" pitchFamily="34" charset="0"/>
              <a:buChar char="•"/>
            </a:pP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ReVision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Energy offers apprenticeships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for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employees, encouraging them to get their electrician license</a:t>
            </a:r>
          </a:p>
        </p:txBody>
      </p:sp>
      <p:sp>
        <p:nvSpPr>
          <p:cNvPr id="13" name="TextBox 12">
            <a:extLst>
              <a:ext uri="{FF2B5EF4-FFF2-40B4-BE49-F238E27FC236}">
                <a16:creationId xmlns:a16="http://schemas.microsoft.com/office/drawing/2014/main" id="{5CB1D0A4-FD47-420C-392D-1BFC1E064CBF}"/>
              </a:ext>
            </a:extLst>
          </p:cNvPr>
          <p:cNvSpPr txBox="1"/>
          <p:nvPr/>
        </p:nvSpPr>
        <p:spPr>
          <a:xfrm>
            <a:off x="1186612" y="22374988"/>
            <a:ext cx="7662794" cy="2308324"/>
          </a:xfrm>
          <a:prstGeom prst="rect">
            <a:avLst/>
          </a:prstGeom>
          <a:noFill/>
        </p:spPr>
        <p:txBody>
          <a:bodyPr wrap="square" rtlCol="0">
            <a:spAutoFit/>
          </a:bodyPr>
          <a:lstStyle/>
          <a:p>
            <a:pPr marL="734740" lvl="1" indent="-342900">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Competition with the electric car market for materials </a:t>
            </a:r>
          </a:p>
          <a:p>
            <a:pPr marL="734740" lvl="1" indent="-342900">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M</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assive wait times for critical items like panel boards and disconnect switches</a:t>
            </a:r>
          </a:p>
          <a:p>
            <a:pPr marL="734740" lvl="1" indent="-342900">
              <a:buFont typeface="Arial" panose="020B0604020202020204" pitchFamily="34" charset="0"/>
              <a:buChar cha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United States is attempting to gain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independence back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from China, limiting the amount of growth</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9200</TotalTime>
  <Words>682</Words>
  <Application>Microsoft Macintosh PowerPoint</Application>
  <PresentationFormat>Custom</PresentationFormat>
  <Paragraphs>107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Payton Maddaloni</cp:lastModifiedBy>
  <cp:revision>123</cp:revision>
  <cp:lastPrinted>2002-12-02T18:20:07Z</cp:lastPrinted>
  <dcterms:created xsi:type="dcterms:W3CDTF">2011-03-15T12:21:07Z</dcterms:created>
  <dcterms:modified xsi:type="dcterms:W3CDTF">2024-04-17T21:02:45Z</dcterms:modified>
</cp:coreProperties>
</file>