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notesMasterIdLst>
    <p:notesMasterId r:id="rId5"/>
  </p:notesMasterIdLst>
  <p:sldIdLst>
    <p:sldId id="256" r:id="rId4"/>
  </p:sldIdLst>
  <p:sldSz cx="43891200" cy="329184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4E8"/>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1A6AA-137D-44E0-86B7-059C8AB48996}" v="123" dt="2024-04-17T13:39:10.190"/>
    <p1510:client id="{C1949DF2-0E5B-478D-AB0C-58B2E133CF08}" v="51" dt="2024-04-17T18:44:43.760"/>
    <p1510:client id="{DD62A8A0-772F-48B1-9D59-09980D089BBB}" v="8" dt="2024-04-17T20:05:47.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25" d="100"/>
          <a:sy n="25" d="100"/>
        </p:scale>
        <p:origin x="14" y="-90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9014" y="0"/>
            <a:ext cx="4160520" cy="367454"/>
          </a:xfrm>
          <a:prstGeom prst="rect">
            <a:avLst/>
          </a:prstGeom>
        </p:spPr>
        <p:txBody>
          <a:bodyPr vert="horz" lIns="96661" tIns="48331" rIns="96661" bIns="48331" rtlCol="0"/>
          <a:lstStyle>
            <a:lvl1pPr algn="r">
              <a:defRPr sz="1300"/>
            </a:lvl1pPr>
          </a:lstStyle>
          <a:p>
            <a:fld id="{F688E627-FB2E-48C7-AB7D-08DCC67BDE23}" type="datetimeFigureOut">
              <a:rPr lang="en-US" smtClean="0"/>
              <a:t>4/16/2024</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9014" y="6947748"/>
            <a:ext cx="4160520" cy="367453"/>
          </a:xfrm>
          <a:prstGeom prst="rect">
            <a:avLst/>
          </a:prstGeom>
        </p:spPr>
        <p:txBody>
          <a:bodyPr vert="horz" lIns="96661" tIns="48331" rIns="96661" bIns="48331" rtlCol="0" anchor="b"/>
          <a:lstStyle>
            <a:lvl1pPr algn="r">
              <a:defRPr sz="1300"/>
            </a:lvl1pPr>
          </a:lstStyle>
          <a:p>
            <a:fld id="{F13A4091-A0DB-40BF-A187-3C1F3F85BE6A}" type="slidenum">
              <a:rPr lang="en-US" smtClean="0"/>
              <a:t>‹#›</a:t>
            </a:fld>
            <a:endParaRPr lang="en-US"/>
          </a:p>
        </p:txBody>
      </p:sp>
    </p:spTree>
    <p:extLst>
      <p:ext uri="{BB962C8B-B14F-4D97-AF65-F5344CB8AC3E}">
        <p14:creationId xmlns:p14="http://schemas.microsoft.com/office/powerpoint/2010/main" val="3620626788"/>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A4091-A0DB-40BF-A187-3C1F3F85BE6A}" type="slidenum">
              <a:rPr lang="en-US" smtClean="0"/>
              <a:t>1</a:t>
            </a:fld>
            <a:endParaRPr lang="en-US"/>
          </a:p>
        </p:txBody>
      </p:sp>
    </p:spTree>
    <p:extLst>
      <p:ext uri="{BB962C8B-B14F-4D97-AF65-F5344CB8AC3E}">
        <p14:creationId xmlns:p14="http://schemas.microsoft.com/office/powerpoint/2010/main" val="209659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81399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16402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1452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32336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45597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4431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5265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80479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88411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9719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0054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4/16/2024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0110201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hyperlink" Target="https://semspub.epa.gov/work/HQ/401627.pdf" TargetMode="External"/><Relationship Id="rId21"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hyperlink" Target="http://www.geo-solutions.com/services/slurry-walls/soil-cement-bentonite/" TargetMode="External"/><Relationship Id="rId11" Type="http://schemas.openxmlformats.org/officeDocument/2006/relationships/image" Target="../media/image5.jpeg"/><Relationship Id="rId5" Type="http://schemas.openxmlformats.org/officeDocument/2006/relationships/hyperlink" Target="https://www.urbansaqua.com/wp-content/uploads/2017/09/FILTRASORB-400-13134-sdsEN-1.pdf" TargetMode="External"/><Relationship Id="rId15" Type="http://schemas.openxmlformats.org/officeDocument/2006/relationships/image" Target="../media/image9.jpeg"/><Relationship Id="rId23" Type="http://schemas.openxmlformats.org/officeDocument/2006/relationships/image" Target="../media/image15.jpeg"/><Relationship Id="rId10" Type="http://schemas.openxmlformats.org/officeDocument/2006/relationships/image" Target="../media/image4.svg"/><Relationship Id="rId19" Type="http://schemas.openxmlformats.org/officeDocument/2006/relationships/image" Target="../media/image13.png"/><Relationship Id="rId4" Type="http://schemas.openxmlformats.org/officeDocument/2006/relationships/hyperlink" Target="https://www.ncbi.nlm.nih.gov/pmc/articles/PMC7077425/" TargetMode="External"/><Relationship Id="rId9" Type="http://schemas.openxmlformats.org/officeDocument/2006/relationships/image" Target="../media/image3.png"/><Relationship Id="rId14" Type="http://schemas.openxmlformats.org/officeDocument/2006/relationships/image" Target="../media/image8.png"/><Relationship Id="rId22"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8F4E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6"/>
            <a:ext cx="43136594" cy="3947886"/>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600">
            <a:solidFill>
              <a:srgbClr val="002060"/>
            </a:solidFill>
          </a:ln>
          <a:effectLst>
            <a:glow rad="635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anchor="ctr">
            <a:normAutofit/>
          </a:bodyPr>
          <a:lstStyle/>
          <a:p>
            <a:r>
              <a:rPr lang="en-US" sz="7200" dirty="0">
                <a:solidFill>
                  <a:schemeClr val="bg1"/>
                </a:solidFill>
                <a:latin typeface="Cambria"/>
                <a:ea typeface="Cambria"/>
                <a:cs typeface="+mn-lt"/>
              </a:rPr>
              <a:t>Former Manufactured Gas Plant Remediation - Great Lakes Region</a:t>
            </a:r>
            <a:br>
              <a:rPr lang="en-US" sz="7200" dirty="0">
                <a:latin typeface="Cambria" panose="02040503050406030204" pitchFamily="18" charset="0"/>
                <a:cs typeface="Arial" panose="020B0604020202020204" pitchFamily="34" charset="0"/>
              </a:rPr>
            </a:br>
            <a:r>
              <a:rPr lang="en-US" sz="5143" dirty="0">
                <a:solidFill>
                  <a:schemeClr val="bg1"/>
                </a:solidFill>
                <a:latin typeface="Cambria"/>
                <a:ea typeface="Cambria"/>
                <a:cs typeface="Calibri"/>
              </a:rPr>
              <a:t>Alexis Eaton, Kelsey Glass, Katie O'Brien, Sarah Nadeau, Sydney Norris</a:t>
            </a:r>
            <a:br>
              <a:rPr lang="en-US" sz="4800" dirty="0">
                <a:latin typeface="Cambria" panose="02040503050406030204" pitchFamily="18" charset="0"/>
                <a:cs typeface="Arial" panose="020B0604020202020204" pitchFamily="34" charset="0"/>
              </a:rPr>
            </a:br>
            <a:r>
              <a:rPr lang="en-US" sz="4800" i="1" dirty="0">
                <a:solidFill>
                  <a:schemeClr val="bg1"/>
                </a:solidFill>
                <a:latin typeface="Cambria"/>
                <a:ea typeface="Cambria"/>
                <a:cs typeface="Arial"/>
              </a:rPr>
              <a:t>UNH Civil and Environmental Engineering, University of New Hampshire, Durham, NH 03824</a:t>
            </a:r>
            <a:endParaRPr lang="en-US" sz="7971" i="1" dirty="0">
              <a:solidFill>
                <a:schemeClr val="bg1"/>
              </a:solidFill>
              <a:latin typeface="Cambria"/>
              <a:ea typeface="Cambria"/>
              <a:cs typeface="Arial"/>
            </a:endParaRPr>
          </a:p>
        </p:txBody>
      </p:sp>
      <p:sp>
        <p:nvSpPr>
          <p:cNvPr id="6" name="Subtitle 2"/>
          <p:cNvSpPr txBox="1">
            <a:spLocks/>
          </p:cNvSpPr>
          <p:nvPr/>
        </p:nvSpPr>
        <p:spPr>
          <a:xfrm>
            <a:off x="369599" y="6318587"/>
            <a:ext cx="10914743" cy="6991779"/>
          </a:xfrm>
          <a:prstGeom prst="rect">
            <a:avLst/>
          </a:prstGeom>
          <a:no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a:ea typeface="Cambria"/>
                <a:cs typeface="+mn-lt"/>
              </a:rPr>
              <a:t>Haley &amp; Aldrich, Inc. has been retained by an unknown client to design and implement a remediation system for a parcel of contaminated land near a former manufactured gas plant in an undisclosed, urban location in the state of Indiana.</a:t>
            </a:r>
            <a:endParaRPr lang="en-US" sz="2400" dirty="0">
              <a:cs typeface="Calibri" panose="020F0502020204030204"/>
            </a:endParaRPr>
          </a:p>
          <a:p>
            <a:r>
              <a:rPr lang="en-US" sz="2486" i="1" dirty="0">
                <a:latin typeface="Cambria"/>
                <a:ea typeface="Cambria"/>
                <a:cs typeface="+mn-lt"/>
              </a:rPr>
              <a:t>What is a manufactured gas plant? </a:t>
            </a:r>
            <a:r>
              <a:rPr lang="en-US" sz="2486" dirty="0">
                <a:latin typeface="Cambria"/>
                <a:ea typeface="Cambria"/>
                <a:cs typeface="+mn-lt"/>
              </a:rPr>
              <a:t>Before natural gas pipelines became commonly available during the 1960’s, manufactured gas plant facilities were used to generate gas that could be used as an energy source by the gasification of coal or oil.</a:t>
            </a:r>
            <a:endParaRPr lang="en-US" sz="2486" dirty="0">
              <a:cs typeface="Calibri" panose="020F0502020204030204"/>
            </a:endParaRPr>
          </a:p>
          <a:p>
            <a:r>
              <a:rPr lang="en-US" sz="2486" dirty="0">
                <a:latin typeface="Cambria"/>
                <a:ea typeface="Cambria"/>
                <a:cs typeface="+mn-lt"/>
              </a:rPr>
              <a:t>While these industrial facilities are no longer utilized in the United States, contamination of groundwater, soil, and surface waters caused by manufactured gas plant operations still persists.</a:t>
            </a:r>
            <a:endParaRPr lang="en-US" sz="2486" dirty="0">
              <a:latin typeface="Cambria" panose="02040503050406030204" pitchFamily="18" charset="0"/>
              <a:ea typeface="Cambria" panose="02040503050406030204" pitchFamily="18" charset="0"/>
              <a:cs typeface="Calibri"/>
            </a:endParaRPr>
          </a:p>
          <a:p>
            <a:pPr algn="l"/>
            <a:r>
              <a:rPr lang="en-US" sz="2571" dirty="0">
                <a:latin typeface="Cambria"/>
                <a:ea typeface="Cambria"/>
                <a:cs typeface="Calibri"/>
              </a:rPr>
              <a:t>       Services to be Provided:</a:t>
            </a:r>
            <a:endParaRPr lang="en-US" sz="2571" dirty="0">
              <a:latin typeface="Cambria" panose="02040503050406030204" pitchFamily="18" charset="0"/>
              <a:ea typeface="Cambria" panose="02040503050406030204" pitchFamily="18" charset="0"/>
              <a:cs typeface="Calibri"/>
            </a:endParaRPr>
          </a:p>
          <a:p>
            <a:pPr marL="293900" indent="-293900" algn="l">
              <a:buChar char="•"/>
            </a:pPr>
            <a:endParaRPr lang="en-US" sz="2143" dirty="0">
              <a:latin typeface="Cambria"/>
              <a:ea typeface="Cambria"/>
              <a:cs typeface="Calibri"/>
            </a:endParaRPr>
          </a:p>
          <a:p>
            <a:endParaRPr lang="en-US" sz="3171" dirty="0">
              <a:latin typeface="Cambria" panose="02040503050406030204" pitchFamily="18" charset="0"/>
            </a:endParaRPr>
          </a:p>
          <a:p>
            <a:endParaRPr lang="en-US" sz="3171" dirty="0">
              <a:latin typeface="Cambria" panose="02040503050406030204" pitchFamily="18" charset="0"/>
              <a:ea typeface="Cambria" panose="02040503050406030204" pitchFamily="18" charset="0"/>
            </a:endParaRPr>
          </a:p>
          <a:p>
            <a:endParaRPr lang="en-US" sz="3171" dirty="0">
              <a:latin typeface="Cambria" panose="02040503050406030204" pitchFamily="18" charset="0"/>
              <a:ea typeface="Cambria" panose="02040503050406030204" pitchFamily="18" charset="0"/>
            </a:endParaRPr>
          </a:p>
          <a:p>
            <a:endParaRPr lang="en-US" sz="3171" dirty="0">
              <a:latin typeface="Cambria" panose="02040503050406030204" pitchFamily="18" charset="0"/>
              <a:ea typeface="Cambria" panose="02040503050406030204" pitchFamily="18" charset="0"/>
            </a:endParaRPr>
          </a:p>
          <a:p>
            <a:endParaRPr lang="en-US" sz="3171" dirty="0">
              <a:latin typeface="Cambria" panose="02040503050406030204" pitchFamily="18" charset="0"/>
              <a:ea typeface="Cambria" panose="02040503050406030204" pitchFamily="18" charset="0"/>
            </a:endParaRPr>
          </a:p>
        </p:txBody>
      </p:sp>
      <p:sp>
        <p:nvSpPr>
          <p:cNvPr id="7" name="Subtitle 2"/>
          <p:cNvSpPr txBox="1">
            <a:spLocks/>
          </p:cNvSpPr>
          <p:nvPr/>
        </p:nvSpPr>
        <p:spPr>
          <a:xfrm>
            <a:off x="369599" y="13777878"/>
            <a:ext cx="10914743" cy="913158"/>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a:solidFill>
                  <a:schemeClr val="bg1"/>
                </a:solidFill>
                <a:latin typeface="Cambria" panose="02040503050406030204" pitchFamily="18" charset="0"/>
              </a:rPr>
              <a:t> </a:t>
            </a:r>
            <a:r>
              <a:rPr lang="en-US" sz="4971">
                <a:solidFill>
                  <a:schemeClr val="bg1"/>
                </a:solidFill>
                <a:latin typeface="Cambria" panose="02040503050406030204" pitchFamily="18" charset="0"/>
              </a:rPr>
              <a:t>Methodology</a:t>
            </a:r>
          </a:p>
        </p:txBody>
      </p:sp>
      <p:sp>
        <p:nvSpPr>
          <p:cNvPr id="8" name="Subtitle 2"/>
          <p:cNvSpPr txBox="1">
            <a:spLocks/>
          </p:cNvSpPr>
          <p:nvPr/>
        </p:nvSpPr>
        <p:spPr>
          <a:xfrm>
            <a:off x="369599" y="23688043"/>
            <a:ext cx="10897491" cy="8415584"/>
          </a:xfrm>
          <a:prstGeom prst="rect">
            <a:avLst/>
          </a:prstGeom>
          <a:ln>
            <a:solidFill>
              <a:srgbClr val="002060"/>
            </a:solidFill>
          </a:ln>
        </p:spPr>
        <p:txBody>
          <a:bodyPr vert="horz" lIns="91435" tIns="45717" rIns="91435" bIns="4571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143" dirty="0">
              <a:latin typeface="Cambria"/>
              <a:ea typeface="Cambria"/>
            </a:endParaRPr>
          </a:p>
          <a:p>
            <a:pPr>
              <a:spcBef>
                <a:spcPts val="0"/>
              </a:spcBef>
            </a:pPr>
            <a:r>
              <a:rPr lang="en-US" sz="3343" dirty="0">
                <a:latin typeface="Cambria"/>
                <a:ea typeface="Cambria"/>
                <a:cs typeface="Calibri"/>
              </a:rPr>
              <a:t>Trenching Excavation for PRB</a:t>
            </a: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2143" dirty="0">
              <a:latin typeface="Cambria"/>
              <a:ea typeface="Cambria"/>
              <a:cs typeface="Calibri"/>
            </a:endParaRPr>
          </a:p>
          <a:p>
            <a:pPr algn="just">
              <a:spcBef>
                <a:spcPts val="0"/>
              </a:spcBef>
            </a:pPr>
            <a:endParaRPr lang="en-US" sz="3171" dirty="0">
              <a:latin typeface="Cambria" panose="02040503050406030204" pitchFamily="18" charset="0"/>
              <a:ea typeface="Cambria" panose="02040503050406030204" pitchFamily="18" charset="0"/>
              <a:cs typeface="Calibri"/>
            </a:endParaRPr>
          </a:p>
          <a:p>
            <a:pPr marL="342339" indent="-342339" algn="just">
              <a:spcBef>
                <a:spcPts val="0"/>
              </a:spcBef>
              <a:buChar char="•"/>
            </a:pPr>
            <a:endParaRPr lang="en-US" sz="2486" dirty="0">
              <a:latin typeface="Cambria" panose="02040503050406030204" pitchFamily="18" charset="0"/>
              <a:ea typeface="Cambria" panose="02040503050406030204" pitchFamily="18" charset="0"/>
            </a:endParaRPr>
          </a:p>
          <a:p>
            <a:pPr>
              <a:spcBef>
                <a:spcPts val="0"/>
              </a:spcBef>
            </a:pPr>
            <a:endParaRPr lang="en-US" sz="1800" i="1" dirty="0">
              <a:latin typeface="Cambria"/>
              <a:ea typeface="Cambria"/>
            </a:endParaRPr>
          </a:p>
          <a:p>
            <a:pPr>
              <a:spcBef>
                <a:spcPts val="0"/>
              </a:spcBef>
            </a:pPr>
            <a:endParaRPr lang="en-US" sz="1800" i="1" dirty="0">
              <a:latin typeface="Cambria"/>
              <a:ea typeface="Cambria"/>
            </a:endParaRPr>
          </a:p>
          <a:p>
            <a:pPr marL="342339" indent="-342339" algn="just">
              <a:spcBef>
                <a:spcPts val="0"/>
              </a:spcBef>
              <a:buChar char="•"/>
            </a:pPr>
            <a:endParaRPr lang="en-US" sz="2486" dirty="0">
              <a:latin typeface="Cambria" panose="02040503050406030204" pitchFamily="18" charset="0"/>
              <a:ea typeface="Cambria" panose="02040503050406030204" pitchFamily="18" charset="0"/>
            </a:endParaRPr>
          </a:p>
          <a:p>
            <a:pPr algn="just">
              <a:spcBef>
                <a:spcPts val="0"/>
              </a:spcBef>
            </a:pPr>
            <a:endParaRPr lang="en-US" sz="2143" dirty="0">
              <a:latin typeface="Cambria"/>
              <a:ea typeface="Cambria"/>
            </a:endParaRPr>
          </a:p>
          <a:p>
            <a:pPr algn="just">
              <a:spcBef>
                <a:spcPts val="0"/>
              </a:spcBef>
            </a:pPr>
            <a:endParaRPr lang="en-US" sz="2143" dirty="0">
              <a:latin typeface="Cambria"/>
              <a:ea typeface="Cambria"/>
            </a:endParaRPr>
          </a:p>
          <a:p>
            <a:pPr algn="just">
              <a:spcBef>
                <a:spcPts val="0"/>
              </a:spcBef>
            </a:pPr>
            <a:endParaRPr lang="en-US" sz="2143" dirty="0">
              <a:latin typeface="Cambria"/>
              <a:ea typeface="Cambria"/>
            </a:endParaRPr>
          </a:p>
          <a:p>
            <a:pPr>
              <a:spcBef>
                <a:spcPts val="0"/>
              </a:spcBef>
            </a:pPr>
            <a:endParaRPr lang="en-US" sz="2143" dirty="0">
              <a:latin typeface="Cambria"/>
              <a:ea typeface="Cambria"/>
            </a:endParaRPr>
          </a:p>
          <a:p>
            <a:pPr>
              <a:spcBef>
                <a:spcPts val="0"/>
              </a:spcBef>
            </a:pPr>
            <a:endParaRPr lang="en-US" sz="1200" dirty="0">
              <a:latin typeface="Cambria"/>
              <a:ea typeface="Cambria"/>
            </a:endParaRPr>
          </a:p>
          <a:p>
            <a:pPr>
              <a:lnSpc>
                <a:spcPct val="110000"/>
              </a:lnSpc>
              <a:spcBef>
                <a:spcPts val="0"/>
              </a:spcBef>
            </a:pPr>
            <a:r>
              <a:rPr lang="en-US" sz="2143" dirty="0">
                <a:latin typeface="Cambria"/>
                <a:ea typeface="Cambria"/>
              </a:rPr>
              <a:t>A permeable reactive barrier (PRB) will be used treat contaminants using a funnel and gate system created by the orientation of the slurry walls. The PRB will span 300 ft along the river and be 3 ft wide and 25 ft deep. The trench will be lined with a geomembrane and filled with a 50/50 mix of GAC and bentonite. The top 3 ft will be capped. </a:t>
            </a:r>
          </a:p>
          <a:p>
            <a:pPr algn="just">
              <a:spcBef>
                <a:spcPts val="0"/>
              </a:spcBef>
            </a:pPr>
            <a:endParaRPr lang="en-US" sz="2486" dirty="0">
              <a:latin typeface="Cambria" panose="02040503050406030204" pitchFamily="18" charset="0"/>
              <a:ea typeface="Cambria" panose="02040503050406030204" pitchFamily="18" charset="0"/>
            </a:endParaRPr>
          </a:p>
          <a:p>
            <a:pPr algn="just">
              <a:spcBef>
                <a:spcPts val="0"/>
              </a:spcBef>
            </a:pPr>
            <a:endParaRPr lang="en-US" sz="2486" dirty="0">
              <a:latin typeface="Cambria" panose="02040503050406030204" pitchFamily="18" charset="0"/>
              <a:ea typeface="Cambria" panose="02040503050406030204" pitchFamily="18" charset="0"/>
            </a:endParaRPr>
          </a:p>
          <a:p>
            <a:pPr marL="342339" indent="-342339" algn="just">
              <a:spcBef>
                <a:spcPts val="0"/>
              </a:spcBef>
              <a:buChar char="•"/>
            </a:pPr>
            <a:endParaRPr lang="en-US" sz="2486" dirty="0">
              <a:latin typeface="Cambria" panose="02040503050406030204" pitchFamily="18" charset="0"/>
              <a:ea typeface="Cambria" panose="02040503050406030204" pitchFamily="18" charset="0"/>
            </a:endParaRPr>
          </a:p>
          <a:p>
            <a:pPr algn="just">
              <a:spcBef>
                <a:spcPts val="0"/>
              </a:spcBef>
            </a:pPr>
            <a:endParaRPr lang="en-US" sz="2486" dirty="0">
              <a:latin typeface="Cambria" panose="02040503050406030204" pitchFamily="18" charset="0"/>
              <a:ea typeface="Cambria" panose="02040503050406030204" pitchFamily="18" charset="0"/>
            </a:endParaRPr>
          </a:p>
          <a:p>
            <a:pPr marL="342339" indent="-342339" algn="just">
              <a:spcBef>
                <a:spcPts val="0"/>
              </a:spcBef>
              <a:buChar char="•"/>
            </a:pPr>
            <a:endParaRPr lang="en-US" sz="2486" dirty="0">
              <a:latin typeface="Cambria" panose="02040503050406030204" pitchFamily="18" charset="0"/>
              <a:ea typeface="Cambria" panose="02040503050406030204" pitchFamily="18" charset="0"/>
            </a:endParaRPr>
          </a:p>
          <a:p>
            <a:pPr marL="342339" indent="-342339" algn="just">
              <a:spcBef>
                <a:spcPts val="0"/>
              </a:spcBef>
              <a:buChar char="•"/>
            </a:pPr>
            <a:endParaRPr lang="en-US" sz="2486" dirty="0">
              <a:latin typeface="Cambria" panose="02040503050406030204" pitchFamily="18" charset="0"/>
              <a:ea typeface="Cambria" panose="02040503050406030204" pitchFamily="18" charset="0"/>
            </a:endParaRPr>
          </a:p>
          <a:p>
            <a:pPr marL="342339" indent="-342339" algn="just">
              <a:spcBef>
                <a:spcPts val="0"/>
              </a:spcBef>
              <a:buChar char="•"/>
            </a:pPr>
            <a:endParaRPr lang="en-US" sz="2486" dirty="0">
              <a:latin typeface="Cambria" panose="02040503050406030204" pitchFamily="18" charset="0"/>
              <a:ea typeface="Cambria" panose="02040503050406030204" pitchFamily="18" charset="0"/>
            </a:endParaRPr>
          </a:p>
          <a:p>
            <a:pPr algn="l">
              <a:spcBef>
                <a:spcPts val="0"/>
              </a:spcBef>
            </a:pPr>
            <a:endParaRPr lang="en-US" sz="2486" dirty="0">
              <a:latin typeface="Cambria" panose="02040503050406030204" pitchFamily="18" charset="0"/>
              <a:ea typeface="Cambria" panose="02040503050406030204" pitchFamily="18" charset="0"/>
            </a:endParaRPr>
          </a:p>
          <a:p>
            <a:pPr algn="just">
              <a:spcBef>
                <a:spcPts val="0"/>
              </a:spcBef>
            </a:pPr>
            <a:endParaRPr lang="en-US" sz="2486" dirty="0">
              <a:latin typeface="Cambria" panose="02040503050406030204" pitchFamily="18" charset="0"/>
              <a:ea typeface="Cambria" panose="02040503050406030204" pitchFamily="18" charset="0"/>
            </a:endParaRPr>
          </a:p>
          <a:p>
            <a:pPr algn="l">
              <a:spcBef>
                <a:spcPts val="0"/>
              </a:spcBef>
            </a:pPr>
            <a:endParaRPr lang="en-US" sz="2486" dirty="0">
              <a:latin typeface="Cambria" panose="02040503050406030204" pitchFamily="18" charset="0"/>
              <a:ea typeface="Cambria" panose="02040503050406030204" pitchFamily="18" charset="0"/>
            </a:endParaRPr>
          </a:p>
          <a:p>
            <a:pPr algn="l">
              <a:spcBef>
                <a:spcPts val="0"/>
              </a:spcBef>
            </a:pPr>
            <a:endParaRPr lang="en-US" sz="2486" dirty="0">
              <a:latin typeface="Cambria" panose="02040503050406030204" pitchFamily="18" charset="0"/>
              <a:ea typeface="Cambria" panose="02040503050406030204" pitchFamily="18" charset="0"/>
            </a:endParaRPr>
          </a:p>
          <a:p>
            <a:pPr algn="l">
              <a:spcBef>
                <a:spcPts val="0"/>
              </a:spcBef>
            </a:pPr>
            <a:endParaRPr lang="en-US" sz="2486" dirty="0">
              <a:latin typeface="Cambria" panose="02040503050406030204" pitchFamily="18" charset="0"/>
              <a:ea typeface="Cambria" panose="02040503050406030204" pitchFamily="18" charset="0"/>
            </a:endParaRPr>
          </a:p>
        </p:txBody>
      </p:sp>
      <p:sp>
        <p:nvSpPr>
          <p:cNvPr id="9" name="Subtitle 2"/>
          <p:cNvSpPr txBox="1">
            <a:spLocks/>
          </p:cNvSpPr>
          <p:nvPr/>
        </p:nvSpPr>
        <p:spPr>
          <a:xfrm>
            <a:off x="12314092" y="4937914"/>
            <a:ext cx="19641782" cy="700889"/>
          </a:xfrm>
          <a:prstGeom prst="rect">
            <a:avLst/>
          </a:prstGeom>
          <a:solidFill>
            <a:schemeClr val="accent6">
              <a:lumMod val="75000"/>
            </a:schemeClr>
          </a:solidFill>
          <a:ln>
            <a:solidFill>
              <a:srgbClr val="002060"/>
            </a:solidFill>
          </a:ln>
        </p:spPr>
        <p:txBody>
          <a:bodyPr vert="horz" lIns="91435" tIns="45717" rIns="91435" bIns="4571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a:solidFill>
                  <a:schemeClr val="bg1"/>
                </a:solidFill>
                <a:latin typeface="Cambria"/>
                <a:ea typeface="Cambria"/>
              </a:rPr>
              <a:t>MPG Site Design</a:t>
            </a:r>
            <a:endParaRPr lang="en-US" sz="8640">
              <a:solidFill>
                <a:schemeClr val="bg1"/>
              </a:solidFill>
            </a:endParaRPr>
          </a:p>
        </p:txBody>
      </p:sp>
      <p:sp>
        <p:nvSpPr>
          <p:cNvPr id="12" name="Subtitle 2"/>
          <p:cNvSpPr txBox="1">
            <a:spLocks/>
          </p:cNvSpPr>
          <p:nvPr/>
        </p:nvSpPr>
        <p:spPr>
          <a:xfrm>
            <a:off x="32572099" y="15157648"/>
            <a:ext cx="10914743" cy="7044521"/>
          </a:xfrm>
          <a:prstGeom prst="rect">
            <a:avLst/>
          </a:prstGeom>
          <a:no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171">
              <a:latin typeface="Cambria" panose="02040503050406030204" pitchFamily="18" charset="0"/>
            </a:endParaRPr>
          </a:p>
        </p:txBody>
      </p:sp>
      <p:sp>
        <p:nvSpPr>
          <p:cNvPr id="13" name="Subtitle 2"/>
          <p:cNvSpPr txBox="1">
            <a:spLocks/>
          </p:cNvSpPr>
          <p:nvPr/>
        </p:nvSpPr>
        <p:spPr>
          <a:xfrm>
            <a:off x="369599" y="4927625"/>
            <a:ext cx="10914743" cy="913158"/>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a:solidFill>
                  <a:schemeClr val="bg1"/>
                </a:solidFill>
                <a:latin typeface="Cambria" panose="02040503050406030204" pitchFamily="18" charset="0"/>
              </a:rPr>
              <a:t>Introduction</a:t>
            </a:r>
          </a:p>
        </p:txBody>
      </p:sp>
      <p:sp>
        <p:nvSpPr>
          <p:cNvPr id="15" name="Subtitle 2"/>
          <p:cNvSpPr txBox="1">
            <a:spLocks/>
          </p:cNvSpPr>
          <p:nvPr/>
        </p:nvSpPr>
        <p:spPr>
          <a:xfrm>
            <a:off x="32591453" y="4927625"/>
            <a:ext cx="10914743" cy="913158"/>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a:solidFill>
                  <a:schemeClr val="bg1"/>
                </a:solidFill>
                <a:latin typeface="Cambria"/>
                <a:ea typeface="Cambria"/>
              </a:rPr>
              <a:t>Cost Assessment</a:t>
            </a:r>
            <a:endParaRPr lang="en-US" sz="8640">
              <a:solidFill>
                <a:schemeClr val="bg1"/>
              </a:solidFill>
            </a:endParaRPr>
          </a:p>
        </p:txBody>
      </p:sp>
      <p:sp>
        <p:nvSpPr>
          <p:cNvPr id="16" name="Subtitle 2"/>
          <p:cNvSpPr txBox="1">
            <a:spLocks/>
          </p:cNvSpPr>
          <p:nvPr/>
        </p:nvSpPr>
        <p:spPr>
          <a:xfrm>
            <a:off x="12300593" y="6000072"/>
            <a:ext cx="19641782" cy="7182962"/>
          </a:xfrm>
          <a:prstGeom prst="rect">
            <a:avLst/>
          </a:prstGeom>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171">
              <a:latin typeface="Cambria" panose="02040503050406030204" pitchFamily="18" charset="0"/>
            </a:endParaRPr>
          </a:p>
        </p:txBody>
      </p:sp>
      <p:sp>
        <p:nvSpPr>
          <p:cNvPr id="17" name="Subtitle 2"/>
          <p:cNvSpPr txBox="1">
            <a:spLocks/>
          </p:cNvSpPr>
          <p:nvPr/>
        </p:nvSpPr>
        <p:spPr>
          <a:xfrm>
            <a:off x="32492935" y="13650546"/>
            <a:ext cx="10914743" cy="913158"/>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a:solidFill>
                  <a:schemeClr val="bg1"/>
                </a:solidFill>
                <a:latin typeface="Cambria"/>
                <a:ea typeface="Cambria"/>
              </a:rPr>
              <a:t>TBL Assessment</a:t>
            </a:r>
            <a:endParaRPr lang="en-US" sz="8640"/>
          </a:p>
        </p:txBody>
      </p:sp>
      <p:sp>
        <p:nvSpPr>
          <p:cNvPr id="18" name="Subtitle 2"/>
          <p:cNvSpPr txBox="1">
            <a:spLocks/>
          </p:cNvSpPr>
          <p:nvPr/>
        </p:nvSpPr>
        <p:spPr>
          <a:xfrm>
            <a:off x="32701789" y="22604196"/>
            <a:ext cx="10914743" cy="633625"/>
          </a:xfrm>
          <a:prstGeom prst="rect">
            <a:avLst/>
          </a:prstGeom>
          <a:solidFill>
            <a:schemeClr val="accent6">
              <a:lumMod val="75000"/>
            </a:schemeClr>
          </a:solidFill>
          <a:ln>
            <a:solidFill>
              <a:srgbClr val="002060"/>
            </a:solidFill>
          </a:ln>
        </p:spPr>
        <p:txBody>
          <a:bodyPr vert="horz" lIns="91435" tIns="45717" rIns="91435" bIns="4571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28">
                <a:solidFill>
                  <a:schemeClr val="bg1"/>
                </a:solidFill>
                <a:latin typeface="Cambria"/>
                <a:ea typeface="Cambria"/>
              </a:rPr>
              <a:t>References</a:t>
            </a:r>
            <a:endParaRPr lang="en-US" sz="8640">
              <a:solidFill>
                <a:schemeClr val="bg1"/>
              </a:solidFill>
            </a:endParaRPr>
          </a:p>
        </p:txBody>
      </p:sp>
      <p:sp>
        <p:nvSpPr>
          <p:cNvPr id="19" name="Subtitle 2"/>
          <p:cNvSpPr txBox="1">
            <a:spLocks/>
          </p:cNvSpPr>
          <p:nvPr/>
        </p:nvSpPr>
        <p:spPr>
          <a:xfrm>
            <a:off x="32606859" y="6088523"/>
            <a:ext cx="10914743" cy="7041546"/>
          </a:xfrm>
          <a:prstGeom prst="rect">
            <a:avLst/>
          </a:prstGeom>
          <a:no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171">
              <a:latin typeface="Cambria" panose="02040503050406030204" pitchFamily="18" charset="0"/>
            </a:endParaRPr>
          </a:p>
        </p:txBody>
      </p:sp>
      <p:sp>
        <p:nvSpPr>
          <p:cNvPr id="30" name="Subtitle 2"/>
          <p:cNvSpPr txBox="1">
            <a:spLocks/>
          </p:cNvSpPr>
          <p:nvPr/>
        </p:nvSpPr>
        <p:spPr>
          <a:xfrm>
            <a:off x="12125439" y="13777878"/>
            <a:ext cx="19641782" cy="868329"/>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a:solidFill>
                  <a:schemeClr val="bg1"/>
                </a:solidFill>
                <a:latin typeface="Cambria" panose="02040503050406030204" pitchFamily="18" charset="0"/>
              </a:rPr>
              <a:t> Charts</a:t>
            </a:r>
          </a:p>
        </p:txBody>
      </p:sp>
      <p:sp>
        <p:nvSpPr>
          <p:cNvPr id="32" name="Subtitle 2"/>
          <p:cNvSpPr txBox="1">
            <a:spLocks/>
          </p:cNvSpPr>
          <p:nvPr/>
        </p:nvSpPr>
        <p:spPr>
          <a:xfrm>
            <a:off x="12287297" y="22563441"/>
            <a:ext cx="19641782" cy="700889"/>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a:solidFill>
                  <a:schemeClr val="bg1"/>
                </a:solidFill>
                <a:latin typeface="Cambria" panose="02040503050406030204" pitchFamily="18" charset="0"/>
              </a:rPr>
              <a:t>sTAMD Simulations</a:t>
            </a: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171">
              <a:latin typeface="Cambria" panose="02040503050406030204" pitchFamily="18" charset="0"/>
            </a:endParaRPr>
          </a:p>
        </p:txBody>
      </p:sp>
      <p:cxnSp>
        <p:nvCxnSpPr>
          <p:cNvPr id="50" name="Straight Connector 49"/>
          <p:cNvCxnSpPr>
            <a:cxnSpLocks/>
          </p:cNvCxnSpPr>
          <p:nvPr/>
        </p:nvCxnSpPr>
        <p:spPr>
          <a:xfrm>
            <a:off x="22669912" y="7242659"/>
            <a:ext cx="0" cy="450916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5150299" y="6436361"/>
            <a:ext cx="5933453" cy="619844"/>
          </a:xfrm>
          <a:prstGeom prst="rect">
            <a:avLst/>
          </a:prstGeom>
          <a:noFill/>
        </p:spPr>
        <p:txBody>
          <a:bodyPr wrap="square" lIns="91435" tIns="45717" rIns="91435" bIns="45717" rtlCol="0" anchor="t">
            <a:spAutoFit/>
          </a:bodyPr>
          <a:lstStyle/>
          <a:p>
            <a:r>
              <a:rPr lang="en-US" sz="3428" dirty="0">
                <a:latin typeface="Cambria"/>
                <a:ea typeface="Cambria"/>
              </a:rPr>
              <a:t> Manufactured Gas Plant</a:t>
            </a:r>
            <a:endParaRPr lang="en-US" sz="6244" dirty="0"/>
          </a:p>
        </p:txBody>
      </p:sp>
      <p:sp>
        <p:nvSpPr>
          <p:cNvPr id="64" name="TextBox 63"/>
          <p:cNvSpPr txBox="1"/>
          <p:nvPr/>
        </p:nvSpPr>
        <p:spPr>
          <a:xfrm>
            <a:off x="22669912" y="12216861"/>
            <a:ext cx="8413068" cy="1002191"/>
          </a:xfrm>
          <a:prstGeom prst="rect">
            <a:avLst/>
          </a:prstGeom>
          <a:noFill/>
        </p:spPr>
        <p:txBody>
          <a:bodyPr wrap="square" lIns="91435" tIns="45717" rIns="91435" bIns="45717" rtlCol="0" anchor="t">
            <a:spAutoFit/>
          </a:bodyPr>
          <a:lstStyle/>
          <a:p>
            <a:pPr algn="ctr"/>
            <a:r>
              <a:rPr lang="en-US" sz="1971" i="1" dirty="0">
                <a:latin typeface="Cambria"/>
                <a:ea typeface="Cambria"/>
              </a:rPr>
              <a:t>The red represents the slurry walls while the purple represents the PRB. Groundwater will flow through the PRB into the river. Green represents the cap and vegetative cover. </a:t>
            </a:r>
            <a:endParaRPr lang="en-US" sz="6244" dirty="0"/>
          </a:p>
        </p:txBody>
      </p:sp>
      <p:sp>
        <p:nvSpPr>
          <p:cNvPr id="62" name="TextBox 61"/>
          <p:cNvSpPr txBox="1"/>
          <p:nvPr/>
        </p:nvSpPr>
        <p:spPr>
          <a:xfrm>
            <a:off x="13126996" y="11677951"/>
            <a:ext cx="8834835" cy="1002191"/>
          </a:xfrm>
          <a:prstGeom prst="rect">
            <a:avLst/>
          </a:prstGeom>
          <a:noFill/>
        </p:spPr>
        <p:txBody>
          <a:bodyPr wrap="square" lIns="91435" tIns="45717" rIns="91435" bIns="45717" rtlCol="0" anchor="t">
            <a:spAutoFit/>
          </a:bodyPr>
          <a:lstStyle/>
          <a:p>
            <a:pPr algn="ctr"/>
            <a:r>
              <a:rPr lang="en-US" sz="1971" i="1" dirty="0">
                <a:latin typeface="Cambria"/>
                <a:ea typeface="Cambria"/>
              </a:rPr>
              <a:t>Manufactured gas plants were used before natural gas pipelines were created to provide communities with energy. This photo shows the 1915 gas plant when it was in use.</a:t>
            </a:r>
          </a:p>
        </p:txBody>
      </p:sp>
      <p:cxnSp>
        <p:nvCxnSpPr>
          <p:cNvPr id="75" name="Straight Connector 74"/>
          <p:cNvCxnSpPr/>
          <p:nvPr/>
        </p:nvCxnSpPr>
        <p:spPr>
          <a:xfrm>
            <a:off x="21946330" y="24594279"/>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333504" y="22583891"/>
            <a:ext cx="19641782" cy="700889"/>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a:solidFill>
                  <a:schemeClr val="bg1"/>
                </a:solidFill>
                <a:latin typeface="Cambria"/>
                <a:ea typeface="Cambria"/>
              </a:rPr>
              <a:t>Soil Treatment Design</a:t>
            </a:r>
            <a:endParaRPr lang="en-US" sz="8640">
              <a:solidFill>
                <a:schemeClr val="bg1"/>
              </a:solidFill>
            </a:endParaRPr>
          </a:p>
        </p:txBody>
      </p:sp>
      <p:sp>
        <p:nvSpPr>
          <p:cNvPr id="31" name="Subtitle 2"/>
          <p:cNvSpPr txBox="1">
            <a:spLocks/>
          </p:cNvSpPr>
          <p:nvPr/>
        </p:nvSpPr>
        <p:spPr>
          <a:xfrm>
            <a:off x="12333504" y="15157648"/>
            <a:ext cx="19641782" cy="7044521"/>
          </a:xfrm>
          <a:prstGeom prst="rect">
            <a:avLst/>
          </a:prstGeom>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171">
              <a:latin typeface="Cambria" panose="02040503050406030204" pitchFamily="18" charset="0"/>
            </a:endParaRPr>
          </a:p>
        </p:txBody>
      </p:sp>
      <p:cxnSp>
        <p:nvCxnSpPr>
          <p:cNvPr id="159" name="Straight Connector 158"/>
          <p:cNvCxnSpPr>
            <a:cxnSpLocks/>
          </p:cNvCxnSpPr>
          <p:nvPr/>
        </p:nvCxnSpPr>
        <p:spPr>
          <a:xfrm>
            <a:off x="22155642" y="15850011"/>
            <a:ext cx="0" cy="553388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32571657" y="29064857"/>
            <a:ext cx="10914743" cy="3046037"/>
          </a:xfrm>
          <a:prstGeom prst="rect">
            <a:avLst/>
          </a:prstGeom>
          <a:no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nSpc>
                <a:spcPct val="100000"/>
              </a:lnSpc>
            </a:pPr>
            <a:r>
              <a:rPr lang="en-US" sz="4286" b="1" dirty="0">
                <a:latin typeface="Cambria"/>
                <a:ea typeface="Cambria"/>
              </a:rPr>
              <a:t>Special Thanks To:</a:t>
            </a:r>
            <a:endParaRPr lang="en-US" sz="4286" b="1" dirty="0">
              <a:cs typeface="Calibri"/>
            </a:endParaRPr>
          </a:p>
          <a:p>
            <a:pPr>
              <a:lnSpc>
                <a:spcPct val="100000"/>
              </a:lnSpc>
            </a:pPr>
            <a:endParaRPr lang="en-US" sz="3171" dirty="0">
              <a:latin typeface="Cambria"/>
              <a:ea typeface="Cambria"/>
            </a:endParaRPr>
          </a:p>
        </p:txBody>
      </p:sp>
      <p:sp>
        <p:nvSpPr>
          <p:cNvPr id="93" name="Subtitle 2"/>
          <p:cNvSpPr txBox="1">
            <a:spLocks/>
          </p:cNvSpPr>
          <p:nvPr/>
        </p:nvSpPr>
        <p:spPr>
          <a:xfrm>
            <a:off x="32557829" y="28131114"/>
            <a:ext cx="10914743" cy="633625"/>
          </a:xfrm>
          <a:prstGeom prst="rect">
            <a:avLst/>
          </a:prstGeom>
          <a:solidFill>
            <a:schemeClr val="accent6">
              <a:lumMod val="75000"/>
            </a:schemeClr>
          </a:solidFill>
          <a:ln>
            <a:solidFill>
              <a:srgbClr val="002060"/>
            </a:solidFill>
          </a:ln>
        </p:spPr>
        <p:txBody>
          <a:bodyPr vert="horz" lIns="91435" tIns="45717" rIns="91435" bIns="4571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28" dirty="0">
                <a:solidFill>
                  <a:schemeClr val="bg1"/>
                </a:solidFill>
                <a:latin typeface="Cambria"/>
                <a:ea typeface="Cambria"/>
              </a:rPr>
              <a:t>Acknowledgments</a:t>
            </a:r>
            <a:endParaRPr lang="en-US" sz="4028" dirty="0">
              <a:solidFill>
                <a:schemeClr val="bg1"/>
              </a:solidFill>
              <a:latin typeface="Cambria" panose="02040503050406030204" pitchFamily="18" charset="0"/>
            </a:endParaRPr>
          </a:p>
        </p:txBody>
      </p:sp>
      <p:sp>
        <p:nvSpPr>
          <p:cNvPr id="4" name="TextBox 3"/>
          <p:cNvSpPr txBox="1"/>
          <p:nvPr/>
        </p:nvSpPr>
        <p:spPr>
          <a:xfrm>
            <a:off x="32984923" y="12216858"/>
            <a:ext cx="5657401" cy="474868"/>
          </a:xfrm>
          <a:prstGeom prst="rect">
            <a:avLst/>
          </a:prstGeom>
          <a:noFill/>
        </p:spPr>
        <p:txBody>
          <a:bodyPr wrap="square" lIns="91435" tIns="45717" rIns="91435" bIns="45717" rtlCol="0">
            <a:spAutoFit/>
          </a:bodyPr>
          <a:lstStyle/>
          <a:p>
            <a:endParaRPr lang="en-US" sz="2486">
              <a:latin typeface="Cambria" panose="02040503050406030204" pitchFamily="18" charset="0"/>
            </a:endParaRPr>
          </a:p>
        </p:txBody>
      </p:sp>
      <p:sp>
        <p:nvSpPr>
          <p:cNvPr id="97" name="TextBox 96"/>
          <p:cNvSpPr txBox="1"/>
          <p:nvPr/>
        </p:nvSpPr>
        <p:spPr>
          <a:xfrm>
            <a:off x="24382720" y="6237958"/>
            <a:ext cx="5461720" cy="619844"/>
          </a:xfrm>
          <a:prstGeom prst="rect">
            <a:avLst/>
          </a:prstGeom>
          <a:noFill/>
        </p:spPr>
        <p:txBody>
          <a:bodyPr wrap="square" lIns="91435" tIns="45717" rIns="91435" bIns="45717" rtlCol="0" anchor="t">
            <a:spAutoFit/>
          </a:bodyPr>
          <a:lstStyle/>
          <a:p>
            <a:pPr algn="ctr"/>
            <a:r>
              <a:rPr lang="en-US" sz="3428">
                <a:latin typeface="Cambria"/>
                <a:ea typeface="Cambria"/>
              </a:rPr>
              <a:t>Design Schematic</a:t>
            </a:r>
            <a:endParaRPr lang="en-US" sz="6244"/>
          </a:p>
        </p:txBody>
      </p:sp>
      <p:sp>
        <p:nvSpPr>
          <p:cNvPr id="27" name="Rectangle 26"/>
          <p:cNvSpPr/>
          <p:nvPr/>
        </p:nvSpPr>
        <p:spPr>
          <a:xfrm>
            <a:off x="37950303" y="1169000"/>
            <a:ext cx="3637810" cy="2516103"/>
          </a:xfrm>
          <a:prstGeom prst="roundRect">
            <a:avLst/>
          </a:prstGeom>
        </p:spPr>
        <p:style>
          <a:lnRef idx="2">
            <a:schemeClr val="accent1"/>
          </a:lnRef>
          <a:fillRef idx="1">
            <a:schemeClr val="lt1"/>
          </a:fillRef>
          <a:effectRef idx="0">
            <a:schemeClr val="accent1"/>
          </a:effectRef>
          <a:fontRef idx="minor">
            <a:schemeClr val="dk1"/>
          </a:fontRef>
        </p:style>
        <p:txBody>
          <a:bodyPr lIns="91435" tIns="45717" rIns="91435" bIns="45717" rtlCol="0" anchor="ctr"/>
          <a:lstStyle/>
          <a:p>
            <a:pPr algn="ctr"/>
            <a:endParaRPr lang="en-US" sz="4028">
              <a:solidFill>
                <a:schemeClr val="tx1"/>
              </a:solidFill>
              <a:cs typeface="Calibri"/>
            </a:endParaRPr>
          </a:p>
        </p:txBody>
      </p:sp>
      <p:sp>
        <p:nvSpPr>
          <p:cNvPr id="98" name="Subtitle 2"/>
          <p:cNvSpPr txBox="1">
            <a:spLocks/>
          </p:cNvSpPr>
          <p:nvPr/>
        </p:nvSpPr>
        <p:spPr>
          <a:xfrm>
            <a:off x="369599" y="22457304"/>
            <a:ext cx="10914743" cy="913158"/>
          </a:xfrm>
          <a:prstGeom prst="rect">
            <a:avLst/>
          </a:prstGeom>
          <a:solidFill>
            <a:schemeClr val="accent6">
              <a:lumMod val="75000"/>
            </a:schemeClr>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a:solidFill>
                  <a:schemeClr val="bg1"/>
                </a:solidFill>
                <a:latin typeface="Cambria"/>
                <a:ea typeface="Cambria"/>
              </a:rPr>
              <a:t>Groundwater Treatment Design</a:t>
            </a:r>
            <a:endParaRPr lang="en-US" sz="8640">
              <a:solidFill>
                <a:schemeClr val="bg1"/>
              </a:solidFill>
              <a:cs typeface="Calibri" panose="020F0502020204030204"/>
            </a:endParaRPr>
          </a:p>
        </p:txBody>
      </p:sp>
      <p:sp>
        <p:nvSpPr>
          <p:cNvPr id="99" name="Subtitle 2"/>
          <p:cNvSpPr txBox="1">
            <a:spLocks/>
          </p:cNvSpPr>
          <p:nvPr/>
        </p:nvSpPr>
        <p:spPr>
          <a:xfrm>
            <a:off x="369599" y="14937629"/>
            <a:ext cx="10914743" cy="7264542"/>
          </a:xfrm>
          <a:prstGeom prst="rect">
            <a:avLst/>
          </a:prstGeom>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171" dirty="0">
                <a:latin typeface="Cambria"/>
                <a:ea typeface="Cambria"/>
              </a:rPr>
              <a:t>Groundwater and soil remediation technologies were researched, and pros and cons of each option were weighed. The team then chose the most suitable treatment methods. </a:t>
            </a: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algn="just">
              <a:spcBef>
                <a:spcPts val="0"/>
              </a:spcBef>
            </a:pPr>
            <a:endParaRPr lang="en-US" sz="2486" dirty="0">
              <a:latin typeface="Cambria" panose="02040503050406030204" pitchFamily="18" charset="0"/>
            </a:endParaRPr>
          </a:p>
          <a:p>
            <a:pPr algn="just">
              <a:spcBef>
                <a:spcPts val="0"/>
              </a:spcBef>
            </a:pPr>
            <a:endParaRPr lang="en-US" sz="2486" dirty="0">
              <a:latin typeface="Cambria" panose="02040503050406030204" pitchFamily="18" charset="0"/>
            </a:endParaRPr>
          </a:p>
          <a:p>
            <a:pPr algn="just">
              <a:spcBef>
                <a:spcPts val="0"/>
              </a:spcBef>
            </a:pPr>
            <a:endParaRPr lang="en-US" sz="2486" dirty="0">
              <a:latin typeface="Cambria" panose="02040503050406030204" pitchFamily="18" charset="0"/>
            </a:endParaRP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algn="just">
              <a:spcBef>
                <a:spcPts val="0"/>
              </a:spcBef>
            </a:pPr>
            <a:endParaRPr lang="en-US" sz="2486" dirty="0">
              <a:latin typeface="Cambria" panose="02040503050406030204" pitchFamily="18" charset="0"/>
            </a:endParaRP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marL="342339" indent="-342339" algn="just">
              <a:spcBef>
                <a:spcPts val="0"/>
              </a:spcBef>
              <a:buFont typeface="Arial" panose="020B0604020202020204" pitchFamily="34" charset="0"/>
              <a:buChar char="•"/>
            </a:pPr>
            <a:endParaRPr lang="en-US" sz="2486" dirty="0">
              <a:latin typeface="Cambria" panose="02040503050406030204" pitchFamily="18" charset="0"/>
              <a:ea typeface="Cambria" panose="02040503050406030204" pitchFamily="18" charset="0"/>
            </a:endParaRPr>
          </a:p>
          <a:p>
            <a:pPr algn="l">
              <a:spcBef>
                <a:spcPts val="0"/>
              </a:spcBef>
            </a:pPr>
            <a:endParaRPr lang="en-US" sz="2486" dirty="0">
              <a:latin typeface="Cambria" panose="02040503050406030204" pitchFamily="18" charset="0"/>
            </a:endParaRPr>
          </a:p>
          <a:p>
            <a:pPr algn="just">
              <a:spcBef>
                <a:spcPts val="0"/>
              </a:spcBef>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p:txBody>
      </p:sp>
      <p:sp>
        <p:nvSpPr>
          <p:cNvPr id="100" name="TextBox 99"/>
          <p:cNvSpPr txBox="1"/>
          <p:nvPr/>
        </p:nvSpPr>
        <p:spPr>
          <a:xfrm>
            <a:off x="13671332" y="15282583"/>
            <a:ext cx="7349298" cy="619844"/>
          </a:xfrm>
          <a:prstGeom prst="rect">
            <a:avLst/>
          </a:prstGeom>
          <a:noFill/>
        </p:spPr>
        <p:txBody>
          <a:bodyPr wrap="square" lIns="91435" tIns="45717" rIns="91435" bIns="45717" rtlCol="0" anchor="t">
            <a:spAutoFit/>
          </a:bodyPr>
          <a:lstStyle/>
          <a:p>
            <a:r>
              <a:rPr lang="en-US" sz="3428">
                <a:latin typeface="Cambria"/>
                <a:ea typeface="Cambria"/>
              </a:rPr>
              <a:t>Groundwater Contaminant Analysis</a:t>
            </a:r>
            <a:endParaRPr lang="en-US" sz="6244"/>
          </a:p>
        </p:txBody>
      </p:sp>
      <p:sp>
        <p:nvSpPr>
          <p:cNvPr id="101" name="TextBox 100"/>
          <p:cNvSpPr txBox="1"/>
          <p:nvPr/>
        </p:nvSpPr>
        <p:spPr>
          <a:xfrm>
            <a:off x="22717782" y="21146139"/>
            <a:ext cx="8413068" cy="698903"/>
          </a:xfrm>
          <a:prstGeom prst="rect">
            <a:avLst/>
          </a:prstGeom>
          <a:noFill/>
        </p:spPr>
        <p:txBody>
          <a:bodyPr wrap="square" lIns="91435" tIns="45717" rIns="91435" bIns="45717" rtlCol="0" anchor="t">
            <a:spAutoFit/>
          </a:bodyPr>
          <a:lstStyle/>
          <a:p>
            <a:pPr algn="ctr"/>
            <a:r>
              <a:rPr lang="en-US" sz="1971" i="1" dirty="0">
                <a:latin typeface="Cambria"/>
                <a:ea typeface="Cambria"/>
              </a:rPr>
              <a:t>More contaminants are present in the soil than groundwater. VOCs, PAHs, cyanide, and metals are present on the site.</a:t>
            </a:r>
            <a:endParaRPr lang="en-US" sz="6244" i="1" dirty="0"/>
          </a:p>
        </p:txBody>
      </p:sp>
      <p:sp>
        <p:nvSpPr>
          <p:cNvPr id="102" name="TextBox 101"/>
          <p:cNvSpPr txBox="1"/>
          <p:nvPr/>
        </p:nvSpPr>
        <p:spPr>
          <a:xfrm>
            <a:off x="12964277" y="21163437"/>
            <a:ext cx="8491021" cy="698903"/>
          </a:xfrm>
          <a:prstGeom prst="rect">
            <a:avLst/>
          </a:prstGeom>
          <a:noFill/>
        </p:spPr>
        <p:txBody>
          <a:bodyPr wrap="square" lIns="91435" tIns="45717" rIns="91435" bIns="45717" rtlCol="0" anchor="t">
            <a:spAutoFit/>
          </a:bodyPr>
          <a:lstStyle/>
          <a:p>
            <a:pPr algn="ctr"/>
            <a:r>
              <a:rPr lang="en-US" sz="1971" i="1" dirty="0">
                <a:latin typeface="Cambria"/>
                <a:ea typeface="Cambria"/>
              </a:rPr>
              <a:t>VOCs and PAHs are present in groundwater on the site. The contaminants in Quadrant I are of the most concern. </a:t>
            </a:r>
          </a:p>
        </p:txBody>
      </p:sp>
      <p:sp>
        <p:nvSpPr>
          <p:cNvPr id="103" name="TextBox 102"/>
          <p:cNvSpPr txBox="1"/>
          <p:nvPr/>
        </p:nvSpPr>
        <p:spPr>
          <a:xfrm>
            <a:off x="24580279" y="15295742"/>
            <a:ext cx="5461720" cy="619844"/>
          </a:xfrm>
          <a:prstGeom prst="rect">
            <a:avLst/>
          </a:prstGeom>
          <a:noFill/>
        </p:spPr>
        <p:txBody>
          <a:bodyPr wrap="square" lIns="91435" tIns="45717" rIns="91435" bIns="45717" rtlCol="0" anchor="t">
            <a:spAutoFit/>
          </a:bodyPr>
          <a:lstStyle/>
          <a:p>
            <a:r>
              <a:rPr lang="en-US" sz="3428">
                <a:latin typeface="Cambria"/>
                <a:ea typeface="Cambria"/>
              </a:rPr>
              <a:t>Soil Contaminant Analysis</a:t>
            </a:r>
            <a:endParaRPr lang="en-US" sz="6244"/>
          </a:p>
        </p:txBody>
      </p:sp>
      <p:sp>
        <p:nvSpPr>
          <p:cNvPr id="104" name="TextBox 103"/>
          <p:cNvSpPr txBox="1"/>
          <p:nvPr/>
        </p:nvSpPr>
        <p:spPr>
          <a:xfrm>
            <a:off x="15735664" y="24072926"/>
            <a:ext cx="3184277" cy="619844"/>
          </a:xfrm>
          <a:prstGeom prst="rect">
            <a:avLst/>
          </a:prstGeom>
          <a:noFill/>
        </p:spPr>
        <p:txBody>
          <a:bodyPr wrap="square" lIns="91435" tIns="45717" rIns="91435" bIns="45717" rtlCol="0" anchor="t">
            <a:spAutoFit/>
          </a:bodyPr>
          <a:lstStyle/>
          <a:p>
            <a:pPr algn="ctr"/>
            <a:r>
              <a:rPr lang="en-US" sz="3428" dirty="0">
                <a:latin typeface="Cambria"/>
                <a:ea typeface="Cambria"/>
              </a:rPr>
              <a:t>Site Cap Design</a:t>
            </a:r>
            <a:endParaRPr lang="en-US" sz="6244" dirty="0"/>
          </a:p>
        </p:txBody>
      </p:sp>
      <p:sp>
        <p:nvSpPr>
          <p:cNvPr id="105" name="TextBox 104"/>
          <p:cNvSpPr txBox="1"/>
          <p:nvPr/>
        </p:nvSpPr>
        <p:spPr>
          <a:xfrm>
            <a:off x="22899909" y="30603827"/>
            <a:ext cx="8413068" cy="1305480"/>
          </a:xfrm>
          <a:prstGeom prst="rect">
            <a:avLst/>
          </a:prstGeom>
          <a:noFill/>
        </p:spPr>
        <p:txBody>
          <a:bodyPr wrap="square" lIns="91435" tIns="45717" rIns="91435" bIns="45717" rtlCol="0">
            <a:spAutoFit/>
          </a:bodyPr>
          <a:lstStyle/>
          <a:p>
            <a:pPr algn="ctr"/>
            <a:r>
              <a:rPr lang="en-GB" sz="1971" dirty="0">
                <a:solidFill>
                  <a:srgbClr val="000000"/>
                </a:solidFill>
                <a:latin typeface="Cambria" panose="02040503050406030204" pitchFamily="18" charset="0"/>
                <a:ea typeface="Cambria" panose="02040503050406030204" pitchFamily="18" charset="0"/>
              </a:rPr>
              <a:t>The soil bentonite slurry walls will be located downgradient of contamination, with two walls along the east and west perimeters of the site and the third wall running along north perimeter where it will join into the permeable reactive barrier.</a:t>
            </a:r>
            <a:endParaRPr lang="en-US" sz="1971" dirty="0">
              <a:latin typeface="Cambria" panose="02040503050406030204" pitchFamily="18" charset="0"/>
              <a:ea typeface="Cambria" panose="02040503050406030204" pitchFamily="18" charset="0"/>
            </a:endParaRPr>
          </a:p>
        </p:txBody>
      </p:sp>
      <p:sp>
        <p:nvSpPr>
          <p:cNvPr id="106" name="TextBox 105"/>
          <p:cNvSpPr txBox="1"/>
          <p:nvPr/>
        </p:nvSpPr>
        <p:spPr>
          <a:xfrm>
            <a:off x="12853356" y="30603801"/>
            <a:ext cx="8491021" cy="1305480"/>
          </a:xfrm>
          <a:prstGeom prst="rect">
            <a:avLst/>
          </a:prstGeom>
          <a:noFill/>
        </p:spPr>
        <p:txBody>
          <a:bodyPr wrap="square" lIns="91435" tIns="45717" rIns="91435" bIns="45717" rtlCol="0" anchor="t">
            <a:spAutoFit/>
          </a:bodyPr>
          <a:lstStyle/>
          <a:p>
            <a:pPr algn="ctr"/>
            <a:r>
              <a:rPr lang="en-US" sz="1971" dirty="0">
                <a:latin typeface="Cambria" panose="02040503050406030204" pitchFamily="18" charset="0"/>
                <a:ea typeface="Cambria" panose="02040503050406030204" pitchFamily="18" charset="0"/>
                <a:cs typeface="Times New Roman"/>
              </a:rPr>
              <a:t>The site cap will be placed directly on top of the existing grade. A total of 3 ft of sand will surround a 60 mil (0.005 ft) geomembrane, and a 0.5 ft vegetative layer will be placed on top of the upper sand layer. The site cap will prevent contaminant volatilization.</a:t>
            </a:r>
          </a:p>
        </p:txBody>
      </p:sp>
      <p:sp>
        <p:nvSpPr>
          <p:cNvPr id="107" name="TextBox 106"/>
          <p:cNvSpPr txBox="1"/>
          <p:nvPr/>
        </p:nvSpPr>
        <p:spPr>
          <a:xfrm>
            <a:off x="23210887" y="24014750"/>
            <a:ext cx="7791114" cy="619844"/>
          </a:xfrm>
          <a:prstGeom prst="rect">
            <a:avLst/>
          </a:prstGeom>
          <a:noFill/>
        </p:spPr>
        <p:txBody>
          <a:bodyPr wrap="square" lIns="91435" tIns="45717" rIns="91435" bIns="45717" rtlCol="0">
            <a:spAutoFit/>
          </a:bodyPr>
          <a:lstStyle/>
          <a:p>
            <a:r>
              <a:rPr lang="en-US" sz="3428">
                <a:latin typeface="Cambria" panose="02040503050406030204" pitchFamily="18" charset="0"/>
              </a:rPr>
              <a:t>Ground Conditions &amp; Slurry Wall Design</a:t>
            </a:r>
          </a:p>
        </p:txBody>
      </p:sp>
      <p:sp>
        <p:nvSpPr>
          <p:cNvPr id="108" name="Subtitle 2"/>
          <p:cNvSpPr txBox="1">
            <a:spLocks/>
          </p:cNvSpPr>
          <p:nvPr/>
        </p:nvSpPr>
        <p:spPr>
          <a:xfrm>
            <a:off x="32726510" y="23658858"/>
            <a:ext cx="10779682" cy="4007564"/>
          </a:xfrm>
          <a:prstGeom prst="rect">
            <a:avLst/>
          </a:prstGeom>
          <a:no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1029" dirty="0">
              <a:solidFill>
                <a:srgbClr val="000000"/>
              </a:solidFill>
              <a:latin typeface="Cambria" panose="02040503050406030204" pitchFamily="18" charset="0"/>
              <a:ea typeface="Cambria" panose="02040503050406030204" pitchFamily="18" charset="0"/>
            </a:endParaRPr>
          </a:p>
          <a:p>
            <a:pPr algn="l">
              <a:spcBef>
                <a:spcPts val="0"/>
              </a:spcBef>
            </a:pPr>
            <a:r>
              <a:rPr lang="en-US" sz="1971" dirty="0">
                <a:solidFill>
                  <a:srgbClr val="000000"/>
                </a:solidFill>
                <a:latin typeface="Cambria" panose="02040503050406030204" pitchFamily="18" charset="0"/>
                <a:ea typeface="Cambria" panose="02040503050406030204" pitchFamily="18" charset="0"/>
              </a:rPr>
              <a:t>Community guide to vertical engineered barriers - US EPA. (n.d.-c). </a:t>
            </a:r>
            <a:r>
              <a:rPr lang="en-US" sz="1971" dirty="0">
                <a:latin typeface="Cambria" panose="02040503050406030204" pitchFamily="18" charset="0"/>
                <a:ea typeface="Cambria" panose="02040503050406030204" pitchFamily="18" charset="0"/>
                <a:hlinkClick r:id="rId3"/>
              </a:rPr>
              <a:t>https://semspub.epa.gov/work/HQ/401627.pdf</a:t>
            </a:r>
            <a:r>
              <a:rPr lang="en-US" sz="1971" dirty="0">
                <a:solidFill>
                  <a:srgbClr val="000000"/>
                </a:solidFill>
                <a:latin typeface="Cambria" panose="02040503050406030204" pitchFamily="18" charset="0"/>
                <a:ea typeface="Cambria" panose="02040503050406030204" pitchFamily="18" charset="0"/>
              </a:rPr>
              <a:t>  </a:t>
            </a:r>
          </a:p>
          <a:p>
            <a:pPr algn="l">
              <a:spcBef>
                <a:spcPts val="0"/>
              </a:spcBef>
            </a:pPr>
            <a:endParaRPr lang="en-US" sz="1971" dirty="0">
              <a:solidFill>
                <a:srgbClr val="000000"/>
              </a:solidFill>
              <a:latin typeface="Cambria" panose="02040503050406030204" pitchFamily="18" charset="0"/>
              <a:ea typeface="Cambria" panose="02040503050406030204" pitchFamily="18" charset="0"/>
            </a:endParaRPr>
          </a:p>
          <a:p>
            <a:pPr algn="l">
              <a:spcBef>
                <a:spcPts val="0"/>
              </a:spcBef>
            </a:pPr>
            <a:r>
              <a:rPr lang="en-US" sz="1971" dirty="0">
                <a:solidFill>
                  <a:srgbClr val="000000"/>
                </a:solidFill>
                <a:latin typeface="Cambria" panose="02040503050406030204" pitchFamily="18" charset="0"/>
                <a:ea typeface="Cambria" panose="02040503050406030204" pitchFamily="18" charset="0"/>
              </a:rPr>
              <a:t>“</a:t>
            </a:r>
            <a:r>
              <a:rPr lang="en-US" sz="1971" dirty="0" err="1">
                <a:solidFill>
                  <a:srgbClr val="000000"/>
                </a:solidFill>
                <a:latin typeface="Cambria" panose="02040503050406030204" pitchFamily="18" charset="0"/>
                <a:ea typeface="Cambria" panose="02040503050406030204" pitchFamily="18" charset="0"/>
              </a:rPr>
              <a:t>Kempisty</a:t>
            </a:r>
            <a:r>
              <a:rPr lang="en-US" sz="1971" dirty="0">
                <a:solidFill>
                  <a:srgbClr val="000000"/>
                </a:solidFill>
                <a:latin typeface="Cambria" panose="02040503050406030204" pitchFamily="18" charset="0"/>
                <a:ea typeface="Cambria" panose="02040503050406030204" pitchFamily="18" charset="0"/>
              </a:rPr>
              <a:t>, D. M., Summers, R. S., </a:t>
            </a:r>
            <a:r>
              <a:rPr lang="en-US" sz="1971" dirty="0" err="1">
                <a:solidFill>
                  <a:srgbClr val="000000"/>
                </a:solidFill>
                <a:latin typeface="Cambria" panose="02040503050406030204" pitchFamily="18" charset="0"/>
                <a:ea typeface="Cambria" panose="02040503050406030204" pitchFamily="18" charset="0"/>
              </a:rPr>
              <a:t>Abulikemu</a:t>
            </a:r>
            <a:r>
              <a:rPr lang="en-US" sz="1971" dirty="0">
                <a:solidFill>
                  <a:srgbClr val="000000"/>
                </a:solidFill>
                <a:latin typeface="Cambria" panose="02040503050406030204" pitchFamily="18" charset="0"/>
                <a:ea typeface="Cambria" panose="02040503050406030204" pitchFamily="18" charset="0"/>
              </a:rPr>
              <a:t>, G., Deshpande, N. V., </a:t>
            </a:r>
            <a:r>
              <a:rPr lang="en-US" sz="1971" dirty="0" err="1">
                <a:solidFill>
                  <a:srgbClr val="000000"/>
                </a:solidFill>
                <a:latin typeface="Cambria" panose="02040503050406030204" pitchFamily="18" charset="0"/>
                <a:ea typeface="Cambria" panose="02040503050406030204" pitchFamily="18" charset="0"/>
              </a:rPr>
              <a:t>Rebholz</a:t>
            </a:r>
            <a:r>
              <a:rPr lang="en-US" sz="1971" dirty="0">
                <a:solidFill>
                  <a:srgbClr val="000000"/>
                </a:solidFill>
                <a:latin typeface="Cambria" panose="02040503050406030204" pitchFamily="18" charset="0"/>
                <a:ea typeface="Cambria" panose="02040503050406030204" pitchFamily="18" charset="0"/>
              </a:rPr>
              <a:t>, J. A., Roberts, K., &amp;amp; Pressman, J. G. (2020, March 8). Granular activated carbon adsorption of carcinogenic volatile organic compounds at low influent concentrations. Journal - American Water Works Association. </a:t>
            </a:r>
            <a:r>
              <a:rPr lang="en-US" sz="1971" dirty="0">
                <a:latin typeface="Cambria" panose="02040503050406030204" pitchFamily="18" charset="0"/>
                <a:ea typeface="Cambria" panose="02040503050406030204" pitchFamily="18" charset="0"/>
                <a:hlinkClick r:id="rId4"/>
              </a:rPr>
              <a:t>https://www.ncbi.nlm.nih.gov/pmc/articles/PMC7077425/</a:t>
            </a:r>
            <a:r>
              <a:rPr lang="en-US" sz="1971" dirty="0">
                <a:solidFill>
                  <a:srgbClr val="000000"/>
                </a:solidFill>
                <a:latin typeface="Cambria" panose="02040503050406030204" pitchFamily="18" charset="0"/>
                <a:ea typeface="Cambria" panose="02040503050406030204" pitchFamily="18" charset="0"/>
              </a:rPr>
              <a:t>  </a:t>
            </a:r>
          </a:p>
          <a:p>
            <a:pPr algn="l">
              <a:spcBef>
                <a:spcPts val="0"/>
              </a:spcBef>
            </a:pPr>
            <a:endParaRPr lang="en-US" sz="1971" dirty="0">
              <a:solidFill>
                <a:srgbClr val="000000"/>
              </a:solidFill>
              <a:latin typeface="Cambria" panose="02040503050406030204" pitchFamily="18" charset="0"/>
              <a:ea typeface="Cambria" panose="02040503050406030204" pitchFamily="18" charset="0"/>
            </a:endParaRPr>
          </a:p>
          <a:p>
            <a:pPr algn="l">
              <a:spcBef>
                <a:spcPts val="0"/>
              </a:spcBef>
            </a:pPr>
            <a:r>
              <a:rPr lang="en-US" sz="1971" dirty="0">
                <a:solidFill>
                  <a:srgbClr val="000000"/>
                </a:solidFill>
                <a:latin typeface="Cambria" panose="02040503050406030204" pitchFamily="18" charset="0"/>
                <a:ea typeface="Cambria" panose="02040503050406030204" pitchFamily="18" charset="0"/>
              </a:rPr>
              <a:t>Safety Data Sheet - Urbans Aqua. (n.d.). </a:t>
            </a:r>
            <a:r>
              <a:rPr lang="en-US" sz="1971" dirty="0">
                <a:latin typeface="Cambria" panose="02040503050406030204" pitchFamily="18" charset="0"/>
                <a:ea typeface="Cambria" panose="02040503050406030204" pitchFamily="18" charset="0"/>
                <a:hlinkClick r:id="rId5"/>
              </a:rPr>
              <a:t>https://www.urbansaqua.com/wp-content/uploads/2017/09/FILTRASORB-400-13134-sdsEN-1.pdf</a:t>
            </a:r>
            <a:endParaRPr lang="en-US" sz="1971" dirty="0">
              <a:solidFill>
                <a:srgbClr val="000000"/>
              </a:solidFill>
              <a:latin typeface="Cambria" panose="02040503050406030204" pitchFamily="18" charset="0"/>
              <a:ea typeface="Cambria" panose="02040503050406030204" pitchFamily="18" charset="0"/>
            </a:endParaRPr>
          </a:p>
          <a:p>
            <a:pPr algn="l">
              <a:spcBef>
                <a:spcPts val="0"/>
              </a:spcBef>
            </a:pPr>
            <a:endParaRPr lang="en-US" sz="1971" dirty="0">
              <a:solidFill>
                <a:srgbClr val="000000"/>
              </a:solidFill>
              <a:latin typeface="Cambria" panose="02040503050406030204" pitchFamily="18" charset="0"/>
              <a:ea typeface="Cambria" panose="02040503050406030204" pitchFamily="18" charset="0"/>
            </a:endParaRPr>
          </a:p>
          <a:p>
            <a:pPr algn="l">
              <a:spcBef>
                <a:spcPts val="0"/>
              </a:spcBef>
            </a:pPr>
            <a:r>
              <a:rPr lang="en-US" sz="1971" dirty="0">
                <a:solidFill>
                  <a:srgbClr val="000000"/>
                </a:solidFill>
                <a:latin typeface="Cambria" panose="02040503050406030204" pitchFamily="18" charset="0"/>
                <a:ea typeface="Cambria" panose="02040503050406030204" pitchFamily="18" charset="0"/>
              </a:rPr>
              <a:t>Soil-Cement-Bentonite» Slurry Walls» Geo-Solutions | Soil and Groundwater Problems Solved.” </a:t>
            </a:r>
            <a:r>
              <a:rPr lang="en-US" sz="1971" i="1" dirty="0">
                <a:solidFill>
                  <a:srgbClr val="000000"/>
                </a:solidFill>
                <a:latin typeface="Cambria" panose="02040503050406030204" pitchFamily="18" charset="0"/>
                <a:ea typeface="Cambria" panose="02040503050406030204" pitchFamily="18" charset="0"/>
              </a:rPr>
              <a:t>Geo-Solutions</a:t>
            </a:r>
            <a:r>
              <a:rPr lang="en-US" sz="1971" dirty="0">
                <a:solidFill>
                  <a:srgbClr val="000000"/>
                </a:solidFill>
                <a:latin typeface="Cambria" panose="02040503050406030204" pitchFamily="18" charset="0"/>
                <a:ea typeface="Cambria" panose="02040503050406030204" pitchFamily="18" charset="0"/>
              </a:rPr>
              <a:t>, 2022, </a:t>
            </a:r>
            <a:r>
              <a:rPr lang="en-US" sz="1971" dirty="0">
                <a:solidFill>
                  <a:srgbClr val="000000"/>
                </a:solidFill>
                <a:latin typeface="Cambria" panose="02040503050406030204" pitchFamily="18" charset="0"/>
                <a:ea typeface="Cambria" panose="02040503050406030204" pitchFamily="18" charset="0"/>
                <a:hlinkClick r:id="rId6"/>
              </a:rPr>
              <a:t>www.geo-solutions.com/services/slurry-walls/soil-cement-bentonite/</a:t>
            </a:r>
            <a:endParaRPr lang="en-US" sz="1971" dirty="0">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3323" y="1169000"/>
            <a:ext cx="2124025" cy="2557713"/>
          </a:xfrm>
          <a:prstGeom prst="rect">
            <a:avLst/>
          </a:prstGeom>
        </p:spPr>
      </p:pic>
      <p:sp>
        <p:nvSpPr>
          <p:cNvPr id="22" name="TextBox 21">
            <a:extLst>
              <a:ext uri="{FF2B5EF4-FFF2-40B4-BE49-F238E27FC236}">
                <a16:creationId xmlns:a16="http://schemas.microsoft.com/office/drawing/2014/main" id="{5AB741DB-A5E9-DDCA-BB5E-EDA8F8A5653B}"/>
              </a:ext>
            </a:extLst>
          </p:cNvPr>
          <p:cNvSpPr txBox="1"/>
          <p:nvPr/>
        </p:nvSpPr>
        <p:spPr>
          <a:xfrm>
            <a:off x="660059" y="11521041"/>
            <a:ext cx="6079916" cy="1609306"/>
          </a:xfrm>
          <a:prstGeom prst="rect">
            <a:avLst/>
          </a:prstGeom>
          <a:noFill/>
        </p:spPr>
        <p:txBody>
          <a:bodyPr rot="0" spcFirstLastPara="0" vertOverflow="overflow" horzOverflow="overflow" vert="horz" wrap="square" lIns="78377" tIns="39189" rIns="78377" bIns="39189" numCol="1" spcCol="0" rtlCol="0" fromWordArt="0" anchor="t" anchorCtr="0" forceAA="0" compatLnSpc="1">
            <a:prstTxWarp prst="textNoShape">
              <a:avLst/>
            </a:prstTxWarp>
            <a:spAutoFit/>
          </a:bodyPr>
          <a:lstStyle/>
          <a:p>
            <a:pPr marL="391866" indent="-391866">
              <a:buFont typeface="Arial" panose="020B0604020202020204" pitchFamily="34" charset="0"/>
              <a:buChar char="•"/>
            </a:pPr>
            <a:r>
              <a:rPr lang="en-US" sz="2486" dirty="0">
                <a:latin typeface="Cambria"/>
                <a:ea typeface="Arial"/>
                <a:cs typeface="Arial"/>
              </a:rPr>
              <a:t>Identification of contaminants present​</a:t>
            </a:r>
          </a:p>
          <a:p>
            <a:pPr marL="391866" indent="-391866">
              <a:buFont typeface="Arial" panose="020B0604020202020204" pitchFamily="34" charset="0"/>
              <a:buChar char="•"/>
            </a:pPr>
            <a:r>
              <a:rPr lang="en-US" sz="2486" dirty="0">
                <a:latin typeface="Cambria"/>
                <a:ea typeface="Arial"/>
                <a:cs typeface="Arial"/>
              </a:rPr>
              <a:t>Design of a groundwater treatment system</a:t>
            </a:r>
          </a:p>
          <a:p>
            <a:pPr marL="391866" indent="-391866">
              <a:buFont typeface="Arial" panose="020B0604020202020204" pitchFamily="34" charset="0"/>
              <a:buChar char="•"/>
            </a:pPr>
            <a:r>
              <a:rPr lang="en-US" sz="2486" dirty="0">
                <a:latin typeface="Cambria"/>
                <a:ea typeface="Arial"/>
                <a:cs typeface="Arial"/>
              </a:rPr>
              <a:t>Design of a soil treatment system</a:t>
            </a:r>
            <a:endParaRPr lang="en-US" sz="2486" dirty="0">
              <a:latin typeface="Cambria"/>
              <a:cs typeface="Arial"/>
            </a:endParaRPr>
          </a:p>
        </p:txBody>
      </p:sp>
      <p:sp>
        <p:nvSpPr>
          <p:cNvPr id="23" name="TextBox 22">
            <a:extLst>
              <a:ext uri="{FF2B5EF4-FFF2-40B4-BE49-F238E27FC236}">
                <a16:creationId xmlns:a16="http://schemas.microsoft.com/office/drawing/2014/main" id="{916E04AE-A3FC-FB6C-DA32-5C7E569F2DF8}"/>
              </a:ext>
            </a:extLst>
          </p:cNvPr>
          <p:cNvSpPr txBox="1"/>
          <p:nvPr/>
        </p:nvSpPr>
        <p:spPr>
          <a:xfrm>
            <a:off x="6495238" y="11506841"/>
            <a:ext cx="5073552" cy="1556536"/>
          </a:xfrm>
          <a:prstGeom prst="rect">
            <a:avLst/>
          </a:prstGeom>
          <a:noFill/>
        </p:spPr>
        <p:txBody>
          <a:bodyPr rot="0" spcFirstLastPara="0" vertOverflow="overflow" horzOverflow="overflow" vert="horz" wrap="square" lIns="78377" tIns="39189" rIns="78377" bIns="39189" numCol="1" spcCol="0" rtlCol="0" fromWordArt="0" anchor="t" anchorCtr="0" forceAA="0" compatLnSpc="1">
            <a:prstTxWarp prst="textNoShape">
              <a:avLst/>
            </a:prstTxWarp>
            <a:spAutoFit/>
          </a:bodyPr>
          <a:lstStyle/>
          <a:p>
            <a:pPr marL="391866" indent="-391866">
              <a:buFont typeface="Arial" panose="020B0604020202020204" pitchFamily="34" charset="0"/>
              <a:buChar char="•"/>
            </a:pPr>
            <a:r>
              <a:rPr lang="en-US" sz="2486" dirty="0">
                <a:latin typeface="Cambria"/>
                <a:cs typeface="Arial"/>
              </a:rPr>
              <a:t>Cost estimate</a:t>
            </a:r>
          </a:p>
          <a:p>
            <a:pPr marL="391866" indent="-391866">
              <a:buFont typeface="Arial" panose="020B0604020202020204" pitchFamily="34" charset="0"/>
              <a:buChar char="•"/>
            </a:pPr>
            <a:r>
              <a:rPr lang="en-US" sz="2486" dirty="0">
                <a:latin typeface="Cambria"/>
                <a:ea typeface="Cambria"/>
                <a:cs typeface="Arial"/>
              </a:rPr>
              <a:t>Triple bottom line assessment</a:t>
            </a:r>
          </a:p>
          <a:p>
            <a:pPr marL="391866" indent="-391866">
              <a:buFont typeface="Arial" panose="020B0604020202020204" pitchFamily="34" charset="0"/>
              <a:buChar char="•"/>
            </a:pPr>
            <a:r>
              <a:rPr lang="en-US" sz="2486" dirty="0">
                <a:latin typeface="Cambria"/>
                <a:ea typeface="Cambria"/>
                <a:cs typeface="Arial"/>
              </a:rPr>
              <a:t>Site model</a:t>
            </a:r>
          </a:p>
          <a:p>
            <a:pPr marL="293900" indent="-293900">
              <a:buFont typeface="Arial"/>
              <a:buChar char="•"/>
            </a:pPr>
            <a:endParaRPr lang="en-US" sz="2143" dirty="0">
              <a:latin typeface="Cambria"/>
              <a:ea typeface="Cambria"/>
              <a:cs typeface="Arial"/>
            </a:endParaRPr>
          </a:p>
        </p:txBody>
      </p:sp>
      <p:pic>
        <p:nvPicPr>
          <p:cNvPr id="24" name="Picture 23" descr="National Grid:Rockaway Park">
            <a:extLst>
              <a:ext uri="{FF2B5EF4-FFF2-40B4-BE49-F238E27FC236}">
                <a16:creationId xmlns:a16="http://schemas.microsoft.com/office/drawing/2014/main" id="{73EE272C-2DA6-3B11-026A-458F77149347}"/>
              </a:ext>
            </a:extLst>
          </p:cNvPr>
          <p:cNvPicPr>
            <a:picLocks noChangeAspect="1"/>
          </p:cNvPicPr>
          <p:nvPr/>
        </p:nvPicPr>
        <p:blipFill>
          <a:blip r:embed="rId8"/>
          <a:stretch>
            <a:fillRect/>
          </a:stretch>
        </p:blipFill>
        <p:spPr>
          <a:xfrm>
            <a:off x="46883161" y="11295569"/>
            <a:ext cx="8734861" cy="5080379"/>
          </a:xfrm>
          <a:prstGeom prst="rect">
            <a:avLst/>
          </a:prstGeom>
          <a:ln>
            <a:solidFill>
              <a:schemeClr val="tx1"/>
            </a:solidFill>
          </a:ln>
        </p:spPr>
      </p:pic>
      <p:pic>
        <p:nvPicPr>
          <p:cNvPr id="25" name="Graphic 24" descr="Environmental and Geotechnical Engineering Consulting ...">
            <a:extLst>
              <a:ext uri="{FF2B5EF4-FFF2-40B4-BE49-F238E27FC236}">
                <a16:creationId xmlns:a16="http://schemas.microsoft.com/office/drawing/2014/main" id="{249D3428-760B-CA65-4048-75B7EB7596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175074" y="1954525"/>
            <a:ext cx="3247458" cy="910220"/>
          </a:xfrm>
          <a:prstGeom prst="rect">
            <a:avLst/>
          </a:prstGeom>
        </p:spPr>
      </p:pic>
      <p:sp>
        <p:nvSpPr>
          <p:cNvPr id="29" name="TextBox 28">
            <a:extLst>
              <a:ext uri="{FF2B5EF4-FFF2-40B4-BE49-F238E27FC236}">
                <a16:creationId xmlns:a16="http://schemas.microsoft.com/office/drawing/2014/main" id="{3696D99A-8755-D695-9077-2599006B5163}"/>
              </a:ext>
            </a:extLst>
          </p:cNvPr>
          <p:cNvSpPr txBox="1"/>
          <p:nvPr/>
        </p:nvSpPr>
        <p:spPr>
          <a:xfrm>
            <a:off x="961121" y="16659430"/>
            <a:ext cx="4805605" cy="1898872"/>
          </a:xfrm>
          <a:prstGeom prst="rect">
            <a:avLst/>
          </a:prstGeom>
          <a:noFill/>
        </p:spPr>
        <p:txBody>
          <a:bodyPr rot="0" spcFirstLastPara="0" vertOverflow="overflow" horzOverflow="overflow" vert="horz" wrap="square" lIns="78377" tIns="39189" rIns="78377" bIns="39189" numCol="1" spcCol="0" rtlCol="0" fromWordArt="0" anchor="t" anchorCtr="0" forceAA="0" compatLnSpc="1">
            <a:prstTxWarp prst="textNoShape">
              <a:avLst/>
            </a:prstTxWarp>
            <a:spAutoFit/>
          </a:bodyPr>
          <a:lstStyle/>
          <a:p>
            <a:r>
              <a:rPr lang="en-US" sz="1971">
                <a:latin typeface="Cambria"/>
                <a:ea typeface="Calibri"/>
                <a:cs typeface="Calibri"/>
              </a:rPr>
              <a:t>Groundwater Treatment Technologies Researched: </a:t>
            </a:r>
          </a:p>
          <a:p>
            <a:endParaRPr lang="en-US" sz="1971">
              <a:latin typeface="Cambria"/>
              <a:ea typeface="Calibri"/>
              <a:cs typeface="Calibri"/>
            </a:endParaRPr>
          </a:p>
          <a:p>
            <a:pPr marL="293900" indent="-293900">
              <a:buFont typeface="Arial"/>
              <a:buChar char="•"/>
            </a:pPr>
            <a:r>
              <a:rPr lang="en-US" sz="1971">
                <a:latin typeface="Cambria"/>
                <a:ea typeface="Calibri"/>
                <a:cs typeface="Calibri"/>
              </a:rPr>
              <a:t>Phytoremediation</a:t>
            </a:r>
          </a:p>
          <a:p>
            <a:pPr marL="293900" indent="-293900">
              <a:buFont typeface="Arial"/>
              <a:buChar char="•"/>
            </a:pPr>
            <a:r>
              <a:rPr lang="en-US" sz="1971">
                <a:latin typeface="Cambria"/>
                <a:ea typeface="Calibri"/>
                <a:cs typeface="Calibri"/>
              </a:rPr>
              <a:t>Pump and treat</a:t>
            </a:r>
          </a:p>
          <a:p>
            <a:pPr marL="293900" indent="-293900">
              <a:buFont typeface="Arial"/>
              <a:buChar char="•"/>
            </a:pPr>
            <a:r>
              <a:rPr lang="en-US" sz="1971" b="1">
                <a:latin typeface="Cambria"/>
                <a:ea typeface="Calibri"/>
                <a:cs typeface="Calibri"/>
              </a:rPr>
              <a:t>Permeable reactive barriers (PRBs)</a:t>
            </a:r>
          </a:p>
        </p:txBody>
      </p:sp>
      <p:sp>
        <p:nvSpPr>
          <p:cNvPr id="34" name="TextBox 33">
            <a:extLst>
              <a:ext uri="{FF2B5EF4-FFF2-40B4-BE49-F238E27FC236}">
                <a16:creationId xmlns:a16="http://schemas.microsoft.com/office/drawing/2014/main" id="{FF704161-A42F-D61A-93E5-B0DDEBEFFA1A}"/>
              </a:ext>
            </a:extLst>
          </p:cNvPr>
          <p:cNvSpPr txBox="1"/>
          <p:nvPr/>
        </p:nvSpPr>
        <p:spPr>
          <a:xfrm>
            <a:off x="6034565" y="16659430"/>
            <a:ext cx="4923591" cy="2505449"/>
          </a:xfrm>
          <a:prstGeom prst="rect">
            <a:avLst/>
          </a:prstGeom>
          <a:noFill/>
        </p:spPr>
        <p:txBody>
          <a:bodyPr rot="0" spcFirstLastPara="0" vertOverflow="overflow" horzOverflow="overflow" vert="horz" wrap="square" lIns="78377" tIns="39189" rIns="78377" bIns="39189" numCol="1" spcCol="0" rtlCol="0" fromWordArt="0" anchor="t" anchorCtr="0" forceAA="0" compatLnSpc="1">
            <a:prstTxWarp prst="textNoShape">
              <a:avLst/>
            </a:prstTxWarp>
            <a:spAutoFit/>
          </a:bodyPr>
          <a:lstStyle/>
          <a:p>
            <a:r>
              <a:rPr lang="en-US" sz="1971">
                <a:latin typeface="Cambria"/>
                <a:ea typeface="Calibri"/>
                <a:cs typeface="Calibri"/>
              </a:rPr>
              <a:t>Soil Treatment Technologies Researched: </a:t>
            </a:r>
          </a:p>
          <a:p>
            <a:endParaRPr lang="en-US" sz="1971">
              <a:latin typeface="Cambria"/>
              <a:ea typeface="Calibri"/>
              <a:cs typeface="Calibri"/>
            </a:endParaRPr>
          </a:p>
          <a:p>
            <a:pPr marL="293900" indent="-293900">
              <a:buFont typeface="Arial"/>
              <a:buChar char="•"/>
            </a:pPr>
            <a:r>
              <a:rPr lang="en-US" sz="1971">
                <a:latin typeface="Cambria"/>
                <a:ea typeface="Calibri"/>
                <a:cs typeface="Calibri"/>
              </a:rPr>
              <a:t>Soil </a:t>
            </a:r>
            <a:r>
              <a:rPr lang="en-US" sz="1971" err="1">
                <a:latin typeface="Cambria"/>
                <a:ea typeface="Calibri"/>
                <a:cs typeface="Calibri"/>
              </a:rPr>
              <a:t>biopiles</a:t>
            </a:r>
            <a:endParaRPr lang="en-US" sz="1971">
              <a:latin typeface="Cambria"/>
              <a:ea typeface="Calibri"/>
              <a:cs typeface="Calibri"/>
            </a:endParaRPr>
          </a:p>
          <a:p>
            <a:pPr marL="293900" indent="-293900">
              <a:buFont typeface="Arial"/>
              <a:buChar char="•"/>
            </a:pPr>
            <a:r>
              <a:rPr lang="en-US" sz="1971">
                <a:latin typeface="Cambria"/>
                <a:ea typeface="Calibri"/>
                <a:cs typeface="Calibri"/>
              </a:rPr>
              <a:t>In situ chemical oxidation/reduction</a:t>
            </a:r>
          </a:p>
          <a:p>
            <a:pPr marL="293900" indent="-293900">
              <a:buFont typeface="Arial"/>
              <a:buChar char="•"/>
            </a:pPr>
            <a:r>
              <a:rPr lang="en-US" sz="1971">
                <a:latin typeface="Cambria"/>
                <a:ea typeface="Calibri"/>
                <a:cs typeface="Calibri"/>
              </a:rPr>
              <a:t>Soil vapor extraction/air sparging</a:t>
            </a:r>
          </a:p>
          <a:p>
            <a:pPr marL="293900" indent="-293900">
              <a:buFont typeface="Arial"/>
              <a:buChar char="•"/>
            </a:pPr>
            <a:r>
              <a:rPr lang="en-US" sz="1971">
                <a:latin typeface="Cambria"/>
                <a:ea typeface="Calibri"/>
                <a:cs typeface="Calibri"/>
              </a:rPr>
              <a:t>Stabilization and solidification</a:t>
            </a:r>
          </a:p>
          <a:p>
            <a:pPr marL="293900" indent="-293900">
              <a:buFont typeface="Arial"/>
              <a:buChar char="•"/>
            </a:pPr>
            <a:r>
              <a:rPr lang="en-US" sz="1971" b="1">
                <a:latin typeface="Cambria"/>
                <a:cs typeface="Calibri"/>
              </a:rPr>
              <a:t>Slurry walls</a:t>
            </a:r>
            <a:endParaRPr lang="en-US" sz="6244"/>
          </a:p>
          <a:p>
            <a:pPr marL="293900" indent="-293900">
              <a:buFont typeface="Arial"/>
              <a:buChar char="•"/>
            </a:pPr>
            <a:r>
              <a:rPr lang="en-US" sz="1971" b="1">
                <a:latin typeface="Cambria"/>
                <a:ea typeface="Calibri"/>
                <a:cs typeface="Calibri"/>
              </a:rPr>
              <a:t>Capping</a:t>
            </a:r>
          </a:p>
        </p:txBody>
      </p:sp>
      <p:sp>
        <p:nvSpPr>
          <p:cNvPr id="5" name="TextBox 4">
            <a:extLst>
              <a:ext uri="{FF2B5EF4-FFF2-40B4-BE49-F238E27FC236}">
                <a16:creationId xmlns:a16="http://schemas.microsoft.com/office/drawing/2014/main" id="{0B9D12DB-B5FF-D5E3-DFCA-1D1FD159571F}"/>
              </a:ext>
            </a:extLst>
          </p:cNvPr>
          <p:cNvSpPr txBox="1"/>
          <p:nvPr/>
        </p:nvSpPr>
        <p:spPr>
          <a:xfrm>
            <a:off x="32836958" y="29895589"/>
            <a:ext cx="10356483" cy="1780763"/>
          </a:xfrm>
          <a:prstGeom prst="rect">
            <a:avLst/>
          </a:prstGeom>
          <a:noFill/>
        </p:spPr>
        <p:txBody>
          <a:bodyPr rot="0" spcFirstLastPara="0" vertOverflow="overflow" horzOverflow="overflow" vert="horz" wrap="square" lIns="78377" tIns="39189" rIns="78377" bIns="39189" numCol="1" spcCol="0" rtlCol="0" fromWordArt="0" anchor="t" anchorCtr="0" forceAA="0" compatLnSpc="1">
            <a:prstTxWarp prst="textNoShape">
              <a:avLst/>
            </a:prstTxWarp>
            <a:spAutoFit/>
          </a:bodyPr>
          <a:lstStyle/>
          <a:p>
            <a:pPr algn="ctr"/>
            <a:r>
              <a:rPr lang="en-US" sz="3686" dirty="0">
                <a:latin typeface="Cambria"/>
                <a:ea typeface="Cambria"/>
                <a:cs typeface="Calibri"/>
              </a:rPr>
              <a:t>Jim Malley (Ph.D., P.E.), </a:t>
            </a:r>
            <a:r>
              <a:rPr lang="en-US" sz="3686" dirty="0" err="1">
                <a:latin typeface="Cambria"/>
                <a:ea typeface="Cambria"/>
                <a:cs typeface="Calibri"/>
              </a:rPr>
              <a:t>Shannen</a:t>
            </a:r>
            <a:r>
              <a:rPr lang="en-US" sz="3686" dirty="0">
                <a:latin typeface="Cambria"/>
                <a:ea typeface="Cambria"/>
                <a:cs typeface="Calibri"/>
              </a:rPr>
              <a:t> Cisneros, William Haswell (P.E.), Jeff Miller (P.E.), Lisa Damiano (P.E.), Fei Han (Ph.D., P.E.), </a:t>
            </a:r>
            <a:r>
              <a:rPr lang="en-US" sz="3686" dirty="0">
                <a:latin typeface="Cambria"/>
                <a:ea typeface="Cambria"/>
                <a:cs typeface="+mn-lt"/>
              </a:rPr>
              <a:t>Majid </a:t>
            </a:r>
            <a:r>
              <a:rPr lang="en-US" sz="3686" dirty="0" err="1">
                <a:latin typeface="Cambria"/>
                <a:ea typeface="Cambria"/>
                <a:cs typeface="+mn-lt"/>
              </a:rPr>
              <a:t>Ghayoomi</a:t>
            </a:r>
            <a:r>
              <a:rPr lang="en-US" sz="3686" dirty="0">
                <a:latin typeface="Cambria"/>
                <a:ea typeface="Cambria"/>
                <a:cs typeface="+mn-lt"/>
              </a:rPr>
              <a:t> (Ph.D., P.E.)</a:t>
            </a:r>
            <a:endParaRPr lang="en-US" sz="3686" dirty="0"/>
          </a:p>
        </p:txBody>
      </p:sp>
      <p:pic>
        <p:nvPicPr>
          <p:cNvPr id="10" name="Picture 9" descr="Evaluating the hydraulic barrier performance of soil-bentonite cutoff walls  using the piezocone penetration test - ScienceDirect">
            <a:extLst>
              <a:ext uri="{FF2B5EF4-FFF2-40B4-BE49-F238E27FC236}">
                <a16:creationId xmlns:a16="http://schemas.microsoft.com/office/drawing/2014/main" id="{35D7D83A-834A-E502-28F9-9768F1DADCE8}"/>
              </a:ext>
            </a:extLst>
          </p:cNvPr>
          <p:cNvPicPr>
            <a:picLocks noChangeAspect="1"/>
          </p:cNvPicPr>
          <p:nvPr/>
        </p:nvPicPr>
        <p:blipFill>
          <a:blip r:embed="rId11"/>
          <a:stretch>
            <a:fillRect/>
          </a:stretch>
        </p:blipFill>
        <p:spPr>
          <a:xfrm>
            <a:off x="7519677" y="18990442"/>
            <a:ext cx="3222435" cy="2680601"/>
          </a:xfrm>
          <a:prstGeom prst="rect">
            <a:avLst/>
          </a:prstGeom>
        </p:spPr>
      </p:pic>
      <p:pic>
        <p:nvPicPr>
          <p:cNvPr id="20" name="Picture 19" descr="A computer screen shot of a computer drawing of a cube&#10;&#10;Description automatically generated">
            <a:extLst>
              <a:ext uri="{FF2B5EF4-FFF2-40B4-BE49-F238E27FC236}">
                <a16:creationId xmlns:a16="http://schemas.microsoft.com/office/drawing/2014/main" id="{F05EEA55-CE4F-9B5F-3360-764DDE4BD91A}"/>
              </a:ext>
            </a:extLst>
          </p:cNvPr>
          <p:cNvPicPr>
            <a:picLocks noChangeAspect="1"/>
          </p:cNvPicPr>
          <p:nvPr/>
        </p:nvPicPr>
        <p:blipFill rotWithShape="1">
          <a:blip r:embed="rId12"/>
          <a:srcRect l="18433" t="28562" r="31832" b="15016"/>
          <a:stretch/>
        </p:blipFill>
        <p:spPr>
          <a:xfrm>
            <a:off x="23421830" y="6856410"/>
            <a:ext cx="6964198" cy="5281662"/>
          </a:xfrm>
          <a:prstGeom prst="rect">
            <a:avLst/>
          </a:prstGeom>
          <a:ln w="9525">
            <a:solidFill>
              <a:schemeClr val="tx1"/>
            </a:solidFill>
          </a:ln>
        </p:spPr>
      </p:pic>
      <p:pic>
        <p:nvPicPr>
          <p:cNvPr id="14" name="Picture 13" descr="A screenshot of a computer screen&#10;&#10;Description automatically generated">
            <a:extLst>
              <a:ext uri="{FF2B5EF4-FFF2-40B4-BE49-F238E27FC236}">
                <a16:creationId xmlns:a16="http://schemas.microsoft.com/office/drawing/2014/main" id="{89141F69-B765-036D-E430-66EE37FF43AA}"/>
              </a:ext>
            </a:extLst>
          </p:cNvPr>
          <p:cNvPicPr>
            <a:picLocks noChangeAspect="1"/>
          </p:cNvPicPr>
          <p:nvPr/>
        </p:nvPicPr>
        <p:blipFill>
          <a:blip r:embed="rId13"/>
          <a:stretch>
            <a:fillRect/>
          </a:stretch>
        </p:blipFill>
        <p:spPr>
          <a:xfrm>
            <a:off x="13885530" y="25183356"/>
            <a:ext cx="6294825" cy="5275357"/>
          </a:xfrm>
          <a:prstGeom prst="rect">
            <a:avLst/>
          </a:prstGeom>
        </p:spPr>
      </p:pic>
      <p:graphicFrame>
        <p:nvGraphicFramePr>
          <p:cNvPr id="26" name="Table 25">
            <a:extLst>
              <a:ext uri="{FF2B5EF4-FFF2-40B4-BE49-F238E27FC236}">
                <a16:creationId xmlns:a16="http://schemas.microsoft.com/office/drawing/2014/main" id="{45A1FA5A-7E01-E5D6-BF6B-CDD4863AE056}"/>
              </a:ext>
            </a:extLst>
          </p:cNvPr>
          <p:cNvGraphicFramePr>
            <a:graphicFrameLocks noGrp="1"/>
          </p:cNvGraphicFramePr>
          <p:nvPr>
            <p:extLst>
              <p:ext uri="{D42A27DB-BD31-4B8C-83A1-F6EECF244321}">
                <p14:modId xmlns:p14="http://schemas.microsoft.com/office/powerpoint/2010/main" val="1056679699"/>
              </p:ext>
            </p:extLst>
          </p:nvPr>
        </p:nvGraphicFramePr>
        <p:xfrm>
          <a:off x="32778853" y="6237959"/>
          <a:ext cx="10549095" cy="6746522"/>
        </p:xfrm>
        <a:graphic>
          <a:graphicData uri="http://schemas.openxmlformats.org/drawingml/2006/table">
            <a:tbl>
              <a:tblPr/>
              <a:tblGrid>
                <a:gridCol w="3644233">
                  <a:extLst>
                    <a:ext uri="{9D8B030D-6E8A-4147-A177-3AD203B41FA5}">
                      <a16:colId xmlns:a16="http://schemas.microsoft.com/office/drawing/2014/main" val="1819815069"/>
                    </a:ext>
                  </a:extLst>
                </a:gridCol>
                <a:gridCol w="3644233">
                  <a:extLst>
                    <a:ext uri="{9D8B030D-6E8A-4147-A177-3AD203B41FA5}">
                      <a16:colId xmlns:a16="http://schemas.microsoft.com/office/drawing/2014/main" val="2051107126"/>
                    </a:ext>
                  </a:extLst>
                </a:gridCol>
                <a:gridCol w="3260629">
                  <a:extLst>
                    <a:ext uri="{9D8B030D-6E8A-4147-A177-3AD203B41FA5}">
                      <a16:colId xmlns:a16="http://schemas.microsoft.com/office/drawing/2014/main" val="1788138042"/>
                    </a:ext>
                  </a:extLst>
                </a:gridCol>
              </a:tblGrid>
              <a:tr h="651621">
                <a:tc>
                  <a:txBody>
                    <a:bodyPr/>
                    <a:lstStyle/>
                    <a:p>
                      <a:pPr algn="ctr" fontAlgn="ctr"/>
                      <a:r>
                        <a:rPr lang="en-US" sz="2700" b="1" i="0" u="none" strike="noStrike">
                          <a:solidFill>
                            <a:srgbClr val="000000"/>
                          </a:solidFill>
                          <a:effectLst/>
                          <a:latin typeface="Cambria" panose="02040503050406030204" pitchFamily="18" charset="0"/>
                          <a:ea typeface="Cambria" panose="02040503050406030204" pitchFamily="18" charset="0"/>
                        </a:rPr>
                        <a:t>Project Component</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ctr"/>
                      <a:r>
                        <a:rPr lang="en-US" sz="2700" b="1" i="0" u="none" strike="noStrike">
                          <a:solidFill>
                            <a:srgbClr val="000000"/>
                          </a:solidFill>
                          <a:effectLst/>
                          <a:latin typeface="Cambria" panose="02040503050406030204" pitchFamily="18" charset="0"/>
                          <a:ea typeface="Cambria" panose="02040503050406030204" pitchFamily="18" charset="0"/>
                        </a:rPr>
                        <a:t>Considerations</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ctr"/>
                      <a:r>
                        <a:rPr lang="en-US" sz="2700" b="1" i="0" u="none" strike="noStrike">
                          <a:solidFill>
                            <a:srgbClr val="000000"/>
                          </a:solidFill>
                          <a:effectLst/>
                          <a:latin typeface="Cambria" panose="02040503050406030204" pitchFamily="18" charset="0"/>
                          <a:ea typeface="Cambria" panose="02040503050406030204" pitchFamily="18" charset="0"/>
                        </a:rPr>
                        <a:t>Total Cost</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extLst>
                  <a:ext uri="{0D108BD9-81ED-4DB2-BD59-A6C34878D82A}">
                    <a16:rowId xmlns:a16="http://schemas.microsoft.com/office/drawing/2014/main" val="3080565778"/>
                  </a:ext>
                </a:extLst>
              </a:tr>
              <a:tr h="1640286">
                <a:tc>
                  <a:txBody>
                    <a:bodyPr/>
                    <a:lstStyle/>
                    <a:p>
                      <a:pPr algn="ctr" fontAlgn="ctr"/>
                      <a:r>
                        <a:rPr lang="en-US" sz="4100" b="0" i="0" u="none" strike="noStrike">
                          <a:solidFill>
                            <a:srgbClr val="000000"/>
                          </a:solidFill>
                          <a:effectLst/>
                          <a:latin typeface="Cambria" panose="02040503050406030204" pitchFamily="18" charset="0"/>
                          <a:ea typeface="Cambria" panose="02040503050406030204" pitchFamily="18" charset="0"/>
                        </a:rPr>
                        <a:t>Slurry Walls</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700" b="0" i="0" u="none" strike="noStrike">
                          <a:solidFill>
                            <a:srgbClr val="000000"/>
                          </a:solidFill>
                          <a:effectLst/>
                          <a:latin typeface="Cambria" panose="02040503050406030204" pitchFamily="18" charset="0"/>
                          <a:ea typeface="Cambria" panose="02040503050406030204" pitchFamily="18" charset="0"/>
                        </a:rPr>
                        <a:t>-Western SB Slurry </a:t>
                      </a:r>
                      <a:br>
                        <a:rPr lang="en-US" sz="2700" b="0" i="0" u="none" strike="noStrike">
                          <a:solidFill>
                            <a:srgbClr val="000000"/>
                          </a:solidFill>
                          <a:effectLst/>
                          <a:latin typeface="Cambria" panose="02040503050406030204" pitchFamily="18" charset="0"/>
                          <a:ea typeface="Cambria" panose="02040503050406030204" pitchFamily="18" charset="0"/>
                        </a:rPr>
                      </a:br>
                      <a:r>
                        <a:rPr lang="en-US" sz="2700" b="0" i="0" u="none" strike="noStrike">
                          <a:solidFill>
                            <a:srgbClr val="000000"/>
                          </a:solidFill>
                          <a:effectLst/>
                          <a:latin typeface="Cambria" panose="02040503050406030204" pitchFamily="18" charset="0"/>
                          <a:ea typeface="Cambria" panose="02040503050406030204" pitchFamily="18" charset="0"/>
                        </a:rPr>
                        <a:t>-Eastern SB Slurry </a:t>
                      </a:r>
                    </a:p>
                    <a:p>
                      <a:pPr algn="ctr" fontAlgn="ctr"/>
                      <a:r>
                        <a:rPr lang="en-US" sz="2700" b="0" i="0" u="none" strike="noStrike">
                          <a:solidFill>
                            <a:srgbClr val="000000"/>
                          </a:solidFill>
                          <a:effectLst/>
                          <a:latin typeface="Cambria" panose="02040503050406030204" pitchFamily="18" charset="0"/>
                          <a:ea typeface="Cambria" panose="02040503050406030204" pitchFamily="18" charset="0"/>
                        </a:rPr>
                        <a:t> -Northern SB Slurry</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3100" b="0" i="0" u="none" strike="noStrike">
                          <a:solidFill>
                            <a:srgbClr val="000000"/>
                          </a:solidFill>
                          <a:effectLst/>
                          <a:latin typeface="Cambria" panose="02040503050406030204" pitchFamily="18" charset="0"/>
                          <a:ea typeface="Cambria" panose="02040503050406030204" pitchFamily="18" charset="0"/>
                        </a:rPr>
                        <a:t>$2,817,000.00 </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517253626"/>
                  </a:ext>
                </a:extLst>
              </a:tr>
              <a:tr h="1640286">
                <a:tc>
                  <a:txBody>
                    <a:bodyPr/>
                    <a:lstStyle/>
                    <a:p>
                      <a:pPr algn="ctr" fontAlgn="ctr"/>
                      <a:r>
                        <a:rPr lang="en-US" sz="4100" b="0" i="0" u="none" strike="noStrike">
                          <a:solidFill>
                            <a:srgbClr val="000000"/>
                          </a:solidFill>
                          <a:effectLst/>
                          <a:latin typeface="Cambria" panose="02040503050406030204" pitchFamily="18" charset="0"/>
                          <a:ea typeface="Cambria" panose="02040503050406030204" pitchFamily="18" charset="0"/>
                        </a:rPr>
                        <a:t>PRB</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700" b="0" i="0" u="none" strike="noStrike">
                          <a:solidFill>
                            <a:srgbClr val="000000"/>
                          </a:solidFill>
                          <a:effectLst/>
                          <a:latin typeface="Cambria" panose="02040503050406030204" pitchFamily="18" charset="0"/>
                          <a:ea typeface="Cambria" panose="02040503050406030204" pitchFamily="18" charset="0"/>
                        </a:rPr>
                        <a:t>-GAC</a:t>
                      </a:r>
                      <a:br>
                        <a:rPr lang="en-US" sz="2700" b="0" i="0" u="none" strike="noStrike">
                          <a:solidFill>
                            <a:srgbClr val="000000"/>
                          </a:solidFill>
                          <a:effectLst/>
                          <a:latin typeface="Cambria" panose="02040503050406030204" pitchFamily="18" charset="0"/>
                          <a:ea typeface="Cambria" panose="02040503050406030204" pitchFamily="18" charset="0"/>
                        </a:rPr>
                      </a:br>
                      <a:r>
                        <a:rPr lang="en-US" sz="2700" b="0" i="0" u="none" strike="noStrike">
                          <a:solidFill>
                            <a:srgbClr val="000000"/>
                          </a:solidFill>
                          <a:effectLst/>
                          <a:latin typeface="Cambria" panose="02040503050406030204" pitchFamily="18" charset="0"/>
                          <a:ea typeface="Cambria" panose="02040503050406030204" pitchFamily="18" charset="0"/>
                        </a:rPr>
                        <a:t> -Bentonite</a:t>
                      </a:r>
                      <a:br>
                        <a:rPr lang="en-US" sz="2700" b="0" i="0" u="none" strike="noStrike">
                          <a:solidFill>
                            <a:srgbClr val="000000"/>
                          </a:solidFill>
                          <a:effectLst/>
                          <a:latin typeface="Cambria" panose="02040503050406030204" pitchFamily="18" charset="0"/>
                          <a:ea typeface="Cambria" panose="02040503050406030204" pitchFamily="18" charset="0"/>
                        </a:rPr>
                      </a:br>
                      <a:r>
                        <a:rPr lang="en-US" sz="2700" b="0" i="0" u="none" strike="noStrike">
                          <a:solidFill>
                            <a:srgbClr val="000000"/>
                          </a:solidFill>
                          <a:effectLst/>
                          <a:latin typeface="Cambria" panose="02040503050406030204" pitchFamily="18" charset="0"/>
                          <a:ea typeface="Cambria" panose="02040503050406030204" pitchFamily="18" charset="0"/>
                        </a:rPr>
                        <a:t> -Geomembrane</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3100" b="0" i="0" u="none" strike="noStrike">
                          <a:solidFill>
                            <a:srgbClr val="000000"/>
                          </a:solidFill>
                          <a:effectLst/>
                          <a:latin typeface="Cambria" panose="02040503050406030204" pitchFamily="18" charset="0"/>
                          <a:ea typeface="Cambria" panose="02040503050406030204" pitchFamily="18" charset="0"/>
                        </a:rPr>
                        <a:t>$493,000.00 </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356497054"/>
                  </a:ext>
                </a:extLst>
              </a:tr>
              <a:tr h="2162708">
                <a:tc>
                  <a:txBody>
                    <a:bodyPr/>
                    <a:lstStyle/>
                    <a:p>
                      <a:pPr algn="ctr" fontAlgn="ctr"/>
                      <a:r>
                        <a:rPr lang="en-US" sz="4100" b="0" i="0" u="none" strike="noStrike">
                          <a:solidFill>
                            <a:srgbClr val="000000"/>
                          </a:solidFill>
                          <a:effectLst/>
                          <a:latin typeface="Cambria" panose="02040503050406030204" pitchFamily="18" charset="0"/>
                          <a:ea typeface="Cambria" panose="02040503050406030204" pitchFamily="18" charset="0"/>
                        </a:rPr>
                        <a:t>Cap</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fr-FR" sz="2700" b="0" i="0" u="none" strike="noStrike">
                          <a:solidFill>
                            <a:srgbClr val="000000"/>
                          </a:solidFill>
                          <a:effectLst/>
                          <a:latin typeface="Cambria" panose="02040503050406030204" pitchFamily="18" charset="0"/>
                          <a:ea typeface="Cambria" panose="02040503050406030204" pitchFamily="18" charset="0"/>
                        </a:rPr>
                        <a:t>-Geomembrane</a:t>
                      </a:r>
                      <a:br>
                        <a:rPr lang="fr-FR" sz="2700" b="0" i="0" u="none" strike="noStrike">
                          <a:solidFill>
                            <a:srgbClr val="000000"/>
                          </a:solidFill>
                          <a:effectLst/>
                          <a:latin typeface="Cambria" panose="02040503050406030204" pitchFamily="18" charset="0"/>
                          <a:ea typeface="Cambria" panose="02040503050406030204" pitchFamily="18" charset="0"/>
                        </a:rPr>
                      </a:br>
                      <a:r>
                        <a:rPr lang="fr-FR" sz="2700" b="0" i="0" u="none" strike="noStrike">
                          <a:solidFill>
                            <a:srgbClr val="000000"/>
                          </a:solidFill>
                          <a:effectLst/>
                          <a:latin typeface="Cambria" panose="02040503050406030204" pitchFamily="18" charset="0"/>
                          <a:ea typeface="Cambria" panose="02040503050406030204" pitchFamily="18" charset="0"/>
                        </a:rPr>
                        <a:t>-Drainage Sand</a:t>
                      </a:r>
                      <a:br>
                        <a:rPr lang="fr-FR" sz="2700" b="0" i="0" u="none" strike="noStrike">
                          <a:solidFill>
                            <a:srgbClr val="000000"/>
                          </a:solidFill>
                          <a:effectLst/>
                          <a:latin typeface="Cambria" panose="02040503050406030204" pitchFamily="18" charset="0"/>
                          <a:ea typeface="Cambria" panose="02040503050406030204" pitchFamily="18" charset="0"/>
                        </a:rPr>
                      </a:br>
                      <a:r>
                        <a:rPr lang="fr-FR" sz="2700" b="0" i="0" u="none" strike="noStrike">
                          <a:solidFill>
                            <a:srgbClr val="000000"/>
                          </a:solidFill>
                          <a:effectLst/>
                          <a:latin typeface="Cambria" panose="02040503050406030204" pitchFamily="18" charset="0"/>
                          <a:ea typeface="Cambria" panose="02040503050406030204" pitchFamily="18" charset="0"/>
                        </a:rPr>
                        <a:t>-Vegetation</a:t>
                      </a:r>
                      <a:br>
                        <a:rPr lang="fr-FR" sz="2700" b="0" i="0" u="none" strike="noStrike">
                          <a:solidFill>
                            <a:srgbClr val="000000"/>
                          </a:solidFill>
                          <a:effectLst/>
                          <a:latin typeface="Cambria" panose="02040503050406030204" pitchFamily="18" charset="0"/>
                          <a:ea typeface="Cambria" panose="02040503050406030204" pitchFamily="18" charset="0"/>
                        </a:rPr>
                      </a:br>
                      <a:r>
                        <a:rPr lang="fr-FR" sz="2700" b="0" i="0" u="none" strike="noStrike">
                          <a:solidFill>
                            <a:srgbClr val="000000"/>
                          </a:solidFill>
                          <a:effectLst/>
                          <a:latin typeface="Cambria" panose="02040503050406030204" pitchFamily="18" charset="0"/>
                          <a:ea typeface="Cambria" panose="02040503050406030204" pitchFamily="18" charset="0"/>
                        </a:rPr>
                        <a:t>-Soil</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3100" b="0" i="0" u="none" strike="noStrike">
                          <a:solidFill>
                            <a:srgbClr val="000000"/>
                          </a:solidFill>
                          <a:effectLst/>
                          <a:latin typeface="Cambria" panose="02040503050406030204" pitchFamily="18" charset="0"/>
                          <a:ea typeface="Cambria" panose="02040503050406030204" pitchFamily="18" charset="0"/>
                        </a:rPr>
                        <a:t>$430,000.00</a:t>
                      </a:r>
                    </a:p>
                  </a:txBody>
                  <a:tcPr marL="6531" marR="6531" marT="6531"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119933721"/>
                  </a:ext>
                </a:extLst>
              </a:tr>
              <a:tr h="651621">
                <a:tc gridSpan="3">
                  <a:txBody>
                    <a:bodyPr/>
                    <a:lstStyle/>
                    <a:p>
                      <a:pPr algn="ctr" fontAlgn="b"/>
                      <a:r>
                        <a:rPr lang="en-US" sz="2700" b="1" i="0" u="none" strike="noStrike">
                          <a:solidFill>
                            <a:srgbClr val="000000"/>
                          </a:solidFill>
                          <a:effectLst/>
                          <a:latin typeface="Cambria" panose="02040503050406030204" pitchFamily="18" charset="0"/>
                          <a:ea typeface="Cambria" panose="02040503050406030204" pitchFamily="18" charset="0"/>
                        </a:rPr>
                        <a:t>Cumulative Cost (Materials Only): $3,740,000.00</a:t>
                      </a:r>
                    </a:p>
                  </a:txBody>
                  <a:tcPr marL="6531" marR="6531" marT="6531"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3207224"/>
                  </a:ext>
                </a:extLst>
              </a:tr>
            </a:tbl>
          </a:graphicData>
        </a:graphic>
      </p:graphicFrame>
      <p:pic>
        <p:nvPicPr>
          <p:cNvPr id="1028" name="Picture 4" descr="Triple bottom line – Be-Organized">
            <a:extLst>
              <a:ext uri="{FF2B5EF4-FFF2-40B4-BE49-F238E27FC236}">
                <a16:creationId xmlns:a16="http://schemas.microsoft.com/office/drawing/2014/main" id="{23C24D19-A5FD-3127-0957-A78FC31048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44630" y="15605714"/>
            <a:ext cx="6290149" cy="597952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DD76783-79ED-08D8-10CE-0E0B35929B99}"/>
              </a:ext>
            </a:extLst>
          </p:cNvPr>
          <p:cNvSpPr txBox="1"/>
          <p:nvPr/>
        </p:nvSpPr>
        <p:spPr>
          <a:xfrm>
            <a:off x="39356436" y="15295742"/>
            <a:ext cx="4008747" cy="7215052"/>
          </a:xfrm>
          <a:prstGeom prst="rect">
            <a:avLst/>
          </a:prstGeom>
          <a:noFill/>
        </p:spPr>
        <p:txBody>
          <a:bodyPr wrap="square" rtlCol="0">
            <a:spAutoFit/>
          </a:bodyPr>
          <a:lstStyle/>
          <a:p>
            <a:r>
              <a:rPr lang="en-US" sz="3428">
                <a:latin typeface="Cambria" panose="02040503050406030204" pitchFamily="18" charset="0"/>
                <a:ea typeface="Cambria" panose="02040503050406030204" pitchFamily="18" charset="0"/>
              </a:rPr>
              <a:t>Key Takeaways:</a:t>
            </a:r>
          </a:p>
          <a:p>
            <a:endParaRPr lang="en-US" sz="429">
              <a:latin typeface="Cambria" panose="02040503050406030204" pitchFamily="18" charset="0"/>
              <a:ea typeface="Cambria" panose="02040503050406030204" pitchFamily="18" charset="0"/>
            </a:endParaRPr>
          </a:p>
          <a:p>
            <a:pPr marL="489833" indent="-489833">
              <a:buFont typeface="Arial" panose="020B0604020202020204" pitchFamily="34" charset="0"/>
              <a:buChar char="•"/>
            </a:pPr>
            <a:r>
              <a:rPr lang="en-US" sz="3000" u="sng">
                <a:latin typeface="Cambria" panose="02040503050406030204" pitchFamily="18" charset="0"/>
                <a:ea typeface="Cambria" panose="02040503050406030204" pitchFamily="18" charset="0"/>
              </a:rPr>
              <a:t>Environmental</a:t>
            </a:r>
            <a:r>
              <a:rPr lang="en-US" sz="3000">
                <a:latin typeface="Cambria" panose="02040503050406030204" pitchFamily="18" charset="0"/>
                <a:ea typeface="Cambria" panose="02040503050406030204" pitchFamily="18" charset="0"/>
              </a:rPr>
              <a:t>: the PRB will have a small carbon footprint because pumping isn’t required</a:t>
            </a:r>
          </a:p>
          <a:p>
            <a:pPr marL="489833" indent="-489833">
              <a:buFont typeface="Arial" panose="020B0604020202020204" pitchFamily="34" charset="0"/>
              <a:buChar char="•"/>
            </a:pPr>
            <a:r>
              <a:rPr lang="en-US" sz="3000" u="sng">
                <a:latin typeface="Cambria" panose="02040503050406030204" pitchFamily="18" charset="0"/>
                <a:ea typeface="Cambria" panose="02040503050406030204" pitchFamily="18" charset="0"/>
              </a:rPr>
              <a:t>Economic</a:t>
            </a:r>
            <a:r>
              <a:rPr lang="en-US" sz="3000">
                <a:latin typeface="Cambria" panose="02040503050406030204" pitchFamily="18" charset="0"/>
                <a:ea typeface="Cambria" panose="02040503050406030204" pitchFamily="18" charset="0"/>
              </a:rPr>
              <a:t>: the selected slurry wall material is the cheapest option</a:t>
            </a:r>
          </a:p>
          <a:p>
            <a:pPr marL="489833" indent="-489833">
              <a:buFont typeface="Arial" panose="020B0604020202020204" pitchFamily="34" charset="0"/>
              <a:buChar char="•"/>
            </a:pPr>
            <a:r>
              <a:rPr lang="en-US" sz="3000" u="sng">
                <a:latin typeface="Cambria" panose="02040503050406030204" pitchFamily="18" charset="0"/>
                <a:ea typeface="Cambria" panose="02040503050406030204" pitchFamily="18" charset="0"/>
              </a:rPr>
              <a:t>Social</a:t>
            </a:r>
            <a:r>
              <a:rPr lang="en-US" sz="3000">
                <a:latin typeface="Cambria" panose="02040503050406030204" pitchFamily="18" charset="0"/>
                <a:ea typeface="Cambria" panose="02040503050406030204" pitchFamily="18" charset="0"/>
              </a:rPr>
              <a:t>: the cap and vegetative cover will create green space</a:t>
            </a:r>
          </a:p>
          <a:p>
            <a:pPr marL="489833" indent="-489833">
              <a:buFont typeface="Arial" panose="020B0604020202020204" pitchFamily="34" charset="0"/>
              <a:buChar char="•"/>
            </a:pPr>
            <a:endParaRPr lang="en-US" sz="3428">
              <a:latin typeface="Cambria" panose="02040503050406030204" pitchFamily="18" charset="0"/>
              <a:ea typeface="Cambria" panose="02040503050406030204" pitchFamily="18" charset="0"/>
            </a:endParaRPr>
          </a:p>
        </p:txBody>
      </p:sp>
      <p:pic>
        <p:nvPicPr>
          <p:cNvPr id="36" name="Picture 35" descr="A diagram of layers of soil&#10;&#10;Description automatically generated">
            <a:extLst>
              <a:ext uri="{FF2B5EF4-FFF2-40B4-BE49-F238E27FC236}">
                <a16:creationId xmlns:a16="http://schemas.microsoft.com/office/drawing/2014/main" id="{CF88360F-707F-5C24-81B4-8DA7AED72D93}"/>
              </a:ext>
            </a:extLst>
          </p:cNvPr>
          <p:cNvPicPr>
            <a:picLocks noChangeAspect="1"/>
          </p:cNvPicPr>
          <p:nvPr/>
        </p:nvPicPr>
        <p:blipFill>
          <a:blip r:embed="rId15"/>
          <a:stretch>
            <a:fillRect/>
          </a:stretch>
        </p:blipFill>
        <p:spPr>
          <a:xfrm>
            <a:off x="23328641" y="25037163"/>
            <a:ext cx="7588532" cy="5311270"/>
          </a:xfrm>
          <a:prstGeom prst="rect">
            <a:avLst/>
          </a:prstGeom>
          <a:ln w="9525">
            <a:solidFill>
              <a:schemeClr val="tx1"/>
            </a:solidFill>
          </a:ln>
        </p:spPr>
      </p:pic>
      <p:pic>
        <p:nvPicPr>
          <p:cNvPr id="3" name="Picture 2">
            <a:extLst>
              <a:ext uri="{FF2B5EF4-FFF2-40B4-BE49-F238E27FC236}">
                <a16:creationId xmlns:a16="http://schemas.microsoft.com/office/drawing/2014/main" id="{A1BB19EC-AC63-F360-FB0E-E2E7282F6971}"/>
              </a:ext>
            </a:extLst>
          </p:cNvPr>
          <p:cNvPicPr>
            <a:picLocks noChangeAspect="1"/>
          </p:cNvPicPr>
          <p:nvPr/>
        </p:nvPicPr>
        <p:blipFill>
          <a:blip r:embed="rId16"/>
          <a:stretch>
            <a:fillRect/>
          </a:stretch>
        </p:blipFill>
        <p:spPr>
          <a:xfrm>
            <a:off x="2348984" y="24649762"/>
            <a:ext cx="6938719" cy="5523217"/>
          </a:xfrm>
          <a:prstGeom prst="rect">
            <a:avLst/>
          </a:prstGeom>
          <a:ln w="12700">
            <a:solidFill>
              <a:schemeClr val="tx1"/>
            </a:solidFill>
          </a:ln>
        </p:spPr>
      </p:pic>
      <p:pic>
        <p:nvPicPr>
          <p:cNvPr id="40" name="Picture 39" descr="A screenshot of a computer screen&#10;&#10;Description automatically generated">
            <a:extLst>
              <a:ext uri="{FF2B5EF4-FFF2-40B4-BE49-F238E27FC236}">
                <a16:creationId xmlns:a16="http://schemas.microsoft.com/office/drawing/2014/main" id="{DDB5F0F3-00FD-BD1D-607E-04CE9DF5E25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151551" y="4304949"/>
            <a:ext cx="7439950" cy="5304347"/>
          </a:xfrm>
          <a:prstGeom prst="rect">
            <a:avLst/>
          </a:prstGeom>
          <a:ln w="6350">
            <a:solidFill>
              <a:schemeClr val="tx1"/>
            </a:solidFill>
          </a:ln>
        </p:spPr>
      </p:pic>
      <p:pic>
        <p:nvPicPr>
          <p:cNvPr id="28" name="Picture 27" descr="Diagram of a soil layer&#10;&#10;Description automatically generated with medium confidence">
            <a:extLst>
              <a:ext uri="{FF2B5EF4-FFF2-40B4-BE49-F238E27FC236}">
                <a16:creationId xmlns:a16="http://schemas.microsoft.com/office/drawing/2014/main" id="{2BF89E01-300A-E4AD-2E85-609478BCC94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3535" y="18716804"/>
            <a:ext cx="4484218" cy="3145536"/>
          </a:xfrm>
          <a:prstGeom prst="rect">
            <a:avLst/>
          </a:prstGeom>
        </p:spPr>
      </p:pic>
      <p:pic>
        <p:nvPicPr>
          <p:cNvPr id="39" name="Picture 38" descr="A screen shot of a graph&#10;&#10;Description automatically generated">
            <a:extLst>
              <a:ext uri="{FF2B5EF4-FFF2-40B4-BE49-F238E27FC236}">
                <a16:creationId xmlns:a16="http://schemas.microsoft.com/office/drawing/2014/main" id="{95D3CFD2-43E4-391A-E847-16F29792A755}"/>
              </a:ext>
            </a:extLst>
          </p:cNvPr>
          <p:cNvPicPr>
            <a:picLocks noChangeAspect="1"/>
          </p:cNvPicPr>
          <p:nvPr/>
        </p:nvPicPr>
        <p:blipFill>
          <a:blip r:embed="rId19" cstate="print">
            <a:extLst>
              <a:ext uri="{BEBA8EAE-BF5A-486C-A8C5-ECC9F3942E4B}">
                <a14:imgProps xmlns:a14="http://schemas.microsoft.com/office/drawing/2010/main">
                  <a14:imgLayer r:embed="rId20">
                    <a14:imgEffect>
                      <a14:sharpenSoften amount="100000"/>
                    </a14:imgEffect>
                    <a14:imgEffect>
                      <a14:brightnessContrast contrast="-16000"/>
                    </a14:imgEffect>
                  </a14:imgLayer>
                </a14:imgProps>
              </a:ext>
              <a:ext uri="{28A0092B-C50C-407E-A947-70E740481C1C}">
                <a14:useLocalDpi xmlns:a14="http://schemas.microsoft.com/office/drawing/2010/main" val="0"/>
              </a:ext>
            </a:extLst>
          </a:blip>
          <a:stretch>
            <a:fillRect/>
          </a:stretch>
        </p:blipFill>
        <p:spPr>
          <a:xfrm>
            <a:off x="24006989" y="16202639"/>
            <a:ext cx="6231835" cy="4796490"/>
          </a:xfrm>
          <a:prstGeom prst="rect">
            <a:avLst/>
          </a:prstGeom>
          <a:ln>
            <a:solidFill>
              <a:schemeClr val="tx1"/>
            </a:solidFill>
          </a:ln>
        </p:spPr>
      </p:pic>
      <p:pic>
        <p:nvPicPr>
          <p:cNvPr id="43" name="Picture 42" descr="A screenshot of a computer screen&#10;&#10;Description automatically generated">
            <a:extLst>
              <a:ext uri="{FF2B5EF4-FFF2-40B4-BE49-F238E27FC236}">
                <a16:creationId xmlns:a16="http://schemas.microsoft.com/office/drawing/2014/main" id="{D253C15D-608E-63A2-304D-D40D6350AB06}"/>
              </a:ext>
            </a:extLst>
          </p:cNvPr>
          <p:cNvPicPr>
            <a:picLocks noChangeAspect="1"/>
          </p:cNvPicPr>
          <p:nvPr/>
        </p:nvPicPr>
        <p:blipFill>
          <a:blip r:embed="rId21" cstate="print">
            <a:extLst>
              <a:ext uri="{BEBA8EAE-BF5A-486C-A8C5-ECC9F3942E4B}">
                <a14:imgProps xmlns:a14="http://schemas.microsoft.com/office/drawing/2010/main">
                  <a14:imgLayer r:embed="rId22">
                    <a14:imgEffect>
                      <a14:sharpenSoften amount="95000"/>
                    </a14:imgEffect>
                    <a14:imgEffect>
                      <a14:brightnessContrast contrast="11000"/>
                    </a14:imgEffect>
                  </a14:imgLayer>
                </a14:imgProps>
              </a:ext>
              <a:ext uri="{28A0092B-C50C-407E-A947-70E740481C1C}">
                <a14:useLocalDpi xmlns:a14="http://schemas.microsoft.com/office/drawing/2010/main" val="0"/>
              </a:ext>
            </a:extLst>
          </a:blip>
          <a:stretch>
            <a:fillRect/>
          </a:stretch>
        </p:blipFill>
        <p:spPr>
          <a:xfrm>
            <a:off x="13908066" y="16343453"/>
            <a:ext cx="6245690" cy="4452894"/>
          </a:xfrm>
          <a:prstGeom prst="rect">
            <a:avLst/>
          </a:prstGeom>
          <a:ln w="9525">
            <a:solidFill>
              <a:schemeClr val="tx1"/>
            </a:solidFill>
          </a:ln>
        </p:spPr>
      </p:pic>
      <p:pic>
        <p:nvPicPr>
          <p:cNvPr id="37" name="Picture 36" descr="A black and white photo of a factory&#10;&#10;Description automatically generated">
            <a:extLst>
              <a:ext uri="{FF2B5EF4-FFF2-40B4-BE49-F238E27FC236}">
                <a16:creationId xmlns:a16="http://schemas.microsoft.com/office/drawing/2014/main" id="{F5B40049-2F32-8898-BB6D-460D3629479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154743" y="7327804"/>
            <a:ext cx="8779343" cy="4153041"/>
          </a:xfrm>
          <a:prstGeom prst="rect">
            <a:avLst/>
          </a:prstGeom>
          <a:ln w="9525">
            <a:solidFill>
              <a:schemeClr val="tx1"/>
            </a:solidFill>
          </a:ln>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1629</TotalTime>
  <Words>920</Words>
  <Application>Microsoft Office PowerPoint</Application>
  <PresentationFormat>Custom</PresentationFormat>
  <Paragraphs>135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Former Manufactured Gas Plant Remediation - Great Lakes Region Alexis Eaton, Kelsey Glass, Katie O'Brien, Sarah Nadeau, Sydney Norris UNH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Alexis Eaton</cp:lastModifiedBy>
  <cp:revision>224</cp:revision>
  <dcterms:created xsi:type="dcterms:W3CDTF">2016-03-05T16:55:12Z</dcterms:created>
  <dcterms:modified xsi:type="dcterms:W3CDTF">2024-04-17T20:05:48Z</dcterms:modified>
</cp:coreProperties>
</file>