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742724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3199846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656968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3">
          <p15:clr>
            <a:srgbClr val="A4A3A4"/>
          </p15:clr>
        </p15:guide>
        <p15:guide id="2" pos="1079">
          <p15:clr>
            <a:srgbClr val="A4A3A4"/>
          </p15:clr>
        </p15:guide>
        <p15:guide id="3" orient="horz" pos="7349">
          <p15:clr>
            <a:srgbClr val="A4A3A4"/>
          </p15:clr>
        </p15:guide>
        <p15:guide id="4" pos="10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12E"/>
    <a:srgbClr val="FFFFFF"/>
    <a:srgbClr val="FCF0DA"/>
    <a:srgbClr val="FBEFD5"/>
    <a:srgbClr val="FDF3DE"/>
    <a:srgbClr val="FF0000"/>
    <a:srgbClr val="000066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5" autoAdjust="0"/>
    <p:restoredTop sz="94660"/>
  </p:normalViewPr>
  <p:slideViewPr>
    <p:cSldViewPr snapToGrid="0" showGuides="1">
      <p:cViewPr>
        <p:scale>
          <a:sx n="11" d="100"/>
          <a:sy n="11" d="100"/>
        </p:scale>
        <p:origin x="1390" y="164"/>
      </p:cViewPr>
      <p:guideLst>
        <p:guide orient="horz" pos="7553"/>
        <p:guide pos="1079"/>
        <p:guide orient="horz" pos="7349"/>
        <p:guide pos="1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06538" y="962025"/>
            <a:ext cx="6383337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962025"/>
            <a:ext cx="6383337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5829"/>
            <a:ext cx="37307520" cy="7056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441"/>
            <a:ext cx="30723840" cy="8413124"/>
          </a:xfrm>
        </p:spPr>
        <p:txBody>
          <a:bodyPr/>
          <a:lstStyle>
            <a:lvl1pPr marL="0" indent="0" algn="ctr">
              <a:buNone/>
              <a:defRPr/>
            </a:lvl1pPr>
            <a:lvl2pPr marL="457121" indent="0" algn="ctr">
              <a:buNone/>
              <a:defRPr/>
            </a:lvl2pPr>
            <a:lvl3pPr marL="914241" indent="0" algn="ctr">
              <a:buNone/>
              <a:defRPr/>
            </a:lvl3pPr>
            <a:lvl4pPr marL="1371363" indent="0" algn="ctr">
              <a:buNone/>
              <a:defRPr/>
            </a:lvl4pPr>
            <a:lvl5pPr marL="1828483" indent="0" algn="ctr">
              <a:buNone/>
              <a:defRPr/>
            </a:lvl5pPr>
            <a:lvl6pPr marL="2285605" indent="0" algn="ctr">
              <a:buNone/>
              <a:defRPr/>
            </a:lvl6pPr>
            <a:lvl7pPr marL="2742724" indent="0" algn="ctr">
              <a:buNone/>
              <a:defRPr/>
            </a:lvl7pPr>
            <a:lvl8pPr marL="3199846" indent="0" algn="ctr">
              <a:buNone/>
              <a:defRPr/>
            </a:lvl8pPr>
            <a:lvl9pPr marL="36569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4084" y="2926726"/>
            <a:ext cx="9326880" cy="263340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240" y="2926726"/>
            <a:ext cx="27829844" cy="26334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700" y="21153551"/>
            <a:ext cx="37307520" cy="653763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700" y="13952654"/>
            <a:ext cx="37307520" cy="72008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900"/>
            </a:lvl2pPr>
            <a:lvl3pPr marL="914241" indent="0">
              <a:buNone/>
              <a:defRPr sz="1500"/>
            </a:lvl3pPr>
            <a:lvl4pPr marL="1371363" indent="0">
              <a:buNone/>
              <a:defRPr sz="1400"/>
            </a:lvl4pPr>
            <a:lvl5pPr marL="1828483" indent="0">
              <a:buNone/>
              <a:defRPr sz="1400"/>
            </a:lvl5pPr>
            <a:lvl6pPr marL="2285605" indent="0">
              <a:buNone/>
              <a:defRPr sz="1400"/>
            </a:lvl6pPr>
            <a:lvl7pPr marL="2742724" indent="0">
              <a:buNone/>
              <a:defRPr sz="1400"/>
            </a:lvl7pPr>
            <a:lvl8pPr marL="3199846" indent="0">
              <a:buNone/>
              <a:defRPr sz="1400"/>
            </a:lvl8pPr>
            <a:lvl9pPr marL="36569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240" y="9512658"/>
            <a:ext cx="18578362" cy="1974814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2606" y="9512658"/>
            <a:ext cx="18578362" cy="1974814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474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330"/>
            <a:ext cx="19393303" cy="30716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940"/>
            <a:ext cx="19393303" cy="189657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24" y="7368330"/>
            <a:ext cx="19399718" cy="30716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24" y="10439940"/>
            <a:ext cx="19399718" cy="189657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430"/>
            <a:ext cx="14439500" cy="5578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426"/>
            <a:ext cx="24536400" cy="280952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590"/>
            <a:ext cx="14439500" cy="22517099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383" y="23043527"/>
            <a:ext cx="26334720" cy="2719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383" y="2941215"/>
            <a:ext cx="26334720" cy="19751361"/>
          </a:xfrm>
        </p:spPr>
        <p:txBody>
          <a:bodyPr/>
          <a:lstStyle>
            <a:lvl1pPr marL="0" indent="0">
              <a:buNone/>
              <a:defRPr sz="3300"/>
            </a:lvl1pPr>
            <a:lvl2pPr marL="457121" indent="0">
              <a:buNone/>
              <a:defRPr sz="2800"/>
            </a:lvl2pPr>
            <a:lvl3pPr marL="914241" indent="0">
              <a:buNone/>
              <a:defRPr sz="2300"/>
            </a:lvl3pPr>
            <a:lvl4pPr marL="1371363" indent="0">
              <a:buNone/>
              <a:defRPr sz="2000"/>
            </a:lvl4pPr>
            <a:lvl5pPr marL="1828483" indent="0">
              <a:buNone/>
              <a:defRPr sz="2000"/>
            </a:lvl5pPr>
            <a:lvl6pPr marL="2285605" indent="0">
              <a:buNone/>
              <a:defRPr sz="2000"/>
            </a:lvl6pPr>
            <a:lvl7pPr marL="2742724" indent="0">
              <a:buNone/>
              <a:defRPr sz="2000"/>
            </a:lvl7pPr>
            <a:lvl8pPr marL="3199846" indent="0">
              <a:buNone/>
              <a:defRPr sz="2000"/>
            </a:lvl8pPr>
            <a:lvl9pPr marL="36569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383" y="25762579"/>
            <a:ext cx="26334720" cy="3863663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237" y="2926724"/>
            <a:ext cx="3731073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237" y="9512658"/>
            <a:ext cx="37310731" cy="1974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236" y="29993290"/>
            <a:ext cx="9144000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>
              <a:defRPr sz="7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768" y="29993290"/>
            <a:ext cx="13895671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ctr">
              <a:defRPr sz="7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964" y="29993290"/>
            <a:ext cx="9144000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r">
              <a:defRPr sz="7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47872" y="444843"/>
            <a:ext cx="42995461" cy="32028714"/>
          </a:xfrm>
          <a:prstGeom prst="rect">
            <a:avLst/>
          </a:prstGeom>
          <a:blipFill rotWithShape="1">
            <a:blip r:embed="rId1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93279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1710359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2327436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2944516" y="5350076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2390" y="486785"/>
            <a:ext cx="42939298" cy="4343558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2pPr>
      <a:lvl3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3pPr>
      <a:lvl4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4pPr>
      <a:lvl5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5pPr>
      <a:lvl6pPr marL="45712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6pPr>
      <a:lvl7pPr marL="91424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7pPr>
      <a:lvl8pPr marL="137136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8pPr>
      <a:lvl9pPr marL="182848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9pPr>
    </p:titleStyle>
    <p:bodyStyle>
      <a:lvl1pPr marL="1671349" indent="-1671349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5600">
          <a:solidFill>
            <a:schemeClr val="tx1"/>
          </a:solidFill>
          <a:latin typeface="+mn-lt"/>
          <a:ea typeface="+mn-ea"/>
          <a:cs typeface="+mn-cs"/>
        </a:defRPr>
      </a:lvl1pPr>
      <a:lvl2pPr marL="3622048" indent="-1391996" algn="l" defTabSz="4461691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571161" indent="-1109472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1800">
          <a:solidFill>
            <a:schemeClr val="tx1"/>
          </a:solidFill>
          <a:latin typeface="+mn-lt"/>
        </a:defRPr>
      </a:lvl3pPr>
      <a:lvl4pPr marL="7802799" indent="-1111058" algn="l" defTabSz="4461691" rtl="0" eaLnBrk="0" fontAlgn="base" hangingPunct="0">
        <a:spcBef>
          <a:spcPct val="20000"/>
        </a:spcBef>
        <a:spcAft>
          <a:spcPct val="0"/>
        </a:spcAft>
        <a:buChar char="–"/>
        <a:defRPr sz="9800">
          <a:solidFill>
            <a:schemeClr val="tx1"/>
          </a:solidFill>
          <a:latin typeface="+mn-lt"/>
        </a:defRPr>
      </a:lvl4pPr>
      <a:lvl5pPr marL="10032851" indent="-1114231" algn="l" defTabSz="4461691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5pPr>
      <a:lvl6pPr marL="1048997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6pPr>
      <a:lvl7pPr marL="1094709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7pPr>
      <a:lvl8pPr marL="1140421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8pPr>
      <a:lvl9pPr marL="11861334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4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8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Trent.LaRose@unh.edu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mailto:Nicholas.Niedzielski@unh.edu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Zachary.McKerley@unh.edu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jjg1099@unh.edu" TargetMode="Externa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hyperlink" Target="mailto:Rowan.Baptista@unh.edu" TargetMode="Externa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378" y="981250"/>
            <a:ext cx="35788928" cy="3830355"/>
          </a:xfrm>
          <a:prstGeom prst="rect">
            <a:avLst/>
          </a:prstGeom>
          <a:noFill/>
        </p:spPr>
        <p:txBody>
          <a:bodyPr wrap="square" lIns="89300" tIns="44649" rIns="89300" bIns="44649" rtlCol="0" anchor="ctr" anchorCtr="0">
            <a:noAutofit/>
          </a:bodyPr>
          <a:lstStyle/>
          <a:p>
            <a:pPr>
              <a:spcAft>
                <a:spcPts val="489"/>
              </a:spcAft>
            </a:pPr>
            <a:r>
              <a:rPr lang="en-US" sz="8000" b="1" i="0" u="none" strike="noStrike" dirty="0">
                <a:solidFill>
                  <a:schemeClr val="bg1"/>
                </a:solidFill>
                <a:effectLst/>
                <a:latin typeface="+mj-lt"/>
              </a:rPr>
              <a:t>Investigating Rapid </a:t>
            </a:r>
            <a:r>
              <a:rPr lang="en-US" sz="8000" b="1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8000" b="1" i="0" u="none" strike="noStrike" dirty="0">
                <a:solidFill>
                  <a:schemeClr val="bg1"/>
                </a:solidFill>
                <a:effectLst/>
                <a:latin typeface="+mj-lt"/>
              </a:rPr>
              <a:t>rototyping by Making an RC </a:t>
            </a:r>
            <a:r>
              <a:rPr lang="en-US" sz="8000" b="1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8000" b="1" i="0" u="none" strike="noStrike" dirty="0">
                <a:solidFill>
                  <a:schemeClr val="bg1"/>
                </a:solidFill>
                <a:effectLst/>
                <a:latin typeface="+mj-lt"/>
              </a:rPr>
              <a:t>ank</a:t>
            </a:r>
            <a:endParaRPr lang="en-US" sz="9300" b="1" dirty="0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 sz="4700" b="1" dirty="0">
                <a:solidFill>
                  <a:schemeClr val="bg1"/>
                </a:solidFill>
                <a:latin typeface="+mj-lt"/>
                <a:cs typeface="Arial"/>
              </a:rPr>
              <a:t>Jonathan Gosselin, Rowan Baptista, Nicholas </a:t>
            </a:r>
            <a:r>
              <a:rPr lang="en-US" sz="4700" b="1" dirty="0" err="1">
                <a:solidFill>
                  <a:schemeClr val="bg1"/>
                </a:solidFill>
                <a:latin typeface="+mj-lt"/>
                <a:cs typeface="Arial"/>
              </a:rPr>
              <a:t>Niedzielski</a:t>
            </a:r>
            <a:r>
              <a:rPr lang="en-US" sz="4700" b="1" dirty="0">
                <a:solidFill>
                  <a:schemeClr val="bg1"/>
                </a:solidFill>
                <a:latin typeface="+mj-lt"/>
                <a:cs typeface="Arial"/>
              </a:rPr>
              <a:t>, Trent LaRose, Zachary McKerley | Tech 412 | University of New Hampshire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4555" y="13532906"/>
            <a:ext cx="9845064" cy="1431666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4555" y="5354006"/>
            <a:ext cx="9845064" cy="172388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5803" y="5330504"/>
            <a:ext cx="9853127" cy="1613468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02272" y="5354006"/>
            <a:ext cx="9927904" cy="161668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27476" y="5353596"/>
            <a:ext cx="9927904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Conclusions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29636" y="14574372"/>
            <a:ext cx="9256735" cy="1834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algn="ctr" defTabSz="3709346">
              <a:spcBef>
                <a:spcPct val="50000"/>
              </a:spcBef>
            </a:pPr>
            <a:r>
              <a:rPr lang="en-US" sz="4700" dirty="0"/>
              <a:t> </a:t>
            </a:r>
            <a:endParaRPr lang="en-US" sz="3200" u="sng" dirty="0"/>
          </a:p>
          <a:p>
            <a:pPr defTabSz="3709346">
              <a:spcBef>
                <a:spcPct val="50000"/>
              </a:spcBef>
            </a:pPr>
            <a:r>
              <a:rPr lang="en-US" sz="3600" b="1" dirty="0"/>
              <a:t>3D printing:</a:t>
            </a:r>
          </a:p>
          <a:p>
            <a:pPr marL="457200" indent="-457200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3D printing is a form of additive manufacturing using filament spools</a:t>
            </a:r>
          </a:p>
          <a:p>
            <a:pPr marL="457200" indent="-457200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3D printing is fast and cheap</a:t>
            </a:r>
          </a:p>
          <a:p>
            <a:pPr marL="457200" indent="-457200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It is the way of the future as it can create baseline products of models made in a CAD software</a:t>
            </a:r>
          </a:p>
          <a:p>
            <a:pPr defTabSz="3709346">
              <a:spcBef>
                <a:spcPct val="50000"/>
              </a:spcBef>
            </a:pPr>
            <a:r>
              <a:rPr lang="en-US" sz="3600" b="1" dirty="0"/>
              <a:t>Coding/Microcontrollers:</a:t>
            </a:r>
          </a:p>
          <a:p>
            <a:pPr marL="457200" indent="-457200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j-lt"/>
              </a:rPr>
              <a:t>An ESP32 offers built-in Wi-Fi/Bluetooth and a robust processor, facilitating fast prototyping with platforms like Arduino.</a:t>
            </a:r>
          </a:p>
          <a:p>
            <a:pPr marL="457200" indent="-457200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Almost all pins on the ESP32 offer GPIO which allow for easy integration of various sensors and actuators, accelerating the prototyping process.</a:t>
            </a:r>
          </a:p>
          <a:p>
            <a:pPr defTabSz="3709346">
              <a:spcBef>
                <a:spcPct val="50000"/>
              </a:spcBef>
            </a:pPr>
            <a:r>
              <a:rPr lang="en-US" altLang="en-US" sz="3600" b="1" dirty="0">
                <a:latin typeface="+mn-lt"/>
              </a:rPr>
              <a:t>Circuitry:</a:t>
            </a:r>
          </a:p>
          <a:p>
            <a:pPr marL="457200" indent="-457200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D0D0D"/>
                </a:solidFill>
                <a:highlight>
                  <a:srgbClr val="FFFFFF"/>
                </a:highlight>
                <a:latin typeface="+mj-lt"/>
              </a:rPr>
              <a:t>A</a:t>
            </a: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j-lt"/>
              </a:rPr>
              <a:t>llows for quick iterations and modifications, enabling designers to experiment with various electronic configurations and functionalities easily</a:t>
            </a:r>
            <a:endParaRPr lang="en-US" sz="36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457200" indent="-457200" defTabSz="3709346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j-lt"/>
              </a:rPr>
              <a:t>Using actual electronic components in prototypes facilitates the early testing of the electrical performance and interaction of a product</a:t>
            </a:r>
            <a:endParaRPr lang="en-US" altLang="en-US" sz="36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9378" y="7631956"/>
            <a:ext cx="9869947" cy="5250008"/>
          </a:xfrm>
          <a:prstGeom prst="rect">
            <a:avLst/>
          </a:prstGeom>
        </p:spPr>
        <p:txBody>
          <a:bodyPr wrap="square" lIns="267897" tIns="267897" rIns="267897" bIns="267897">
            <a:spAutoFit/>
          </a:bodyPr>
          <a:lstStyle/>
          <a:p>
            <a:pPr marL="563553" indent="-514350" defTabSz="3709346">
              <a:spcBef>
                <a:spcPct val="50000"/>
              </a:spcBef>
              <a:buFont typeface="+mj-lt"/>
              <a:buAutoNum type="arabicPeriod"/>
            </a:pPr>
            <a:r>
              <a:rPr lang="en-US" sz="3600" dirty="0"/>
              <a:t>Investigate rapid prototyping by designing a models of the various parts of a </a:t>
            </a:r>
            <a:r>
              <a:rPr lang="en-US" sz="3600" dirty="0" err="1"/>
              <a:t>rc</a:t>
            </a:r>
            <a:r>
              <a:rPr lang="en-US" sz="3600" dirty="0"/>
              <a:t> tank</a:t>
            </a:r>
          </a:p>
          <a:p>
            <a:pPr marL="563553" indent="-514350" defTabSz="3709346">
              <a:spcBef>
                <a:spcPct val="50000"/>
              </a:spcBef>
              <a:buFont typeface="+mj-lt"/>
              <a:buAutoNum type="arabicPeriod"/>
            </a:pPr>
            <a:r>
              <a:rPr lang="en-US" sz="3600" dirty="0"/>
              <a:t>3D Print designs for Final Production</a:t>
            </a:r>
          </a:p>
          <a:p>
            <a:pPr marL="563553" indent="-514350" defTabSz="3709346">
              <a:spcBef>
                <a:spcPct val="50000"/>
              </a:spcBef>
              <a:buFont typeface="+mj-lt"/>
              <a:buAutoNum type="arabicPeriod"/>
            </a:pPr>
            <a:r>
              <a:rPr lang="en-US" sz="3600" dirty="0"/>
              <a:t>Make a quick and easy microcontroller to wirelessly operate electrical components</a:t>
            </a:r>
          </a:p>
          <a:p>
            <a:pPr marL="563553" indent="-514350" defTabSz="3709346">
              <a:spcBef>
                <a:spcPct val="50000"/>
              </a:spcBef>
              <a:buFont typeface="+mj-lt"/>
              <a:buAutoNum type="arabicPeriod"/>
            </a:pPr>
            <a:r>
              <a:rPr lang="en-US" sz="3600" dirty="0"/>
              <a:t>Piece mechanical and electrical components together into an operational micro tank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52845" y="7209392"/>
            <a:ext cx="9385885" cy="10512987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3D printing allows creatives the ability to quickly make designs come to life</a:t>
            </a:r>
          </a:p>
          <a:p>
            <a:pPr marL="685800" indent="-685800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3D printers are as cheap as $150 compared to costly mills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3D printing can be used as a proof of concept before a more polished product is manufactured</a:t>
            </a:r>
          </a:p>
          <a:p>
            <a:pPr marL="685800" indent="-685800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Microcontrollers allow for code to be rapidly compiled and applied to receptacles such as servos, motors, or steppers</a:t>
            </a:r>
          </a:p>
          <a:p>
            <a:pPr marL="685800" indent="-685800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Potential uses for this type of rapid prototyping: startups, test products for large companies, or just the average DYI enthusiast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678" y="1811307"/>
            <a:ext cx="6804275" cy="17915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963386" y="18283049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Background Questions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61755" y="7340649"/>
            <a:ext cx="6248445" cy="582613"/>
          </a:xfrm>
          <a:prstGeom prst="rect">
            <a:avLst/>
          </a:prstGeom>
        </p:spPr>
        <p:txBody>
          <a:bodyPr wrap="square" lIns="89300" tIns="44649" rIns="89300" bIns="44649">
            <a:spAutoFit/>
          </a:bodyPr>
          <a:lstStyle/>
          <a:p>
            <a:pPr defTabSz="3709346">
              <a:spcBef>
                <a:spcPct val="50000"/>
              </a:spcBef>
            </a:pPr>
            <a:r>
              <a:rPr lang="en-US" sz="3200" b="1" dirty="0"/>
              <a:t>3D printing (CURA) (PLA/TPU)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652730" y="26323284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Contacts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1351924" y="27979686"/>
            <a:ext cx="10054735" cy="1061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marL="471407" indent="-471407" defTabSz="4461691">
              <a:spcBef>
                <a:spcPct val="50000"/>
              </a:spcBef>
            </a:pPr>
            <a:r>
              <a:rPr lang="en-US" sz="2800" b="1" dirty="0">
                <a:cs typeface="Times New Roman" pitchFamily="27" charset="0"/>
              </a:rPr>
              <a:t>Rowan Baptista: </a:t>
            </a:r>
            <a:r>
              <a:rPr lang="en-US" sz="2800" dirty="0">
                <a:cs typeface="Times New Roman" pitchFamily="27" charset="0"/>
                <a:hlinkClick r:id="rId4"/>
              </a:rPr>
              <a:t>Rowan.Baptista@unh.edu</a:t>
            </a:r>
            <a:endParaRPr lang="en-US" sz="2800" dirty="0">
              <a:cs typeface="Times New Roman" pitchFamily="27" charset="0"/>
            </a:endParaRPr>
          </a:p>
          <a:p>
            <a:pPr marL="471407" indent="-471407" defTabSz="4461691">
              <a:spcBef>
                <a:spcPct val="50000"/>
              </a:spcBef>
            </a:pPr>
            <a:r>
              <a:rPr lang="en-US" sz="2800" b="1" dirty="0">
                <a:solidFill>
                  <a:schemeClr val="accent4"/>
                </a:solidFill>
                <a:latin typeface="+mj-lt"/>
                <a:cs typeface="Arial"/>
              </a:rPr>
              <a:t>Jonathan Gosselin:  </a:t>
            </a:r>
            <a:r>
              <a:rPr lang="en-US" sz="2800" dirty="0">
                <a:cs typeface="Times New Roman" pitchFamily="27" charset="0"/>
                <a:hlinkClick r:id="rId5"/>
              </a:rPr>
              <a:t>jjg1099@unh.edu</a:t>
            </a:r>
            <a:endParaRPr lang="en-US" sz="2800" dirty="0">
              <a:cs typeface="Times New Roman" pitchFamily="27" charset="0"/>
            </a:endParaRPr>
          </a:p>
          <a:p>
            <a:pPr marL="471407" indent="-471407" defTabSz="4461691">
              <a:spcBef>
                <a:spcPct val="50000"/>
              </a:spcBef>
            </a:pPr>
            <a:r>
              <a:rPr lang="en-US" sz="2800" b="1" dirty="0">
                <a:solidFill>
                  <a:schemeClr val="accent4"/>
                </a:solidFill>
                <a:latin typeface="+mj-lt"/>
                <a:cs typeface="Arial"/>
              </a:rPr>
              <a:t>Zachary McKerley: </a:t>
            </a:r>
            <a:r>
              <a:rPr lang="en-US" sz="2800" dirty="0">
                <a:solidFill>
                  <a:schemeClr val="accent4"/>
                </a:solidFill>
                <a:latin typeface="+mj-lt"/>
                <a:cs typeface="Arial"/>
                <a:hlinkClick r:id="rId6"/>
              </a:rPr>
              <a:t>Zachary.McKerley@unh.edu</a:t>
            </a:r>
            <a:endParaRPr lang="en-US" sz="2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marL="471407" indent="-471407" defTabSz="4461691">
              <a:spcBef>
                <a:spcPct val="50000"/>
              </a:spcBef>
            </a:pPr>
            <a:r>
              <a:rPr lang="en-US" sz="2800" b="1" dirty="0">
                <a:solidFill>
                  <a:schemeClr val="accent4"/>
                </a:solidFill>
                <a:latin typeface="+mj-lt"/>
                <a:cs typeface="Arial"/>
              </a:rPr>
              <a:t>Nicholas </a:t>
            </a:r>
            <a:r>
              <a:rPr lang="en-US" sz="2800" b="1" dirty="0" err="1">
                <a:solidFill>
                  <a:schemeClr val="accent4"/>
                </a:solidFill>
                <a:latin typeface="+mj-lt"/>
                <a:cs typeface="Arial"/>
              </a:rPr>
              <a:t>Niedzielski</a:t>
            </a:r>
            <a:r>
              <a:rPr lang="en-US" sz="2800" b="1" dirty="0">
                <a:solidFill>
                  <a:schemeClr val="accent4"/>
                </a:solidFill>
                <a:latin typeface="+mj-lt"/>
                <a:cs typeface="Arial"/>
              </a:rPr>
              <a:t>: </a:t>
            </a:r>
            <a:r>
              <a:rPr lang="en-US" sz="2800" dirty="0">
                <a:solidFill>
                  <a:schemeClr val="accent4"/>
                </a:solidFill>
                <a:latin typeface="+mj-lt"/>
                <a:cs typeface="Arial"/>
                <a:hlinkClick r:id="rId7"/>
              </a:rPr>
              <a:t>Nicholas.Niedzielski@unh.edu</a:t>
            </a:r>
            <a:endParaRPr lang="en-US" sz="2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marL="471407" indent="-471407" defTabSz="4461691">
              <a:spcBef>
                <a:spcPct val="50000"/>
              </a:spcBef>
            </a:pPr>
            <a:r>
              <a:rPr lang="en-US" sz="2800" b="1" dirty="0">
                <a:latin typeface="+mj-lt"/>
                <a:cs typeface="Arial"/>
              </a:rPr>
              <a:t>Trent LaRose: </a:t>
            </a:r>
            <a:r>
              <a:rPr lang="en-US" sz="2800" dirty="0">
                <a:latin typeface="+mj-lt"/>
                <a:cs typeface="Arial"/>
                <a:hlinkClick r:id="rId8"/>
              </a:rPr>
              <a:t>Trent.LaRose@unh.edu</a:t>
            </a:r>
            <a:endParaRPr lang="en-US" sz="2800" dirty="0">
              <a:latin typeface="+mj-lt"/>
              <a:cs typeface="Arial"/>
            </a:endParaRPr>
          </a:p>
          <a:p>
            <a:pPr marL="471407" indent="-471407" defTabSz="4461691">
              <a:spcBef>
                <a:spcPct val="50000"/>
              </a:spcBef>
            </a:pPr>
            <a:endParaRPr lang="en-US" sz="2800" dirty="0">
              <a:latin typeface="+mj-lt"/>
              <a:cs typeface="Arial"/>
            </a:endParaRPr>
          </a:p>
          <a:p>
            <a:pPr marL="471407" indent="-471407" defTabSz="4461691">
              <a:spcBef>
                <a:spcPct val="50000"/>
              </a:spcBef>
            </a:pPr>
            <a:endParaRPr lang="en-US" sz="2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marL="471407" indent="-471407" defTabSz="4461691">
              <a:spcBef>
                <a:spcPct val="50000"/>
              </a:spcBef>
            </a:pPr>
            <a:endParaRPr lang="en-US" sz="2800" b="1" dirty="0">
              <a:solidFill>
                <a:schemeClr val="accent4"/>
              </a:solidFill>
              <a:latin typeface="+mj-lt"/>
              <a:cs typeface="Arial"/>
            </a:endParaRPr>
          </a:p>
          <a:p>
            <a:pPr marL="471407" indent="-471407" defTabSz="4461691">
              <a:spcBef>
                <a:spcPct val="50000"/>
              </a:spcBef>
            </a:pPr>
            <a:endParaRPr lang="en-US" sz="2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marL="471407" indent="-471407" defTabSz="4461691">
              <a:spcBef>
                <a:spcPct val="50000"/>
              </a:spcBef>
            </a:pPr>
            <a:endParaRPr lang="en-US" sz="2800" dirty="0">
              <a:solidFill>
                <a:schemeClr val="accent4"/>
              </a:solidFill>
              <a:latin typeface="+mj-lt"/>
              <a:cs typeface="Times New Roman" pitchFamily="27" charset="0"/>
            </a:endParaRPr>
          </a:p>
          <a:p>
            <a:pPr marL="471407" indent="-471407" defTabSz="4461691">
              <a:spcBef>
                <a:spcPct val="50000"/>
              </a:spcBef>
            </a:pPr>
            <a:endParaRPr lang="en-US" sz="2800" dirty="0">
              <a:cs typeface="Times New Roman" pitchFamily="27" charset="0"/>
            </a:endParaRPr>
          </a:p>
          <a:p>
            <a:pPr marL="471407" indent="-471407" defTabSz="4461691">
              <a:spcBef>
                <a:spcPct val="50000"/>
              </a:spcBef>
            </a:pPr>
            <a:endParaRPr lang="en-US" sz="2800" dirty="0">
              <a:cs typeface="Times New Roman" pitchFamily="27" charset="0"/>
            </a:endParaRPr>
          </a:p>
          <a:p>
            <a:pPr marL="471407" indent="-471407" defTabSz="4461691">
              <a:spcBef>
                <a:spcPct val="50000"/>
              </a:spcBef>
            </a:pPr>
            <a:r>
              <a:rPr lang="en-US" sz="4700" dirty="0">
                <a:cs typeface="Times New Roman" pitchFamily="27" charset="0"/>
              </a:rPr>
              <a:t> </a:t>
            </a:r>
          </a:p>
          <a:p>
            <a:pPr marL="471407" indent="-471407" defTabSz="4461691">
              <a:spcBef>
                <a:spcPct val="50000"/>
              </a:spcBef>
            </a:pPr>
            <a:endParaRPr lang="en-US" sz="4700" dirty="0">
              <a:cs typeface="Times New Roman" pitchFamily="27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128768" y="20003742"/>
            <a:ext cx="10274032" cy="6853524"/>
          </a:xfrm>
          <a:prstGeom prst="rect">
            <a:avLst/>
          </a:prstGeom>
          <a:noFill/>
        </p:spPr>
        <p:txBody>
          <a:bodyPr wrap="square" lIns="267897" tIns="267897" rIns="267897" bIns="267897" rtlCol="0">
            <a:spAutoFit/>
          </a:bodyPr>
          <a:lstStyle/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What is 3D printing?</a:t>
            </a:r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Why isn’t 3D printing used currently in manufacturing?</a:t>
            </a:r>
          </a:p>
          <a:p>
            <a:pPr defTabSz="4461691">
              <a:spcBef>
                <a:spcPct val="30000"/>
              </a:spcBef>
            </a:pPr>
            <a:endParaRPr lang="en-US" sz="4000" dirty="0"/>
          </a:p>
          <a:p>
            <a:pPr marL="685800" indent="-685800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What does a microcontroller do?</a:t>
            </a:r>
          </a:p>
          <a:p>
            <a:pPr marL="685800" indent="-685800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4700" dirty="0"/>
          </a:p>
          <a:p>
            <a:pPr marL="558118" indent="-558118" defTabSz="4461691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4700" dirty="0"/>
          </a:p>
        </p:txBody>
      </p:sp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495C5888-87CE-F3E2-1623-4EDBA202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039" y="8288305"/>
            <a:ext cx="3787251" cy="5049667"/>
          </a:xfrm>
          <a:prstGeom prst="rect">
            <a:avLst/>
          </a:prstGeom>
          <a:noFill/>
          <a:ln w="69850">
            <a:solidFill>
              <a:srgbClr val="87212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BA5C45A1-04CC-523A-1B18-E6C119C4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917" y="25393902"/>
            <a:ext cx="7898932" cy="6024312"/>
          </a:xfrm>
          <a:prstGeom prst="rect">
            <a:avLst/>
          </a:prstGeom>
          <a:solidFill>
            <a:schemeClr val="bg1"/>
          </a:solidFill>
          <a:ln w="69850">
            <a:solidFill>
              <a:srgbClr val="87212E"/>
            </a:solidFill>
          </a:ln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06947B2D-2284-569B-77FC-134A4085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629" y="10262056"/>
            <a:ext cx="3787251" cy="5167836"/>
          </a:xfrm>
          <a:prstGeom prst="rect">
            <a:avLst/>
          </a:prstGeom>
          <a:noFill/>
          <a:ln w="69850">
            <a:solidFill>
              <a:srgbClr val="87212E"/>
            </a:solidFill>
          </a:ln>
          <a:scene3d>
            <a:camera prst="orthographicFront"/>
            <a:lightRig rig="threePt" dir="t"/>
          </a:scene3d>
          <a:sp3d>
            <a:bevelT w="0" h="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F19334D7-EBAD-8093-8B03-5F1BA3FC3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32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72344-273F-B5B6-6BA7-DA2F332162C1}"/>
              </a:ext>
            </a:extLst>
          </p:cNvPr>
          <p:cNvSpPr txBox="1"/>
          <p:nvPr/>
        </p:nvSpPr>
        <p:spPr>
          <a:xfrm>
            <a:off x="22553625" y="6749539"/>
            <a:ext cx="92567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Over 2.5 kg of PLA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1kg of TPU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About 64 hours of total printing time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Working driver motors, turret stepper motors, gun servos for angle of fire, and gun flywheel motors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Wireless remote operation of all the tank components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Over 350 lines of code</a:t>
            </a:r>
          </a:p>
        </p:txBody>
      </p:sp>
      <p:pic>
        <p:nvPicPr>
          <p:cNvPr id="25" name="Picture 24" descr="A toy tank with wheels&#10;&#10;Description automatically generated">
            <a:extLst>
              <a:ext uri="{FF2B5EF4-FFF2-40B4-BE49-F238E27FC236}">
                <a16:creationId xmlns:a16="http://schemas.microsoft.com/office/drawing/2014/main" id="{6BC9F579-8265-9ADB-649F-266BB2142B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17" y="18391204"/>
            <a:ext cx="17080105" cy="73617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A53BA9-5ECE-F2FA-1825-92960C57C3C2}"/>
              </a:ext>
            </a:extLst>
          </p:cNvPr>
          <p:cNvSpPr txBox="1"/>
          <p:nvPr/>
        </p:nvSpPr>
        <p:spPr>
          <a:xfrm>
            <a:off x="14791212" y="25536308"/>
            <a:ext cx="5088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Isometric Full Tank Assembly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E65F1D-6772-B0D3-FE98-EBBBB030E0E1}"/>
              </a:ext>
            </a:extLst>
          </p:cNvPr>
          <p:cNvSpPr txBox="1"/>
          <p:nvPr/>
        </p:nvSpPr>
        <p:spPr>
          <a:xfrm>
            <a:off x="12257850" y="19179721"/>
            <a:ext cx="789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Computer Aided Design (SolidWorks)</a:t>
            </a:r>
          </a:p>
        </p:txBody>
      </p:sp>
      <p:pic>
        <p:nvPicPr>
          <p:cNvPr id="31" name="Picture 30" descr="A logo on a black background&#10;&#10;Description automatically generated">
            <a:extLst>
              <a:ext uri="{FF2B5EF4-FFF2-40B4-BE49-F238E27FC236}">
                <a16:creationId xmlns:a16="http://schemas.microsoft.com/office/drawing/2014/main" id="{C189212F-3A89-482A-6394-830F7D86E2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713" y="19017346"/>
            <a:ext cx="1431182" cy="986396"/>
          </a:xfrm>
          <a:prstGeom prst="rect">
            <a:avLst/>
          </a:prstGeom>
        </p:spPr>
      </p:pic>
      <p:pic>
        <p:nvPicPr>
          <p:cNvPr id="34" name="Picture 33" descr="A tank with a black and white logo&#10;&#10;Description automatically generated">
            <a:extLst>
              <a:ext uri="{FF2B5EF4-FFF2-40B4-BE49-F238E27FC236}">
                <a16:creationId xmlns:a16="http://schemas.microsoft.com/office/drawing/2014/main" id="{1A633954-DC13-43FE-32E9-75A040C198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24362" y="12315244"/>
            <a:ext cx="5115261" cy="6820348"/>
          </a:xfrm>
          <a:prstGeom prst="rect">
            <a:avLst/>
          </a:prstGeom>
        </p:spPr>
      </p:pic>
      <p:pic>
        <p:nvPicPr>
          <p:cNvPr id="36" name="Picture 35" descr="A toy tank on a concrete surface&#10;&#10;Description automatically generated">
            <a:extLst>
              <a:ext uri="{FF2B5EF4-FFF2-40B4-BE49-F238E27FC236}">
                <a16:creationId xmlns:a16="http://schemas.microsoft.com/office/drawing/2014/main" id="{64AECEA5-487E-C75A-1C1B-65AAE0FC7C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352" y="18706041"/>
            <a:ext cx="9515608" cy="7136706"/>
          </a:xfrm>
          <a:prstGeom prst="rect">
            <a:avLst/>
          </a:prstGeom>
        </p:spPr>
      </p:pic>
      <p:pic>
        <p:nvPicPr>
          <p:cNvPr id="38" name="Picture 37" descr="A toy tank with wheels&#10;&#10;Description automatically generated">
            <a:extLst>
              <a:ext uri="{FF2B5EF4-FFF2-40B4-BE49-F238E27FC236}">
                <a16:creationId xmlns:a16="http://schemas.microsoft.com/office/drawing/2014/main" id="{CA8E7549-D53A-F01C-3188-B3BC0C2FAA6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0" y="26384738"/>
            <a:ext cx="6801926" cy="52031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2919E7B-2279-0543-E039-241516FEF593}"/>
              </a:ext>
            </a:extLst>
          </p:cNvPr>
          <p:cNvSpPr txBox="1"/>
          <p:nvPr/>
        </p:nvSpPr>
        <p:spPr>
          <a:xfrm>
            <a:off x="17746855" y="9317245"/>
            <a:ext cx="366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Coding (C++)</a:t>
            </a:r>
          </a:p>
        </p:txBody>
      </p:sp>
      <p:pic>
        <p:nvPicPr>
          <p:cNvPr id="41" name="Picture 40" descr="A diagram of a computer chip&#10;&#10;Description automatically generated">
            <a:extLst>
              <a:ext uri="{FF2B5EF4-FFF2-40B4-BE49-F238E27FC236}">
                <a16:creationId xmlns:a16="http://schemas.microsoft.com/office/drawing/2014/main" id="{7F2E9BAB-DA07-5748-3D4A-ACCFA670EB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898" y="15453774"/>
            <a:ext cx="4786248" cy="2649646"/>
          </a:xfrm>
          <a:prstGeom prst="rect">
            <a:avLst/>
          </a:prstGeom>
          <a:solidFill>
            <a:srgbClr val="FFFFFF"/>
          </a:solidFill>
          <a:ln w="69850">
            <a:solidFill>
              <a:srgbClr val="87212E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791FBC1-D300-BF9E-EBB4-F9CDC878DDC1}"/>
              </a:ext>
            </a:extLst>
          </p:cNvPr>
          <p:cNvSpPr txBox="1"/>
          <p:nvPr/>
        </p:nvSpPr>
        <p:spPr>
          <a:xfrm>
            <a:off x="13387723" y="14604288"/>
            <a:ext cx="398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Circuitry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D7F968-0D94-179F-C756-9C941F2C0CED}"/>
              </a:ext>
            </a:extLst>
          </p:cNvPr>
          <p:cNvSpPr txBox="1"/>
          <p:nvPr/>
        </p:nvSpPr>
        <p:spPr>
          <a:xfrm>
            <a:off x="24637620" y="123328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/>
              <a:t>Completed Tank: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5A7B69E7-6ED1-847C-BACE-2B19185E939D}"/>
              </a:ext>
            </a:extLst>
          </p:cNvPr>
          <p:cNvSpPr/>
          <p:nvPr/>
        </p:nvSpPr>
        <p:spPr bwMode="auto">
          <a:xfrm>
            <a:off x="20249059" y="21420120"/>
            <a:ext cx="3562248" cy="1620753"/>
          </a:xfrm>
          <a:prstGeom prst="rightArrow">
            <a:avLst/>
          </a:prstGeom>
          <a:solidFill>
            <a:srgbClr val="87212E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00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B1F053-0A39-0696-F31C-055A56039790}"/>
              </a:ext>
            </a:extLst>
          </p:cNvPr>
          <p:cNvSpPr txBox="1"/>
          <p:nvPr/>
        </p:nvSpPr>
        <p:spPr>
          <a:xfrm>
            <a:off x="20489920" y="21962111"/>
            <a:ext cx="38769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Idea to Creation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10644</TotalTime>
  <Words>444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Söhne</vt:lpstr>
      <vt:lpstr>Times New Roman</vt:lpstr>
      <vt:lpstr>Wingdings</vt:lpstr>
      <vt:lpstr>Blank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Rowan Baptista</cp:lastModifiedBy>
  <cp:revision>135</cp:revision>
  <cp:lastPrinted>2002-12-02T18:20:07Z</cp:lastPrinted>
  <dcterms:created xsi:type="dcterms:W3CDTF">2011-03-15T12:21:07Z</dcterms:created>
  <dcterms:modified xsi:type="dcterms:W3CDTF">2024-04-17T15:18:40Z</dcterms:modified>
</cp:coreProperties>
</file>