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32918400" cy="21945600"/>
  <p:notesSz cx="6858000" cy="9144000"/>
  <p:defaultTextStyle>
    <a:defPPr>
      <a:defRPr lang="en-US"/>
    </a:defPPr>
    <a:lvl1pPr marL="0" algn="l" defTabSz="2404202" rtl="0" eaLnBrk="1" latinLnBrk="0" hangingPunct="1">
      <a:defRPr sz="4700" kern="1200">
        <a:solidFill>
          <a:schemeClr val="tx1"/>
        </a:solidFill>
        <a:latin typeface="+mn-lt"/>
        <a:ea typeface="+mn-ea"/>
        <a:cs typeface="+mn-cs"/>
      </a:defRPr>
    </a:lvl1pPr>
    <a:lvl2pPr marL="1202101" algn="l" defTabSz="2404202" rtl="0" eaLnBrk="1" latinLnBrk="0" hangingPunct="1">
      <a:defRPr sz="4700" kern="1200">
        <a:solidFill>
          <a:schemeClr val="tx1"/>
        </a:solidFill>
        <a:latin typeface="+mn-lt"/>
        <a:ea typeface="+mn-ea"/>
        <a:cs typeface="+mn-cs"/>
      </a:defRPr>
    </a:lvl2pPr>
    <a:lvl3pPr marL="2404202" algn="l" defTabSz="2404202" rtl="0" eaLnBrk="1" latinLnBrk="0" hangingPunct="1">
      <a:defRPr sz="4700" kern="1200">
        <a:solidFill>
          <a:schemeClr val="tx1"/>
        </a:solidFill>
        <a:latin typeface="+mn-lt"/>
        <a:ea typeface="+mn-ea"/>
        <a:cs typeface="+mn-cs"/>
      </a:defRPr>
    </a:lvl3pPr>
    <a:lvl4pPr marL="3606303" algn="l" defTabSz="2404202" rtl="0" eaLnBrk="1" latinLnBrk="0" hangingPunct="1">
      <a:defRPr sz="4700" kern="1200">
        <a:solidFill>
          <a:schemeClr val="tx1"/>
        </a:solidFill>
        <a:latin typeface="+mn-lt"/>
        <a:ea typeface="+mn-ea"/>
        <a:cs typeface="+mn-cs"/>
      </a:defRPr>
    </a:lvl4pPr>
    <a:lvl5pPr marL="4808404" algn="l" defTabSz="2404202" rtl="0" eaLnBrk="1" latinLnBrk="0" hangingPunct="1">
      <a:defRPr sz="4700" kern="1200">
        <a:solidFill>
          <a:schemeClr val="tx1"/>
        </a:solidFill>
        <a:latin typeface="+mn-lt"/>
        <a:ea typeface="+mn-ea"/>
        <a:cs typeface="+mn-cs"/>
      </a:defRPr>
    </a:lvl5pPr>
    <a:lvl6pPr marL="6010505" algn="l" defTabSz="2404202" rtl="0" eaLnBrk="1" latinLnBrk="0" hangingPunct="1">
      <a:defRPr sz="4700" kern="1200">
        <a:solidFill>
          <a:schemeClr val="tx1"/>
        </a:solidFill>
        <a:latin typeface="+mn-lt"/>
        <a:ea typeface="+mn-ea"/>
        <a:cs typeface="+mn-cs"/>
      </a:defRPr>
    </a:lvl6pPr>
    <a:lvl7pPr marL="7212606" algn="l" defTabSz="2404202" rtl="0" eaLnBrk="1" latinLnBrk="0" hangingPunct="1">
      <a:defRPr sz="4700" kern="1200">
        <a:solidFill>
          <a:schemeClr val="tx1"/>
        </a:solidFill>
        <a:latin typeface="+mn-lt"/>
        <a:ea typeface="+mn-ea"/>
        <a:cs typeface="+mn-cs"/>
      </a:defRPr>
    </a:lvl7pPr>
    <a:lvl8pPr marL="8414707" algn="l" defTabSz="2404202" rtl="0" eaLnBrk="1" latinLnBrk="0" hangingPunct="1">
      <a:defRPr sz="4700" kern="1200">
        <a:solidFill>
          <a:schemeClr val="tx1"/>
        </a:solidFill>
        <a:latin typeface="+mn-lt"/>
        <a:ea typeface="+mn-ea"/>
        <a:cs typeface="+mn-cs"/>
      </a:defRPr>
    </a:lvl8pPr>
    <a:lvl9pPr marL="9616808" algn="l" defTabSz="2404202" rtl="0" eaLnBrk="1" latinLnBrk="0" hangingPunct="1">
      <a:defRPr sz="4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D8369B-2615-4612-AD9D-A04065AD5756}" v="29" dt="2024-04-16T16:50:34.286"/>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32" autoAdjust="0"/>
  </p:normalViewPr>
  <p:slideViewPr>
    <p:cSldViewPr snapToGrid="0">
      <p:cViewPr>
        <p:scale>
          <a:sx n="24" d="100"/>
          <a:sy n="24" d="100"/>
        </p:scale>
        <p:origin x="1028" y="-420"/>
      </p:cViewPr>
      <p:guideLst>
        <p:guide orient="horz" pos="6912"/>
        <p:guide pos="103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4/15/2024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4/15/2024</a:t>
            </a:fld>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596280" rtl="0" eaLnBrk="1" latinLnBrk="0" hangingPunct="1">
      <a:defRPr sz="800" kern="1200">
        <a:solidFill>
          <a:schemeClr val="tx1"/>
        </a:solidFill>
        <a:latin typeface="+mn-lt"/>
        <a:ea typeface="+mn-ea"/>
        <a:cs typeface="+mn-cs"/>
      </a:defRPr>
    </a:lvl1pPr>
    <a:lvl2pPr marL="298140" algn="l" defTabSz="596280" rtl="0" eaLnBrk="1" latinLnBrk="0" hangingPunct="1">
      <a:defRPr sz="800" kern="1200">
        <a:solidFill>
          <a:schemeClr val="tx1"/>
        </a:solidFill>
        <a:latin typeface="+mn-lt"/>
        <a:ea typeface="+mn-ea"/>
        <a:cs typeface="+mn-cs"/>
      </a:defRPr>
    </a:lvl2pPr>
    <a:lvl3pPr marL="596280" algn="l" defTabSz="596280" rtl="0" eaLnBrk="1" latinLnBrk="0" hangingPunct="1">
      <a:defRPr sz="800" kern="1200">
        <a:solidFill>
          <a:schemeClr val="tx1"/>
        </a:solidFill>
        <a:latin typeface="+mn-lt"/>
        <a:ea typeface="+mn-ea"/>
        <a:cs typeface="+mn-cs"/>
      </a:defRPr>
    </a:lvl3pPr>
    <a:lvl4pPr marL="894420" algn="l" defTabSz="596280" rtl="0" eaLnBrk="1" latinLnBrk="0" hangingPunct="1">
      <a:defRPr sz="800" kern="1200">
        <a:solidFill>
          <a:schemeClr val="tx1"/>
        </a:solidFill>
        <a:latin typeface="+mn-lt"/>
        <a:ea typeface="+mn-ea"/>
        <a:cs typeface="+mn-cs"/>
      </a:defRPr>
    </a:lvl4pPr>
    <a:lvl5pPr marL="1192560" algn="l" defTabSz="596280" rtl="0" eaLnBrk="1" latinLnBrk="0" hangingPunct="1">
      <a:defRPr sz="800" kern="1200">
        <a:solidFill>
          <a:schemeClr val="tx1"/>
        </a:solidFill>
        <a:latin typeface="+mn-lt"/>
        <a:ea typeface="+mn-ea"/>
        <a:cs typeface="+mn-cs"/>
      </a:defRPr>
    </a:lvl5pPr>
    <a:lvl6pPr marL="1490701" algn="l" defTabSz="596280" rtl="0" eaLnBrk="1" latinLnBrk="0" hangingPunct="1">
      <a:defRPr sz="800" kern="1200">
        <a:solidFill>
          <a:schemeClr val="tx1"/>
        </a:solidFill>
        <a:latin typeface="+mn-lt"/>
        <a:ea typeface="+mn-ea"/>
        <a:cs typeface="+mn-cs"/>
      </a:defRPr>
    </a:lvl6pPr>
    <a:lvl7pPr marL="1788841" algn="l" defTabSz="596280" rtl="0" eaLnBrk="1" latinLnBrk="0" hangingPunct="1">
      <a:defRPr sz="800" kern="1200">
        <a:solidFill>
          <a:schemeClr val="tx1"/>
        </a:solidFill>
        <a:latin typeface="+mn-lt"/>
        <a:ea typeface="+mn-ea"/>
        <a:cs typeface="+mn-cs"/>
      </a:defRPr>
    </a:lvl7pPr>
    <a:lvl8pPr marL="2086981" algn="l" defTabSz="596280" rtl="0" eaLnBrk="1" latinLnBrk="0" hangingPunct="1">
      <a:defRPr sz="800" kern="1200">
        <a:solidFill>
          <a:schemeClr val="tx1"/>
        </a:solidFill>
        <a:latin typeface="+mn-lt"/>
        <a:ea typeface="+mn-ea"/>
        <a:cs typeface="+mn-cs"/>
      </a:defRPr>
    </a:lvl8pPr>
    <a:lvl9pPr marL="2385121" algn="l" defTabSz="596280"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143000"/>
            <a:ext cx="4629150" cy="30861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28924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4800600" y="660400"/>
            <a:ext cx="23317200" cy="1676360"/>
          </a:xfrm>
        </p:spPr>
        <p:txBody>
          <a:bodyPr/>
          <a:lstStyle/>
          <a:p>
            <a:r>
              <a:rPr lang="en-US"/>
              <a:t>Click to edit Master title style</a:t>
            </a:r>
          </a:p>
        </p:txBody>
      </p:sp>
      <p:sp>
        <p:nvSpPr>
          <p:cNvPr id="31" name="Text Placeholder 6"/>
          <p:cNvSpPr>
            <a:spLocks noGrp="1"/>
          </p:cNvSpPr>
          <p:nvPr>
            <p:ph type="body" sz="quarter" idx="36"/>
          </p:nvPr>
        </p:nvSpPr>
        <p:spPr bwMode="auto">
          <a:xfrm>
            <a:off x="4800600" y="2392403"/>
            <a:ext cx="23317200" cy="553998"/>
          </a:xfrm>
        </p:spPr>
        <p:txBody>
          <a:bodyPr>
            <a:noAutofit/>
          </a:bodyPr>
          <a:lstStyle>
            <a:lvl1pPr marL="0" indent="0">
              <a:spcBef>
                <a:spcPts val="0"/>
              </a:spcBef>
              <a:buNone/>
              <a:defRPr sz="1600">
                <a:solidFill>
                  <a:schemeClr val="bg1"/>
                </a:solidFill>
              </a:defRPr>
            </a:lvl1pPr>
            <a:lvl2pPr marL="0" indent="0">
              <a:spcBef>
                <a:spcPts val="0"/>
              </a:spcBef>
              <a:buNone/>
              <a:defRPr sz="1600">
                <a:solidFill>
                  <a:schemeClr val="bg1"/>
                </a:solidFill>
              </a:defRPr>
            </a:lvl2pPr>
            <a:lvl3pPr marL="0" indent="0">
              <a:spcBef>
                <a:spcPts val="0"/>
              </a:spcBef>
              <a:buNone/>
              <a:defRPr sz="1600">
                <a:solidFill>
                  <a:schemeClr val="bg1"/>
                </a:solidFill>
              </a:defRPr>
            </a:lvl3pPr>
            <a:lvl4pPr marL="0" indent="0">
              <a:spcBef>
                <a:spcPts val="0"/>
              </a:spcBef>
              <a:buNone/>
              <a:defRPr sz="1600">
                <a:solidFill>
                  <a:schemeClr val="bg1"/>
                </a:solidFill>
              </a:defRPr>
            </a:lvl4pPr>
            <a:lvl5pPr marL="0" indent="0">
              <a:spcBef>
                <a:spcPts val="0"/>
              </a:spcBef>
              <a:buNone/>
              <a:defRPr sz="1600">
                <a:solidFill>
                  <a:schemeClr val="bg1"/>
                </a:solidFill>
              </a:defRPr>
            </a:lvl5pPr>
            <a:lvl6pPr marL="0" indent="0">
              <a:spcBef>
                <a:spcPts val="0"/>
              </a:spcBef>
              <a:buNone/>
              <a:defRPr sz="1600">
                <a:solidFill>
                  <a:schemeClr val="bg1"/>
                </a:solidFill>
              </a:defRPr>
            </a:lvl6pPr>
            <a:lvl7pPr marL="0" indent="0">
              <a:spcBef>
                <a:spcPts val="0"/>
              </a:spcBef>
              <a:buNone/>
              <a:defRPr sz="1600">
                <a:solidFill>
                  <a:schemeClr val="bg1"/>
                </a:solidFill>
              </a:defRPr>
            </a:lvl7pPr>
            <a:lvl8pPr marL="0" indent="0">
              <a:spcBef>
                <a:spcPts val="0"/>
              </a:spcBef>
              <a:buNone/>
              <a:defRPr sz="1600">
                <a:solidFill>
                  <a:schemeClr val="bg1"/>
                </a:solidFill>
              </a:defRPr>
            </a:lvl8pPr>
            <a:lvl9pPr marL="0" indent="0">
              <a:spcBef>
                <a:spcPts val="0"/>
              </a:spcBef>
              <a:buNone/>
              <a:defRPr sz="16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857250" y="3901440"/>
            <a:ext cx="9601200" cy="812800"/>
          </a:xfrm>
          <a:prstGeom prst="round1Rect">
            <a:avLst/>
          </a:prstGeom>
          <a:solidFill>
            <a:schemeClr val="accent2"/>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857250" y="4714240"/>
            <a:ext cx="9601200" cy="45720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857250" y="10021824"/>
            <a:ext cx="9601200" cy="812800"/>
          </a:xfrm>
          <a:prstGeom prst="round1Rect">
            <a:avLst/>
          </a:prstGeom>
          <a:solidFill>
            <a:schemeClr val="accent3"/>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857250" y="10834625"/>
            <a:ext cx="9601200" cy="6058777"/>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857250" y="17221200"/>
            <a:ext cx="9601200" cy="812800"/>
          </a:xfrm>
          <a:prstGeom prst="round1Rect">
            <a:avLst/>
          </a:prstGeom>
          <a:solidFill>
            <a:schemeClr val="accent4"/>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857250" y="18038064"/>
            <a:ext cx="9601200" cy="30480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1658600" y="3901440"/>
            <a:ext cx="9601200" cy="812800"/>
          </a:xfrm>
          <a:prstGeom prst="round1Rect">
            <a:avLst/>
          </a:prstGeom>
          <a:solidFill>
            <a:schemeClr val="accent5"/>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1658600" y="4714240"/>
            <a:ext cx="9601200" cy="30480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1658600" y="7965440"/>
            <a:ext cx="9601200" cy="41148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1658600" y="15646400"/>
            <a:ext cx="9601200" cy="1168400"/>
          </a:xfrm>
        </p:spPr>
        <p:txBody>
          <a:bodyPr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1658600" y="17221200"/>
            <a:ext cx="9601200" cy="812800"/>
          </a:xfrm>
          <a:prstGeom prst="round1Rect">
            <a:avLst/>
          </a:prstGeom>
          <a:solidFill>
            <a:schemeClr val="accent6"/>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1658600" y="18038064"/>
            <a:ext cx="9601200" cy="30480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2425660" y="3901440"/>
            <a:ext cx="9601200" cy="812800"/>
          </a:xfrm>
          <a:prstGeom prst="round1Rect">
            <a:avLst/>
          </a:prstGeom>
          <a:solidFill>
            <a:schemeClr val="accent6"/>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2425660" y="4714240"/>
            <a:ext cx="9601200" cy="48768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2425660" y="10558272"/>
            <a:ext cx="9601200" cy="48768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2425660" y="17221200"/>
            <a:ext cx="9601200" cy="812800"/>
          </a:xfrm>
          <a:prstGeom prst="round1Rect">
            <a:avLst/>
          </a:prstGeom>
          <a:solidFill>
            <a:schemeClr val="accent1"/>
          </a:solidFill>
        </p:spPr>
        <p:txBody>
          <a:bodyPr lIns="238512" anchor="ctr">
            <a:noAutofit/>
          </a:bodyPr>
          <a:lstStyle>
            <a:lvl1pPr marL="0" indent="0">
              <a:spcBef>
                <a:spcPts val="0"/>
              </a:spcBef>
              <a:buNone/>
              <a:defRPr sz="3900" cap="all" baseline="0">
                <a:solidFill>
                  <a:schemeClr val="bg1"/>
                </a:solidFill>
                <a:latin typeface="+mj-lt"/>
              </a:defRPr>
            </a:lvl1pPr>
            <a:lvl2pPr marL="0" indent="0">
              <a:spcBef>
                <a:spcPts val="0"/>
              </a:spcBef>
              <a:buNone/>
              <a:defRPr sz="3900" cap="all" baseline="0">
                <a:solidFill>
                  <a:schemeClr val="bg1"/>
                </a:solidFill>
                <a:latin typeface="+mj-lt"/>
              </a:defRPr>
            </a:lvl2pPr>
            <a:lvl3pPr marL="0" indent="0">
              <a:spcBef>
                <a:spcPts val="0"/>
              </a:spcBef>
              <a:buNone/>
              <a:defRPr sz="3900" cap="all" baseline="0">
                <a:solidFill>
                  <a:schemeClr val="bg1"/>
                </a:solidFill>
                <a:latin typeface="+mj-lt"/>
              </a:defRPr>
            </a:lvl3pPr>
            <a:lvl4pPr marL="0" indent="0">
              <a:spcBef>
                <a:spcPts val="0"/>
              </a:spcBef>
              <a:buNone/>
              <a:defRPr sz="3900" cap="all" baseline="0">
                <a:solidFill>
                  <a:schemeClr val="bg1"/>
                </a:solidFill>
                <a:latin typeface="+mj-lt"/>
              </a:defRPr>
            </a:lvl4pPr>
            <a:lvl5pPr marL="0" indent="0">
              <a:spcBef>
                <a:spcPts val="0"/>
              </a:spcBef>
              <a:buNone/>
              <a:defRPr sz="3900" cap="all" baseline="0">
                <a:solidFill>
                  <a:schemeClr val="bg1"/>
                </a:solidFill>
                <a:latin typeface="+mj-lt"/>
              </a:defRPr>
            </a:lvl5pPr>
            <a:lvl6pPr marL="0" indent="0">
              <a:spcBef>
                <a:spcPts val="0"/>
              </a:spcBef>
              <a:buNone/>
              <a:defRPr sz="3900" cap="all" baseline="0">
                <a:solidFill>
                  <a:schemeClr val="bg1"/>
                </a:solidFill>
                <a:latin typeface="+mj-lt"/>
              </a:defRPr>
            </a:lvl6pPr>
            <a:lvl7pPr marL="0" indent="0">
              <a:spcBef>
                <a:spcPts val="0"/>
              </a:spcBef>
              <a:buNone/>
              <a:defRPr sz="3900" cap="all" baseline="0">
                <a:solidFill>
                  <a:schemeClr val="bg1"/>
                </a:solidFill>
                <a:latin typeface="+mj-lt"/>
              </a:defRPr>
            </a:lvl7pPr>
            <a:lvl8pPr marL="0" indent="0">
              <a:spcBef>
                <a:spcPts val="0"/>
              </a:spcBef>
              <a:buNone/>
              <a:defRPr sz="3900" cap="all" baseline="0">
                <a:solidFill>
                  <a:schemeClr val="bg1"/>
                </a:solidFill>
                <a:latin typeface="+mj-lt"/>
              </a:defRPr>
            </a:lvl8pPr>
            <a:lvl9pPr marL="0" indent="0">
              <a:spcBef>
                <a:spcPts val="0"/>
              </a:spcBef>
              <a:buNone/>
              <a:defRPr sz="39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2425660" y="18038064"/>
            <a:ext cx="9601200" cy="3048000"/>
          </a:xfrm>
        </p:spPr>
        <p:txBody>
          <a:bodyPr lIns="238512" tIns="119256"/>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32918400" cy="3352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59628" tIns="29814" rIns="59628" bIns="29814" rtlCol="0" anchor="ctr"/>
          <a:lstStyle/>
          <a:p>
            <a:pPr algn="ctr"/>
            <a:endParaRPr lang="en-US" dirty="0"/>
          </a:p>
        </p:txBody>
      </p:sp>
      <p:sp>
        <p:nvSpPr>
          <p:cNvPr id="2" name="Title Placeholder 1"/>
          <p:cNvSpPr>
            <a:spLocks noGrp="1"/>
          </p:cNvSpPr>
          <p:nvPr>
            <p:ph type="title"/>
          </p:nvPr>
        </p:nvSpPr>
        <p:spPr bwMode="auto">
          <a:xfrm>
            <a:off x="4800600" y="660400"/>
            <a:ext cx="23317200" cy="1676360"/>
          </a:xfrm>
          <a:prstGeom prst="rect">
            <a:avLst/>
          </a:prstGeom>
        </p:spPr>
        <p:txBody>
          <a:bodyPr vert="horz" lIns="59628" tIns="29814" rIns="59628" bIns="29814"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800600" y="4013200"/>
            <a:ext cx="23317200" cy="15753081"/>
          </a:xfrm>
          <a:prstGeom prst="rect">
            <a:avLst/>
          </a:prstGeom>
        </p:spPr>
        <p:txBody>
          <a:bodyPr vert="horz" lIns="59628" tIns="29814" rIns="59628" bIns="298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50" y="21409799"/>
            <a:ext cx="7406640" cy="304800"/>
          </a:xfrm>
          <a:prstGeom prst="rect">
            <a:avLst/>
          </a:prstGeom>
        </p:spPr>
        <p:txBody>
          <a:bodyPr vert="horz" lIns="59628" tIns="29814" rIns="59628" bIns="29814" rtlCol="0" anchor="ctr"/>
          <a:lstStyle>
            <a:lvl1pPr algn="l">
              <a:defRPr sz="1000">
                <a:solidFill>
                  <a:schemeClr val="tx1">
                    <a:tint val="75000"/>
                  </a:schemeClr>
                </a:solidFill>
              </a:defRPr>
            </a:lvl1pPr>
          </a:lstStyle>
          <a:p>
            <a:fld id="{ECAA57DF-1C19-4726-AB84-014692BAD8F5}" type="datetimeFigureOut">
              <a:rPr lang="en-US" smtClean="0"/>
              <a:pPr/>
              <a:t>4/15/2024</a:t>
            </a:fld>
            <a:endParaRPr lang="en-US" dirty="0"/>
          </a:p>
        </p:txBody>
      </p:sp>
      <p:sp>
        <p:nvSpPr>
          <p:cNvPr id="5" name="Footer Placeholder 4"/>
          <p:cNvSpPr>
            <a:spLocks noGrp="1"/>
          </p:cNvSpPr>
          <p:nvPr>
            <p:ph type="ftr" sz="quarter" idx="3"/>
          </p:nvPr>
        </p:nvSpPr>
        <p:spPr>
          <a:xfrm>
            <a:off x="8263890" y="21409799"/>
            <a:ext cx="16390620" cy="304800"/>
          </a:xfrm>
          <a:prstGeom prst="rect">
            <a:avLst/>
          </a:prstGeom>
        </p:spPr>
        <p:txBody>
          <a:bodyPr vert="horz" lIns="59628" tIns="29814" rIns="59628" bIns="29814"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4654510" y="21409799"/>
            <a:ext cx="7406640" cy="304800"/>
          </a:xfrm>
          <a:prstGeom prst="rect">
            <a:avLst/>
          </a:prstGeom>
        </p:spPr>
        <p:txBody>
          <a:bodyPr vert="horz" lIns="59628" tIns="29814" rIns="59628" bIns="29814" rtlCol="0" anchor="ctr"/>
          <a:lstStyle>
            <a:lvl1pPr algn="r">
              <a:defRPr sz="10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2862145" rtl="0" eaLnBrk="1" latinLnBrk="0" hangingPunct="1">
        <a:lnSpc>
          <a:spcPct val="90000"/>
        </a:lnSpc>
        <a:spcBef>
          <a:spcPct val="0"/>
        </a:spcBef>
        <a:buNone/>
        <a:defRPr sz="5700" b="1" kern="1200">
          <a:solidFill>
            <a:schemeClr val="bg1"/>
          </a:solidFill>
          <a:latin typeface="+mj-lt"/>
          <a:ea typeface="+mj-ea"/>
          <a:cs typeface="+mj-cs"/>
        </a:defRPr>
      </a:lvl1pPr>
    </p:titleStyle>
    <p:bodyStyle>
      <a:lvl1pPr marL="298140" indent="-298140" algn="l" defTabSz="2862145" rtl="0" eaLnBrk="1" latinLnBrk="0" hangingPunct="1">
        <a:lnSpc>
          <a:spcPct val="100000"/>
        </a:lnSpc>
        <a:spcBef>
          <a:spcPts val="783"/>
        </a:spcBef>
        <a:buClr>
          <a:schemeClr val="accent2"/>
        </a:buClr>
        <a:buFont typeface="Arial" panose="020B0604020202020204" pitchFamily="34" charset="0"/>
        <a:buChar char="•"/>
        <a:defRPr sz="1800" kern="1200">
          <a:solidFill>
            <a:schemeClr val="tx1"/>
          </a:solidFill>
          <a:latin typeface="+mn-lt"/>
          <a:ea typeface="+mn-ea"/>
          <a:cs typeface="+mn-cs"/>
        </a:defRPr>
      </a:lvl1pPr>
      <a:lvl2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2pPr>
      <a:lvl3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3pPr>
      <a:lvl4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4pPr>
      <a:lvl5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5pPr>
      <a:lvl6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6pPr>
      <a:lvl7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7pPr>
      <a:lvl8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8pPr>
      <a:lvl9pPr marL="715536" indent="-298140" algn="l" defTabSz="2862145" rtl="0" eaLnBrk="1" latinLnBrk="0" hangingPunct="1">
        <a:lnSpc>
          <a:spcPct val="100000"/>
        </a:lnSpc>
        <a:spcBef>
          <a:spcPts val="783"/>
        </a:spcBef>
        <a:buClr>
          <a:schemeClr val="accent2"/>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2862145" rtl="0" eaLnBrk="1" latinLnBrk="0" hangingPunct="1">
        <a:defRPr sz="5600" kern="1200">
          <a:solidFill>
            <a:schemeClr val="tx1"/>
          </a:solidFill>
          <a:latin typeface="+mn-lt"/>
          <a:ea typeface="+mn-ea"/>
          <a:cs typeface="+mn-cs"/>
        </a:defRPr>
      </a:lvl1pPr>
      <a:lvl2pPr marL="1431073" algn="l" defTabSz="2862145" rtl="0" eaLnBrk="1" latinLnBrk="0" hangingPunct="1">
        <a:defRPr sz="5600" kern="1200">
          <a:solidFill>
            <a:schemeClr val="tx1"/>
          </a:solidFill>
          <a:latin typeface="+mn-lt"/>
          <a:ea typeface="+mn-ea"/>
          <a:cs typeface="+mn-cs"/>
        </a:defRPr>
      </a:lvl2pPr>
      <a:lvl3pPr marL="2862145" algn="l" defTabSz="2862145" rtl="0" eaLnBrk="1" latinLnBrk="0" hangingPunct="1">
        <a:defRPr sz="5600" kern="1200">
          <a:solidFill>
            <a:schemeClr val="tx1"/>
          </a:solidFill>
          <a:latin typeface="+mn-lt"/>
          <a:ea typeface="+mn-ea"/>
          <a:cs typeface="+mn-cs"/>
        </a:defRPr>
      </a:lvl3pPr>
      <a:lvl4pPr marL="4293218" algn="l" defTabSz="2862145" rtl="0" eaLnBrk="1" latinLnBrk="0" hangingPunct="1">
        <a:defRPr sz="5600" kern="1200">
          <a:solidFill>
            <a:schemeClr val="tx1"/>
          </a:solidFill>
          <a:latin typeface="+mn-lt"/>
          <a:ea typeface="+mn-ea"/>
          <a:cs typeface="+mn-cs"/>
        </a:defRPr>
      </a:lvl4pPr>
      <a:lvl5pPr marL="5724290" algn="l" defTabSz="2862145" rtl="0" eaLnBrk="1" latinLnBrk="0" hangingPunct="1">
        <a:defRPr sz="5600" kern="1200">
          <a:solidFill>
            <a:schemeClr val="tx1"/>
          </a:solidFill>
          <a:latin typeface="+mn-lt"/>
          <a:ea typeface="+mn-ea"/>
          <a:cs typeface="+mn-cs"/>
        </a:defRPr>
      </a:lvl5pPr>
      <a:lvl6pPr marL="7155363" algn="l" defTabSz="2862145" rtl="0" eaLnBrk="1" latinLnBrk="0" hangingPunct="1">
        <a:defRPr sz="5600" kern="1200">
          <a:solidFill>
            <a:schemeClr val="tx1"/>
          </a:solidFill>
          <a:latin typeface="+mn-lt"/>
          <a:ea typeface="+mn-ea"/>
          <a:cs typeface="+mn-cs"/>
        </a:defRPr>
      </a:lvl6pPr>
      <a:lvl7pPr marL="8586435" algn="l" defTabSz="2862145" rtl="0" eaLnBrk="1" latinLnBrk="0" hangingPunct="1">
        <a:defRPr sz="5600" kern="1200">
          <a:solidFill>
            <a:schemeClr val="tx1"/>
          </a:solidFill>
          <a:latin typeface="+mn-lt"/>
          <a:ea typeface="+mn-ea"/>
          <a:cs typeface="+mn-cs"/>
        </a:defRPr>
      </a:lvl7pPr>
      <a:lvl8pPr marL="10017508" algn="l" defTabSz="2862145" rtl="0" eaLnBrk="1" latinLnBrk="0" hangingPunct="1">
        <a:defRPr sz="5600" kern="1200">
          <a:solidFill>
            <a:schemeClr val="tx1"/>
          </a:solidFill>
          <a:latin typeface="+mn-lt"/>
          <a:ea typeface="+mn-ea"/>
          <a:cs typeface="+mn-cs"/>
        </a:defRPr>
      </a:lvl8pPr>
      <a:lvl9pPr marL="11448581" algn="l" defTabSz="2862145" rtl="0" eaLnBrk="1" latinLnBrk="0" hangingPunct="1">
        <a:defRPr sz="5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www.epa.gov/cast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812285" y="366111"/>
            <a:ext cx="23317200" cy="1676360"/>
          </a:xfrm>
        </p:spPr>
        <p:txBody>
          <a:bodyPr>
            <a:normAutofit/>
          </a:bodyPr>
          <a:lstStyle/>
          <a:p>
            <a:pPr algn="ctr"/>
            <a:r>
              <a:rPr lang="en-US" sz="8000" dirty="0"/>
              <a:t>Optimization of Air Quality Monitoring</a:t>
            </a:r>
          </a:p>
        </p:txBody>
      </p:sp>
      <p:sp>
        <p:nvSpPr>
          <p:cNvPr id="7" name="Text Placeholder 6"/>
          <p:cNvSpPr>
            <a:spLocks noGrp="1"/>
          </p:cNvSpPr>
          <p:nvPr>
            <p:ph type="body" sz="quarter" idx="17"/>
          </p:nvPr>
        </p:nvSpPr>
        <p:spPr>
          <a:xfrm>
            <a:off x="891540" y="3901440"/>
            <a:ext cx="9601200" cy="812800"/>
          </a:xfrm>
        </p:spPr>
        <p:txBody>
          <a:bodyPr/>
          <a:lstStyle/>
          <a:p>
            <a:r>
              <a:rPr lang="en-US"/>
              <a:t>background</a:t>
            </a:r>
            <a:endParaRPr lang="en-US" dirty="0"/>
          </a:p>
        </p:txBody>
      </p:sp>
      <p:sp>
        <p:nvSpPr>
          <p:cNvPr id="8" name="Text Placeholder 7"/>
          <p:cNvSpPr>
            <a:spLocks noGrp="1"/>
          </p:cNvSpPr>
          <p:nvPr>
            <p:ph type="body" sz="quarter" idx="19"/>
          </p:nvPr>
        </p:nvSpPr>
        <p:spPr>
          <a:xfrm>
            <a:off x="891540" y="13621869"/>
            <a:ext cx="9601200" cy="812800"/>
          </a:xfrm>
        </p:spPr>
        <p:txBody>
          <a:bodyPr/>
          <a:lstStyle/>
          <a:p>
            <a:r>
              <a:rPr lang="en-US" dirty="0"/>
              <a:t>Methods</a:t>
            </a:r>
          </a:p>
        </p:txBody>
      </p:sp>
      <p:sp>
        <p:nvSpPr>
          <p:cNvPr id="9" name="Text Placeholder 8"/>
          <p:cNvSpPr>
            <a:spLocks noGrp="1"/>
          </p:cNvSpPr>
          <p:nvPr>
            <p:ph type="body" sz="quarter" idx="21"/>
          </p:nvPr>
        </p:nvSpPr>
        <p:spPr>
          <a:xfrm>
            <a:off x="11804430" y="3901440"/>
            <a:ext cx="9601200" cy="812800"/>
          </a:xfrm>
        </p:spPr>
        <p:txBody>
          <a:bodyPr/>
          <a:lstStyle/>
          <a:p>
            <a:r>
              <a:rPr lang="en-US" dirty="0"/>
              <a:t>Hypothesis</a:t>
            </a:r>
          </a:p>
        </p:txBody>
      </p:sp>
      <p:sp>
        <p:nvSpPr>
          <p:cNvPr id="14" name="Content Placeholder 13"/>
          <p:cNvSpPr>
            <a:spLocks noGrp="1"/>
          </p:cNvSpPr>
          <p:nvPr>
            <p:ph sz="quarter" idx="27"/>
          </p:nvPr>
        </p:nvSpPr>
        <p:spPr>
          <a:xfrm>
            <a:off x="865221" y="14502376"/>
            <a:ext cx="9601200" cy="7077113"/>
          </a:xfrm>
        </p:spPr>
        <p:txBody>
          <a:bodyPr>
            <a:normAutofit/>
          </a:bodyPr>
          <a:lstStyle/>
          <a:p>
            <a:r>
              <a:rPr lang="en-US" sz="2800" dirty="0"/>
              <a:t>The software JMP was used primarily as an exploratory tool. From CASTNET, variables latitude, longitude, elevation, are gathered and imputed, as well as concentrations for numerous pollutants, which are eventually conglomerated into a more useful pollutant average variable.</a:t>
            </a:r>
          </a:p>
          <a:p>
            <a:pPr marL="0" indent="0">
              <a:buNone/>
            </a:pPr>
            <a:endParaRPr lang="en-US" sz="2800" dirty="0"/>
          </a:p>
          <a:p>
            <a:r>
              <a:rPr lang="en-US" sz="2800" dirty="0"/>
              <a:t>A python script is written to calculate the distance to the next closest station for each respective site. This variable, which can be thought of similarly to ‘coverage’, acts as the primary response for any models.</a:t>
            </a:r>
          </a:p>
          <a:p>
            <a:pPr marL="0" indent="0">
              <a:buNone/>
            </a:pPr>
            <a:endParaRPr lang="en-US" sz="2800" dirty="0"/>
          </a:p>
          <a:p>
            <a:r>
              <a:rPr lang="en-US" sz="2800" dirty="0"/>
              <a:t>In addition to exploratory techniques such as outlier identification and multicollinearity analysis, methods such as hierarchical clustering and optimization techniques are also utilized.</a:t>
            </a:r>
          </a:p>
          <a:p>
            <a:endParaRPr lang="en-US" dirty="0"/>
          </a:p>
        </p:txBody>
      </p:sp>
      <p:sp>
        <p:nvSpPr>
          <p:cNvPr id="18" name="Text Placeholder 17"/>
          <p:cNvSpPr>
            <a:spLocks noGrp="1"/>
          </p:cNvSpPr>
          <p:nvPr>
            <p:ph type="body" sz="quarter" idx="31"/>
          </p:nvPr>
        </p:nvSpPr>
        <p:spPr/>
        <p:txBody>
          <a:bodyPr/>
          <a:lstStyle/>
          <a:p>
            <a:r>
              <a:rPr lang="en-US" dirty="0"/>
              <a:t>Results and Conclusions</a:t>
            </a:r>
          </a:p>
        </p:txBody>
      </p:sp>
      <p:sp>
        <p:nvSpPr>
          <p:cNvPr id="21" name="Text Placeholder 20"/>
          <p:cNvSpPr>
            <a:spLocks noGrp="1"/>
          </p:cNvSpPr>
          <p:nvPr>
            <p:ph type="body" sz="quarter" idx="34"/>
          </p:nvPr>
        </p:nvSpPr>
        <p:spPr>
          <a:xfrm>
            <a:off x="22709931" y="14076600"/>
            <a:ext cx="9601200" cy="812800"/>
          </a:xfrm>
        </p:spPr>
        <p:txBody>
          <a:bodyPr/>
          <a:lstStyle/>
          <a:p>
            <a:r>
              <a:rPr lang="en-US" dirty="0"/>
              <a:t>Improvements and Next steps</a:t>
            </a:r>
          </a:p>
        </p:txBody>
      </p:sp>
      <p:sp>
        <p:nvSpPr>
          <p:cNvPr id="30" name="Text Placeholder 1"/>
          <p:cNvSpPr>
            <a:spLocks noGrp="1"/>
          </p:cNvSpPr>
          <p:nvPr>
            <p:ph sz="quarter" idx="25"/>
          </p:nvPr>
        </p:nvSpPr>
        <p:spPr>
          <a:xfrm>
            <a:off x="672868" y="4439529"/>
            <a:ext cx="9601200" cy="8627575"/>
          </a:xfrm>
        </p:spPr>
        <p:txBody>
          <a:bodyPr>
            <a:normAutofit/>
          </a:bodyPr>
          <a:lstStyle/>
          <a:p>
            <a:pPr marL="0" indent="0">
              <a:buNone/>
            </a:pPr>
            <a:endParaRPr lang="en-US" dirty="0"/>
          </a:p>
          <a:p>
            <a:r>
              <a:rPr lang="en-US" sz="2800" dirty="0"/>
              <a:t>The Clean Air Status and Trends Network (CASTNET) is a system of air quality monitoring sites located throughout the United States, with a few additional stations in Canada. Each site collects weekly data on various pollutant levels in the area.</a:t>
            </a:r>
          </a:p>
          <a:p>
            <a:pPr marL="0" indent="0">
              <a:buNone/>
            </a:pPr>
            <a:endParaRPr lang="en-US" sz="2800" dirty="0"/>
          </a:p>
          <a:p>
            <a:r>
              <a:rPr lang="en-US" sz="2800" dirty="0"/>
              <a:t>By utilizing CASTNET’s data, scientists can make insightful decisions on steps they can take to combat air pollution in order to heal ecosystems and the populations within them.</a:t>
            </a:r>
          </a:p>
          <a:p>
            <a:pPr marL="0" indent="0">
              <a:buNone/>
            </a:pPr>
            <a:endParaRPr lang="en-US" sz="2800" dirty="0"/>
          </a:p>
          <a:p>
            <a:r>
              <a:rPr lang="en-US" sz="2800" dirty="0"/>
              <a:t>The goal of this project is to spatially analyze the site locations, in order to eventually suggest one or multiple locations for new sites that are statistically optimized, while also being in a place where the pollutant levels would be of desirable measurements.</a:t>
            </a:r>
          </a:p>
        </p:txBody>
      </p:sp>
      <p:sp>
        <p:nvSpPr>
          <p:cNvPr id="43" name="TextBox 42"/>
          <p:cNvSpPr txBox="1"/>
          <p:nvPr/>
        </p:nvSpPr>
        <p:spPr>
          <a:xfrm>
            <a:off x="22425660" y="4714240"/>
            <a:ext cx="9601200" cy="6954405"/>
          </a:xfrm>
          <a:prstGeom prst="rect">
            <a:avLst/>
          </a:prstGeom>
          <a:noFill/>
        </p:spPr>
        <p:txBody>
          <a:bodyPr wrap="square" lIns="59628" tIns="29814" rIns="59628" bIns="29814" rtlCol="0">
            <a:spAutoFit/>
          </a:bodyPr>
          <a:lstStyle/>
          <a:p>
            <a:pPr marL="457200" indent="-457200">
              <a:buClr>
                <a:schemeClr val="accent2"/>
              </a:buClr>
              <a:buFont typeface="Arial" panose="020B0604020202020204" pitchFamily="34" charset="0"/>
              <a:buChar char="•"/>
            </a:pPr>
            <a:r>
              <a:rPr lang="en-US" sz="2800" dirty="0"/>
              <a:t>Noticeable trends include pollutant average increasing with decreases in elevation as well as latitude.</a:t>
            </a:r>
          </a:p>
          <a:p>
            <a:pPr marL="457200" indent="-457200">
              <a:buClr>
                <a:schemeClr val="accent2"/>
              </a:buClr>
              <a:buFont typeface="Arial" panose="020B0604020202020204" pitchFamily="34" charset="0"/>
              <a:buChar char="•"/>
            </a:pPr>
            <a:endParaRPr lang="en-US" sz="2800" dirty="0"/>
          </a:p>
          <a:p>
            <a:pPr marL="457200" indent="-457200">
              <a:buClr>
                <a:schemeClr val="accent2"/>
              </a:buClr>
              <a:buFont typeface="Arial" panose="020B0604020202020204" pitchFamily="34" charset="0"/>
              <a:buChar char="•"/>
            </a:pPr>
            <a:r>
              <a:rPr lang="en-US" sz="2800" dirty="0"/>
              <a:t>For a location recommendation, the desirability criteria of maximizing distance to closest station and minimizing pollutant average is used first. The new location is naturally bound by the latitudinal and longitudinal extremes of the sites already in the CASTNET system.</a:t>
            </a:r>
          </a:p>
          <a:p>
            <a:pPr>
              <a:buClr>
                <a:schemeClr val="accent2"/>
              </a:buClr>
            </a:pPr>
            <a:endParaRPr lang="en-US" sz="2800" dirty="0"/>
          </a:p>
          <a:p>
            <a:pPr marL="457200" indent="-457200">
              <a:buClr>
                <a:schemeClr val="accent2"/>
              </a:buClr>
              <a:buFont typeface="Arial" panose="020B0604020202020204" pitchFamily="34" charset="0"/>
              <a:buChar char="•"/>
            </a:pPr>
            <a:r>
              <a:rPr lang="en-US" sz="2800" dirty="0"/>
              <a:t>Figure 1 shows the site locations included in the analysis, color coded by their assigned hierarchical cluster. The asterisk in Washington state represents the suggested new location.</a:t>
            </a:r>
          </a:p>
          <a:p>
            <a:pPr>
              <a:buClr>
                <a:schemeClr val="accent2"/>
              </a:buClr>
            </a:pPr>
            <a:endParaRPr lang="en-US" sz="2800" dirty="0"/>
          </a:p>
          <a:p>
            <a:pPr marL="457200" indent="-457200">
              <a:buClr>
                <a:schemeClr val="accent2"/>
              </a:buClr>
              <a:buFont typeface="Arial" panose="020B0604020202020204" pitchFamily="34" charset="0"/>
              <a:buChar char="•"/>
            </a:pPr>
            <a:r>
              <a:rPr lang="en-US" sz="2800" dirty="0"/>
              <a:t>Initially, the average distance between adjacent stations is 210.36 kilometers. With this station included, that distance is increased to 213.51 kilometers.</a:t>
            </a:r>
          </a:p>
        </p:txBody>
      </p:sp>
      <p:sp>
        <p:nvSpPr>
          <p:cNvPr id="45" name="TextBox 44"/>
          <p:cNvSpPr txBox="1"/>
          <p:nvPr/>
        </p:nvSpPr>
        <p:spPr>
          <a:xfrm>
            <a:off x="4812284" y="2075321"/>
            <a:ext cx="23317200" cy="677109"/>
          </a:xfrm>
          <a:prstGeom prst="rect">
            <a:avLst/>
          </a:prstGeom>
          <a:noFill/>
        </p:spPr>
        <p:txBody>
          <a:bodyPr wrap="square" lIns="59628" tIns="29814" rIns="59628" bIns="29814" rtlCol="0">
            <a:spAutoFit/>
          </a:bodyPr>
          <a:lstStyle/>
          <a:p>
            <a:pPr algn="ctr"/>
            <a:r>
              <a:rPr lang="en-US" sz="3900" dirty="0">
                <a:solidFill>
                  <a:schemeClr val="bg1"/>
                </a:solidFill>
              </a:rPr>
              <a:t>Payson Hornbeck - Mathematics and Statistics - University of New Hampshire</a:t>
            </a:r>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868" y="675560"/>
            <a:ext cx="1581987" cy="1905000"/>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44873" y="675560"/>
            <a:ext cx="1581987" cy="1905000"/>
          </a:xfrm>
          <a:prstGeom prst="rect">
            <a:avLst/>
          </a:prstGeom>
        </p:spPr>
      </p:pic>
      <p:sp>
        <p:nvSpPr>
          <p:cNvPr id="16" name="TextBox 15">
            <a:extLst>
              <a:ext uri="{FF2B5EF4-FFF2-40B4-BE49-F238E27FC236}">
                <a16:creationId xmlns:a16="http://schemas.microsoft.com/office/drawing/2014/main" id="{6BAB878D-0113-89FB-5884-D904A7211272}"/>
              </a:ext>
            </a:extLst>
          </p:cNvPr>
          <p:cNvSpPr txBox="1"/>
          <p:nvPr/>
        </p:nvSpPr>
        <p:spPr>
          <a:xfrm>
            <a:off x="11658600" y="8671956"/>
            <a:ext cx="9601200" cy="4832092"/>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t>Initially, the station that is the most isolated is in Chiricahua, Arizona, suggesting that this area could use an additional station. The shortest distance between sites occurs in Wyoming, suggesting this area has adequate and possibly redundant coverage.</a:t>
            </a:r>
          </a:p>
          <a:p>
            <a:pPr marL="457200" indent="-457200">
              <a:buClr>
                <a:schemeClr val="accent2"/>
              </a:buClr>
              <a:buFont typeface="Arial" panose="020B0604020202020204" pitchFamily="34" charset="0"/>
              <a:buChar char="•"/>
            </a:pPr>
            <a:endParaRPr lang="en-US" sz="2800" dirty="0"/>
          </a:p>
          <a:p>
            <a:pPr marL="457200" indent="-457200">
              <a:buClr>
                <a:schemeClr val="accent2"/>
              </a:buClr>
              <a:buFont typeface="Arial" panose="020B0604020202020204" pitchFamily="34" charset="0"/>
              <a:buChar char="•"/>
            </a:pPr>
            <a:r>
              <a:rPr lang="en-US" sz="2800" dirty="0"/>
              <a:t>Taking note of the high outlier of Pollutant Average (Indian River Lagoon, Florida), the data seems to be slightly right skewed, suggesting an optimization function for a new location may want to capture lower, more regular pollutant values.</a:t>
            </a:r>
          </a:p>
        </p:txBody>
      </p:sp>
      <p:pic>
        <p:nvPicPr>
          <p:cNvPr id="28" name="Picture 27">
            <a:extLst>
              <a:ext uri="{FF2B5EF4-FFF2-40B4-BE49-F238E27FC236}">
                <a16:creationId xmlns:a16="http://schemas.microsoft.com/office/drawing/2014/main" id="{FC48AE4C-B3EF-1A73-EE5C-BABED9B8F26C}"/>
              </a:ext>
            </a:extLst>
          </p:cNvPr>
          <p:cNvPicPr>
            <a:picLocks noChangeAspect="1"/>
          </p:cNvPicPr>
          <p:nvPr/>
        </p:nvPicPr>
        <p:blipFill>
          <a:blip r:embed="rId4"/>
          <a:stretch>
            <a:fillRect/>
          </a:stretch>
        </p:blipFill>
        <p:spPr>
          <a:xfrm>
            <a:off x="11586720" y="4878803"/>
            <a:ext cx="4861665" cy="3579468"/>
          </a:xfrm>
          <a:prstGeom prst="rect">
            <a:avLst/>
          </a:prstGeom>
        </p:spPr>
      </p:pic>
      <p:pic>
        <p:nvPicPr>
          <p:cNvPr id="31" name="Picture 30">
            <a:extLst>
              <a:ext uri="{FF2B5EF4-FFF2-40B4-BE49-F238E27FC236}">
                <a16:creationId xmlns:a16="http://schemas.microsoft.com/office/drawing/2014/main" id="{61FA10D0-FD27-1CF2-D7D1-D98C1507ACB6}"/>
              </a:ext>
            </a:extLst>
          </p:cNvPr>
          <p:cNvPicPr>
            <a:picLocks noChangeAspect="1"/>
          </p:cNvPicPr>
          <p:nvPr/>
        </p:nvPicPr>
        <p:blipFill rotWithShape="1">
          <a:blip r:embed="rId5"/>
          <a:srcRect b="2843"/>
          <a:stretch/>
        </p:blipFill>
        <p:spPr>
          <a:xfrm>
            <a:off x="16761675" y="4878803"/>
            <a:ext cx="4861665" cy="3579468"/>
          </a:xfrm>
          <a:prstGeom prst="rect">
            <a:avLst/>
          </a:prstGeom>
        </p:spPr>
      </p:pic>
      <p:pic>
        <p:nvPicPr>
          <p:cNvPr id="33" name="Picture 32">
            <a:extLst>
              <a:ext uri="{FF2B5EF4-FFF2-40B4-BE49-F238E27FC236}">
                <a16:creationId xmlns:a16="http://schemas.microsoft.com/office/drawing/2014/main" id="{A7170B36-32F6-3219-E87D-15B00AB89B3F}"/>
              </a:ext>
            </a:extLst>
          </p:cNvPr>
          <p:cNvPicPr>
            <a:picLocks noChangeAspect="1"/>
          </p:cNvPicPr>
          <p:nvPr/>
        </p:nvPicPr>
        <p:blipFill>
          <a:blip r:embed="rId6"/>
          <a:stretch>
            <a:fillRect/>
          </a:stretch>
        </p:blipFill>
        <p:spPr>
          <a:xfrm>
            <a:off x="11072549" y="14028269"/>
            <a:ext cx="11057573" cy="6640750"/>
          </a:xfrm>
          <a:prstGeom prst="rect">
            <a:avLst/>
          </a:prstGeom>
        </p:spPr>
      </p:pic>
      <p:sp>
        <p:nvSpPr>
          <p:cNvPr id="36" name="TextBox 35">
            <a:extLst>
              <a:ext uri="{FF2B5EF4-FFF2-40B4-BE49-F238E27FC236}">
                <a16:creationId xmlns:a16="http://schemas.microsoft.com/office/drawing/2014/main" id="{4A200146-79FA-915B-BB10-D4FCAAC09794}"/>
              </a:ext>
            </a:extLst>
          </p:cNvPr>
          <p:cNvSpPr txBox="1"/>
          <p:nvPr/>
        </p:nvSpPr>
        <p:spPr>
          <a:xfrm>
            <a:off x="11072549" y="20854686"/>
            <a:ext cx="11057573" cy="553998"/>
          </a:xfrm>
          <a:prstGeom prst="rect">
            <a:avLst/>
          </a:prstGeom>
          <a:noFill/>
        </p:spPr>
        <p:txBody>
          <a:bodyPr wrap="square" rtlCol="0">
            <a:spAutoFit/>
          </a:bodyPr>
          <a:lstStyle/>
          <a:p>
            <a:pPr algn="ctr"/>
            <a:r>
              <a:rPr lang="en-US" sz="3000" dirty="0"/>
              <a:t>Figure 1</a:t>
            </a:r>
          </a:p>
        </p:txBody>
      </p:sp>
      <p:pic>
        <p:nvPicPr>
          <p:cNvPr id="38" name="Picture 37">
            <a:extLst>
              <a:ext uri="{FF2B5EF4-FFF2-40B4-BE49-F238E27FC236}">
                <a16:creationId xmlns:a16="http://schemas.microsoft.com/office/drawing/2014/main" id="{EC062AF6-77DB-6D69-FCF7-D756948E1C1F}"/>
              </a:ext>
            </a:extLst>
          </p:cNvPr>
          <p:cNvPicPr>
            <a:picLocks noChangeAspect="1"/>
          </p:cNvPicPr>
          <p:nvPr/>
        </p:nvPicPr>
        <p:blipFill>
          <a:blip r:embed="rId7"/>
          <a:stretch>
            <a:fillRect/>
          </a:stretch>
        </p:blipFill>
        <p:spPr>
          <a:xfrm>
            <a:off x="26064001" y="11695419"/>
            <a:ext cx="2750923" cy="2084975"/>
          </a:xfrm>
          <a:prstGeom prst="rect">
            <a:avLst/>
          </a:prstGeom>
        </p:spPr>
      </p:pic>
      <p:pic>
        <p:nvPicPr>
          <p:cNvPr id="40" name="Picture 39">
            <a:extLst>
              <a:ext uri="{FF2B5EF4-FFF2-40B4-BE49-F238E27FC236}">
                <a16:creationId xmlns:a16="http://schemas.microsoft.com/office/drawing/2014/main" id="{3800E7C3-063D-7CAA-D8E4-3DF5BE24C94B}"/>
              </a:ext>
            </a:extLst>
          </p:cNvPr>
          <p:cNvPicPr>
            <a:picLocks noChangeAspect="1"/>
          </p:cNvPicPr>
          <p:nvPr/>
        </p:nvPicPr>
        <p:blipFill>
          <a:blip r:embed="rId8"/>
          <a:stretch>
            <a:fillRect/>
          </a:stretch>
        </p:blipFill>
        <p:spPr>
          <a:xfrm>
            <a:off x="2763605" y="11961262"/>
            <a:ext cx="5419725" cy="1133475"/>
          </a:xfrm>
          <a:prstGeom prst="rect">
            <a:avLst/>
          </a:prstGeom>
        </p:spPr>
      </p:pic>
      <p:sp>
        <p:nvSpPr>
          <p:cNvPr id="3" name="TextBox 2">
            <a:extLst>
              <a:ext uri="{FF2B5EF4-FFF2-40B4-BE49-F238E27FC236}">
                <a16:creationId xmlns:a16="http://schemas.microsoft.com/office/drawing/2014/main" id="{8AF96F5C-8482-E91A-14B4-FCA5D8D05842}"/>
              </a:ext>
            </a:extLst>
          </p:cNvPr>
          <p:cNvSpPr txBox="1"/>
          <p:nvPr/>
        </p:nvSpPr>
        <p:spPr>
          <a:xfrm>
            <a:off x="22540373" y="14935617"/>
            <a:ext cx="9743336" cy="3108543"/>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t>More subject matter knowledge would be needed to set model desirability to more accurately represent what industry scientists would want to capture with new sites.</a:t>
            </a:r>
          </a:p>
          <a:p>
            <a:pPr>
              <a:buClr>
                <a:schemeClr val="accent2"/>
              </a:buClr>
            </a:pPr>
            <a:endParaRPr lang="en-US" sz="2800" dirty="0"/>
          </a:p>
          <a:p>
            <a:pPr marL="457200" indent="-457200">
              <a:buClr>
                <a:schemeClr val="accent2"/>
              </a:buClr>
              <a:buFont typeface="Arial" panose="020B0604020202020204" pitchFamily="34" charset="0"/>
              <a:buChar char="•"/>
            </a:pPr>
            <a:r>
              <a:rPr lang="en-US" sz="2800" dirty="0"/>
              <a:t>As opposed to an approximated Euclidean distance calculation, the Haversine formula could be used to compute the distances to the closest station.</a:t>
            </a:r>
          </a:p>
        </p:txBody>
      </p:sp>
      <p:sp>
        <p:nvSpPr>
          <p:cNvPr id="5" name="Text Placeholder 7">
            <a:extLst>
              <a:ext uri="{FF2B5EF4-FFF2-40B4-BE49-F238E27FC236}">
                <a16:creationId xmlns:a16="http://schemas.microsoft.com/office/drawing/2014/main" id="{6D34A90C-5FA9-F387-58BF-5FF3BF00DAA4}"/>
              </a:ext>
            </a:extLst>
          </p:cNvPr>
          <p:cNvSpPr txBox="1">
            <a:spLocks/>
          </p:cNvSpPr>
          <p:nvPr/>
        </p:nvSpPr>
        <p:spPr>
          <a:xfrm>
            <a:off x="22709931" y="18090654"/>
            <a:ext cx="9601200" cy="812800"/>
          </a:xfrm>
          <a:prstGeom prst="round1Rect">
            <a:avLst/>
          </a:prstGeom>
          <a:solidFill>
            <a:schemeClr val="accent4"/>
          </a:solidFill>
        </p:spPr>
        <p:txBody>
          <a:bodyPr vert="horz" lIns="238512" tIns="29814" rIns="59628" bIns="29814" rtlCol="0" anchor="ctr">
            <a:noAutofit/>
          </a:bodyPr>
          <a:lstStyle>
            <a:lvl1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1pPr>
            <a:lvl2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2pPr>
            <a:lvl3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3pPr>
            <a:lvl4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4pPr>
            <a:lvl5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5pPr>
            <a:lvl6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6pPr>
            <a:lvl7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7pPr>
            <a:lvl8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8pPr>
            <a:lvl9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9pPr>
          </a:lstStyle>
          <a:p>
            <a:r>
              <a:rPr lang="en-US" dirty="0"/>
              <a:t>Sources</a:t>
            </a:r>
          </a:p>
        </p:txBody>
      </p:sp>
      <p:sp>
        <p:nvSpPr>
          <p:cNvPr id="6" name="TextBox 5">
            <a:extLst>
              <a:ext uri="{FF2B5EF4-FFF2-40B4-BE49-F238E27FC236}">
                <a16:creationId xmlns:a16="http://schemas.microsoft.com/office/drawing/2014/main" id="{691804B3-73DE-268C-2DF4-B24AD35405CE}"/>
              </a:ext>
            </a:extLst>
          </p:cNvPr>
          <p:cNvSpPr txBox="1"/>
          <p:nvPr/>
        </p:nvSpPr>
        <p:spPr>
          <a:xfrm>
            <a:off x="22638311" y="18903454"/>
            <a:ext cx="9547459" cy="2677656"/>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t>U.S. Environmental Protection Agency </a:t>
            </a:r>
            <a:r>
              <a:rPr lang="en-US" sz="2800" i="1" dirty="0"/>
              <a:t>Clean Air Status and Trends Network (CASTNET) </a:t>
            </a:r>
            <a:r>
              <a:rPr lang="en-US" sz="2800" i="1" dirty="0">
                <a:hlinkClick r:id="rId9"/>
              </a:rPr>
              <a:t>www.epa.gov/castnet</a:t>
            </a:r>
            <a:endParaRPr lang="en-US" sz="2800" i="1" dirty="0"/>
          </a:p>
          <a:p>
            <a:pPr>
              <a:buClr>
                <a:schemeClr val="accent2"/>
              </a:buClr>
            </a:pPr>
            <a:endParaRPr lang="en-US" sz="2800" i="1" dirty="0"/>
          </a:p>
          <a:p>
            <a:pPr marL="457200" indent="-457200">
              <a:buClr>
                <a:schemeClr val="accent2"/>
              </a:buClr>
              <a:buFont typeface="Arial" panose="020B0604020202020204" pitchFamily="34" charset="0"/>
              <a:buChar char="•"/>
            </a:pPr>
            <a:r>
              <a:rPr lang="en-US" sz="2800" dirty="0">
                <a:solidFill>
                  <a:srgbClr val="000000"/>
                </a:solidFill>
              </a:rPr>
              <a:t>T. Li et al. (2017)</a:t>
            </a:r>
          </a:p>
          <a:p>
            <a:pPr>
              <a:buClr>
                <a:schemeClr val="accent2"/>
              </a:buClr>
            </a:pPr>
            <a:endParaRPr lang="en-US" sz="2800" dirty="0">
              <a:solidFill>
                <a:srgbClr val="000000"/>
              </a:solidFill>
            </a:endParaRPr>
          </a:p>
          <a:p>
            <a:pPr marL="457200" indent="-457200">
              <a:buClr>
                <a:schemeClr val="accent2"/>
              </a:buClr>
              <a:buFont typeface="Arial" panose="020B0604020202020204" pitchFamily="34" charset="0"/>
              <a:buChar char="•"/>
            </a:pPr>
            <a:r>
              <a:rPr lang="en-US" sz="2800" dirty="0">
                <a:solidFill>
                  <a:srgbClr val="000000"/>
                </a:solidFill>
              </a:rPr>
              <a:t>M. Fuentes et al. (2005)</a:t>
            </a:r>
            <a:endParaRPr lang="en-US" sz="2800" dirty="0"/>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555</Words>
  <Application>Microsoft Office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Optimization of Air Quality Monitoring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2015-04-29T17:08:18Z</dcterms:created>
  <dcterms:modified xsi:type="dcterms:W3CDTF">2024-04-16T16:58:18Z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