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6"/>
  </p:sldMasterIdLst>
  <p:notesMasterIdLst>
    <p:notesMasterId r:id="rId8"/>
  </p:notesMasterIdLst>
  <p:sldIdLst>
    <p:sldId id="258" r:id="rId7"/>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C59E83-F469-1951-47C9-823C91045CF6}" name="Kaiden Bedell" initials="KB" userId="S::kdb1034@usnh.edu::e613c2f3-410d-4bdd-ab9c-a09102675afe" providerId="AD"/>
  <p188:author id="{890F8CEF-FAF0-F66B-5528-C7C44495F0C6}" name="Ethan Costa" initials="EC" userId="S::eec1053@usnh.edu::16be5a10-9277-4d1e-8bdf-feefbd786d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25" d="100"/>
          <a:sy n="25" d="100"/>
        </p:scale>
        <p:origin x="18" y="-29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E5368F6-864E-4DD3-A9AF-FD45A24F1EB8}" type="datetimeFigureOut">
              <a:rPr lang="en-US" smtClean="0"/>
              <a:t>4/16/2024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5D94D81-C982-42CE-AA0B-6376F765D8D4}" type="slidenum">
              <a:rPr lang="en-US" smtClean="0"/>
              <a:t>‹#›</a:t>
            </a:fld>
            <a:endParaRPr lang="en-US"/>
          </a:p>
        </p:txBody>
      </p:sp>
    </p:spTree>
    <p:extLst>
      <p:ext uri="{BB962C8B-B14F-4D97-AF65-F5344CB8AC3E}">
        <p14:creationId xmlns:p14="http://schemas.microsoft.com/office/powerpoint/2010/main" val="3267074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4/16/2024</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331873B5-73F2-027A-0345-AC075199A366}"/>
              </a:ext>
            </a:extLst>
          </p:cNvPr>
          <p:cNvPicPr>
            <a:picLocks noChangeAspect="1"/>
          </p:cNvPicPr>
          <p:nvPr/>
        </p:nvPicPr>
        <p:blipFill>
          <a:blip r:embed="rId2"/>
          <a:stretch>
            <a:fillRect/>
          </a:stretch>
        </p:blipFill>
        <p:spPr>
          <a:xfrm>
            <a:off x="11451094" y="9254669"/>
            <a:ext cx="19180644" cy="8590712"/>
          </a:xfrm>
          <a:prstGeom prst="rect">
            <a:avLst/>
          </a:prstGeom>
        </p:spPr>
      </p:pic>
      <p:pic>
        <p:nvPicPr>
          <p:cNvPr id="45" name="Picture 44">
            <a:extLst>
              <a:ext uri="{FF2B5EF4-FFF2-40B4-BE49-F238E27FC236}">
                <a16:creationId xmlns:a16="http://schemas.microsoft.com/office/drawing/2014/main" id="{CCCCAEEF-B022-3C84-60E2-E7B37243B4DF}"/>
              </a:ext>
            </a:extLst>
          </p:cNvPr>
          <p:cNvPicPr>
            <a:picLocks noChangeAspect="1"/>
          </p:cNvPicPr>
          <p:nvPr/>
        </p:nvPicPr>
        <p:blipFill>
          <a:blip r:embed="rId3"/>
          <a:stretch>
            <a:fillRect/>
          </a:stretch>
        </p:blipFill>
        <p:spPr>
          <a:xfrm>
            <a:off x="11704899" y="8826929"/>
            <a:ext cx="17631883" cy="9519735"/>
          </a:xfrm>
          <a:prstGeom prst="rect">
            <a:avLst/>
          </a:prstGeom>
        </p:spPr>
      </p:pic>
      <p:sp>
        <p:nvSpPr>
          <p:cNvPr id="2" name="Title 1"/>
          <p:cNvSpPr>
            <a:spLocks noGrp="1"/>
          </p:cNvSpPr>
          <p:nvPr>
            <p:ph type="ctrTitle"/>
          </p:nvPr>
        </p:nvSpPr>
        <p:spPr>
          <a:xfrm>
            <a:off x="381004" y="764591"/>
            <a:ext cx="43132894" cy="4140583"/>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pPr>
              <a:lnSpc>
                <a:spcPct val="100000"/>
              </a:lnSpc>
            </a:pPr>
            <a:r>
              <a:rPr lang="en-US" sz="8000" b="1" dirty="0">
                <a:solidFill>
                  <a:schemeClr val="bg1"/>
                </a:solidFill>
                <a:latin typeface="Arial"/>
                <a:ea typeface="Cambria"/>
                <a:cs typeface="Arial"/>
              </a:rPr>
              <a:t>UNH LunaCats | NASA Robotic Mining Team</a:t>
            </a:r>
            <a:br>
              <a:rPr lang="en-US" sz="8000" dirty="0">
                <a:latin typeface="Arial"/>
                <a:cs typeface="Arial"/>
              </a:rPr>
            </a:br>
            <a:r>
              <a:rPr lang="en-US" sz="4800" dirty="0">
                <a:solidFill>
                  <a:schemeClr val="bg1"/>
                </a:solidFill>
                <a:ea typeface="+mn-lt"/>
                <a:cs typeface="+mn-lt"/>
              </a:rPr>
              <a:t>         </a:t>
            </a:r>
            <a:r>
              <a:rPr lang="en-US" sz="4000" i="1" dirty="0">
                <a:solidFill>
                  <a:schemeClr val="bg1"/>
                </a:solidFill>
                <a:ea typeface="+mn-lt"/>
                <a:cs typeface="+mn-lt"/>
              </a:rPr>
              <a:t>Weston Bartlett, Kaiden Bedell, Christopher Brunet, Anthony Comte, Ethan Costa, Kenneth Fazio, Steven </a:t>
            </a:r>
            <a:r>
              <a:rPr lang="en-US" sz="4000" i="1" dirty="0" err="1">
                <a:solidFill>
                  <a:schemeClr val="bg1"/>
                </a:solidFill>
                <a:ea typeface="+mn-lt"/>
                <a:cs typeface="+mn-lt"/>
              </a:rPr>
              <a:t>Gallopo</a:t>
            </a:r>
            <a:r>
              <a:rPr lang="en-US" sz="4000" i="1" dirty="0">
                <a:solidFill>
                  <a:schemeClr val="bg1"/>
                </a:solidFill>
                <a:ea typeface="+mn-lt"/>
                <a:cs typeface="+mn-lt"/>
              </a:rPr>
              <a:t>,</a:t>
            </a:r>
            <a:br>
              <a:rPr lang="en-US" sz="4000" i="1" dirty="0">
                <a:ea typeface="+mn-lt"/>
                <a:cs typeface="+mn-lt"/>
              </a:rPr>
            </a:br>
            <a:r>
              <a:rPr lang="en-US" sz="4000" i="1" dirty="0">
                <a:solidFill>
                  <a:schemeClr val="bg1"/>
                </a:solidFill>
                <a:ea typeface="+mn-lt"/>
                <a:cs typeface="+mn-lt"/>
              </a:rPr>
              <a:t> Tyler </a:t>
            </a:r>
            <a:r>
              <a:rPr lang="en-US" sz="4000" i="1" dirty="0" err="1">
                <a:solidFill>
                  <a:schemeClr val="bg1"/>
                </a:solidFill>
                <a:ea typeface="+mn-lt"/>
                <a:cs typeface="+mn-lt"/>
              </a:rPr>
              <a:t>Jagentenfl</a:t>
            </a:r>
            <a:r>
              <a:rPr lang="en-US" sz="4000" i="1" dirty="0">
                <a:solidFill>
                  <a:schemeClr val="bg1"/>
                </a:solidFill>
                <a:ea typeface="+mn-lt"/>
                <a:cs typeface="+mn-lt"/>
              </a:rPr>
              <a:t>, Sean Manning, Cody McBride, Joy Planchet, Noah Simard, and Matt Toppi</a:t>
            </a:r>
            <a:br>
              <a:rPr lang="en-US" sz="4000" i="1" dirty="0">
                <a:solidFill>
                  <a:schemeClr val="bg1"/>
                </a:solidFill>
                <a:ea typeface="+mn-lt"/>
                <a:cs typeface="+mn-lt"/>
              </a:rPr>
            </a:br>
            <a:r>
              <a:rPr lang="en-US" sz="4000" i="1" dirty="0">
                <a:solidFill>
                  <a:schemeClr val="bg1"/>
                </a:solidFill>
                <a:ea typeface="+mn-lt"/>
                <a:cs typeface="+mn-lt"/>
              </a:rPr>
              <a:t>Advisors: Professor May-Win Thein, ChanLing Beswick</a:t>
            </a:r>
            <a:br>
              <a:rPr lang="en-US" sz="5600" dirty="0">
                <a:latin typeface="Cambria" panose="02040503050406030204" pitchFamily="18" charset="0"/>
                <a:cs typeface="Arial" panose="020B0604020202020204" pitchFamily="34" charset="0"/>
              </a:rPr>
            </a:br>
            <a:r>
              <a:rPr lang="en-US" sz="4800" b="1" i="1" dirty="0">
                <a:solidFill>
                  <a:schemeClr val="bg1"/>
                </a:solidFill>
                <a:latin typeface="Arial" panose="020B0604020202020204" pitchFamily="34" charset="0"/>
                <a:ea typeface="Cambria"/>
                <a:cs typeface="Arial" panose="020B0604020202020204" pitchFamily="34" charset="0"/>
              </a:rPr>
              <a:t>University of New Hampshire Department of Mechanical Engineering</a:t>
            </a:r>
          </a:p>
        </p:txBody>
      </p:sp>
      <p:sp>
        <p:nvSpPr>
          <p:cNvPr id="6" name="Subtitle 2"/>
          <p:cNvSpPr txBox="1">
            <a:spLocks/>
          </p:cNvSpPr>
          <p:nvPr/>
        </p:nvSpPr>
        <p:spPr>
          <a:xfrm>
            <a:off x="353701" y="6318586"/>
            <a:ext cx="10930640" cy="7041546"/>
          </a:xfrm>
          <a:prstGeom prst="rect">
            <a:avLst/>
          </a:prstGeom>
          <a:solidFill>
            <a:schemeClr val="bg1"/>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p:txBody>
      </p:sp>
      <p:sp>
        <p:nvSpPr>
          <p:cNvPr id="7" name="Subtitle 2"/>
          <p:cNvSpPr txBox="1">
            <a:spLocks/>
          </p:cNvSpPr>
          <p:nvPr/>
        </p:nvSpPr>
        <p:spPr>
          <a:xfrm>
            <a:off x="353701" y="13777877"/>
            <a:ext cx="10930640"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 Competition Strategy</a:t>
            </a:r>
          </a:p>
        </p:txBody>
      </p:sp>
      <p:sp>
        <p:nvSpPr>
          <p:cNvPr id="8" name="Subtitle 2"/>
          <p:cNvSpPr txBox="1">
            <a:spLocks/>
          </p:cNvSpPr>
          <p:nvPr/>
        </p:nvSpPr>
        <p:spPr>
          <a:xfrm>
            <a:off x="32567164" y="13674781"/>
            <a:ext cx="10954438" cy="6630805"/>
          </a:xfrm>
          <a:prstGeom prst="rect">
            <a:avLst/>
          </a:prstGeom>
          <a:solidFill>
            <a:schemeClr val="bg1"/>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2900">
              <a:latin typeface="Cambria" panose="02040503050406030204" pitchFamily="18" charset="0"/>
              <a:ea typeface="Cambria" panose="02040503050406030204" pitchFamily="18" charset="0"/>
            </a:endParaRPr>
          </a:p>
          <a:p>
            <a:pPr algn="l">
              <a:spcBef>
                <a:spcPts val="0"/>
              </a:spcBef>
            </a:pPr>
            <a:endParaRPr lang="en-US" sz="2900" b="1">
              <a:latin typeface="Cambria" panose="02040503050406030204" pitchFamily="18" charset="0"/>
              <a:ea typeface="Cambria" panose="02040503050406030204" pitchFamily="18" charset="0"/>
            </a:endParaRPr>
          </a:p>
        </p:txBody>
      </p:sp>
      <p:sp>
        <p:nvSpPr>
          <p:cNvPr id="12" name="Subtitle 2"/>
          <p:cNvSpPr txBox="1">
            <a:spLocks/>
          </p:cNvSpPr>
          <p:nvPr/>
        </p:nvSpPr>
        <p:spPr>
          <a:xfrm>
            <a:off x="353701" y="23370461"/>
            <a:ext cx="10930638" cy="8727809"/>
          </a:xfrm>
          <a:prstGeom prst="rect">
            <a:avLst/>
          </a:prstGeom>
          <a:solidFill>
            <a:schemeClr val="bg1"/>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a:latin typeface="Cambria" panose="02040503050406030204" pitchFamily="18" charset="0"/>
              <a:ea typeface="Cambria"/>
            </a:endParaRPr>
          </a:p>
          <a:p>
            <a:pPr marL="571500" indent="-571500" algn="l">
              <a:spcBef>
                <a:spcPts val="0"/>
              </a:spcBef>
              <a:buFont typeface="Wingdings" panose="020B0604020202020204" pitchFamily="34" charset="0"/>
              <a:buChar char="q"/>
            </a:pPr>
            <a:endParaRPr lang="en-US" sz="3700">
              <a:latin typeface="Cambria" panose="02040503050406030204" pitchFamily="18" charset="0"/>
              <a:ea typeface="Cambria"/>
            </a:endParaRPr>
          </a:p>
        </p:txBody>
      </p:sp>
      <p:sp>
        <p:nvSpPr>
          <p:cNvPr id="13" name="Subtitle 2"/>
          <p:cNvSpPr txBox="1">
            <a:spLocks/>
          </p:cNvSpPr>
          <p:nvPr/>
        </p:nvSpPr>
        <p:spPr>
          <a:xfrm>
            <a:off x="353701" y="5405428"/>
            <a:ext cx="10930640"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a:ea typeface="Cambria"/>
              </a:rPr>
              <a:t>Project Overview</a:t>
            </a:r>
            <a:endParaRPr lang="en-US" sz="5100" dirty="0">
              <a:solidFill>
                <a:schemeClr val="bg1"/>
              </a:solidFill>
              <a:latin typeface="Cambria" panose="02040503050406030204" pitchFamily="18" charset="0"/>
            </a:endParaRPr>
          </a:p>
        </p:txBody>
      </p:sp>
      <p:sp>
        <p:nvSpPr>
          <p:cNvPr id="15" name="Subtitle 2"/>
          <p:cNvSpPr txBox="1">
            <a:spLocks/>
          </p:cNvSpPr>
          <p:nvPr/>
        </p:nvSpPr>
        <p:spPr>
          <a:xfrm>
            <a:off x="32572095" y="5411717"/>
            <a:ext cx="10949508"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Control: Software and Hardware</a:t>
            </a:r>
          </a:p>
        </p:txBody>
      </p:sp>
      <p:sp>
        <p:nvSpPr>
          <p:cNvPr id="17" name="Subtitle 2"/>
          <p:cNvSpPr txBox="1">
            <a:spLocks/>
          </p:cNvSpPr>
          <p:nvPr/>
        </p:nvSpPr>
        <p:spPr>
          <a:xfrm>
            <a:off x="32567164" y="12768992"/>
            <a:ext cx="10954436"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a:ea typeface="Cambria"/>
              </a:rPr>
              <a:t>Mechanical Analysis</a:t>
            </a:r>
            <a:endParaRPr lang="en-US" sz="5100" dirty="0">
              <a:solidFill>
                <a:schemeClr val="bg1"/>
              </a:solidFill>
              <a:latin typeface="Cambria" panose="02040503050406030204" pitchFamily="18" charset="0"/>
              <a:ea typeface="Cambria"/>
            </a:endParaRPr>
          </a:p>
        </p:txBody>
      </p:sp>
      <p:sp>
        <p:nvSpPr>
          <p:cNvPr id="19" name="Subtitle 2"/>
          <p:cNvSpPr txBox="1">
            <a:spLocks/>
          </p:cNvSpPr>
          <p:nvPr/>
        </p:nvSpPr>
        <p:spPr>
          <a:xfrm>
            <a:off x="32572095" y="6318586"/>
            <a:ext cx="10949507" cy="6112046"/>
          </a:xfrm>
          <a:prstGeom prst="rect">
            <a:avLst/>
          </a:prstGeom>
          <a:solidFill>
            <a:schemeClr val="bg1"/>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a:latin typeface="Cambria" panose="02040503050406030204" pitchFamily="18" charset="0"/>
              <a:ea typeface="Cambria"/>
            </a:endParaRPr>
          </a:p>
        </p:txBody>
      </p:sp>
      <p:sp>
        <p:nvSpPr>
          <p:cNvPr id="4" name="TextBox 3"/>
          <p:cNvSpPr txBox="1"/>
          <p:nvPr/>
        </p:nvSpPr>
        <p:spPr>
          <a:xfrm>
            <a:off x="32965060" y="12231536"/>
            <a:ext cx="5657401" cy="553992"/>
          </a:xfrm>
          <a:prstGeom prst="rect">
            <a:avLst/>
          </a:prstGeom>
          <a:noFill/>
        </p:spPr>
        <p:txBody>
          <a:bodyPr wrap="square" lIns="106674" tIns="53337" rIns="106674" bIns="53337" rtlCol="0">
            <a:spAutoFit/>
          </a:bodyPr>
          <a:lstStyle/>
          <a:p>
            <a:endParaRPr lang="en-US" sz="2900">
              <a:latin typeface="Cambria" panose="02040503050406030204" pitchFamily="18" charset="0"/>
            </a:endParaRPr>
          </a:p>
        </p:txBody>
      </p:sp>
      <p:sp>
        <p:nvSpPr>
          <p:cNvPr id="98" name="Subtitle 2"/>
          <p:cNvSpPr txBox="1">
            <a:spLocks/>
          </p:cNvSpPr>
          <p:nvPr/>
        </p:nvSpPr>
        <p:spPr>
          <a:xfrm>
            <a:off x="353701" y="22473934"/>
            <a:ext cx="10930640" cy="1033624"/>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a:ea typeface="Cambria"/>
              </a:rPr>
              <a:t>Metrics &amp; Project Requirements</a:t>
            </a:r>
            <a:endParaRPr lang="en-US" sz="5100" dirty="0">
              <a:solidFill>
                <a:schemeClr val="bg1"/>
              </a:solidFill>
              <a:latin typeface="Cambria" panose="02040503050406030204" pitchFamily="18" charset="0"/>
            </a:endParaRPr>
          </a:p>
        </p:txBody>
      </p:sp>
      <p:sp>
        <p:nvSpPr>
          <p:cNvPr id="99" name="Subtitle 2"/>
          <p:cNvSpPr txBox="1">
            <a:spLocks/>
          </p:cNvSpPr>
          <p:nvPr/>
        </p:nvSpPr>
        <p:spPr>
          <a:xfrm>
            <a:off x="353700" y="14701392"/>
            <a:ext cx="10930640" cy="7463492"/>
          </a:xfrm>
          <a:prstGeom prst="rect">
            <a:avLst/>
          </a:prstGeom>
          <a:solidFill>
            <a:schemeClr val="bg1"/>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700" dirty="0">
              <a:latin typeface="Times New Roman"/>
              <a:ea typeface="Cambria" panose="02040503050406030204" pitchFamily="18" charset="0"/>
              <a:cs typeface="Times New Roman"/>
            </a:endParaRPr>
          </a:p>
          <a:p>
            <a:pPr marL="399415" indent="-399415" algn="just">
              <a:spcBef>
                <a:spcPts val="0"/>
              </a:spcBef>
              <a:buFont typeface="Wingdings" panose="020B0604020202020204" pitchFamily="34" charset="0"/>
              <a:buChar char="q"/>
            </a:pPr>
            <a:endParaRPr lang="en-US" sz="2900" dirty="0">
              <a:latin typeface="Cambria" panose="02040503050406030204" pitchFamily="18" charset="0"/>
              <a:ea typeface="Cambria" panose="02040503050406030204" pitchFamily="18" charset="0"/>
              <a:cs typeface="Times New Roman"/>
            </a:endParaRPr>
          </a:p>
          <a:p>
            <a:pPr marL="399415" indent="-399415" algn="just">
              <a:spcBef>
                <a:spcPts val="0"/>
              </a:spcBef>
              <a:buFont typeface="Wingdings" panose="020B0604020202020204" pitchFamily="34" charset="0"/>
              <a:buChar char="q"/>
            </a:pPr>
            <a:endParaRPr lang="en-US" sz="2900" dirty="0">
              <a:latin typeface="Cambria" panose="02040503050406030204" pitchFamily="18" charset="0"/>
              <a:ea typeface="Cambria" panose="02040503050406030204" pitchFamily="18" charset="0"/>
              <a:cs typeface="Times New Roman"/>
            </a:endParaRPr>
          </a:p>
          <a:p>
            <a:pPr marL="399415" indent="-399415" algn="just">
              <a:spcBef>
                <a:spcPts val="0"/>
              </a:spcBef>
              <a:buFont typeface="Wingdings" panose="020B0604020202020204" pitchFamily="34" charset="0"/>
              <a:buChar char="q"/>
            </a:pPr>
            <a:endParaRPr lang="en-US" sz="2900" dirty="0">
              <a:latin typeface="Cambria" panose="02040503050406030204" pitchFamily="18" charset="0"/>
              <a:ea typeface="Cambria" panose="02040503050406030204" pitchFamily="18" charset="0"/>
              <a:cs typeface="Times New Roman"/>
            </a:endParaRPr>
          </a:p>
          <a:p>
            <a:pPr marL="399415" indent="-399415" algn="just">
              <a:spcBef>
                <a:spcPts val="0"/>
              </a:spcBef>
              <a:buFont typeface="Wingdings" panose="020B0604020202020204" pitchFamily="34" charset="0"/>
              <a:buChar char="q"/>
            </a:pPr>
            <a:endParaRPr lang="en-US" sz="2900" dirty="0">
              <a:latin typeface="Cambria" panose="02040503050406030204" pitchFamily="18" charset="0"/>
              <a:ea typeface="Cambria" panose="02040503050406030204" pitchFamily="18" charset="0"/>
              <a:cs typeface="Times New Roman"/>
            </a:endParaRPr>
          </a:p>
          <a:p>
            <a:pPr algn="just">
              <a:spcBef>
                <a:spcPts val="0"/>
              </a:spcBef>
            </a:pPr>
            <a:endParaRPr lang="en-US" sz="2900" dirty="0">
              <a:latin typeface="Cambria" panose="02040503050406030204" pitchFamily="18" charset="0"/>
              <a:ea typeface="Cambria" panose="02040503050406030204" pitchFamily="18" charset="0"/>
              <a:cs typeface="Times New Roman"/>
            </a:endParaRPr>
          </a:p>
          <a:p>
            <a:pPr algn="just">
              <a:spcBef>
                <a:spcPts val="0"/>
              </a:spcBef>
            </a:pPr>
            <a:endParaRPr lang="en-US" sz="2900" dirty="0">
              <a:latin typeface="Cambria" panose="02040503050406030204" pitchFamily="18" charset="0"/>
              <a:ea typeface="Cambria" panose="02040503050406030204" pitchFamily="18" charset="0"/>
              <a:cs typeface="Times New Roman"/>
            </a:endParaRPr>
          </a:p>
          <a:p>
            <a:pPr algn="just">
              <a:spcBef>
                <a:spcPts val="0"/>
              </a:spcBef>
            </a:pPr>
            <a:endParaRPr lang="en-US" sz="2900" dirty="0">
              <a:latin typeface="Cambria" panose="02040503050406030204" pitchFamily="18" charset="0"/>
              <a:ea typeface="Cambria" panose="02040503050406030204" pitchFamily="18" charset="0"/>
              <a:cs typeface="Times New Roman"/>
            </a:endParaRPr>
          </a:p>
          <a:p>
            <a:pPr algn="just">
              <a:spcBef>
                <a:spcPts val="0"/>
              </a:spcBef>
            </a:pPr>
            <a:endParaRPr lang="en-US" sz="2900" dirty="0">
              <a:latin typeface="Cambria" panose="02040503050406030204" pitchFamily="18" charset="0"/>
              <a:ea typeface="Cambria" panose="02040503050406030204" pitchFamily="18" charset="0"/>
              <a:cs typeface="Times New Roman"/>
            </a:endParaRPr>
          </a:p>
          <a:p>
            <a:pPr marL="399415" indent="-399415" algn="just">
              <a:spcBef>
                <a:spcPts val="0"/>
              </a:spcBef>
              <a:buFont typeface="Wingdings" panose="020B0604020202020204" pitchFamily="34" charset="0"/>
              <a:buChar char="q"/>
            </a:pPr>
            <a:endParaRPr lang="en-US" sz="2900" dirty="0">
              <a:latin typeface="Cambria" panose="02040503050406030204" pitchFamily="18" charset="0"/>
              <a:ea typeface="Cambria" panose="02040503050406030204" pitchFamily="18" charset="0"/>
              <a:cs typeface="Times New Roman"/>
            </a:endParaRPr>
          </a:p>
          <a:p>
            <a:pPr marL="399415" indent="-399415" algn="just">
              <a:spcBef>
                <a:spcPts val="0"/>
              </a:spcBef>
              <a:buFont typeface="Wingdings" panose="020B0604020202020204" pitchFamily="34" charset="0"/>
              <a:buChar char="q"/>
            </a:pPr>
            <a:endParaRPr lang="en-US" sz="2900" dirty="0">
              <a:latin typeface="Cambria" panose="02040503050406030204" pitchFamily="18" charset="0"/>
              <a:ea typeface="Cambria" panose="02040503050406030204" pitchFamily="18" charset="0"/>
            </a:endParaRPr>
          </a:p>
          <a:p>
            <a:pPr algn="l">
              <a:spcBef>
                <a:spcPts val="0"/>
              </a:spcBef>
            </a:pPr>
            <a:endParaRPr lang="en-US" sz="2900" dirty="0">
              <a:latin typeface="Cambria" panose="02040503050406030204" pitchFamily="18" charset="0"/>
              <a:ea typeface="Cambria" panose="02040503050406030204" pitchFamily="18" charset="0"/>
            </a:endParaRPr>
          </a:p>
          <a:p>
            <a:pPr algn="just">
              <a:spcBef>
                <a:spcPts val="0"/>
              </a:spcBef>
            </a:pPr>
            <a:endParaRPr lang="en-US" sz="2900" dirty="0">
              <a:latin typeface="Cambria" panose="02040503050406030204" pitchFamily="18" charset="0"/>
              <a:ea typeface="Cambria" panose="02040503050406030204" pitchFamily="18" charset="0"/>
            </a:endParaRPr>
          </a:p>
          <a:p>
            <a:pPr algn="l">
              <a:spcBef>
                <a:spcPts val="0"/>
              </a:spcBef>
            </a:pPr>
            <a:endParaRPr lang="en-US" sz="2900" dirty="0">
              <a:latin typeface="Cambria" panose="02040503050406030204" pitchFamily="18" charset="0"/>
              <a:ea typeface="Cambria" panose="02040503050406030204" pitchFamily="18" charset="0"/>
            </a:endParaRPr>
          </a:p>
          <a:p>
            <a:pPr algn="l">
              <a:spcBef>
                <a:spcPts val="0"/>
              </a:spcBef>
            </a:pPr>
            <a:endParaRPr lang="en-US" sz="2900" dirty="0">
              <a:latin typeface="Cambria" panose="02040503050406030204" pitchFamily="18" charset="0"/>
              <a:ea typeface="Cambria" panose="02040503050406030204" pitchFamily="18" charset="0"/>
            </a:endParaRPr>
          </a:p>
          <a:p>
            <a:pPr algn="l">
              <a:spcBef>
                <a:spcPts val="0"/>
              </a:spcBef>
            </a:pPr>
            <a:endParaRPr lang="en-US" sz="2900" dirty="0">
              <a:latin typeface="Cambria" panose="02040503050406030204" pitchFamily="18" charset="0"/>
              <a:ea typeface="Cambria" panose="02040503050406030204" pitchFamily="18" charset="0"/>
            </a:endParaRPr>
          </a:p>
        </p:txBody>
      </p:sp>
      <p:sp>
        <p:nvSpPr>
          <p:cNvPr id="108" name="Subtitle 2"/>
          <p:cNvSpPr txBox="1">
            <a:spLocks/>
          </p:cNvSpPr>
          <p:nvPr/>
        </p:nvSpPr>
        <p:spPr>
          <a:xfrm>
            <a:off x="32567164" y="30086611"/>
            <a:ext cx="8479235" cy="2012505"/>
          </a:xfrm>
          <a:prstGeom prst="rect">
            <a:avLst/>
          </a:prstGeom>
          <a:solidFill>
            <a:schemeClr val="bg1"/>
          </a:solidFill>
          <a:ln>
            <a:solidFill>
              <a:srgbClr val="002060"/>
            </a:solidFill>
          </a:ln>
        </p:spPr>
        <p:txBody>
          <a:bodyPr vert="horz" lIns="106674" tIns="53337" rIns="106674" bIns="53337" rtlCol="0" anchor="t">
            <a:normAutofit fontScale="77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000" dirty="0">
              <a:latin typeface="Times New Roman" panose="02020603050405020304" pitchFamily="18" charset="0"/>
              <a:cs typeface="Times New Roman" panose="02020603050405020304" pitchFamily="18" charset="0"/>
            </a:endParaRPr>
          </a:p>
          <a:p>
            <a:pPr algn="l">
              <a:spcBef>
                <a:spcPts val="0"/>
              </a:spcBef>
            </a:pPr>
            <a:r>
              <a:rPr lang="en-US" sz="3000" dirty="0">
                <a:latin typeface="Times New Roman" panose="02020603050405020304" pitchFamily="18" charset="0"/>
                <a:cs typeface="Times New Roman" panose="02020603050405020304" pitchFamily="18" charset="0"/>
              </a:rPr>
              <a:t>Professor May-Win Thein	                                   Project Advisor</a:t>
            </a:r>
          </a:p>
          <a:p>
            <a:pPr algn="l">
              <a:spcBef>
                <a:spcPts val="0"/>
              </a:spcBef>
            </a:pPr>
            <a:r>
              <a:rPr lang="en-US" sz="3000" dirty="0">
                <a:latin typeface="Times New Roman" panose="02020603050405020304" pitchFamily="18" charset="0"/>
                <a:cs typeface="Times New Roman" panose="02020603050405020304" pitchFamily="18" charset="0"/>
              </a:rPr>
              <a:t>Beswick Eng, ChanLing Beswick                              Business Sponsor</a:t>
            </a:r>
          </a:p>
          <a:p>
            <a:pPr algn="l">
              <a:spcBef>
                <a:spcPts val="0"/>
              </a:spcBef>
            </a:pPr>
            <a:r>
              <a:rPr lang="en-US" sz="3000" dirty="0">
                <a:latin typeface="Times New Roman" panose="02020603050405020304" pitchFamily="18" charset="0"/>
                <a:cs typeface="Times New Roman" panose="02020603050405020304" pitchFamily="18" charset="0"/>
              </a:rPr>
              <a:t>NASA Lunabotics Department, CAT                        Competition Hosts</a:t>
            </a:r>
          </a:p>
          <a:p>
            <a:pPr algn="l">
              <a:spcBef>
                <a:spcPts val="0"/>
              </a:spcBef>
            </a:pPr>
            <a:r>
              <a:rPr lang="en-US" sz="3000" dirty="0">
                <a:latin typeface="Times New Roman" panose="02020603050405020304" pitchFamily="18" charset="0"/>
                <a:cs typeface="Times New Roman" panose="02020603050405020304" pitchFamily="18" charset="0"/>
              </a:rPr>
              <a:t>White Birch Armory 	                              Hardware Support</a:t>
            </a:r>
          </a:p>
          <a:p>
            <a:pPr algn="l">
              <a:spcBef>
                <a:spcPts val="0"/>
              </a:spcBef>
            </a:pPr>
            <a:r>
              <a:rPr lang="en-US" sz="3000" dirty="0">
                <a:latin typeface="Times New Roman" panose="02020603050405020304" pitchFamily="18" charset="0"/>
                <a:cs typeface="Times New Roman" panose="02020603050405020304" pitchFamily="18" charset="0"/>
              </a:rPr>
              <a:t>CEPS and ME Dept	                                Grant &amp; Funding</a:t>
            </a:r>
            <a:endParaRPr lang="en-US" sz="3700" dirty="0">
              <a:latin typeface="Cambria" panose="02040503050406030204" pitchFamily="18" charset="0"/>
            </a:endParaRPr>
          </a:p>
          <a:p>
            <a:pPr algn="l"/>
            <a:endParaRPr lang="en-US" sz="3700" dirty="0">
              <a:latin typeface="Cambria" panose="02040503050406030204" pitchFamily="18" charset="0"/>
            </a:endParaRPr>
          </a:p>
        </p:txBody>
      </p:sp>
      <p:pic>
        <p:nvPicPr>
          <p:cNvPr id="21" name="Picture 20" descr="A logo of a cat&#10;&#10;Description automatically generated">
            <a:extLst>
              <a:ext uri="{FF2B5EF4-FFF2-40B4-BE49-F238E27FC236}">
                <a16:creationId xmlns:a16="http://schemas.microsoft.com/office/drawing/2014/main" id="{FFF8FF94-3B3D-C82C-F3E1-73F22609DDDF}"/>
              </a:ext>
            </a:extLst>
          </p:cNvPr>
          <p:cNvPicPr>
            <a:picLocks noChangeAspect="1"/>
          </p:cNvPicPr>
          <p:nvPr/>
        </p:nvPicPr>
        <p:blipFill>
          <a:blip r:embed="rId4"/>
          <a:stretch>
            <a:fillRect/>
          </a:stretch>
        </p:blipFill>
        <p:spPr>
          <a:xfrm>
            <a:off x="39481125" y="1122354"/>
            <a:ext cx="3349625" cy="3454400"/>
          </a:xfrm>
          <a:prstGeom prst="rect">
            <a:avLst/>
          </a:prstGeom>
        </p:spPr>
      </p:pic>
      <p:pic>
        <p:nvPicPr>
          <p:cNvPr id="22" name="Picture 21" descr="Blue text on a white background&#10;&#10;Description automatically generated">
            <a:extLst>
              <a:ext uri="{FF2B5EF4-FFF2-40B4-BE49-F238E27FC236}">
                <a16:creationId xmlns:a16="http://schemas.microsoft.com/office/drawing/2014/main" id="{FBEA71DB-1FF8-F05C-6180-FC3698A1F7F0}"/>
              </a:ext>
            </a:extLst>
          </p:cNvPr>
          <p:cNvPicPr>
            <a:picLocks noChangeAspect="1"/>
          </p:cNvPicPr>
          <p:nvPr/>
        </p:nvPicPr>
        <p:blipFill>
          <a:blip r:embed="rId5"/>
          <a:stretch>
            <a:fillRect/>
          </a:stretch>
        </p:blipFill>
        <p:spPr>
          <a:xfrm>
            <a:off x="4414467" y="3253188"/>
            <a:ext cx="3016250" cy="1155700"/>
          </a:xfrm>
          <a:prstGeom prst="rect">
            <a:avLst/>
          </a:prstGeom>
        </p:spPr>
      </p:pic>
      <p:pic>
        <p:nvPicPr>
          <p:cNvPr id="23" name="Picture 22" descr="A black background with white text&#10;&#10;Description automatically generated">
            <a:extLst>
              <a:ext uri="{FF2B5EF4-FFF2-40B4-BE49-F238E27FC236}">
                <a16:creationId xmlns:a16="http://schemas.microsoft.com/office/drawing/2014/main" id="{447D93A7-0EC7-1828-D288-15E8020A26C2}"/>
              </a:ext>
            </a:extLst>
          </p:cNvPr>
          <p:cNvPicPr>
            <a:picLocks noChangeAspect="1"/>
          </p:cNvPicPr>
          <p:nvPr/>
        </p:nvPicPr>
        <p:blipFill>
          <a:blip r:embed="rId6"/>
          <a:stretch>
            <a:fillRect/>
          </a:stretch>
        </p:blipFill>
        <p:spPr>
          <a:xfrm>
            <a:off x="635000" y="1581150"/>
            <a:ext cx="7518400" cy="1816100"/>
          </a:xfrm>
          <a:prstGeom prst="rect">
            <a:avLst/>
          </a:prstGeom>
        </p:spPr>
      </p:pic>
      <p:sp>
        <p:nvSpPr>
          <p:cNvPr id="37" name="TextBox 36">
            <a:extLst>
              <a:ext uri="{FF2B5EF4-FFF2-40B4-BE49-F238E27FC236}">
                <a16:creationId xmlns:a16="http://schemas.microsoft.com/office/drawing/2014/main" id="{95DB158F-99F1-AD24-EA16-2108CDE94AE1}"/>
              </a:ext>
            </a:extLst>
          </p:cNvPr>
          <p:cNvSpPr txBox="1"/>
          <p:nvPr/>
        </p:nvSpPr>
        <p:spPr>
          <a:xfrm>
            <a:off x="635000" y="23584975"/>
            <a:ext cx="10105429" cy="1384995"/>
          </a:xfrm>
          <a:prstGeom prst="rect">
            <a:avLst/>
          </a:prstGeom>
          <a:noFill/>
        </p:spPr>
        <p:txBody>
          <a:bodyPr wrap="square" lIns="91440" tIns="45720" rIns="91440" bIns="45720" anchor="t">
            <a:spAutoFit/>
          </a:bodyPr>
          <a:lstStyle/>
          <a:p>
            <a:pPr algn="just">
              <a:spcBef>
                <a:spcPts val="0"/>
              </a:spcBef>
            </a:pPr>
            <a:r>
              <a:rPr lang="en-US" sz="2800" dirty="0">
                <a:latin typeface="Times New Roman"/>
                <a:ea typeface="Cambria"/>
                <a:cs typeface="Times New Roman"/>
              </a:rPr>
              <a:t>The 2024 Lunabotics competition objective, unlike other years, involves the construction of a high-volume berm. Last year’s auger drill was retired for a new mining solution.</a:t>
            </a:r>
            <a:endParaRPr lang="en-US" sz="3200" dirty="0">
              <a:latin typeface="Times New Roman"/>
              <a:ea typeface="Cambria"/>
              <a:cs typeface="Times New Roman"/>
            </a:endParaRPr>
          </a:p>
        </p:txBody>
      </p:sp>
      <p:pic>
        <p:nvPicPr>
          <p:cNvPr id="42" name="Picture 2">
            <a:extLst>
              <a:ext uri="{FF2B5EF4-FFF2-40B4-BE49-F238E27FC236}">
                <a16:creationId xmlns:a16="http://schemas.microsoft.com/office/drawing/2014/main" id="{CA816826-4B36-190B-E026-711E9959E7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68431" y="6322686"/>
            <a:ext cx="4945468" cy="290023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85EA1E3-8FC6-887A-D1E9-5F2B785B99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72304" y="18631432"/>
            <a:ext cx="5337793" cy="2950631"/>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53" name="Straight Connector 52">
            <a:extLst>
              <a:ext uri="{FF2B5EF4-FFF2-40B4-BE49-F238E27FC236}">
                <a16:creationId xmlns:a16="http://schemas.microsoft.com/office/drawing/2014/main" id="{B4467F03-0F6F-21AE-43B6-D3FFB1E543B2}"/>
              </a:ext>
            </a:extLst>
          </p:cNvPr>
          <p:cNvCxnSpPr>
            <a:cxnSpLocks/>
          </p:cNvCxnSpPr>
          <p:nvPr/>
        </p:nvCxnSpPr>
        <p:spPr>
          <a:xfrm flipV="1">
            <a:off x="13716000" y="8331200"/>
            <a:ext cx="6342743" cy="5979886"/>
          </a:xfrm>
          <a:prstGeom prst="line">
            <a:avLst/>
          </a:prstGeom>
          <a:ln w="76200">
            <a:solidFill>
              <a:srgbClr val="FF0000"/>
            </a:solidFill>
            <a:prstDash val="dash"/>
          </a:ln>
        </p:spPr>
        <p:style>
          <a:lnRef idx="3">
            <a:schemeClr val="accent2"/>
          </a:lnRef>
          <a:fillRef idx="0">
            <a:schemeClr val="accent2"/>
          </a:fillRef>
          <a:effectRef idx="2">
            <a:schemeClr val="accent2"/>
          </a:effectRef>
          <a:fontRef idx="minor">
            <a:schemeClr val="tx1"/>
          </a:fontRef>
        </p:style>
      </p:cxnSp>
      <p:cxnSp>
        <p:nvCxnSpPr>
          <p:cNvPr id="55" name="Straight Connector 54">
            <a:extLst>
              <a:ext uri="{FF2B5EF4-FFF2-40B4-BE49-F238E27FC236}">
                <a16:creationId xmlns:a16="http://schemas.microsoft.com/office/drawing/2014/main" id="{24016163-C5E5-9CC9-205C-FEE8E320D3FF}"/>
              </a:ext>
            </a:extLst>
          </p:cNvPr>
          <p:cNvCxnSpPr>
            <a:cxnSpLocks/>
          </p:cNvCxnSpPr>
          <p:nvPr/>
        </p:nvCxnSpPr>
        <p:spPr>
          <a:xfrm flipV="1">
            <a:off x="19085590" y="8331200"/>
            <a:ext cx="973153" cy="5630483"/>
          </a:xfrm>
          <a:prstGeom prst="line">
            <a:avLst/>
          </a:prstGeom>
          <a:ln w="76200">
            <a:solidFill>
              <a:srgbClr val="FF0000"/>
            </a:solidFill>
            <a:prstDash val="dash"/>
          </a:ln>
        </p:spPr>
        <p:style>
          <a:lnRef idx="3">
            <a:schemeClr val="accent2"/>
          </a:lnRef>
          <a:fillRef idx="0">
            <a:schemeClr val="accent2"/>
          </a:fillRef>
          <a:effectRef idx="2">
            <a:schemeClr val="accent2"/>
          </a:effectRef>
          <a:fontRef idx="minor">
            <a:schemeClr val="tx1"/>
          </a:fontRef>
        </p:style>
      </p:cxnSp>
      <p:cxnSp>
        <p:nvCxnSpPr>
          <p:cNvPr id="58" name="Straight Connector 57">
            <a:extLst>
              <a:ext uri="{FF2B5EF4-FFF2-40B4-BE49-F238E27FC236}">
                <a16:creationId xmlns:a16="http://schemas.microsoft.com/office/drawing/2014/main" id="{EC227A89-08A5-77F8-3DFE-C892B32064FC}"/>
              </a:ext>
            </a:extLst>
          </p:cNvPr>
          <p:cNvCxnSpPr>
            <a:cxnSpLocks/>
          </p:cNvCxnSpPr>
          <p:nvPr/>
        </p:nvCxnSpPr>
        <p:spPr>
          <a:xfrm flipV="1">
            <a:off x="18630900" y="8386763"/>
            <a:ext cx="1427843" cy="2967037"/>
          </a:xfrm>
          <a:prstGeom prst="line">
            <a:avLst/>
          </a:prstGeom>
          <a:ln w="76200">
            <a:solidFill>
              <a:srgbClr val="FF0000"/>
            </a:solidFill>
            <a:prstDash val="dash"/>
          </a:ln>
        </p:spPr>
        <p:style>
          <a:lnRef idx="3">
            <a:schemeClr val="accent2"/>
          </a:lnRef>
          <a:fillRef idx="0">
            <a:schemeClr val="accent2"/>
          </a:fillRef>
          <a:effectRef idx="2">
            <a:schemeClr val="accent2"/>
          </a:effectRef>
          <a:fontRef idx="minor">
            <a:schemeClr val="tx1"/>
          </a:fontRef>
        </p:style>
      </p:cxnSp>
      <p:cxnSp>
        <p:nvCxnSpPr>
          <p:cNvPr id="66" name="Straight Connector 65">
            <a:extLst>
              <a:ext uri="{FF2B5EF4-FFF2-40B4-BE49-F238E27FC236}">
                <a16:creationId xmlns:a16="http://schemas.microsoft.com/office/drawing/2014/main" id="{C0E60F49-97C8-BE15-0D90-D972A2AC1D46}"/>
              </a:ext>
            </a:extLst>
          </p:cNvPr>
          <p:cNvCxnSpPr>
            <a:cxnSpLocks/>
          </p:cNvCxnSpPr>
          <p:nvPr/>
        </p:nvCxnSpPr>
        <p:spPr>
          <a:xfrm flipH="1" flipV="1">
            <a:off x="20058743" y="8331200"/>
            <a:ext cx="1120312" cy="3022600"/>
          </a:xfrm>
          <a:prstGeom prst="line">
            <a:avLst/>
          </a:prstGeom>
          <a:ln w="76200">
            <a:solidFill>
              <a:srgbClr val="FF0000"/>
            </a:solidFill>
            <a:prstDash val="dash"/>
          </a:ln>
        </p:spPr>
        <p:style>
          <a:lnRef idx="3">
            <a:schemeClr val="accent2"/>
          </a:lnRef>
          <a:fillRef idx="0">
            <a:schemeClr val="accent2"/>
          </a:fillRef>
          <a:effectRef idx="2">
            <a:schemeClr val="accent2"/>
          </a:effectRef>
          <a:fontRef idx="minor">
            <a:schemeClr val="tx1"/>
          </a:fontRef>
        </p:style>
      </p:cxnSp>
      <p:sp>
        <p:nvSpPr>
          <p:cNvPr id="69" name="TextBox 68">
            <a:extLst>
              <a:ext uri="{FF2B5EF4-FFF2-40B4-BE49-F238E27FC236}">
                <a16:creationId xmlns:a16="http://schemas.microsoft.com/office/drawing/2014/main" id="{A64A497A-A53A-0C15-D601-2E9DD926716E}"/>
              </a:ext>
            </a:extLst>
          </p:cNvPr>
          <p:cNvSpPr txBox="1"/>
          <p:nvPr/>
        </p:nvSpPr>
        <p:spPr>
          <a:xfrm>
            <a:off x="28191468" y="5762635"/>
            <a:ext cx="4837471" cy="646331"/>
          </a:xfrm>
          <a:prstGeom prst="rect">
            <a:avLst/>
          </a:prstGeom>
          <a:noFill/>
        </p:spPr>
        <p:txBody>
          <a:bodyPr wrap="square" rtlCol="0">
            <a:spAutoFit/>
          </a:bodyPr>
          <a:lstStyle/>
          <a:p>
            <a:r>
              <a:rPr lang="en-US" sz="3600" b="1" dirty="0"/>
              <a:t>Robotic Mining Arm</a:t>
            </a:r>
          </a:p>
        </p:txBody>
      </p:sp>
      <p:sp>
        <p:nvSpPr>
          <p:cNvPr id="73" name="TextBox 72">
            <a:extLst>
              <a:ext uri="{FF2B5EF4-FFF2-40B4-BE49-F238E27FC236}">
                <a16:creationId xmlns:a16="http://schemas.microsoft.com/office/drawing/2014/main" id="{EE3E3A27-6B95-3120-B494-8B8E0E82B824}"/>
              </a:ext>
            </a:extLst>
          </p:cNvPr>
          <p:cNvSpPr txBox="1"/>
          <p:nvPr/>
        </p:nvSpPr>
        <p:spPr>
          <a:xfrm>
            <a:off x="20254117" y="5798351"/>
            <a:ext cx="3997271" cy="646331"/>
          </a:xfrm>
          <a:prstGeom prst="rect">
            <a:avLst/>
          </a:prstGeom>
          <a:noFill/>
        </p:spPr>
        <p:txBody>
          <a:bodyPr wrap="square">
            <a:spAutoFit/>
          </a:bodyPr>
          <a:lstStyle/>
          <a:p>
            <a:r>
              <a:rPr lang="en-US" sz="3600" b="1"/>
              <a:t>Crane Hoist Points</a:t>
            </a:r>
          </a:p>
        </p:txBody>
      </p:sp>
      <p:sp>
        <p:nvSpPr>
          <p:cNvPr id="74" name="TextBox 73">
            <a:extLst>
              <a:ext uri="{FF2B5EF4-FFF2-40B4-BE49-F238E27FC236}">
                <a16:creationId xmlns:a16="http://schemas.microsoft.com/office/drawing/2014/main" id="{7F05A831-9EB5-3110-D320-E21A07E7CC02}"/>
              </a:ext>
            </a:extLst>
          </p:cNvPr>
          <p:cNvSpPr txBox="1"/>
          <p:nvPr/>
        </p:nvSpPr>
        <p:spPr>
          <a:xfrm>
            <a:off x="28191468" y="6507094"/>
            <a:ext cx="3971109" cy="1815882"/>
          </a:xfrm>
          <a:prstGeom prst="rect">
            <a:avLst/>
          </a:prstGeom>
          <a:noFill/>
        </p:spPr>
        <p:txBody>
          <a:bodyPr wrap="square" rtlCol="0">
            <a:spAutoFit/>
          </a:bodyPr>
          <a:lstStyle/>
          <a:p>
            <a:pPr algn="r"/>
            <a:r>
              <a:rPr lang="en-US" sz="2800" dirty="0"/>
              <a:t>Toothed scoop designed for mining lunar regolith and collecting material for berm construction.</a:t>
            </a:r>
          </a:p>
        </p:txBody>
      </p:sp>
      <p:cxnSp>
        <p:nvCxnSpPr>
          <p:cNvPr id="77" name="Straight Connector 76">
            <a:extLst>
              <a:ext uri="{FF2B5EF4-FFF2-40B4-BE49-F238E27FC236}">
                <a16:creationId xmlns:a16="http://schemas.microsoft.com/office/drawing/2014/main" id="{043A91A5-3F0A-142D-9A75-649EC51C2BB4}"/>
              </a:ext>
            </a:extLst>
          </p:cNvPr>
          <p:cNvCxnSpPr>
            <a:cxnSpLocks/>
          </p:cNvCxnSpPr>
          <p:nvPr/>
        </p:nvCxnSpPr>
        <p:spPr>
          <a:xfrm>
            <a:off x="32321560" y="5979886"/>
            <a:ext cx="0" cy="2708859"/>
          </a:xfrm>
          <a:prstGeom prst="line">
            <a:avLst/>
          </a:prstGeom>
          <a:ln w="12700"/>
        </p:spPr>
        <p:style>
          <a:lnRef idx="1">
            <a:schemeClr val="dk1"/>
          </a:lnRef>
          <a:fillRef idx="0">
            <a:schemeClr val="dk1"/>
          </a:fillRef>
          <a:effectRef idx="0">
            <a:schemeClr val="dk1"/>
          </a:effectRef>
          <a:fontRef idx="minor">
            <a:schemeClr val="tx1"/>
          </a:fontRef>
        </p:style>
      </p:cxnSp>
      <p:sp>
        <p:nvSpPr>
          <p:cNvPr id="79" name="TextBox 78">
            <a:extLst>
              <a:ext uri="{FF2B5EF4-FFF2-40B4-BE49-F238E27FC236}">
                <a16:creationId xmlns:a16="http://schemas.microsoft.com/office/drawing/2014/main" id="{52FC6A23-29D1-AD39-3543-4611FF738BF2}"/>
              </a:ext>
            </a:extLst>
          </p:cNvPr>
          <p:cNvSpPr txBox="1"/>
          <p:nvPr/>
        </p:nvSpPr>
        <p:spPr>
          <a:xfrm>
            <a:off x="20264283" y="6495190"/>
            <a:ext cx="4228228" cy="2246769"/>
          </a:xfrm>
          <a:prstGeom prst="rect">
            <a:avLst/>
          </a:prstGeom>
          <a:noFill/>
        </p:spPr>
        <p:txBody>
          <a:bodyPr wrap="square" rtlCol="0">
            <a:spAutoFit/>
          </a:bodyPr>
          <a:lstStyle/>
          <a:p>
            <a:r>
              <a:rPr lang="en-US" sz="2800" dirty="0"/>
              <a:t>Mounting eyebolts merge above robot’s center of gravity, allowing the robot to be dropped into the competition arena.</a:t>
            </a:r>
          </a:p>
        </p:txBody>
      </p:sp>
      <p:sp>
        <p:nvSpPr>
          <p:cNvPr id="80" name="TextBox 79">
            <a:extLst>
              <a:ext uri="{FF2B5EF4-FFF2-40B4-BE49-F238E27FC236}">
                <a16:creationId xmlns:a16="http://schemas.microsoft.com/office/drawing/2014/main" id="{994A437B-D7D4-BF1B-97B9-CFCC83BC3E6D}"/>
              </a:ext>
            </a:extLst>
          </p:cNvPr>
          <p:cNvSpPr txBox="1"/>
          <p:nvPr/>
        </p:nvSpPr>
        <p:spPr>
          <a:xfrm>
            <a:off x="11595845" y="9095288"/>
            <a:ext cx="4917038" cy="646331"/>
          </a:xfrm>
          <a:prstGeom prst="rect">
            <a:avLst/>
          </a:prstGeom>
          <a:noFill/>
        </p:spPr>
        <p:txBody>
          <a:bodyPr wrap="square" rtlCol="0">
            <a:spAutoFit/>
          </a:bodyPr>
          <a:lstStyle/>
          <a:p>
            <a:r>
              <a:rPr lang="en-US" sz="3600" b="1"/>
              <a:t>Electrical/Control Boxes</a:t>
            </a:r>
          </a:p>
        </p:txBody>
      </p:sp>
      <p:cxnSp>
        <p:nvCxnSpPr>
          <p:cNvPr id="81" name="Straight Connector 80">
            <a:extLst>
              <a:ext uri="{FF2B5EF4-FFF2-40B4-BE49-F238E27FC236}">
                <a16:creationId xmlns:a16="http://schemas.microsoft.com/office/drawing/2014/main" id="{CADDC7F9-2529-D618-5480-16FF136B3061}"/>
              </a:ext>
            </a:extLst>
          </p:cNvPr>
          <p:cNvCxnSpPr>
            <a:cxnSpLocks/>
          </p:cNvCxnSpPr>
          <p:nvPr/>
        </p:nvCxnSpPr>
        <p:spPr>
          <a:xfrm>
            <a:off x="11454760" y="9254669"/>
            <a:ext cx="0" cy="3970902"/>
          </a:xfrm>
          <a:prstGeom prst="line">
            <a:avLst/>
          </a:prstGeom>
          <a:ln w="12700"/>
        </p:spPr>
        <p:style>
          <a:lnRef idx="1">
            <a:schemeClr val="dk1"/>
          </a:lnRef>
          <a:fillRef idx="0">
            <a:schemeClr val="dk1"/>
          </a:fillRef>
          <a:effectRef idx="0">
            <a:schemeClr val="dk1"/>
          </a:effectRef>
          <a:fontRef idx="minor">
            <a:schemeClr val="tx1"/>
          </a:fontRef>
        </p:style>
      </p:cxnSp>
      <p:sp>
        <p:nvSpPr>
          <p:cNvPr id="84" name="TextBox 83">
            <a:extLst>
              <a:ext uri="{FF2B5EF4-FFF2-40B4-BE49-F238E27FC236}">
                <a16:creationId xmlns:a16="http://schemas.microsoft.com/office/drawing/2014/main" id="{9D86FFBD-3D42-74E1-6CCA-DBEB86A8753D}"/>
              </a:ext>
            </a:extLst>
          </p:cNvPr>
          <p:cNvSpPr txBox="1"/>
          <p:nvPr/>
        </p:nvSpPr>
        <p:spPr>
          <a:xfrm>
            <a:off x="11586738" y="9666247"/>
            <a:ext cx="3420679" cy="3970318"/>
          </a:xfrm>
          <a:prstGeom prst="rect">
            <a:avLst/>
          </a:prstGeom>
          <a:noFill/>
        </p:spPr>
        <p:txBody>
          <a:bodyPr wrap="square" rtlCol="0">
            <a:spAutoFit/>
          </a:bodyPr>
          <a:lstStyle/>
          <a:p>
            <a:r>
              <a:rPr lang="en-US" sz="2800"/>
              <a:t>House Arduino and Raspberry Pi for motor controls, which draw power from the 48V battery. “Brain” communicates with actuators &amp; motors using electric speed controllers.</a:t>
            </a:r>
          </a:p>
        </p:txBody>
      </p:sp>
      <p:sp>
        <p:nvSpPr>
          <p:cNvPr id="85" name="TextBox 84">
            <a:extLst>
              <a:ext uri="{FF2B5EF4-FFF2-40B4-BE49-F238E27FC236}">
                <a16:creationId xmlns:a16="http://schemas.microsoft.com/office/drawing/2014/main" id="{5F1A9340-7D32-041D-0B97-F8F1BA3560B4}"/>
              </a:ext>
            </a:extLst>
          </p:cNvPr>
          <p:cNvSpPr txBox="1"/>
          <p:nvPr/>
        </p:nvSpPr>
        <p:spPr>
          <a:xfrm>
            <a:off x="24722555" y="19159629"/>
            <a:ext cx="4553776" cy="2677656"/>
          </a:xfrm>
          <a:prstGeom prst="rect">
            <a:avLst/>
          </a:prstGeom>
          <a:noFill/>
        </p:spPr>
        <p:txBody>
          <a:bodyPr wrap="square" rtlCol="0">
            <a:spAutoFit/>
          </a:bodyPr>
          <a:lstStyle/>
          <a:p>
            <a:pPr algn="r"/>
            <a:r>
              <a:rPr lang="en-US" sz="2800" dirty="0"/>
              <a:t>A chain-driven motor system utilizes individual motor control for arena navigation. Paddled wheels allow for more wheel surface area in the soft sand-like material. </a:t>
            </a:r>
          </a:p>
        </p:txBody>
      </p:sp>
      <p:pic>
        <p:nvPicPr>
          <p:cNvPr id="87" name="Picture 86">
            <a:extLst>
              <a:ext uri="{FF2B5EF4-FFF2-40B4-BE49-F238E27FC236}">
                <a16:creationId xmlns:a16="http://schemas.microsoft.com/office/drawing/2014/main" id="{A171AC65-7FBC-9653-7D86-4EBD34219A53}"/>
              </a:ext>
            </a:extLst>
          </p:cNvPr>
          <p:cNvPicPr>
            <a:picLocks noChangeAspect="1"/>
          </p:cNvPicPr>
          <p:nvPr/>
        </p:nvPicPr>
        <p:blipFill rotWithShape="1">
          <a:blip r:embed="rId9"/>
          <a:srcRect l="1547" t="2679" r="2590" b="2348"/>
          <a:stretch/>
        </p:blipFill>
        <p:spPr>
          <a:xfrm>
            <a:off x="501466" y="17732556"/>
            <a:ext cx="5952054" cy="3361178"/>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9" name="Straight Connector 88">
            <a:extLst>
              <a:ext uri="{FF2B5EF4-FFF2-40B4-BE49-F238E27FC236}">
                <a16:creationId xmlns:a16="http://schemas.microsoft.com/office/drawing/2014/main" id="{8C5F64A2-EBA3-E060-F38D-1DA17D479ED3}"/>
              </a:ext>
            </a:extLst>
          </p:cNvPr>
          <p:cNvCxnSpPr>
            <a:cxnSpLocks/>
          </p:cNvCxnSpPr>
          <p:nvPr/>
        </p:nvCxnSpPr>
        <p:spPr>
          <a:xfrm>
            <a:off x="20058743" y="5979886"/>
            <a:ext cx="0" cy="2351314"/>
          </a:xfrm>
          <a:prstGeom prst="line">
            <a:avLst/>
          </a:prstGeom>
          <a:ln w="12700"/>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3072EA9F-5823-AF21-F59F-631AE8199E25}"/>
              </a:ext>
            </a:extLst>
          </p:cNvPr>
          <p:cNvCxnSpPr>
            <a:cxnSpLocks/>
          </p:cNvCxnSpPr>
          <p:nvPr/>
        </p:nvCxnSpPr>
        <p:spPr>
          <a:xfrm>
            <a:off x="29421873" y="18165576"/>
            <a:ext cx="0" cy="3683267"/>
          </a:xfrm>
          <a:prstGeom prst="line">
            <a:avLst/>
          </a:prstGeom>
          <a:ln w="12700"/>
        </p:spPr>
        <p:style>
          <a:lnRef idx="1">
            <a:schemeClr val="dk1"/>
          </a:lnRef>
          <a:fillRef idx="0">
            <a:schemeClr val="dk1"/>
          </a:fillRef>
          <a:effectRef idx="0">
            <a:schemeClr val="dk1"/>
          </a:effectRef>
          <a:fontRef idx="minor">
            <a:schemeClr val="tx1"/>
          </a:fontRef>
        </p:style>
      </p:cxnSp>
      <p:sp>
        <p:nvSpPr>
          <p:cNvPr id="94" name="TextBox 93">
            <a:extLst>
              <a:ext uri="{FF2B5EF4-FFF2-40B4-BE49-F238E27FC236}">
                <a16:creationId xmlns:a16="http://schemas.microsoft.com/office/drawing/2014/main" id="{2752C56B-E5A6-C6D6-D166-3FE4A2DF8EA7}"/>
              </a:ext>
            </a:extLst>
          </p:cNvPr>
          <p:cNvSpPr txBox="1"/>
          <p:nvPr/>
        </p:nvSpPr>
        <p:spPr>
          <a:xfrm>
            <a:off x="24504835" y="18488742"/>
            <a:ext cx="4917038" cy="646331"/>
          </a:xfrm>
          <a:prstGeom prst="rect">
            <a:avLst/>
          </a:prstGeom>
          <a:noFill/>
        </p:spPr>
        <p:txBody>
          <a:bodyPr wrap="square" rtlCol="0">
            <a:spAutoFit/>
          </a:bodyPr>
          <a:lstStyle/>
          <a:p>
            <a:r>
              <a:rPr lang="en-US" sz="3600" b="1" dirty="0"/>
              <a:t>Drivetrain &amp; Locomotion</a:t>
            </a:r>
          </a:p>
        </p:txBody>
      </p:sp>
      <p:sp>
        <p:nvSpPr>
          <p:cNvPr id="96" name="TextBox 95">
            <a:extLst>
              <a:ext uri="{FF2B5EF4-FFF2-40B4-BE49-F238E27FC236}">
                <a16:creationId xmlns:a16="http://schemas.microsoft.com/office/drawing/2014/main" id="{E34FF77C-4073-CBB7-BEE1-0AF1E253173C}"/>
              </a:ext>
            </a:extLst>
          </p:cNvPr>
          <p:cNvSpPr txBox="1"/>
          <p:nvPr/>
        </p:nvSpPr>
        <p:spPr>
          <a:xfrm>
            <a:off x="17922363" y="17842411"/>
            <a:ext cx="7270567" cy="646331"/>
          </a:xfrm>
          <a:prstGeom prst="rect">
            <a:avLst/>
          </a:prstGeom>
          <a:noFill/>
        </p:spPr>
        <p:txBody>
          <a:bodyPr wrap="square" rtlCol="0">
            <a:spAutoFit/>
          </a:bodyPr>
          <a:lstStyle/>
          <a:p>
            <a:r>
              <a:rPr lang="en-US" sz="3600" b="1" dirty="0"/>
              <a:t>Dumping &amp; Berm Construction</a:t>
            </a:r>
          </a:p>
        </p:txBody>
      </p:sp>
      <p:pic>
        <p:nvPicPr>
          <p:cNvPr id="110" name="Picture 109">
            <a:extLst>
              <a:ext uri="{FF2B5EF4-FFF2-40B4-BE49-F238E27FC236}">
                <a16:creationId xmlns:a16="http://schemas.microsoft.com/office/drawing/2014/main" id="{AC0F1B52-3CF5-4107-BBE8-7C5957A305F4}"/>
              </a:ext>
            </a:extLst>
          </p:cNvPr>
          <p:cNvPicPr>
            <a:picLocks noChangeAspect="1"/>
          </p:cNvPicPr>
          <p:nvPr/>
        </p:nvPicPr>
        <p:blipFill>
          <a:blip r:embed="rId10"/>
          <a:stretch>
            <a:fillRect/>
          </a:stretch>
        </p:blipFill>
        <p:spPr>
          <a:xfrm>
            <a:off x="38568430" y="9273172"/>
            <a:ext cx="4945468" cy="2891902"/>
          </a:xfrm>
          <a:prstGeom prst="rect">
            <a:avLst/>
          </a:prstGeom>
          <a:solidFill>
            <a:srgbClr val="FFFFFF">
              <a:shade val="85000"/>
            </a:srgbClr>
          </a:solidFill>
          <a:ln w="12700" cap="sq">
            <a:solidFill>
              <a:srgbClr val="2E095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1" name="Picture 110">
            <a:extLst>
              <a:ext uri="{FF2B5EF4-FFF2-40B4-BE49-F238E27FC236}">
                <a16:creationId xmlns:a16="http://schemas.microsoft.com/office/drawing/2014/main" id="{58706A8B-6D81-77A1-C5AB-B30A011835B2}"/>
              </a:ext>
            </a:extLst>
          </p:cNvPr>
          <p:cNvPicPr>
            <a:picLocks noChangeAspect="1"/>
          </p:cNvPicPr>
          <p:nvPr/>
        </p:nvPicPr>
        <p:blipFill rotWithShape="1">
          <a:blip r:embed="rId11">
            <a:extLst>
              <a:ext uri="{28A0092B-C50C-407E-A947-70E740481C1C}">
                <a14:useLocalDpi xmlns:a14="http://schemas.microsoft.com/office/drawing/2010/main" val="0"/>
              </a:ext>
            </a:extLst>
          </a:blip>
          <a:srcRect l="23533" b="33498"/>
          <a:stretch/>
        </p:blipFill>
        <p:spPr>
          <a:xfrm>
            <a:off x="24581014" y="5242109"/>
            <a:ext cx="3211752" cy="37242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12" name="Straight Connector 111">
            <a:extLst>
              <a:ext uri="{FF2B5EF4-FFF2-40B4-BE49-F238E27FC236}">
                <a16:creationId xmlns:a16="http://schemas.microsoft.com/office/drawing/2014/main" id="{206F3991-AB41-D106-8662-E69034B645E9}"/>
              </a:ext>
            </a:extLst>
          </p:cNvPr>
          <p:cNvCxnSpPr>
            <a:cxnSpLocks/>
          </p:cNvCxnSpPr>
          <p:nvPr/>
        </p:nvCxnSpPr>
        <p:spPr>
          <a:xfrm>
            <a:off x="24125401" y="18124990"/>
            <a:ext cx="0" cy="3830544"/>
          </a:xfrm>
          <a:prstGeom prst="line">
            <a:avLst/>
          </a:prstGeom>
          <a:ln w="12700"/>
        </p:spPr>
        <p:style>
          <a:lnRef idx="1">
            <a:schemeClr val="dk1"/>
          </a:lnRef>
          <a:fillRef idx="0">
            <a:schemeClr val="dk1"/>
          </a:fillRef>
          <a:effectRef idx="0">
            <a:schemeClr val="dk1"/>
          </a:effectRef>
          <a:fontRef idx="minor">
            <a:schemeClr val="tx1"/>
          </a:fontRef>
        </p:style>
      </p:cxnSp>
      <p:sp>
        <p:nvSpPr>
          <p:cNvPr id="114" name="TextBox 113">
            <a:extLst>
              <a:ext uri="{FF2B5EF4-FFF2-40B4-BE49-F238E27FC236}">
                <a16:creationId xmlns:a16="http://schemas.microsoft.com/office/drawing/2014/main" id="{4F3CD12F-12CC-C502-C665-9683B7D13E3F}"/>
              </a:ext>
            </a:extLst>
          </p:cNvPr>
          <p:cNvSpPr txBox="1"/>
          <p:nvPr/>
        </p:nvSpPr>
        <p:spPr>
          <a:xfrm>
            <a:off x="17910097" y="18473811"/>
            <a:ext cx="6019615" cy="3539430"/>
          </a:xfrm>
          <a:prstGeom prst="rect">
            <a:avLst/>
          </a:prstGeom>
          <a:noFill/>
        </p:spPr>
        <p:txBody>
          <a:bodyPr wrap="square">
            <a:spAutoFit/>
          </a:bodyPr>
          <a:lstStyle/>
          <a:p>
            <a:pPr algn="r"/>
            <a:r>
              <a:rPr lang="en-US" sz="2800" dirty="0"/>
              <a:t>Material is pushed out the back of the robot using two high-speed linear actuators. The dumping bucket was constructed out of plexiglass to keep it lightweight.</a:t>
            </a:r>
          </a:p>
          <a:p>
            <a:pPr algn="r"/>
            <a:r>
              <a:rPr lang="en-US" sz="2800" dirty="0"/>
              <a:t>Each team is scored based on berm volume and structure, making analysis of this crucial in our strategy.</a:t>
            </a:r>
          </a:p>
        </p:txBody>
      </p:sp>
      <p:sp>
        <p:nvSpPr>
          <p:cNvPr id="125" name="TextBox 124">
            <a:extLst>
              <a:ext uri="{FF2B5EF4-FFF2-40B4-BE49-F238E27FC236}">
                <a16:creationId xmlns:a16="http://schemas.microsoft.com/office/drawing/2014/main" id="{76C2A385-73F6-1E1C-5F66-09B8F232C898}"/>
              </a:ext>
            </a:extLst>
          </p:cNvPr>
          <p:cNvSpPr txBox="1"/>
          <p:nvPr/>
        </p:nvSpPr>
        <p:spPr>
          <a:xfrm>
            <a:off x="601981" y="14701392"/>
            <a:ext cx="10372898" cy="4047262"/>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Team Performance &amp; Operation Strategy</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Analysis was run on payload weight and mining effectiveness.</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Our strategy is to make up for lost points in the power and weight categories by designating parts of the robot as “dust-free” features and protecting them from regolith.</a:t>
            </a:r>
            <a:endParaRPr lang="en-US" sz="2800" dirty="0">
              <a:solidFill>
                <a:srgbClr val="FF0000"/>
              </a:solidFill>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Extra points are earned by mining and constructing larger berms.</a:t>
            </a:r>
            <a:endParaRPr lang="en-US" sz="2800" dirty="0">
              <a:solidFill>
                <a:srgbClr val="FF0000"/>
              </a:solidFill>
            </a:endParaRPr>
          </a:p>
          <a:p>
            <a:endParaRPr lang="en-US" dirty="0"/>
          </a:p>
        </p:txBody>
      </p:sp>
      <p:sp>
        <p:nvSpPr>
          <p:cNvPr id="127" name="TextBox 126">
            <a:extLst>
              <a:ext uri="{FF2B5EF4-FFF2-40B4-BE49-F238E27FC236}">
                <a16:creationId xmlns:a16="http://schemas.microsoft.com/office/drawing/2014/main" id="{6C6EDD13-64F8-4C7C-3E2B-47550B3F8ED6}"/>
              </a:ext>
            </a:extLst>
          </p:cNvPr>
          <p:cNvSpPr txBox="1"/>
          <p:nvPr/>
        </p:nvSpPr>
        <p:spPr>
          <a:xfrm>
            <a:off x="650437" y="10290435"/>
            <a:ext cx="7813946" cy="2800767"/>
          </a:xfrm>
          <a:prstGeom prst="rect">
            <a:avLst/>
          </a:prstGeom>
          <a:noFill/>
        </p:spPr>
        <p:txBody>
          <a:bodyPr wrap="square">
            <a:spAutoFit/>
          </a:bodyPr>
          <a:lstStyle/>
          <a:p>
            <a:endParaRPr lang="en-US" sz="3200" b="1">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Competition Scoring</a:t>
            </a:r>
          </a:p>
          <a:p>
            <a:pPr marL="457200" indent="-457200">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Competition points can be earned based on performance in many categories including weight, power requirements, &amp; autonomy with a focus on building berms of lunar material on the moon.</a:t>
            </a:r>
          </a:p>
        </p:txBody>
      </p:sp>
      <p:sp>
        <p:nvSpPr>
          <p:cNvPr id="128" name="TextBox 127">
            <a:extLst>
              <a:ext uri="{FF2B5EF4-FFF2-40B4-BE49-F238E27FC236}">
                <a16:creationId xmlns:a16="http://schemas.microsoft.com/office/drawing/2014/main" id="{F247C7D8-7A7F-47D0-44C7-0D3459C73C72}"/>
              </a:ext>
            </a:extLst>
          </p:cNvPr>
          <p:cNvSpPr txBox="1"/>
          <p:nvPr/>
        </p:nvSpPr>
        <p:spPr>
          <a:xfrm>
            <a:off x="32565989" y="13766241"/>
            <a:ext cx="4583330" cy="6124754"/>
          </a:xfrm>
          <a:prstGeom prst="rect">
            <a:avLst/>
          </a:prstGeom>
          <a:noFill/>
        </p:spPr>
        <p:txBody>
          <a:bodyPr wrap="square" rtlCol="0">
            <a:spAutoFit/>
          </a:bodyPr>
          <a:lstStyle/>
          <a:p>
            <a:r>
              <a:rPr lang="en-US" sz="2800" b="1" dirty="0">
                <a:latin typeface="Cambria"/>
                <a:ea typeface="Cambria"/>
              </a:rPr>
              <a:t>FEA &amp; Material Selection</a:t>
            </a:r>
          </a:p>
          <a:p>
            <a:pPr marL="457200" indent="-457200">
              <a:buFont typeface="Wingdings" panose="05000000000000000000" pitchFamily="2" charset="2"/>
              <a:buChar char="Ø"/>
            </a:pPr>
            <a:r>
              <a:rPr lang="en-US" sz="2800" dirty="0">
                <a:latin typeface="Cambria"/>
                <a:ea typeface="Cambria"/>
              </a:rPr>
              <a:t>The mining arm was optimized using FEA to reduce weight and increase mining strength.</a:t>
            </a:r>
          </a:p>
          <a:p>
            <a:pPr marL="457200" indent="-457200">
              <a:buFont typeface="Wingdings" panose="05000000000000000000" pitchFamily="2" charset="2"/>
              <a:buChar char="Ø"/>
            </a:pPr>
            <a:r>
              <a:rPr lang="en-US" sz="2800" dirty="0">
                <a:latin typeface="Cambria"/>
                <a:ea typeface="Cambria"/>
              </a:rPr>
              <a:t>Torque and load analysis in SolidWorks aided in our selection of mining arm and drivetrain motors.</a:t>
            </a:r>
          </a:p>
          <a:p>
            <a:pPr marL="457200" indent="-457200">
              <a:buFont typeface="Wingdings" panose="05000000000000000000" pitchFamily="2" charset="2"/>
              <a:buChar char="Ø"/>
            </a:pPr>
            <a:r>
              <a:rPr lang="en-US" sz="2800" dirty="0">
                <a:latin typeface="Cambria"/>
                <a:ea typeface="Cambria"/>
              </a:rPr>
              <a:t>Material strength analysis led to the selection of 6061-T6 Aluminum</a:t>
            </a:r>
          </a:p>
          <a:p>
            <a:pPr marL="457200" indent="-457200">
              <a:buFont typeface="Wingdings" panose="05000000000000000000" pitchFamily="2" charset="2"/>
              <a:buChar char="Ø"/>
            </a:pPr>
            <a:endParaRPr lang="en-US" sz="2800" dirty="0">
              <a:latin typeface="Cambria"/>
              <a:ea typeface="Cambria"/>
            </a:endParaRPr>
          </a:p>
        </p:txBody>
      </p:sp>
      <p:sp>
        <p:nvSpPr>
          <p:cNvPr id="129" name="TextBox 128">
            <a:extLst>
              <a:ext uri="{FF2B5EF4-FFF2-40B4-BE49-F238E27FC236}">
                <a16:creationId xmlns:a16="http://schemas.microsoft.com/office/drawing/2014/main" id="{7957C911-D411-A0A2-0833-AF7FCF9F89B0}"/>
              </a:ext>
            </a:extLst>
          </p:cNvPr>
          <p:cNvSpPr txBox="1"/>
          <p:nvPr/>
        </p:nvSpPr>
        <p:spPr>
          <a:xfrm>
            <a:off x="32658618" y="6412802"/>
            <a:ext cx="5902108" cy="5816977"/>
          </a:xfrm>
          <a:prstGeom prst="rect">
            <a:avLst/>
          </a:prstGeom>
          <a:noFill/>
        </p:spPr>
        <p:txBody>
          <a:bodyPr wrap="square" rtlCol="0">
            <a:spAutoFit/>
          </a:bodyPr>
          <a:lstStyle/>
          <a:p>
            <a:pPr algn="l">
              <a:spcBef>
                <a:spcPts val="0"/>
              </a:spcBef>
            </a:pPr>
            <a:r>
              <a:rPr lang="en-US" sz="3200" b="1" dirty="0">
                <a:latin typeface="Times New Roman" panose="02020603050405020304" pitchFamily="18" charset="0"/>
                <a:ea typeface="Cambria"/>
                <a:cs typeface="Times New Roman" panose="02020603050405020304" pitchFamily="18" charset="0"/>
              </a:rPr>
              <a:t>Systems Controls &amp; Operation</a:t>
            </a:r>
          </a:p>
          <a:p>
            <a:pPr algn="l">
              <a:spcBef>
                <a:spcPts val="0"/>
              </a:spcBef>
            </a:pPr>
            <a:endParaRPr lang="en-US" sz="3200" b="1" dirty="0">
              <a:latin typeface="Times New Roman" panose="02020603050405020304" pitchFamily="18" charset="0"/>
              <a:ea typeface="Cambria"/>
              <a:cs typeface="Times New Roman" panose="02020603050405020304" pitchFamily="18" charset="0"/>
            </a:endParaRPr>
          </a:p>
          <a:p>
            <a:pPr marL="457200" indent="-457200" algn="l">
              <a:spcBef>
                <a:spcPts val="0"/>
              </a:spcBef>
              <a:buFont typeface="Wingdings" panose="05000000000000000000" pitchFamily="2" charset="2"/>
              <a:buChar char="Ø"/>
            </a:pPr>
            <a:r>
              <a:rPr lang="en-US" sz="2800" dirty="0">
                <a:latin typeface="Times New Roman" panose="02020603050405020304" pitchFamily="18" charset="0"/>
                <a:ea typeface="Cambria"/>
                <a:cs typeface="Times New Roman" panose="02020603050405020304" pitchFamily="18" charset="0"/>
              </a:rPr>
              <a:t>The robot is controlled via a client-server system in which a laptop is connected to an onboard Raspberry Pi through an external router.</a:t>
            </a:r>
          </a:p>
          <a:p>
            <a:pPr marL="457200" indent="-457200" algn="l">
              <a:spcBef>
                <a:spcPts val="0"/>
              </a:spcBef>
              <a:buFont typeface="Wingdings" panose="05000000000000000000" pitchFamily="2" charset="2"/>
              <a:buChar char="Ø"/>
            </a:pPr>
            <a:r>
              <a:rPr lang="en-US" sz="2800" dirty="0">
                <a:latin typeface="Times New Roman" panose="02020603050405020304" pitchFamily="18" charset="0"/>
                <a:ea typeface="Cambria"/>
                <a:cs typeface="Times New Roman" panose="02020603050405020304" pitchFamily="18" charset="0"/>
              </a:rPr>
              <a:t>Raspberry Pi communicates with Arduino to send motion commands to different parts of the robot through remote operation.</a:t>
            </a:r>
          </a:p>
          <a:p>
            <a:pPr marL="457200" indent="-457200" algn="l">
              <a:spcBef>
                <a:spcPts val="0"/>
              </a:spcBef>
              <a:buFont typeface="Wingdings" panose="05000000000000000000" pitchFamily="2" charset="2"/>
              <a:buChar char="Ø"/>
            </a:pPr>
            <a:r>
              <a:rPr lang="en-US" sz="2800" dirty="0">
                <a:latin typeface="Times New Roman" panose="02020603050405020304" pitchFamily="18" charset="0"/>
                <a:ea typeface="Cambria"/>
                <a:cs typeface="Times New Roman" panose="02020603050405020304" pitchFamily="18" charset="0"/>
              </a:rPr>
              <a:t>LiDAR and autonomous run cycles are team goals, granting extra competition points.</a:t>
            </a:r>
          </a:p>
        </p:txBody>
      </p:sp>
      <p:pic>
        <p:nvPicPr>
          <p:cNvPr id="132" name="Picture 4" descr="NASA's Lunabotics Competition - Wikipedia">
            <a:extLst>
              <a:ext uri="{FF2B5EF4-FFF2-40B4-BE49-F238E27FC236}">
                <a16:creationId xmlns:a16="http://schemas.microsoft.com/office/drawing/2014/main" id="{163A4E47-778D-B7A7-EC53-539BAAC5B0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83737" y="10458388"/>
            <a:ext cx="2700924" cy="2584136"/>
          </a:xfrm>
          <a:prstGeom prst="rect">
            <a:avLst/>
          </a:prstGeom>
          <a:noFill/>
          <a:extLst>
            <a:ext uri="{909E8E84-426E-40DD-AFC4-6F175D3DCCD1}">
              <a14:hiddenFill xmlns:a14="http://schemas.microsoft.com/office/drawing/2010/main">
                <a:solidFill>
                  <a:srgbClr val="FFFFFF"/>
                </a:solidFill>
              </a14:hiddenFill>
            </a:ext>
          </a:extLst>
        </p:spPr>
      </p:pic>
      <p:sp>
        <p:nvSpPr>
          <p:cNvPr id="133" name="TextBox 132">
            <a:extLst>
              <a:ext uri="{FF2B5EF4-FFF2-40B4-BE49-F238E27FC236}">
                <a16:creationId xmlns:a16="http://schemas.microsoft.com/office/drawing/2014/main" id="{67CF6EA8-3615-7CF5-DC83-B7B5EEFE22A5}"/>
              </a:ext>
            </a:extLst>
          </p:cNvPr>
          <p:cNvSpPr txBox="1"/>
          <p:nvPr/>
        </p:nvSpPr>
        <p:spPr>
          <a:xfrm>
            <a:off x="650437" y="6444682"/>
            <a:ext cx="9735232" cy="4093428"/>
          </a:xfrm>
          <a:prstGeom prst="rect">
            <a:avLst/>
          </a:prstGeom>
          <a:noFill/>
        </p:spPr>
        <p:txBody>
          <a:bodyPr wrap="square" lIns="91440" tIns="45720" rIns="91440" bIns="45720" anchor="t">
            <a:spAutoFit/>
          </a:bodyPr>
          <a:lstStyle/>
          <a:p>
            <a:r>
              <a:rPr lang="en-US" sz="3200" b="1">
                <a:latin typeface="Times New Roman"/>
                <a:cs typeface="Times New Roman"/>
              </a:rPr>
              <a:t>NASA Lunabotics Competition </a:t>
            </a:r>
            <a:endParaRPr lang="en-US" sz="3200" b="1">
              <a:latin typeface="Times New Roman" panose="02020603050405020304" pitchFamily="18" charset="0"/>
              <a:cs typeface="Times New Roman" panose="02020603050405020304" pitchFamily="18" charset="0"/>
            </a:endParaRPr>
          </a:p>
          <a:p>
            <a:r>
              <a:rPr lang="en-US" sz="3200" b="1">
                <a:latin typeface="Times New Roman"/>
                <a:cs typeface="Times New Roman"/>
              </a:rPr>
              <a:t>(University of Central Florida, Kennedy Space Center)</a:t>
            </a:r>
          </a:p>
          <a:p>
            <a:pPr marL="457200" indent="-457200">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National college-level lunar rover mining competition held in Florida, hosted by Caterpillar with a $10,000 prize pool.</a:t>
            </a:r>
          </a:p>
          <a:p>
            <a:pPr marL="457200" indent="-457200">
              <a:buFont typeface="Wingdings" panose="05000000000000000000" pitchFamily="2" charset="2"/>
              <a:buChar char="Ø"/>
            </a:pPr>
            <a:r>
              <a:rPr lang="en-US" sz="2800">
                <a:latin typeface="Times New Roman"/>
                <a:cs typeface="Times New Roman"/>
              </a:rPr>
              <a:t>Interdisciplinary design teams bring robots to compete in a lunar simulant (BP-1 and LHS-1 sandpit) arena.</a:t>
            </a:r>
          </a:p>
          <a:p>
            <a:pPr marL="457200" indent="-457200">
              <a:buFont typeface="Wingdings" panose="05000000000000000000" pitchFamily="2" charset="2"/>
              <a:buChar char="Ø"/>
            </a:pPr>
            <a:r>
              <a:rPr lang="en-US" sz="2800">
                <a:latin typeface="Times New Roman" panose="02020603050405020304" pitchFamily="18" charset="0"/>
                <a:cs typeface="Times New Roman" panose="02020603050405020304" pitchFamily="18" charset="0"/>
              </a:rPr>
              <a:t>As part of NASA’s Artemis mission, teams are given material and performance specifications, NASA Deliverables challenge each team in systems engineering and design.</a:t>
            </a:r>
          </a:p>
        </p:txBody>
      </p:sp>
      <p:pic>
        <p:nvPicPr>
          <p:cNvPr id="135" name="Picture 134">
            <a:extLst>
              <a:ext uri="{FF2B5EF4-FFF2-40B4-BE49-F238E27FC236}">
                <a16:creationId xmlns:a16="http://schemas.microsoft.com/office/drawing/2014/main" id="{91D2DCBA-890C-0434-0383-DA02F31B838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678899" y="8710546"/>
            <a:ext cx="3211152" cy="3190547"/>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7" name="Picture 136">
            <a:extLst>
              <a:ext uri="{FF2B5EF4-FFF2-40B4-BE49-F238E27FC236}">
                <a16:creationId xmlns:a16="http://schemas.microsoft.com/office/drawing/2014/main" id="{572CF522-EA93-403B-B258-8CA3566BC4DE}"/>
              </a:ext>
            </a:extLst>
          </p:cNvPr>
          <p:cNvPicPr>
            <a:picLocks noChangeAspect="1"/>
          </p:cNvPicPr>
          <p:nvPr/>
        </p:nvPicPr>
        <p:blipFill rotWithShape="1">
          <a:blip r:embed="rId14"/>
          <a:srcRect b="1470"/>
          <a:stretch/>
        </p:blipFill>
        <p:spPr>
          <a:xfrm>
            <a:off x="11938885" y="5365479"/>
            <a:ext cx="6514971" cy="3580140"/>
          </a:xfrm>
          <a:prstGeom prst="rect">
            <a:avLst/>
          </a:prstGeom>
        </p:spPr>
      </p:pic>
      <p:pic>
        <p:nvPicPr>
          <p:cNvPr id="150" name="Picture 149">
            <a:extLst>
              <a:ext uri="{FF2B5EF4-FFF2-40B4-BE49-F238E27FC236}">
                <a16:creationId xmlns:a16="http://schemas.microsoft.com/office/drawing/2014/main" id="{A9A5D3F3-4737-95E1-7755-DC3C4D4D0B89}"/>
              </a:ext>
            </a:extLst>
          </p:cNvPr>
          <p:cNvPicPr>
            <a:picLocks noChangeAspect="1"/>
          </p:cNvPicPr>
          <p:nvPr/>
        </p:nvPicPr>
        <p:blipFill>
          <a:blip r:embed="rId15"/>
          <a:stretch>
            <a:fillRect/>
          </a:stretch>
        </p:blipFill>
        <p:spPr>
          <a:xfrm>
            <a:off x="32965060" y="3148223"/>
            <a:ext cx="6506483" cy="1428949"/>
          </a:xfrm>
          <a:prstGeom prst="rect">
            <a:avLst/>
          </a:prstGeom>
        </p:spPr>
      </p:pic>
      <p:pic>
        <p:nvPicPr>
          <p:cNvPr id="151" name="Picture 10">
            <a:extLst>
              <a:ext uri="{FF2B5EF4-FFF2-40B4-BE49-F238E27FC236}">
                <a16:creationId xmlns:a16="http://schemas.microsoft.com/office/drawing/2014/main" id="{8F1F6AF2-4C02-ECEA-CE5C-8B3ABC54E02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218301" y="927644"/>
            <a:ext cx="2539140" cy="2123381"/>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a:extLst>
              <a:ext uri="{FF2B5EF4-FFF2-40B4-BE49-F238E27FC236}">
                <a16:creationId xmlns:a16="http://schemas.microsoft.com/office/drawing/2014/main" id="{8682554A-6F40-0E5A-3FD9-9D66B6B1DBF2}"/>
              </a:ext>
            </a:extLst>
          </p:cNvPr>
          <p:cNvCxnSpPr>
            <a:cxnSpLocks/>
          </p:cNvCxnSpPr>
          <p:nvPr/>
        </p:nvCxnSpPr>
        <p:spPr>
          <a:xfrm>
            <a:off x="37368818" y="30344724"/>
            <a:ext cx="0" cy="1365915"/>
          </a:xfrm>
          <a:prstGeom prst="line">
            <a:avLst/>
          </a:prstGeom>
          <a:ln w="28575"/>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32AAFD7E-8EB7-AD2A-CB42-98A68331353B}"/>
              </a:ext>
            </a:extLst>
          </p:cNvPr>
          <p:cNvSpPr txBox="1"/>
          <p:nvPr/>
        </p:nvSpPr>
        <p:spPr>
          <a:xfrm>
            <a:off x="492390" y="25094778"/>
            <a:ext cx="6874870" cy="7232749"/>
          </a:xfrm>
          <a:prstGeom prst="rect">
            <a:avLst/>
          </a:prstGeom>
          <a:noFill/>
        </p:spPr>
        <p:txBody>
          <a:bodyPr wrap="square">
            <a:spAutoFit/>
          </a:bodyPr>
          <a:lstStyle/>
          <a:p>
            <a:pPr algn="just">
              <a:spcBef>
                <a:spcPts val="0"/>
              </a:spcBef>
            </a:pPr>
            <a:r>
              <a:rPr lang="en-US" sz="2800" b="1" dirty="0">
                <a:latin typeface="Times New Roman"/>
                <a:ea typeface="Cambria"/>
                <a:cs typeface="Times New Roman"/>
              </a:rPr>
              <a:t>Competition Requirements</a:t>
            </a:r>
          </a:p>
          <a:p>
            <a:pPr marL="571500" indent="-571500" algn="just">
              <a:spcBef>
                <a:spcPts val="0"/>
              </a:spcBef>
              <a:buFont typeface="Wingdings" panose="05000000000000000000" pitchFamily="2" charset="2"/>
              <a:buChar char="Ø"/>
            </a:pPr>
            <a:r>
              <a:rPr lang="en-US" sz="2400" dirty="0">
                <a:latin typeface="Times New Roman"/>
                <a:ea typeface="Cambria"/>
                <a:cs typeface="Times New Roman"/>
              </a:rPr>
              <a:t>Robot mass cannot exceed 80kg</a:t>
            </a:r>
            <a:endParaRPr lang="en-US" sz="2400" dirty="0">
              <a:ea typeface="Calibri"/>
              <a:cs typeface="Calibri"/>
            </a:endParaRPr>
          </a:p>
          <a:p>
            <a:pPr marL="571500" indent="-571500" algn="just">
              <a:spcBef>
                <a:spcPts val="0"/>
              </a:spcBef>
              <a:buFont typeface="Wingdings" panose="05000000000000000000" pitchFamily="2" charset="2"/>
              <a:buChar char="Ø"/>
            </a:pPr>
            <a:r>
              <a:rPr lang="en-US" sz="2400" dirty="0">
                <a:latin typeface="Times New Roman"/>
                <a:ea typeface="Cambria"/>
                <a:cs typeface="Times New Roman"/>
              </a:rPr>
              <a:t>Maximum dimensions are 1.5x0.75x0.75 meters</a:t>
            </a:r>
            <a:endParaRPr lang="en-US" sz="2400" dirty="0">
              <a:latin typeface="Times New Roman"/>
              <a:ea typeface="Cambria" panose="02040503050406030204" pitchFamily="18" charset="0"/>
              <a:cs typeface="Times New Roman"/>
            </a:endParaRPr>
          </a:p>
          <a:p>
            <a:pPr marL="571500" indent="-571500" algn="just">
              <a:spcBef>
                <a:spcPts val="0"/>
              </a:spcBef>
              <a:buFont typeface="Wingdings" panose="05000000000000000000" pitchFamily="2" charset="2"/>
              <a:buChar char="Ø"/>
            </a:pPr>
            <a:r>
              <a:rPr lang="en-US" sz="2400" dirty="0">
                <a:latin typeface="Times New Roman"/>
                <a:ea typeface="Cambria"/>
                <a:cs typeface="Times New Roman"/>
              </a:rPr>
              <a:t>Must function in a lunar environment (no air-filled tires, pneumatics, etc.)</a:t>
            </a:r>
            <a:endParaRPr lang="en-US" sz="2400" dirty="0">
              <a:latin typeface="Times New Roman"/>
              <a:ea typeface="Cambria" panose="02040503050406030204" pitchFamily="18" charset="0"/>
              <a:cs typeface="Times New Roman"/>
            </a:endParaRPr>
          </a:p>
          <a:p>
            <a:pPr marL="571500" indent="-571500" algn="just">
              <a:spcBef>
                <a:spcPts val="0"/>
              </a:spcBef>
              <a:buFont typeface="Wingdings" panose="05000000000000000000" pitchFamily="2" charset="2"/>
              <a:buChar char="Ø"/>
            </a:pPr>
            <a:r>
              <a:rPr lang="en-US" sz="2400" dirty="0">
                <a:latin typeface="Times New Roman"/>
                <a:ea typeface="Cambria"/>
                <a:cs typeface="Times New Roman"/>
              </a:rPr>
              <a:t>Robot must have an emergency kill switch</a:t>
            </a:r>
            <a:endParaRPr lang="en-US" sz="2400" dirty="0">
              <a:latin typeface="Times New Roman"/>
              <a:ea typeface="Cambria" panose="02040503050406030204" pitchFamily="18" charset="0"/>
              <a:cs typeface="Times New Roman"/>
            </a:endParaRPr>
          </a:p>
          <a:p>
            <a:pPr marL="571500" indent="-571500" algn="just">
              <a:spcBef>
                <a:spcPts val="0"/>
              </a:spcBef>
              <a:buFont typeface="Wingdings" panose="05000000000000000000" pitchFamily="2" charset="2"/>
              <a:buChar char="Ø"/>
            </a:pPr>
            <a:r>
              <a:rPr lang="en-US" sz="2400" dirty="0">
                <a:latin typeface="Times New Roman"/>
                <a:ea typeface="Cambria"/>
                <a:cs typeface="Times New Roman"/>
              </a:rPr>
              <a:t>Robot must provide its own onboard power</a:t>
            </a:r>
          </a:p>
          <a:p>
            <a:pPr marL="571500" indent="-571500" algn="just">
              <a:spcBef>
                <a:spcPts val="0"/>
              </a:spcBef>
              <a:buFont typeface="Wingdings" panose="05000000000000000000" pitchFamily="2" charset="2"/>
              <a:buChar char="Ø"/>
            </a:pPr>
            <a:endParaRPr lang="en-US" sz="2400" b="1" dirty="0">
              <a:latin typeface="Times New Roman"/>
              <a:ea typeface="Cambria"/>
              <a:cs typeface="Times New Roman"/>
            </a:endParaRPr>
          </a:p>
          <a:p>
            <a:pPr algn="just">
              <a:spcBef>
                <a:spcPts val="0"/>
              </a:spcBef>
            </a:pPr>
            <a:r>
              <a:rPr lang="en-US" sz="2800" b="1" dirty="0">
                <a:latin typeface="Times New Roman"/>
                <a:ea typeface="Cambria"/>
                <a:cs typeface="Times New Roman"/>
              </a:rPr>
              <a:t>Team Metrics</a:t>
            </a:r>
            <a:endParaRPr lang="en-US" sz="2800" b="1" dirty="0">
              <a:latin typeface="Times New Roman"/>
              <a:ea typeface="Cambria" panose="02040503050406030204" pitchFamily="18" charset="0"/>
              <a:cs typeface="Times New Roman"/>
            </a:endParaRPr>
          </a:p>
          <a:p>
            <a:pPr marL="571500" indent="-571500" algn="just">
              <a:spcBef>
                <a:spcPts val="0"/>
              </a:spcBef>
              <a:buFont typeface="Wingdings" panose="05000000000000000000" pitchFamily="2" charset="2"/>
              <a:buChar char="Ø"/>
            </a:pPr>
            <a:r>
              <a:rPr lang="en-US" sz="2400" dirty="0">
                <a:latin typeface="Times New Roman"/>
                <a:ea typeface="Cambria"/>
                <a:cs typeface="Times New Roman"/>
              </a:rPr>
              <a:t>Robot must mine and displace 0.13 cubic meters of material in 15 minutes to qualify for finals</a:t>
            </a:r>
            <a:endParaRPr lang="en-US" sz="2400" dirty="0">
              <a:latin typeface="Times New Roman"/>
              <a:ea typeface="Cambria" panose="02040503050406030204" pitchFamily="18" charset="0"/>
              <a:cs typeface="Times New Roman"/>
            </a:endParaRPr>
          </a:p>
          <a:p>
            <a:pPr marL="571500" indent="-571500" algn="just">
              <a:spcBef>
                <a:spcPts val="0"/>
              </a:spcBef>
              <a:buFont typeface="Wingdings" panose="05000000000000000000" pitchFamily="2" charset="2"/>
              <a:buChar char="Ø"/>
            </a:pPr>
            <a:r>
              <a:rPr lang="en-US" sz="2400" dirty="0">
                <a:latin typeface="Times New Roman"/>
                <a:ea typeface="Cambria"/>
                <a:cs typeface="Times New Roman"/>
              </a:rPr>
              <a:t>Material must be displaced in 4 trips from the mining area to the dumping area</a:t>
            </a:r>
          </a:p>
          <a:p>
            <a:pPr marL="571500" indent="-571500" algn="just">
              <a:spcBef>
                <a:spcPts val="0"/>
              </a:spcBef>
              <a:buFont typeface="Wingdings" panose="05000000000000000000" pitchFamily="2" charset="2"/>
              <a:buChar char="Ø"/>
            </a:pPr>
            <a:r>
              <a:rPr lang="en-US" sz="2400" dirty="0">
                <a:latin typeface="Times New Roman"/>
                <a:ea typeface="Cambria"/>
                <a:cs typeface="Times New Roman"/>
              </a:rPr>
              <a:t>Weight budget created to ensure robot did not exceed 155lbs (70kg)</a:t>
            </a:r>
          </a:p>
          <a:p>
            <a:pPr marL="571500" indent="-571500" algn="just">
              <a:spcBef>
                <a:spcPts val="0"/>
              </a:spcBef>
              <a:buFont typeface="Wingdings" panose="05000000000000000000" pitchFamily="2" charset="2"/>
              <a:buChar char="Ø"/>
            </a:pPr>
            <a:r>
              <a:rPr lang="en-US" sz="2400" dirty="0">
                <a:latin typeface="Times New Roman"/>
                <a:ea typeface="Cambria"/>
                <a:cs typeface="Times New Roman"/>
              </a:rPr>
              <a:t>Movement performance tests allow for informed modification of the current drivetrain</a:t>
            </a:r>
          </a:p>
          <a:p>
            <a:pPr marL="571500" indent="-571500" algn="just">
              <a:spcBef>
                <a:spcPts val="0"/>
              </a:spcBef>
              <a:buFont typeface="Wingdings" panose="05000000000000000000" pitchFamily="2" charset="2"/>
              <a:buChar char="Ø"/>
            </a:pPr>
            <a:r>
              <a:rPr lang="en-US" sz="2400" dirty="0">
                <a:latin typeface="Times New Roman"/>
                <a:ea typeface="Cambria"/>
                <a:cs typeface="Times New Roman"/>
              </a:rPr>
              <a:t>Vehicle fits within dimension specs</a:t>
            </a:r>
          </a:p>
          <a:p>
            <a:pPr marL="571500" indent="-571500" algn="just">
              <a:spcBef>
                <a:spcPts val="0"/>
              </a:spcBef>
              <a:buFont typeface="Wingdings" panose="05000000000000000000" pitchFamily="2" charset="2"/>
              <a:buChar char="Ø"/>
            </a:pPr>
            <a:endParaRPr lang="en-US" sz="2400" dirty="0">
              <a:latin typeface="Times New Roman"/>
              <a:ea typeface="Cambria" panose="02040503050406030204" pitchFamily="18" charset="0"/>
              <a:cs typeface="Times New Roman"/>
            </a:endParaRPr>
          </a:p>
        </p:txBody>
      </p:sp>
      <p:pic>
        <p:nvPicPr>
          <p:cNvPr id="1030" name="Picture 6" descr="Kennedy Space Center - Wikipedia">
            <a:extLst>
              <a:ext uri="{FF2B5EF4-FFF2-40B4-BE49-F238E27FC236}">
                <a16:creationId xmlns:a16="http://schemas.microsoft.com/office/drawing/2014/main" id="{36D6B92B-2F67-B60D-F423-169C80021A8A}"/>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2360" r="31005"/>
          <a:stretch/>
        </p:blipFill>
        <p:spPr bwMode="auto">
          <a:xfrm>
            <a:off x="7476912" y="27609800"/>
            <a:ext cx="3798588" cy="447150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052CB596-0A53-1CF3-D599-E13F65F26993}"/>
              </a:ext>
            </a:extLst>
          </p:cNvPr>
          <p:cNvPicPr>
            <a:picLocks noChangeAspect="1"/>
          </p:cNvPicPr>
          <p:nvPr/>
        </p:nvPicPr>
        <p:blipFill>
          <a:blip r:embed="rId18"/>
          <a:stretch>
            <a:fillRect/>
          </a:stretch>
        </p:blipFill>
        <p:spPr>
          <a:xfrm>
            <a:off x="9758410" y="29254005"/>
            <a:ext cx="1457528" cy="27816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1" name="TextBox 40">
            <a:extLst>
              <a:ext uri="{FF2B5EF4-FFF2-40B4-BE49-F238E27FC236}">
                <a16:creationId xmlns:a16="http://schemas.microsoft.com/office/drawing/2014/main" id="{BECD6B0D-D7C8-12B7-32FE-89E859F10C43}"/>
              </a:ext>
            </a:extLst>
          </p:cNvPr>
          <p:cNvSpPr txBox="1"/>
          <p:nvPr/>
        </p:nvSpPr>
        <p:spPr>
          <a:xfrm>
            <a:off x="7629784" y="26805086"/>
            <a:ext cx="3645716"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NASA Kennedy Space Center, Cape Canaveral, FL</a:t>
            </a:r>
          </a:p>
        </p:txBody>
      </p:sp>
      <p:sp>
        <p:nvSpPr>
          <p:cNvPr id="18" name="Subtitle 2"/>
          <p:cNvSpPr txBox="1">
            <a:spLocks/>
          </p:cNvSpPr>
          <p:nvPr/>
        </p:nvSpPr>
        <p:spPr>
          <a:xfrm>
            <a:off x="32567164" y="29303576"/>
            <a:ext cx="8479233" cy="913157"/>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Acknowledgments</a:t>
            </a:r>
          </a:p>
        </p:txBody>
      </p:sp>
      <p:sp>
        <p:nvSpPr>
          <p:cNvPr id="54" name="Subtitle 2">
            <a:extLst>
              <a:ext uri="{FF2B5EF4-FFF2-40B4-BE49-F238E27FC236}">
                <a16:creationId xmlns:a16="http://schemas.microsoft.com/office/drawing/2014/main" id="{AC45AF9E-D5EC-3F24-7930-6264C4A7924C}"/>
              </a:ext>
            </a:extLst>
          </p:cNvPr>
          <p:cNvSpPr txBox="1">
            <a:spLocks/>
          </p:cNvSpPr>
          <p:nvPr/>
        </p:nvSpPr>
        <p:spPr>
          <a:xfrm>
            <a:off x="32567164" y="26266459"/>
            <a:ext cx="10949508" cy="2689103"/>
          </a:xfrm>
          <a:prstGeom prst="rect">
            <a:avLst/>
          </a:prstGeom>
          <a:solidFill>
            <a:schemeClr val="bg1"/>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a:latin typeface="Cambria" panose="02040503050406030204" pitchFamily="18" charset="0"/>
            </a:endParaRPr>
          </a:p>
          <a:p>
            <a:pPr algn="l"/>
            <a:endParaRPr lang="en-US" sz="3700">
              <a:latin typeface="Cambria" panose="02040503050406030204" pitchFamily="18" charset="0"/>
            </a:endParaRPr>
          </a:p>
        </p:txBody>
      </p:sp>
      <p:sp>
        <p:nvSpPr>
          <p:cNvPr id="35" name="Subtitle 2">
            <a:extLst>
              <a:ext uri="{FF2B5EF4-FFF2-40B4-BE49-F238E27FC236}">
                <a16:creationId xmlns:a16="http://schemas.microsoft.com/office/drawing/2014/main" id="{C266A4B9-9B3C-03FB-575D-F0887415063A}"/>
              </a:ext>
            </a:extLst>
          </p:cNvPr>
          <p:cNvSpPr txBox="1">
            <a:spLocks/>
          </p:cNvSpPr>
          <p:nvPr/>
        </p:nvSpPr>
        <p:spPr>
          <a:xfrm>
            <a:off x="22254432" y="22468974"/>
            <a:ext cx="9625744" cy="1049827"/>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a:ea typeface="Cambria"/>
              </a:rPr>
              <a:t>  Mechanical Systems Design</a:t>
            </a:r>
            <a:endParaRPr lang="en-US" sz="5100" dirty="0">
              <a:solidFill>
                <a:schemeClr val="bg1"/>
              </a:solidFill>
              <a:latin typeface="Cambria" panose="02040503050406030204" pitchFamily="18" charset="0"/>
              <a:ea typeface="Cambria"/>
            </a:endParaRPr>
          </a:p>
        </p:txBody>
      </p:sp>
      <p:sp>
        <p:nvSpPr>
          <p:cNvPr id="39" name="Subtitle 2">
            <a:extLst>
              <a:ext uri="{FF2B5EF4-FFF2-40B4-BE49-F238E27FC236}">
                <a16:creationId xmlns:a16="http://schemas.microsoft.com/office/drawing/2014/main" id="{B9955B04-B33F-FEE0-452D-79850307CD9A}"/>
              </a:ext>
            </a:extLst>
          </p:cNvPr>
          <p:cNvSpPr txBox="1">
            <a:spLocks/>
          </p:cNvSpPr>
          <p:nvPr/>
        </p:nvSpPr>
        <p:spPr>
          <a:xfrm>
            <a:off x="22254432" y="23518801"/>
            <a:ext cx="9625746" cy="8574509"/>
          </a:xfrm>
          <a:prstGeom prst="rect">
            <a:avLst/>
          </a:prstGeom>
          <a:solidFill>
            <a:schemeClr val="bg1"/>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44" name="TextBox 43">
            <a:extLst>
              <a:ext uri="{FF2B5EF4-FFF2-40B4-BE49-F238E27FC236}">
                <a16:creationId xmlns:a16="http://schemas.microsoft.com/office/drawing/2014/main" id="{57356D58-37D1-DF59-D2CE-5672042CF8D9}"/>
              </a:ext>
            </a:extLst>
          </p:cNvPr>
          <p:cNvSpPr txBox="1"/>
          <p:nvPr/>
        </p:nvSpPr>
        <p:spPr>
          <a:xfrm>
            <a:off x="22408899" y="23612001"/>
            <a:ext cx="9315701" cy="6678751"/>
          </a:xfrm>
          <a:prstGeom prst="rect">
            <a:avLst/>
          </a:prstGeom>
          <a:noFill/>
        </p:spPr>
        <p:txBody>
          <a:bodyPr wrap="square" lIns="91440" tIns="45720" rIns="91440" bIns="45720" rtlCol="0" anchor="t">
            <a:spAutoFit/>
          </a:bodyPr>
          <a:lstStyle/>
          <a:p>
            <a:r>
              <a:rPr lang="en-US" sz="3200" b="1" dirty="0">
                <a:latin typeface="Times New Roman"/>
                <a:ea typeface="Calibri" panose="020F0502020204030204"/>
                <a:cs typeface="Times New Roman"/>
              </a:rPr>
              <a:t>Mining, Dumping, and Frame Design</a:t>
            </a:r>
            <a:endParaRPr lang="en-US" sz="3200" dirty="0">
              <a:latin typeface="Times New Roman"/>
              <a:ea typeface="Calibri" panose="020F0502020204030204"/>
              <a:cs typeface="Times New Roman"/>
            </a:endParaRPr>
          </a:p>
          <a:p>
            <a:pPr marL="457200" indent="-457200">
              <a:buFont typeface="Wingdings,Sans-Serif"/>
              <a:buChar char="Ø"/>
            </a:pPr>
            <a:r>
              <a:rPr lang="en-US" sz="2800" dirty="0">
                <a:latin typeface="Times New Roman"/>
                <a:ea typeface="Calibri" panose="020F0502020204030204"/>
                <a:cs typeface="Times New Roman"/>
              </a:rPr>
              <a:t>Our design process involved FEA considerations &amp; mining research that aligned with our competition goals.</a:t>
            </a:r>
          </a:p>
          <a:p>
            <a:pPr marL="457200" indent="-457200">
              <a:buFont typeface="Wingdings,Sans-Serif"/>
              <a:buChar char="Ø"/>
            </a:pPr>
            <a:r>
              <a:rPr lang="en-US" sz="2800" dirty="0">
                <a:latin typeface="Times New Roman"/>
                <a:ea typeface="Calibri" panose="020F0502020204030204"/>
                <a:cs typeface="Times New Roman"/>
              </a:rPr>
              <a:t>A push system was favored over a dump truck dumping mechanism to reduce power and space requirements.</a:t>
            </a:r>
          </a:p>
          <a:p>
            <a:r>
              <a:rPr lang="en-US" sz="3200" b="1" dirty="0">
                <a:latin typeface="Times New Roman"/>
                <a:ea typeface="Calibri" panose="020F0502020204030204"/>
                <a:cs typeface="Times New Roman"/>
              </a:rPr>
              <a:t>Mining Arm Design</a:t>
            </a:r>
            <a:endParaRPr lang="en-US" sz="3200" dirty="0">
              <a:latin typeface="Times New Roman"/>
              <a:ea typeface="Calibri" panose="020F0502020204030204"/>
              <a:cs typeface="Times New Roman"/>
            </a:endParaRPr>
          </a:p>
          <a:p>
            <a:pPr marL="457200" indent="-457200">
              <a:buFont typeface="Wingdings,Sans-Serif"/>
              <a:buChar char="Ø"/>
            </a:pPr>
            <a:r>
              <a:rPr lang="en-US" sz="2800" dirty="0">
                <a:latin typeface="Times New Roman"/>
                <a:ea typeface="Calibri" panose="020F0502020204030204"/>
                <a:cs typeface="Times New Roman"/>
              </a:rPr>
              <a:t>The excavating arm rotates via two stepper motors, turning a shaft using a 40:1 gear ratio to meet torque requirements.</a:t>
            </a:r>
          </a:p>
          <a:p>
            <a:pPr marL="457200" indent="-457200">
              <a:buFont typeface="Wingdings,Sans-Serif"/>
              <a:buChar char="Ø"/>
            </a:pPr>
            <a:r>
              <a:rPr lang="en-US" sz="2800" dirty="0">
                <a:latin typeface="Times New Roman"/>
                <a:ea typeface="Calibri" panose="020F0502020204030204"/>
                <a:cs typeface="Times New Roman"/>
              </a:rPr>
              <a:t>A drum mining system was considered due to the success of the NASA RASSOR robot. An excavator scoop was chosen instead due to our limited accessibility to drum information.</a:t>
            </a:r>
          </a:p>
          <a:p>
            <a:pPr marL="457200" indent="-457200">
              <a:buFont typeface="Wingdings,Sans-Serif"/>
              <a:buChar char="Ø"/>
            </a:pPr>
            <a:r>
              <a:rPr lang="en-US" sz="2800" dirty="0">
                <a:latin typeface="Times New Roman"/>
                <a:ea typeface="Calibri" panose="020F0502020204030204"/>
                <a:cs typeface="Times New Roman"/>
              </a:rPr>
              <a:t>Linear actuators mounted on the arms and the H-link linkage, found on most excavators, allow the serrated scoop to push through hard-packed material.</a:t>
            </a:r>
          </a:p>
          <a:p>
            <a:pPr marL="457200" indent="-457200">
              <a:buFont typeface="Wingdings,Sans-Serif"/>
              <a:buChar char="Ø"/>
            </a:pPr>
            <a:endParaRPr lang="en-US" sz="2800" dirty="0">
              <a:latin typeface="Times New Roman"/>
              <a:ea typeface="Calibri" panose="020F0502020204030204"/>
              <a:cs typeface="Times New Roman"/>
            </a:endParaRPr>
          </a:p>
        </p:txBody>
      </p:sp>
      <p:pic>
        <p:nvPicPr>
          <p:cNvPr id="47" name="Picture 46" descr="A close up of a machine&#10;&#10;Description automatically generated">
            <a:extLst>
              <a:ext uri="{FF2B5EF4-FFF2-40B4-BE49-F238E27FC236}">
                <a16:creationId xmlns:a16="http://schemas.microsoft.com/office/drawing/2014/main" id="{2B2030DC-EADD-CC8C-9A07-200A75BA3021}"/>
              </a:ext>
            </a:extLst>
          </p:cNvPr>
          <p:cNvPicPr>
            <a:picLocks noChangeAspect="1"/>
          </p:cNvPicPr>
          <p:nvPr/>
        </p:nvPicPr>
        <p:blipFill rotWithShape="1">
          <a:blip r:embed="rId19"/>
          <a:srcRect b="9075"/>
          <a:stretch/>
        </p:blipFill>
        <p:spPr>
          <a:xfrm>
            <a:off x="23260146" y="29866731"/>
            <a:ext cx="4755435" cy="1901714"/>
          </a:xfrm>
          <a:prstGeom prst="rect">
            <a:avLst/>
          </a:prstGeom>
        </p:spPr>
      </p:pic>
      <p:pic>
        <p:nvPicPr>
          <p:cNvPr id="50" name="Picture 49" descr="A yellow construction vehicle with a bucket&#10;&#10;Description automatically generated">
            <a:extLst>
              <a:ext uri="{FF2B5EF4-FFF2-40B4-BE49-F238E27FC236}">
                <a16:creationId xmlns:a16="http://schemas.microsoft.com/office/drawing/2014/main" id="{F0CC29CE-9FF7-7AAB-3EBF-F4A6AC37F06A}"/>
              </a:ext>
            </a:extLst>
          </p:cNvPr>
          <p:cNvPicPr>
            <a:picLocks noChangeAspect="1"/>
          </p:cNvPicPr>
          <p:nvPr/>
        </p:nvPicPr>
        <p:blipFill rotWithShape="1">
          <a:blip r:embed="rId20"/>
          <a:srcRect l="13848" t="9744" r="2626" b="3546"/>
          <a:stretch/>
        </p:blipFill>
        <p:spPr>
          <a:xfrm>
            <a:off x="27799530" y="29881790"/>
            <a:ext cx="2681938" cy="1824099"/>
          </a:xfrm>
          <a:prstGeom prst="rect">
            <a:avLst/>
          </a:prstGeom>
          <a:ln w="12700">
            <a:solidFill>
              <a:schemeClr val="tx1"/>
            </a:solidFill>
          </a:ln>
        </p:spPr>
      </p:pic>
      <p:sp>
        <p:nvSpPr>
          <p:cNvPr id="56" name="TextBox 55">
            <a:extLst>
              <a:ext uri="{FF2B5EF4-FFF2-40B4-BE49-F238E27FC236}">
                <a16:creationId xmlns:a16="http://schemas.microsoft.com/office/drawing/2014/main" id="{E4D7C745-479A-894B-5E34-56E76DF41AB4}"/>
              </a:ext>
            </a:extLst>
          </p:cNvPr>
          <p:cNvSpPr txBox="1"/>
          <p:nvPr/>
        </p:nvSpPr>
        <p:spPr>
          <a:xfrm>
            <a:off x="22519764" y="31734388"/>
            <a:ext cx="8719998" cy="400110"/>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NASA RASSOR Mining Robot Design Consideration vs. Excavating Scoop</a:t>
            </a:r>
          </a:p>
        </p:txBody>
      </p:sp>
      <p:pic>
        <p:nvPicPr>
          <p:cNvPr id="16" name="Picture 15" descr="A graph of weight vs. scoops&#10;&#10;Description automatically generated">
            <a:extLst>
              <a:ext uri="{FF2B5EF4-FFF2-40B4-BE49-F238E27FC236}">
                <a16:creationId xmlns:a16="http://schemas.microsoft.com/office/drawing/2014/main" id="{73451547-A3EA-70FC-FBAF-68FEC7AD7C7C}"/>
              </a:ext>
            </a:extLst>
          </p:cNvPr>
          <p:cNvPicPr>
            <a:picLocks noChangeAspect="1"/>
          </p:cNvPicPr>
          <p:nvPr/>
        </p:nvPicPr>
        <p:blipFill>
          <a:blip r:embed="rId21"/>
          <a:stretch>
            <a:fillRect/>
          </a:stretch>
        </p:blipFill>
        <p:spPr>
          <a:xfrm>
            <a:off x="6472617" y="17747806"/>
            <a:ext cx="4483164" cy="3362373"/>
          </a:xfrm>
          <a:prstGeom prst="rect">
            <a:avLst/>
          </a:prstGeom>
          <a:ln w="12700">
            <a:solidFill>
              <a:schemeClr val="tx1"/>
            </a:solidFill>
          </a:ln>
        </p:spPr>
      </p:pic>
      <p:pic>
        <p:nvPicPr>
          <p:cNvPr id="24" name="Picture 10">
            <a:extLst>
              <a:ext uri="{FF2B5EF4-FFF2-40B4-BE49-F238E27FC236}">
                <a16:creationId xmlns:a16="http://schemas.microsoft.com/office/drawing/2014/main" id="{A2FC4A01-82E0-9A44-2926-1084F0E84B89}"/>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3900" r="4630"/>
          <a:stretch/>
        </p:blipFill>
        <p:spPr bwMode="auto">
          <a:xfrm>
            <a:off x="36895967" y="13825999"/>
            <a:ext cx="6393252" cy="351538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6" name="Subtitle 2">
            <a:extLst>
              <a:ext uri="{FF2B5EF4-FFF2-40B4-BE49-F238E27FC236}">
                <a16:creationId xmlns:a16="http://schemas.microsoft.com/office/drawing/2014/main" id="{E3AD7EF3-BF1B-EC16-43B6-B6862821388A}"/>
              </a:ext>
            </a:extLst>
          </p:cNvPr>
          <p:cNvSpPr txBox="1">
            <a:spLocks/>
          </p:cNvSpPr>
          <p:nvPr/>
        </p:nvSpPr>
        <p:spPr>
          <a:xfrm>
            <a:off x="32567164" y="25225988"/>
            <a:ext cx="10970335" cy="1047413"/>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STEM Engagement (Outreach)</a:t>
            </a:r>
          </a:p>
        </p:txBody>
      </p:sp>
      <p:pic>
        <p:nvPicPr>
          <p:cNvPr id="43" name="Picture 42">
            <a:extLst>
              <a:ext uri="{FF2B5EF4-FFF2-40B4-BE49-F238E27FC236}">
                <a16:creationId xmlns:a16="http://schemas.microsoft.com/office/drawing/2014/main" id="{54CF497F-60E8-342B-8F82-5EFCFF5A19E0}"/>
              </a:ext>
            </a:extLst>
          </p:cNvPr>
          <p:cNvPicPr>
            <a:picLocks noChangeAspect="1"/>
          </p:cNvPicPr>
          <p:nvPr/>
        </p:nvPicPr>
        <p:blipFill>
          <a:blip r:embed="rId23"/>
          <a:stretch>
            <a:fillRect/>
          </a:stretch>
        </p:blipFill>
        <p:spPr>
          <a:xfrm>
            <a:off x="41173422" y="26260088"/>
            <a:ext cx="2364077" cy="2692534"/>
          </a:xfrm>
          <a:prstGeom prst="rect">
            <a:avLst/>
          </a:prstGeom>
        </p:spPr>
      </p:pic>
      <p:pic>
        <p:nvPicPr>
          <p:cNvPr id="46" name="Picture 45">
            <a:extLst>
              <a:ext uri="{FF2B5EF4-FFF2-40B4-BE49-F238E27FC236}">
                <a16:creationId xmlns:a16="http://schemas.microsoft.com/office/drawing/2014/main" id="{EC50A5D6-5B8D-7A28-88BE-BA3723DCA044}"/>
              </a:ext>
            </a:extLst>
          </p:cNvPr>
          <p:cNvPicPr>
            <a:picLocks noChangeAspect="1"/>
          </p:cNvPicPr>
          <p:nvPr/>
        </p:nvPicPr>
        <p:blipFill rotWithShape="1">
          <a:blip r:embed="rId24"/>
          <a:srcRect l="1731" t="1431" r="1340" b="1172"/>
          <a:stretch/>
        </p:blipFill>
        <p:spPr>
          <a:xfrm>
            <a:off x="38012994" y="26273401"/>
            <a:ext cx="3164302" cy="2684853"/>
          </a:xfrm>
          <a:prstGeom prst="rect">
            <a:avLst/>
          </a:prstGeom>
        </p:spPr>
      </p:pic>
      <p:sp>
        <p:nvSpPr>
          <p:cNvPr id="49" name="TextBox 48">
            <a:extLst>
              <a:ext uri="{FF2B5EF4-FFF2-40B4-BE49-F238E27FC236}">
                <a16:creationId xmlns:a16="http://schemas.microsoft.com/office/drawing/2014/main" id="{024AB7DA-9BE7-9A1E-3427-80DF0F6DE1E4}"/>
              </a:ext>
            </a:extLst>
          </p:cNvPr>
          <p:cNvSpPr txBox="1"/>
          <p:nvPr/>
        </p:nvSpPr>
        <p:spPr>
          <a:xfrm>
            <a:off x="32660735" y="26240194"/>
            <a:ext cx="5331432" cy="2739211"/>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Community &amp; ARTEMIS</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Students were invited to learn about robotics and NASA’s STEM Gateway Competitions.</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Exeter YMCA and ORHSR events were held with our team.</a:t>
            </a:r>
          </a:p>
        </p:txBody>
      </p:sp>
      <p:sp>
        <p:nvSpPr>
          <p:cNvPr id="14" name="TextBox 13">
            <a:extLst>
              <a:ext uri="{FF2B5EF4-FFF2-40B4-BE49-F238E27FC236}">
                <a16:creationId xmlns:a16="http://schemas.microsoft.com/office/drawing/2014/main" id="{7A614A0A-3F2D-0D22-805E-58EA2B8D3393}"/>
              </a:ext>
            </a:extLst>
          </p:cNvPr>
          <p:cNvSpPr txBox="1"/>
          <p:nvPr/>
        </p:nvSpPr>
        <p:spPr>
          <a:xfrm>
            <a:off x="296133" y="21110179"/>
            <a:ext cx="11045774" cy="1292662"/>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“Exolith” Arena Competition Movement Strategy (left), </a:t>
            </a:r>
          </a:p>
          <a:p>
            <a:pPr algn="ctr"/>
            <a:r>
              <a:rPr lang="en-US" sz="2400" dirty="0">
                <a:latin typeface="Times New Roman" panose="02020603050405020304" pitchFamily="18" charset="0"/>
                <a:cs typeface="Times New Roman" panose="02020603050405020304" pitchFamily="18" charset="0"/>
              </a:rPr>
              <a:t>Expected Weight vs Number of Scoops to Meet Volume Goal (0.13 cubic meters, right)</a:t>
            </a:r>
          </a:p>
          <a:p>
            <a:endParaRPr lang="en-US" sz="3000" dirty="0"/>
          </a:p>
        </p:txBody>
      </p:sp>
      <p:sp>
        <p:nvSpPr>
          <p:cNvPr id="63" name="Subtitle 2">
            <a:extLst>
              <a:ext uri="{FF2B5EF4-FFF2-40B4-BE49-F238E27FC236}">
                <a16:creationId xmlns:a16="http://schemas.microsoft.com/office/drawing/2014/main" id="{AAC90124-12EA-0423-1332-3B0FD0109FA7}"/>
              </a:ext>
            </a:extLst>
          </p:cNvPr>
          <p:cNvSpPr txBox="1">
            <a:spLocks/>
          </p:cNvSpPr>
          <p:nvPr/>
        </p:nvSpPr>
        <p:spPr>
          <a:xfrm>
            <a:off x="32567164" y="21566759"/>
            <a:ext cx="10954437" cy="3245848"/>
          </a:xfrm>
          <a:prstGeom prst="rect">
            <a:avLst/>
          </a:prstGeom>
          <a:solidFill>
            <a:schemeClr val="bg1"/>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2900">
              <a:latin typeface="Cambria" panose="02040503050406030204" pitchFamily="18" charset="0"/>
              <a:ea typeface="Cambria" panose="02040503050406030204" pitchFamily="18" charset="0"/>
            </a:endParaRPr>
          </a:p>
          <a:p>
            <a:pPr algn="l">
              <a:spcBef>
                <a:spcPts val="0"/>
              </a:spcBef>
            </a:pPr>
            <a:endParaRPr lang="en-US" sz="2900" b="1">
              <a:latin typeface="Cambria" panose="02040503050406030204" pitchFamily="18" charset="0"/>
              <a:ea typeface="Cambria" panose="02040503050406030204" pitchFamily="18" charset="0"/>
            </a:endParaRPr>
          </a:p>
        </p:txBody>
      </p:sp>
      <p:sp>
        <p:nvSpPr>
          <p:cNvPr id="67" name="Subtitle 2">
            <a:extLst>
              <a:ext uri="{FF2B5EF4-FFF2-40B4-BE49-F238E27FC236}">
                <a16:creationId xmlns:a16="http://schemas.microsoft.com/office/drawing/2014/main" id="{98C9F6B7-2227-2045-ED59-0152EC30F55C}"/>
              </a:ext>
            </a:extLst>
          </p:cNvPr>
          <p:cNvSpPr txBox="1">
            <a:spLocks/>
          </p:cNvSpPr>
          <p:nvPr/>
        </p:nvSpPr>
        <p:spPr>
          <a:xfrm>
            <a:off x="32567164" y="20653600"/>
            <a:ext cx="10954436"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a:ea typeface="Cambria"/>
              </a:rPr>
              <a:t>Electrical Analysis</a:t>
            </a:r>
            <a:endParaRPr lang="en-US" sz="5100" dirty="0">
              <a:solidFill>
                <a:schemeClr val="bg1"/>
              </a:solidFill>
              <a:latin typeface="Cambria" panose="02040503050406030204" pitchFamily="18" charset="0"/>
              <a:ea typeface="Cambria"/>
            </a:endParaRPr>
          </a:p>
        </p:txBody>
      </p:sp>
      <p:sp>
        <p:nvSpPr>
          <p:cNvPr id="68" name="TextBox 67">
            <a:extLst>
              <a:ext uri="{FF2B5EF4-FFF2-40B4-BE49-F238E27FC236}">
                <a16:creationId xmlns:a16="http://schemas.microsoft.com/office/drawing/2014/main" id="{D8FBA972-4947-7A4A-BC33-A8A88770A466}"/>
              </a:ext>
            </a:extLst>
          </p:cNvPr>
          <p:cNvSpPr txBox="1"/>
          <p:nvPr/>
        </p:nvSpPr>
        <p:spPr>
          <a:xfrm>
            <a:off x="32658619" y="21562508"/>
            <a:ext cx="5902107" cy="4909036"/>
          </a:xfrm>
          <a:prstGeom prst="rect">
            <a:avLst/>
          </a:prstGeom>
          <a:noFill/>
        </p:spPr>
        <p:txBody>
          <a:bodyPr wrap="square" rtlCol="0">
            <a:spAutoFit/>
          </a:bodyPr>
          <a:lstStyle/>
          <a:p>
            <a:r>
              <a:rPr lang="en-US" sz="3200" b="1" dirty="0">
                <a:latin typeface="Cambria"/>
                <a:ea typeface="Cambria"/>
              </a:rPr>
              <a:t>Safety and Effective Design</a:t>
            </a:r>
          </a:p>
          <a:p>
            <a:pPr marL="457200" indent="-457200">
              <a:buFont typeface="Wingdings" panose="05000000000000000000" pitchFamily="2" charset="2"/>
              <a:buChar char="Ø"/>
            </a:pPr>
            <a:r>
              <a:rPr lang="en-US" sz="2800" dirty="0">
                <a:latin typeface="Cambria"/>
                <a:ea typeface="Cambria"/>
              </a:rPr>
              <a:t>Our subsystems work on multiple voltage channels (5V-48V).</a:t>
            </a:r>
          </a:p>
          <a:p>
            <a:pPr marL="457200" indent="-457200">
              <a:buFont typeface="Wingdings" panose="05000000000000000000" pitchFamily="2" charset="2"/>
              <a:buChar char="Ø"/>
            </a:pPr>
            <a:r>
              <a:rPr lang="en-US" sz="2800" dirty="0">
                <a:latin typeface="Cambria"/>
                <a:ea typeface="Cambria"/>
              </a:rPr>
              <a:t>Voltage regulators step down the battery for our on-board controls.</a:t>
            </a:r>
          </a:p>
          <a:p>
            <a:pPr marL="457200" indent="-457200">
              <a:buFont typeface="Wingdings" panose="05000000000000000000" pitchFamily="2" charset="2"/>
              <a:buChar char="Ø"/>
            </a:pPr>
            <a:r>
              <a:rPr lang="en-US" sz="2800" dirty="0">
                <a:latin typeface="Cambria"/>
                <a:ea typeface="Cambria"/>
              </a:rPr>
              <a:t>Ensure design follows competition power guidelines.</a:t>
            </a:r>
          </a:p>
          <a:p>
            <a:pPr marL="457200" indent="-457200">
              <a:buFont typeface="Wingdings" panose="05000000000000000000" pitchFamily="2" charset="2"/>
              <a:buChar char="Ø"/>
            </a:pPr>
            <a:endParaRPr lang="en-US" sz="2800" dirty="0">
              <a:latin typeface="Cambria"/>
              <a:ea typeface="Cambria"/>
            </a:endParaRPr>
          </a:p>
          <a:p>
            <a:endParaRPr lang="en-US" dirty="0"/>
          </a:p>
        </p:txBody>
      </p:sp>
      <p:pic>
        <p:nvPicPr>
          <p:cNvPr id="70" name="Picture 2">
            <a:extLst>
              <a:ext uri="{FF2B5EF4-FFF2-40B4-BE49-F238E27FC236}">
                <a16:creationId xmlns:a16="http://schemas.microsoft.com/office/drawing/2014/main" id="{C6C44219-137F-5234-A954-A69AF8F04BE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529178" y="21711384"/>
            <a:ext cx="4992422" cy="310122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Graphic 2" descr="A qr code with a few black squares&#10;&#10;Description automatically generated">
            <a:extLst>
              <a:ext uri="{FF2B5EF4-FFF2-40B4-BE49-F238E27FC236}">
                <a16:creationId xmlns:a16="http://schemas.microsoft.com/office/drawing/2014/main" id="{D0036695-21F6-E4B2-8755-0A6629F917E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9536234" y="85479149"/>
            <a:ext cx="2260121" cy="2329132"/>
          </a:xfrm>
          <a:prstGeom prst="rect">
            <a:avLst/>
          </a:prstGeom>
        </p:spPr>
      </p:pic>
      <p:pic>
        <p:nvPicPr>
          <p:cNvPr id="82" name="Picture 81">
            <a:extLst>
              <a:ext uri="{FF2B5EF4-FFF2-40B4-BE49-F238E27FC236}">
                <a16:creationId xmlns:a16="http://schemas.microsoft.com/office/drawing/2014/main" id="{42CBBED7-2AE3-1D84-8E1A-4FA57C231145}"/>
              </a:ext>
            </a:extLst>
          </p:cNvPr>
          <p:cNvPicPr>
            <a:picLocks noChangeAspect="1"/>
          </p:cNvPicPr>
          <p:nvPr/>
        </p:nvPicPr>
        <p:blipFill>
          <a:blip r:embed="rId28"/>
          <a:stretch>
            <a:fillRect/>
          </a:stretch>
        </p:blipFill>
        <p:spPr>
          <a:xfrm>
            <a:off x="28598938" y="12630184"/>
            <a:ext cx="3371073" cy="23613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3" name="TextBox 82">
            <a:extLst>
              <a:ext uri="{FF2B5EF4-FFF2-40B4-BE49-F238E27FC236}">
                <a16:creationId xmlns:a16="http://schemas.microsoft.com/office/drawing/2014/main" id="{059920B7-F71A-FB57-DA54-25C6DEA3F267}"/>
              </a:ext>
            </a:extLst>
          </p:cNvPr>
          <p:cNvSpPr txBox="1"/>
          <p:nvPr/>
        </p:nvSpPr>
        <p:spPr>
          <a:xfrm>
            <a:off x="28994101" y="15135644"/>
            <a:ext cx="2974734" cy="646331"/>
          </a:xfrm>
          <a:prstGeom prst="rect">
            <a:avLst/>
          </a:prstGeom>
          <a:noFill/>
        </p:spPr>
        <p:txBody>
          <a:bodyPr wrap="square" rtlCol="0">
            <a:spAutoFit/>
          </a:bodyPr>
          <a:lstStyle/>
          <a:p>
            <a:pPr algn="r"/>
            <a:r>
              <a:rPr lang="en-US" sz="3600" b="1" dirty="0"/>
              <a:t>Vehicle Frame</a:t>
            </a:r>
          </a:p>
        </p:txBody>
      </p:sp>
      <p:cxnSp>
        <p:nvCxnSpPr>
          <p:cNvPr id="86" name="Straight Connector 85">
            <a:extLst>
              <a:ext uri="{FF2B5EF4-FFF2-40B4-BE49-F238E27FC236}">
                <a16:creationId xmlns:a16="http://schemas.microsoft.com/office/drawing/2014/main" id="{C4BEBB33-DB45-F389-EA02-9704B27C914B}"/>
              </a:ext>
            </a:extLst>
          </p:cNvPr>
          <p:cNvCxnSpPr>
            <a:cxnSpLocks/>
          </p:cNvCxnSpPr>
          <p:nvPr/>
        </p:nvCxnSpPr>
        <p:spPr>
          <a:xfrm>
            <a:off x="32162577" y="15135644"/>
            <a:ext cx="0" cy="5362813"/>
          </a:xfrm>
          <a:prstGeom prst="line">
            <a:avLst/>
          </a:prstGeom>
          <a:ln w="12700"/>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D12DB227-98DD-4C44-2E71-1E948CEA8CE7}"/>
              </a:ext>
            </a:extLst>
          </p:cNvPr>
          <p:cNvSpPr txBox="1"/>
          <p:nvPr/>
        </p:nvSpPr>
        <p:spPr>
          <a:xfrm>
            <a:off x="29349048" y="15775274"/>
            <a:ext cx="2682972" cy="4832092"/>
          </a:xfrm>
          <a:prstGeom prst="rect">
            <a:avLst/>
          </a:prstGeom>
          <a:noFill/>
        </p:spPr>
        <p:txBody>
          <a:bodyPr wrap="square" rtlCol="0">
            <a:spAutoFit/>
          </a:bodyPr>
          <a:lstStyle/>
          <a:p>
            <a:pPr algn="r"/>
            <a:r>
              <a:rPr lang="en-US" sz="2800" dirty="0"/>
              <a:t>Welded Al 6061 frame designed to support the load and bear weight of our lunar robot. Mounting considerations and drivetrain influenced its design.</a:t>
            </a:r>
          </a:p>
        </p:txBody>
      </p:sp>
      <p:pic>
        <p:nvPicPr>
          <p:cNvPr id="100" name="Picture 99">
            <a:extLst>
              <a:ext uri="{FF2B5EF4-FFF2-40B4-BE49-F238E27FC236}">
                <a16:creationId xmlns:a16="http://schemas.microsoft.com/office/drawing/2014/main" id="{9C36DB1A-9381-25A8-3B01-759523784954}"/>
              </a:ext>
            </a:extLst>
          </p:cNvPr>
          <p:cNvPicPr>
            <a:picLocks noChangeAspect="1"/>
          </p:cNvPicPr>
          <p:nvPr/>
        </p:nvPicPr>
        <p:blipFill>
          <a:blip r:embed="rId29"/>
          <a:stretch>
            <a:fillRect/>
          </a:stretch>
        </p:blipFill>
        <p:spPr>
          <a:xfrm>
            <a:off x="37683288" y="16730544"/>
            <a:ext cx="4413245" cy="3573974"/>
          </a:xfrm>
          <a:prstGeom prst="rect">
            <a:avLst/>
          </a:prstGeom>
        </p:spPr>
      </p:pic>
      <p:sp>
        <p:nvSpPr>
          <p:cNvPr id="106" name="Subtitle 2">
            <a:extLst>
              <a:ext uri="{FF2B5EF4-FFF2-40B4-BE49-F238E27FC236}">
                <a16:creationId xmlns:a16="http://schemas.microsoft.com/office/drawing/2014/main" id="{8247C40A-DA98-52C7-D0D9-B194F6310B7F}"/>
              </a:ext>
            </a:extLst>
          </p:cNvPr>
          <p:cNvSpPr txBox="1">
            <a:spLocks/>
          </p:cNvSpPr>
          <p:nvPr/>
        </p:nvSpPr>
        <p:spPr>
          <a:xfrm>
            <a:off x="11700226" y="23518801"/>
            <a:ext cx="10010293" cy="8562506"/>
          </a:xfrm>
          <a:prstGeom prst="rect">
            <a:avLst/>
          </a:prstGeom>
          <a:solidFill>
            <a:schemeClr val="bg1"/>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endParaRPr lang="en-US" sz="3200" b="1" dirty="0">
              <a:latin typeface="Cambria"/>
              <a:ea typeface="Cambria"/>
            </a:endParaRPr>
          </a:p>
        </p:txBody>
      </p:sp>
      <p:sp>
        <p:nvSpPr>
          <p:cNvPr id="107" name="Subtitle 2">
            <a:extLst>
              <a:ext uri="{FF2B5EF4-FFF2-40B4-BE49-F238E27FC236}">
                <a16:creationId xmlns:a16="http://schemas.microsoft.com/office/drawing/2014/main" id="{111B2C38-E7EF-8C4C-8647-7112AC7DDE41}"/>
              </a:ext>
            </a:extLst>
          </p:cNvPr>
          <p:cNvSpPr txBox="1">
            <a:spLocks/>
          </p:cNvSpPr>
          <p:nvPr/>
        </p:nvSpPr>
        <p:spPr>
          <a:xfrm>
            <a:off x="11700227" y="22507304"/>
            <a:ext cx="10010292" cy="1000253"/>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a:ea typeface="Cambria"/>
              </a:rPr>
              <a:t>Material Analysis</a:t>
            </a:r>
            <a:endParaRPr lang="en-US" sz="5100" dirty="0">
              <a:solidFill>
                <a:schemeClr val="bg1"/>
              </a:solidFill>
              <a:latin typeface="Cambria" panose="02040503050406030204" pitchFamily="18" charset="0"/>
              <a:ea typeface="Cambria"/>
            </a:endParaRPr>
          </a:p>
        </p:txBody>
      </p:sp>
      <p:sp>
        <p:nvSpPr>
          <p:cNvPr id="109" name="TextBox 108">
            <a:extLst>
              <a:ext uri="{FF2B5EF4-FFF2-40B4-BE49-F238E27FC236}">
                <a16:creationId xmlns:a16="http://schemas.microsoft.com/office/drawing/2014/main" id="{D7E1163F-4183-1FE8-F2BD-F8552815DB25}"/>
              </a:ext>
            </a:extLst>
          </p:cNvPr>
          <p:cNvSpPr txBox="1"/>
          <p:nvPr/>
        </p:nvSpPr>
        <p:spPr>
          <a:xfrm>
            <a:off x="11753153" y="24272892"/>
            <a:ext cx="4196217" cy="7848302"/>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atin typeface="Cambria"/>
                <a:ea typeface="Cambria"/>
              </a:rPr>
              <a:t>The mining arm was optimized using FEA to reduce weight and increase mining strength.</a:t>
            </a:r>
          </a:p>
          <a:p>
            <a:pPr marL="457200" indent="-457200">
              <a:buFont typeface="Wingdings" panose="05000000000000000000" pitchFamily="2" charset="2"/>
              <a:buChar char="Ø"/>
            </a:pPr>
            <a:r>
              <a:rPr lang="en-US" sz="2800" dirty="0">
                <a:latin typeface="Cambria"/>
                <a:ea typeface="Cambria"/>
              </a:rPr>
              <a:t>Torque and load analysis in SolidWorks aided in our selection of mining arm and drivetrain motors.</a:t>
            </a:r>
          </a:p>
          <a:p>
            <a:pPr marL="457200" indent="-457200">
              <a:buFont typeface="Wingdings,Sans-Serif"/>
              <a:buChar char="Ø"/>
            </a:pPr>
            <a:r>
              <a:rPr lang="en-US" sz="2800" dirty="0">
                <a:latin typeface="Cambria"/>
                <a:ea typeface="Cambria"/>
              </a:rPr>
              <a:t>Material strength analysis led us to choose </a:t>
            </a:r>
            <a:r>
              <a:rPr lang="en-US" sz="2800" dirty="0">
                <a:latin typeface="Times New Roman"/>
                <a:ea typeface="Calibri" panose="020F0502020204030204"/>
                <a:cs typeface="Times New Roman"/>
              </a:rPr>
              <a:t>strength-to-weight efficient Aluminum 6061-T6 for the robot’s</a:t>
            </a:r>
            <a:r>
              <a:rPr lang="en-US" sz="2800" dirty="0">
                <a:latin typeface="Cambria"/>
                <a:ea typeface="Cambria"/>
              </a:rPr>
              <a:t> </a:t>
            </a:r>
            <a:r>
              <a:rPr lang="en-US" sz="2800" dirty="0">
                <a:latin typeface="Times New Roman"/>
                <a:ea typeface="Calibri" panose="020F0502020204030204"/>
                <a:cs typeface="Times New Roman"/>
              </a:rPr>
              <a:t>frame, bucket, and mining arm.</a:t>
            </a:r>
          </a:p>
          <a:p>
            <a:pPr marL="457200" indent="-457200">
              <a:buFont typeface="Wingdings" panose="05000000000000000000" pitchFamily="2" charset="2"/>
              <a:buChar char="Ø"/>
            </a:pPr>
            <a:endParaRPr lang="en-US" sz="2800" dirty="0">
              <a:latin typeface="Cambria"/>
              <a:ea typeface="Cambria"/>
            </a:endParaRPr>
          </a:p>
        </p:txBody>
      </p:sp>
      <p:pic>
        <p:nvPicPr>
          <p:cNvPr id="113" name="Picture 10">
            <a:extLst>
              <a:ext uri="{FF2B5EF4-FFF2-40B4-BE49-F238E27FC236}">
                <a16:creationId xmlns:a16="http://schemas.microsoft.com/office/drawing/2014/main" id="{1525D0E1-5AE9-ACCD-B211-17D56131AAF2}"/>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3900" r="4630"/>
          <a:stretch/>
        </p:blipFill>
        <p:spPr bwMode="auto">
          <a:xfrm>
            <a:off x="16729927" y="24215101"/>
            <a:ext cx="4830735" cy="265621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15" name="Picture 114">
            <a:extLst>
              <a:ext uri="{FF2B5EF4-FFF2-40B4-BE49-F238E27FC236}">
                <a16:creationId xmlns:a16="http://schemas.microsoft.com/office/drawing/2014/main" id="{9C91D26B-7E46-BA76-6DEF-18DA53566F7C}"/>
              </a:ext>
            </a:extLst>
          </p:cNvPr>
          <p:cNvPicPr>
            <a:picLocks noChangeAspect="1"/>
          </p:cNvPicPr>
          <p:nvPr/>
        </p:nvPicPr>
        <p:blipFill rotWithShape="1">
          <a:blip r:embed="rId29"/>
          <a:srcRect l="1927" t="1835" r="3204" b="2549"/>
          <a:stretch/>
        </p:blipFill>
        <p:spPr>
          <a:xfrm>
            <a:off x="16255759" y="27636083"/>
            <a:ext cx="5304904" cy="4329817"/>
          </a:xfrm>
          <a:prstGeom prst="rect">
            <a:avLst/>
          </a:prstGeom>
        </p:spPr>
      </p:pic>
      <p:sp>
        <p:nvSpPr>
          <p:cNvPr id="116" name="Subtitle 2">
            <a:extLst>
              <a:ext uri="{FF2B5EF4-FFF2-40B4-BE49-F238E27FC236}">
                <a16:creationId xmlns:a16="http://schemas.microsoft.com/office/drawing/2014/main" id="{FE4CCE0D-60B5-CE5E-F219-383773614F51}"/>
              </a:ext>
            </a:extLst>
          </p:cNvPr>
          <p:cNvSpPr txBox="1">
            <a:spLocks/>
          </p:cNvSpPr>
          <p:nvPr/>
        </p:nvSpPr>
        <p:spPr>
          <a:xfrm>
            <a:off x="32565989" y="12703647"/>
            <a:ext cx="10932674" cy="888846"/>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a:ea typeface="Cambria"/>
              </a:rPr>
              <a:t>  Software Design</a:t>
            </a:r>
            <a:endParaRPr lang="en-US" sz="5100" dirty="0">
              <a:solidFill>
                <a:schemeClr val="bg1"/>
              </a:solidFill>
              <a:latin typeface="Cambria" panose="02040503050406030204" pitchFamily="18" charset="0"/>
              <a:ea typeface="Cambria"/>
            </a:endParaRPr>
          </a:p>
        </p:txBody>
      </p:sp>
      <p:sp>
        <p:nvSpPr>
          <p:cNvPr id="117" name="Subtitle 2">
            <a:extLst>
              <a:ext uri="{FF2B5EF4-FFF2-40B4-BE49-F238E27FC236}">
                <a16:creationId xmlns:a16="http://schemas.microsoft.com/office/drawing/2014/main" id="{4F578EDD-22A0-F6B8-69BE-80056884F3D8}"/>
              </a:ext>
            </a:extLst>
          </p:cNvPr>
          <p:cNvSpPr txBox="1">
            <a:spLocks/>
          </p:cNvSpPr>
          <p:nvPr/>
        </p:nvSpPr>
        <p:spPr>
          <a:xfrm>
            <a:off x="32565988" y="13671842"/>
            <a:ext cx="10932676" cy="6657587"/>
          </a:xfrm>
          <a:prstGeom prst="rect">
            <a:avLst/>
          </a:prstGeom>
          <a:solidFill>
            <a:schemeClr val="bg1"/>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18" name="TextBox 117">
            <a:extLst>
              <a:ext uri="{FF2B5EF4-FFF2-40B4-BE49-F238E27FC236}">
                <a16:creationId xmlns:a16="http://schemas.microsoft.com/office/drawing/2014/main" id="{3F224584-6769-BA5E-2333-8B7EE22D251C}"/>
              </a:ext>
            </a:extLst>
          </p:cNvPr>
          <p:cNvSpPr txBox="1"/>
          <p:nvPr/>
        </p:nvSpPr>
        <p:spPr>
          <a:xfrm>
            <a:off x="32658617" y="13809528"/>
            <a:ext cx="10620017" cy="3785652"/>
          </a:xfrm>
          <a:prstGeom prst="rect">
            <a:avLst/>
          </a:prstGeom>
          <a:noFill/>
        </p:spPr>
        <p:txBody>
          <a:bodyPr wrap="square" lIns="91440" tIns="45720" rIns="91440" bIns="45720" rtlCol="0" anchor="t">
            <a:spAutoFit/>
          </a:bodyPr>
          <a:lstStyle/>
          <a:p>
            <a:r>
              <a:rPr lang="en-US" sz="2400" b="1" dirty="0">
                <a:latin typeface="Times New Roman"/>
                <a:cs typeface="Times New Roman"/>
              </a:rPr>
              <a:t>Client</a:t>
            </a:r>
          </a:p>
          <a:p>
            <a:pPr marL="457200" indent="-457200">
              <a:buFont typeface="Wingdings"/>
              <a:buChar char="Ø"/>
            </a:pPr>
            <a:r>
              <a:rPr lang="en-US" sz="2400" dirty="0">
                <a:latin typeface="Times New Roman"/>
                <a:cs typeface="Times New Roman"/>
              </a:rPr>
              <a:t>The client is run on a local computer using Python, which is connected to the robot via a boosted router setup.</a:t>
            </a:r>
          </a:p>
          <a:p>
            <a:pPr marL="457200" indent="-457200">
              <a:buFont typeface="Wingdings"/>
              <a:buChar char="Ø"/>
            </a:pPr>
            <a:r>
              <a:rPr lang="en-US" sz="2400" dirty="0">
                <a:latin typeface="Times New Roman"/>
                <a:ea typeface="Calibri" panose="020F0502020204030204"/>
                <a:cs typeface="Times New Roman"/>
              </a:rPr>
              <a:t>The client was designed for ease of use. The client should be easy to launch and set up, with intuitive driving controls.</a:t>
            </a:r>
          </a:p>
          <a:p>
            <a:r>
              <a:rPr lang="en-US" sz="2400" b="1" dirty="0">
                <a:latin typeface="Times New Roman"/>
                <a:ea typeface="Calibri" panose="020F0502020204030204"/>
                <a:cs typeface="Times New Roman"/>
              </a:rPr>
              <a:t>Server</a:t>
            </a:r>
          </a:p>
          <a:p>
            <a:pPr marL="457200" indent="-457200">
              <a:buFont typeface="Wingdings" panose="05000000000000000000" pitchFamily="2" charset="2"/>
              <a:buChar char="Ø"/>
            </a:pPr>
            <a:r>
              <a:rPr lang="en-US" sz="2400" dirty="0">
                <a:latin typeface="Times New Roman"/>
                <a:ea typeface="Calibri" panose="020F0502020204030204"/>
                <a:cs typeface="Times New Roman"/>
              </a:rPr>
              <a:t>The server is run on a Raspberry Pi located on the robot, which sends commands to the Arduino which controls the individual elements of the robot.</a:t>
            </a:r>
          </a:p>
          <a:p>
            <a:pPr marL="457200" indent="-457200">
              <a:buFont typeface="Wingdings" panose="05000000000000000000" pitchFamily="2" charset="2"/>
              <a:buChar char="Ø"/>
            </a:pPr>
            <a:r>
              <a:rPr lang="en-US" sz="2400" dirty="0">
                <a:latin typeface="Times New Roman"/>
                <a:ea typeface="Calibri" panose="020F0502020204030204"/>
                <a:cs typeface="Times New Roman"/>
              </a:rPr>
              <a:t>The server was designed with consistency in mind. It runs for long driving sessions without crashing and quickly receives and passes on input commands.</a:t>
            </a:r>
          </a:p>
        </p:txBody>
      </p:sp>
      <p:pic>
        <p:nvPicPr>
          <p:cNvPr id="119" name="Picture 118">
            <a:extLst>
              <a:ext uri="{FF2B5EF4-FFF2-40B4-BE49-F238E27FC236}">
                <a16:creationId xmlns:a16="http://schemas.microsoft.com/office/drawing/2014/main" id="{BF595900-C3E8-3136-B46E-368749DD830B}"/>
              </a:ext>
            </a:extLst>
          </p:cNvPr>
          <p:cNvPicPr>
            <a:picLocks noChangeAspect="1"/>
          </p:cNvPicPr>
          <p:nvPr/>
        </p:nvPicPr>
        <p:blipFill>
          <a:blip r:embed="rId30"/>
          <a:stretch>
            <a:fillRect/>
          </a:stretch>
        </p:blipFill>
        <p:spPr>
          <a:xfrm>
            <a:off x="33822627" y="17951026"/>
            <a:ext cx="8413200" cy="1674876"/>
          </a:xfrm>
          <a:prstGeom prst="rect">
            <a:avLst/>
          </a:prstGeom>
          <a:ln>
            <a:solidFill>
              <a:schemeClr val="tx1"/>
            </a:solidFill>
          </a:ln>
        </p:spPr>
      </p:pic>
      <p:sp>
        <p:nvSpPr>
          <p:cNvPr id="120" name="TextBox 119">
            <a:extLst>
              <a:ext uri="{FF2B5EF4-FFF2-40B4-BE49-F238E27FC236}">
                <a16:creationId xmlns:a16="http://schemas.microsoft.com/office/drawing/2014/main" id="{6222C970-1CB6-9CB1-806C-B726D93D3CA8}"/>
              </a:ext>
            </a:extLst>
          </p:cNvPr>
          <p:cNvSpPr txBox="1"/>
          <p:nvPr/>
        </p:nvSpPr>
        <p:spPr>
          <a:xfrm>
            <a:off x="32529444" y="19684832"/>
            <a:ext cx="11045774"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Server-Client Router Connection Scheme</a:t>
            </a:r>
          </a:p>
        </p:txBody>
      </p:sp>
      <p:sp>
        <p:nvSpPr>
          <p:cNvPr id="121" name="TextBox 120">
            <a:extLst>
              <a:ext uri="{FF2B5EF4-FFF2-40B4-BE49-F238E27FC236}">
                <a16:creationId xmlns:a16="http://schemas.microsoft.com/office/drawing/2014/main" id="{691C7163-F16F-349D-7129-09D0BA5F7E2A}"/>
              </a:ext>
            </a:extLst>
          </p:cNvPr>
          <p:cNvSpPr txBox="1"/>
          <p:nvPr/>
        </p:nvSpPr>
        <p:spPr>
          <a:xfrm>
            <a:off x="11938885" y="23676873"/>
            <a:ext cx="5715001" cy="584775"/>
          </a:xfrm>
          <a:prstGeom prst="rect">
            <a:avLst/>
          </a:prstGeom>
          <a:noFill/>
        </p:spPr>
        <p:txBody>
          <a:bodyPr wrap="square" rtlCol="0">
            <a:spAutoFit/>
          </a:bodyPr>
          <a:lstStyle/>
          <a:p>
            <a:r>
              <a:rPr lang="en-US" sz="3200" b="1" dirty="0">
                <a:latin typeface="Cambria"/>
                <a:ea typeface="Cambria"/>
              </a:rPr>
              <a:t>FEA &amp; Material Selection</a:t>
            </a:r>
          </a:p>
        </p:txBody>
      </p:sp>
      <p:pic>
        <p:nvPicPr>
          <p:cNvPr id="123" name="Picture 122">
            <a:extLst>
              <a:ext uri="{FF2B5EF4-FFF2-40B4-BE49-F238E27FC236}">
                <a16:creationId xmlns:a16="http://schemas.microsoft.com/office/drawing/2014/main" id="{EFDDF121-ED56-5B20-E26E-F6E15013DCCE}"/>
              </a:ext>
            </a:extLst>
          </p:cNvPr>
          <p:cNvPicPr>
            <a:picLocks noChangeAspect="1"/>
          </p:cNvPicPr>
          <p:nvPr/>
        </p:nvPicPr>
        <p:blipFill>
          <a:blip r:embed="rId31"/>
          <a:stretch>
            <a:fillRect/>
          </a:stretch>
        </p:blipFill>
        <p:spPr>
          <a:xfrm>
            <a:off x="25664418" y="29886540"/>
            <a:ext cx="2134991" cy="1843098"/>
          </a:xfrm>
          <a:prstGeom prst="rect">
            <a:avLst/>
          </a:prstGeom>
          <a:ln w="12700">
            <a:solidFill>
              <a:schemeClr val="tx1"/>
            </a:solidFill>
          </a:ln>
        </p:spPr>
      </p:pic>
      <p:pic>
        <p:nvPicPr>
          <p:cNvPr id="126" name="Picture 125" descr="A qr code on a white background&#10;&#10;Description automatically generated">
            <a:extLst>
              <a:ext uri="{FF2B5EF4-FFF2-40B4-BE49-F238E27FC236}">
                <a16:creationId xmlns:a16="http://schemas.microsoft.com/office/drawing/2014/main" id="{AFE0FDF9-10A2-3CF0-A281-DF0D1E57E4F6}"/>
              </a:ext>
            </a:extLst>
          </p:cNvPr>
          <p:cNvPicPr>
            <a:picLocks noChangeAspect="1"/>
          </p:cNvPicPr>
          <p:nvPr/>
        </p:nvPicPr>
        <p:blipFill>
          <a:blip r:embed="rId32"/>
          <a:stretch>
            <a:fillRect/>
          </a:stretch>
        </p:blipFill>
        <p:spPr>
          <a:xfrm>
            <a:off x="41352790" y="30213795"/>
            <a:ext cx="2184710" cy="2184710"/>
          </a:xfrm>
          <a:prstGeom prst="rect">
            <a:avLst/>
          </a:prstGeom>
          <a:ln>
            <a:solidFill>
              <a:schemeClr val="tx1"/>
            </a:solidFill>
          </a:ln>
        </p:spPr>
      </p:pic>
      <p:sp>
        <p:nvSpPr>
          <p:cNvPr id="76" name="Subtitle 2">
            <a:extLst>
              <a:ext uri="{FF2B5EF4-FFF2-40B4-BE49-F238E27FC236}">
                <a16:creationId xmlns:a16="http://schemas.microsoft.com/office/drawing/2014/main" id="{F9A08C02-851D-272F-6C4A-DE3BB3BDC51D}"/>
              </a:ext>
            </a:extLst>
          </p:cNvPr>
          <p:cNvSpPr txBox="1">
            <a:spLocks/>
          </p:cNvSpPr>
          <p:nvPr/>
        </p:nvSpPr>
        <p:spPr>
          <a:xfrm>
            <a:off x="41352789" y="29300638"/>
            <a:ext cx="2184710" cy="913156"/>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200" dirty="0">
                <a:solidFill>
                  <a:schemeClr val="bg1"/>
                </a:solidFill>
                <a:latin typeface="Cambria" panose="02040503050406030204" pitchFamily="18" charset="0"/>
              </a:rPr>
              <a:t>References</a:t>
            </a:r>
          </a:p>
        </p:txBody>
      </p:sp>
    </p:spTree>
    <p:extLst>
      <p:ext uri="{BB962C8B-B14F-4D97-AF65-F5344CB8AC3E}">
        <p14:creationId xmlns:p14="http://schemas.microsoft.com/office/powerpoint/2010/main" val="6496777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ct:contentTypeSchema xmlns:ct="http://schemas.microsoft.com/office/2006/metadata/contentType" xmlns:ma="http://schemas.microsoft.com/office/2006/metadata/properties/metaAttributes" ct:_="" ma:_="" ma:contentTypeName="Document" ma:contentTypeID="0x01010098672C9EC5D24F47B650F405AD5A3B86" ma:contentTypeVersion="16" ma:contentTypeDescription="Create a new document." ma:contentTypeScope="" ma:versionID="d8c07357562ab063bb1afc57be8229bd">
  <xsd:schema xmlns:xsd="http://www.w3.org/2001/XMLSchema" xmlns:xs="http://www.w3.org/2001/XMLSchema" xmlns:p="http://schemas.microsoft.com/office/2006/metadata/properties" xmlns:ns3="0efa9380-c040-4c7f-9f2f-27ada6b3ead3" xmlns:ns4="560fa971-aa17-42c3-8313-4443e454ed19" targetNamespace="http://schemas.microsoft.com/office/2006/metadata/properties" ma:root="true" ma:fieldsID="ad2f8e9609165d73ad3e92cde296dfcc" ns3:_="" ns4:_="">
    <xsd:import namespace="0efa9380-c040-4c7f-9f2f-27ada6b3ead3"/>
    <xsd:import namespace="560fa971-aa17-42c3-8313-4443e454ed1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OCR" minOccurs="0"/>
                <xsd:element ref="ns3:MediaServiceObjectDetectorVersions" minOccurs="0"/>
                <xsd:element ref="ns3:MediaServiceSystemTags" minOccurs="0"/>
                <xsd:element ref="ns3:MediaServiceSearchProperties"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fa9380-c040-4c7f-9f2f-27ada6b3e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0fa971-aa17-42c3-8313-4443e454ed1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activity xmlns="0efa9380-c040-4c7f-9f2f-27ada6b3ead3" xsi:nil="true"/>
  </documentManagement>
</p:properties>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3.xml><?xml version="1.0" encoding="utf-8"?>
<ds:datastoreItem xmlns:ds="http://schemas.openxmlformats.org/officeDocument/2006/customXml" ds:itemID="{63B28CE3-E09D-4CBD-97EE-CDC0F0919D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fa9380-c040-4c7f-9f2f-27ada6b3ead3"/>
    <ds:schemaRef ds:uri="560fa971-aa17-42c3-8313-4443e454ed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0BDEE84-2E29-4C88-A9B2-8297BFE1D371}">
  <ds:schemaRefs>
    <ds:schemaRef ds:uri="http://schemas.microsoft.com/sharepoint/v3/contenttype/forms"/>
  </ds:schemaRefs>
</ds:datastoreItem>
</file>

<file path=customXml/itemProps5.xml><?xml version="1.0" encoding="utf-8"?>
<ds:datastoreItem xmlns:ds="http://schemas.openxmlformats.org/officeDocument/2006/customXml" ds:itemID="{7337F210-A8C5-4AC8-8485-0DB91BDF4377}">
  <ds:schemaRefs>
    <ds:schemaRef ds:uri="http://purl.org/dc/terms/"/>
    <ds:schemaRef ds:uri="http://schemas.microsoft.com/office/2006/metadata/properties"/>
    <ds:schemaRef ds:uri="560fa971-aa17-42c3-8313-4443e454ed19"/>
    <ds:schemaRef ds:uri="http://purl.org/dc/elements/1.1/"/>
    <ds:schemaRef ds:uri="http://www.w3.org/XML/1998/namespace"/>
    <ds:schemaRef ds:uri="http://schemas.microsoft.com/office/2006/documentManagement/types"/>
    <ds:schemaRef ds:uri="0efa9380-c040-4c7f-9f2f-27ada6b3ead3"/>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9</TotalTime>
  <Words>1126</Words>
  <Application>Microsoft Office PowerPoint</Application>
  <PresentationFormat>Custom</PresentationFormat>
  <Paragraphs>113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Arial</vt:lpstr>
      <vt:lpstr>Calibri</vt:lpstr>
      <vt:lpstr>Calibri Light</vt:lpstr>
      <vt:lpstr>Cambria</vt:lpstr>
      <vt:lpstr>Times New Roman</vt:lpstr>
      <vt:lpstr>Wingdings</vt:lpstr>
      <vt:lpstr>Wingdings,Sans-Serif</vt:lpstr>
      <vt:lpstr>Office Theme</vt:lpstr>
      <vt:lpstr>UNH LunaCats | NASA Robotic Mining Team          Weston Bartlett, Kaiden Bedell, Christopher Brunet, Anthony Comte, Ethan Costa, Kenneth Fazio, Steven Gallopo,  Tyler Jagentenfl, Sean Manning, Cody McBride, Joy Planchet, Noah Simard, and Matt Toppi Advisors: Professor May-Win Thein, ChanLing Beswick University of New Hampshire Department of Mechanical Engineering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Ethan Costa</cp:lastModifiedBy>
  <cp:revision>11</cp:revision>
  <dcterms:created xsi:type="dcterms:W3CDTF">2016-03-05T16:55:12Z</dcterms:created>
  <dcterms:modified xsi:type="dcterms:W3CDTF">2024-04-16T21:41:33Z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0x01010098672C9EC5D24F47B650F405AD5A3B86</vt:lpwstr>
  </property>
</Properties>
</file>