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272F2C-3CDC-F3F3-0F2C-6BE26825E260}" name="Corinne Richard" initials="CR" userId="S::cer1074@wildcats.unh.edu::4def5f21-6a6c-4aa3-a725-a7ac3cd21d1c" providerId="AD"/>
  <p188:author id="{9FE6CA85-EDC1-99A1-7E15-E8FD302769A1}" name="Robert Letscher" initials="RL" userId="S::rtl1006@usnh.edu::b603be43-343d-4070-83b3-87b7669ffdb2" providerId="AD"/>
  <p188:author id="{1CD346E6-4AD2-E1CB-56B0-B32A1D5D2B12}" name="Corinne Richard" initials="CR" userId="S::cer1074@usnh.edu::4def5f21-6a6c-4aa3-a725-a7ac3cd21d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022" autoAdjust="0"/>
    <p:restoredTop sz="94434" autoAdjust="0"/>
  </p:normalViewPr>
  <p:slideViewPr>
    <p:cSldViewPr snapToGrid="0">
      <p:cViewPr varScale="1">
        <p:scale>
          <a:sx n="23" d="100"/>
          <a:sy n="23" d="100"/>
        </p:scale>
        <p:origin x="648" y="28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 Id="rId9"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4/16/24</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io.org/10.1001/lol2.10100" TargetMode="External"/><Relationship Id="rId13" Type="http://schemas.openxmlformats.org/officeDocument/2006/relationships/image" Target="../media/image6.png"/><Relationship Id="rId3" Type="http://schemas.openxmlformats.org/officeDocument/2006/relationships/hyperlink" Target="https://doi.org/10.1038/ngeo2812" TargetMode="External"/><Relationship Id="rId7" Type="http://schemas.openxmlformats.org/officeDocument/2006/relationships/hyperlink" Target="https://doi.org/10.1029/96jc03455" TargetMode="External"/><Relationship Id="rId12"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oi.org/10.1007/s10236-005-0054-x" TargetMode="External"/><Relationship Id="rId11" Type="http://schemas.openxmlformats.org/officeDocument/2006/relationships/image" Target="../media/image4.jpg"/><Relationship Id="rId5" Type="http://schemas.openxmlformats.org/officeDocument/2006/relationships/hyperlink" Target="https://doi.org/10.1038/s41561-022-00988-1" TargetMode="External"/><Relationship Id="rId15" Type="http://schemas.openxmlformats.org/officeDocument/2006/relationships/image" Target="../media/image8.png"/><Relationship Id="rId10" Type="http://schemas.openxmlformats.org/officeDocument/2006/relationships/image" Target="../media/image3.gif"/><Relationship Id="rId4" Type="http://schemas.openxmlformats.org/officeDocument/2006/relationships/hyperlink" Target="https://doi.org/10.1029/2022gb007354" TargetMode="External"/><Relationship Id="rId9" Type="http://schemas.openxmlformats.org/officeDocument/2006/relationships/image" Target="../media/image2.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6600" dirty="0">
                <a:solidFill>
                  <a:schemeClr val="bg1"/>
                </a:solidFill>
                <a:latin typeface="Cambria" panose="02040503050406030204" pitchFamily="18" charset="0"/>
                <a:cs typeface="Arial" panose="020B0604020202020204" pitchFamily="34" charset="0"/>
              </a:rPr>
              <a:t>Supply and Consumption of Dissolved Organic Phosphorus Across the Subtropical Indian Ocean</a:t>
            </a:r>
            <a:br>
              <a:rPr lang="en-US" sz="8400"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Author: Corinne Richard | Advisor: Dr. Robert </a:t>
            </a:r>
            <a:r>
              <a:rPr lang="en-US" sz="5600" u="sng" dirty="0" err="1">
                <a:solidFill>
                  <a:schemeClr val="bg1"/>
                </a:solidFill>
                <a:latin typeface="Cambria" panose="02040503050406030204" pitchFamily="18" charset="0"/>
                <a:cs typeface="Arial" panose="020B0604020202020204" pitchFamily="34" charset="0"/>
              </a:rPr>
              <a:t>Letscher</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Earth Sciences,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7" y="6318585"/>
            <a:ext cx="11316893" cy="9674594"/>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00027" indent="-400027" algn="just">
              <a:spcBef>
                <a:spcPts val="0"/>
              </a:spcBef>
              <a:buFont typeface="Arial" panose="020B0604020202020204" pitchFamily="34" charset="0"/>
              <a:buChar char="•"/>
            </a:pPr>
            <a:r>
              <a:rPr lang="en-US" sz="2800" dirty="0">
                <a:latin typeface="Cambria" panose="02040503050406030204" pitchFamily="18" charset="0"/>
              </a:rPr>
              <a:t>Marine autotrophs (phytoplankton) form the basis of the ocean’s food chain.</a:t>
            </a:r>
            <a:r>
              <a:rPr lang="en-US" sz="1200" dirty="0">
                <a:latin typeface="Cambria" panose="02040503050406030204" pitchFamily="18" charset="0"/>
              </a:rPr>
              <a:t> </a:t>
            </a:r>
            <a:r>
              <a:rPr lang="en-US" sz="2800" dirty="0">
                <a:latin typeface="Cambria" panose="02040503050406030204" pitchFamily="18" charset="0"/>
              </a:rPr>
              <a:t>Phytoplankton rely on ocean nutrients, such as </a:t>
            </a:r>
            <a:r>
              <a:rPr lang="en-US" sz="2800" b="1" dirty="0">
                <a:solidFill>
                  <a:srgbClr val="0070C0"/>
                </a:solidFill>
                <a:latin typeface="Cambria" panose="02040503050406030204" pitchFamily="18" charset="0"/>
              </a:rPr>
              <a:t>phosphorus and nitrogen</a:t>
            </a:r>
            <a:r>
              <a:rPr lang="en-US" sz="2800" dirty="0">
                <a:latin typeface="Cambria" panose="02040503050406030204" pitchFamily="18" charset="0"/>
              </a:rPr>
              <a:t>, to grow and survive. </a:t>
            </a:r>
          </a:p>
          <a:p>
            <a:pPr marL="400027" indent="-400027" algn="just">
              <a:spcBef>
                <a:spcPts val="0"/>
              </a:spcBef>
              <a:buFont typeface="Arial" panose="020B0604020202020204" pitchFamily="34" charset="0"/>
              <a:buChar char="•"/>
            </a:pPr>
            <a:r>
              <a:rPr lang="en-US" sz="2800" dirty="0">
                <a:latin typeface="Cambria" panose="02040503050406030204" pitchFamily="18" charset="0"/>
              </a:rPr>
              <a:t>Phytoplankton preferentially use inorganic nutrient forms because inorganic P and N molecules are small. Organic P and N molecules are larger and require enzymatic activity (e.g. alkaline phosphatase) to be taken up (Whitney and Lomas 2018). </a:t>
            </a:r>
          </a:p>
          <a:p>
            <a:pPr marL="400027" indent="-400027" algn="just">
              <a:spcBef>
                <a:spcPts val="0"/>
              </a:spcBef>
              <a:buFont typeface="Arial" panose="020B0604020202020204" pitchFamily="34" charset="0"/>
              <a:buChar char="•"/>
            </a:pPr>
            <a:r>
              <a:rPr lang="en-US" sz="2800" dirty="0">
                <a:latin typeface="Cambria" panose="02040503050406030204" pitchFamily="18" charset="0"/>
              </a:rPr>
              <a:t>Models of biological productivity within subtropical oligotrophic (low nutrient) gyres indicate dissolved organic phosphorus (DOP) may be used in place of inorganic phosphorus (PO</a:t>
            </a:r>
            <a:r>
              <a:rPr lang="en-US" sz="2800" baseline="-25000" dirty="0">
                <a:latin typeface="Cambria" panose="02040503050406030204" pitchFamily="18" charset="0"/>
              </a:rPr>
              <a:t>4</a:t>
            </a:r>
            <a:r>
              <a:rPr lang="en-US" sz="2800" baseline="30000" dirty="0">
                <a:latin typeface="Cambria" panose="02040503050406030204" pitchFamily="18" charset="0"/>
              </a:rPr>
              <a:t>3-</a:t>
            </a:r>
            <a:r>
              <a:rPr lang="en-US" sz="2800" dirty="0">
                <a:latin typeface="Cambria" panose="02040503050406030204" pitchFamily="18" charset="0"/>
              </a:rPr>
              <a:t>) by marine autotrophs (Letscher et al 2016; 2022).</a:t>
            </a:r>
          </a:p>
          <a:p>
            <a:pPr marL="400027" indent="-400027" algn="just">
              <a:spcBef>
                <a:spcPts val="0"/>
              </a:spcBef>
              <a:buFont typeface="Arial" panose="020B0604020202020204" pitchFamily="34" charset="0"/>
              <a:buChar char="•"/>
            </a:pPr>
            <a:r>
              <a:rPr lang="en-US" sz="2800" b="0" i="0" u="none" strike="noStrike" dirty="0">
                <a:solidFill>
                  <a:srgbClr val="000000"/>
                </a:solidFill>
                <a:effectLst/>
                <a:latin typeface="Cambria" panose="02040503050406030204" pitchFamily="18" charset="0"/>
              </a:rPr>
              <a:t>One model study estimates DOP contributes 14% of the required P in the global ocean for sustained marine phytoplankton growth (Letscher et al. 2022). To date, field studies of these processes to test the models are dominated in the Atlantic and Pacific Oceans. Here we investigate the DOP distribution and consumption across the </a:t>
            </a:r>
            <a:r>
              <a:rPr lang="en-US" sz="2800" b="1" i="0" u="none" strike="noStrike" dirty="0">
                <a:solidFill>
                  <a:srgbClr val="0070C0"/>
                </a:solidFill>
                <a:effectLst/>
                <a:latin typeface="Cambria" panose="02040503050406030204" pitchFamily="18" charset="0"/>
              </a:rPr>
              <a:t>Indian Ocean </a:t>
            </a:r>
            <a:r>
              <a:rPr lang="en-US" sz="2800" b="0" i="0" u="none" strike="noStrike" dirty="0">
                <a:solidFill>
                  <a:srgbClr val="000000"/>
                </a:solidFill>
                <a:effectLst/>
                <a:latin typeface="Cambria" panose="02040503050406030204" pitchFamily="18" charset="0"/>
              </a:rPr>
              <a:t>from the I05 US GO-SHIP Cruise (2023) across ~33ºS latitude.</a:t>
            </a:r>
          </a:p>
          <a:p>
            <a:pPr marL="400027" indent="-400027" algn="just">
              <a:spcBef>
                <a:spcPts val="0"/>
              </a:spcBef>
              <a:buFont typeface="Arial" panose="020B0604020202020204" pitchFamily="34" charset="0"/>
              <a:buChar char="•"/>
            </a:pPr>
            <a:r>
              <a:rPr lang="en-US" sz="2800" dirty="0">
                <a:solidFill>
                  <a:srgbClr val="000000"/>
                </a:solidFill>
                <a:latin typeface="Cambria" panose="02040503050406030204" pitchFamily="18" charset="0"/>
              </a:rPr>
              <a:t>Indian Ocean circulation does not follow the same patterns as other ocean basins. Strong current diversions in the subtropics result in recirculation in the western and central regions of the basin (</a:t>
            </a:r>
            <a:r>
              <a:rPr lang="en-US" sz="2800" dirty="0" err="1">
                <a:solidFill>
                  <a:srgbClr val="000000"/>
                </a:solidFill>
                <a:latin typeface="Cambria" panose="02040503050406030204" pitchFamily="18" charset="0"/>
              </a:rPr>
              <a:t>Stramma</a:t>
            </a:r>
            <a:r>
              <a:rPr lang="en-US" sz="2800" dirty="0">
                <a:solidFill>
                  <a:srgbClr val="000000"/>
                </a:solidFill>
                <a:latin typeface="Cambria" panose="02040503050406030204" pitchFamily="18" charset="0"/>
              </a:rPr>
              <a:t> and </a:t>
            </a:r>
            <a:r>
              <a:rPr lang="en-US" sz="2800" dirty="0" err="1">
                <a:solidFill>
                  <a:srgbClr val="000000"/>
                </a:solidFill>
                <a:latin typeface="Cambria" panose="02040503050406030204" pitchFamily="18" charset="0"/>
              </a:rPr>
              <a:t>Lutjeharms</a:t>
            </a:r>
            <a:r>
              <a:rPr lang="en-US" sz="2800" dirty="0">
                <a:solidFill>
                  <a:srgbClr val="000000"/>
                </a:solidFill>
                <a:latin typeface="Cambria" panose="02040503050406030204" pitchFamily="18" charset="0"/>
              </a:rPr>
              <a:t> 1997). Diverging </a:t>
            </a:r>
            <a:r>
              <a:rPr lang="en-US" sz="2800" dirty="0" err="1">
                <a:solidFill>
                  <a:srgbClr val="000000"/>
                </a:solidFill>
                <a:latin typeface="Cambria" panose="02040503050406030204" pitchFamily="18" charset="0"/>
              </a:rPr>
              <a:t>recirculations</a:t>
            </a:r>
            <a:r>
              <a:rPr lang="en-US" sz="2800" dirty="0">
                <a:solidFill>
                  <a:srgbClr val="000000"/>
                </a:solidFill>
                <a:latin typeface="Cambria" panose="02040503050406030204" pitchFamily="18" charset="0"/>
              </a:rPr>
              <a:t> are observed at 65º and 95ºE (</a:t>
            </a:r>
            <a:r>
              <a:rPr lang="en-US" sz="2800" dirty="0" err="1">
                <a:solidFill>
                  <a:srgbClr val="000000"/>
                </a:solidFill>
                <a:latin typeface="Cambria" panose="02040503050406030204" pitchFamily="18" charset="0"/>
              </a:rPr>
              <a:t>Stramma</a:t>
            </a:r>
            <a:r>
              <a:rPr lang="en-US" sz="2800" dirty="0">
                <a:solidFill>
                  <a:srgbClr val="000000"/>
                </a:solidFill>
                <a:latin typeface="Cambria" panose="02040503050406030204" pitchFamily="18" charset="0"/>
              </a:rPr>
              <a:t> and </a:t>
            </a:r>
            <a:r>
              <a:rPr lang="en-US" sz="2800" dirty="0" err="1">
                <a:solidFill>
                  <a:srgbClr val="000000"/>
                </a:solidFill>
                <a:latin typeface="Cambria" panose="02040503050406030204" pitchFamily="18" charset="0"/>
              </a:rPr>
              <a:t>Lutjeharms</a:t>
            </a:r>
            <a:r>
              <a:rPr lang="en-US" sz="2800" dirty="0">
                <a:solidFill>
                  <a:srgbClr val="000000"/>
                </a:solidFill>
                <a:latin typeface="Cambria" panose="02040503050406030204" pitchFamily="18" charset="0"/>
              </a:rPr>
              <a:t>, 1997). </a:t>
            </a:r>
          </a:p>
          <a:p>
            <a:pPr marL="400027" indent="-400027" algn="just">
              <a:spcBef>
                <a:spcPts val="0"/>
              </a:spcBef>
              <a:buFont typeface="Arial" panose="020B0604020202020204" pitchFamily="34" charset="0"/>
              <a:buChar char="•"/>
            </a:pPr>
            <a:r>
              <a:rPr lang="en-US" sz="2800" dirty="0">
                <a:solidFill>
                  <a:srgbClr val="000000"/>
                </a:solidFill>
                <a:latin typeface="Cambria" panose="02040503050406030204" pitchFamily="18" charset="0"/>
              </a:rPr>
              <a:t>Higher PO</a:t>
            </a:r>
            <a:r>
              <a:rPr lang="en-US" sz="2800" baseline="-25000" dirty="0">
                <a:solidFill>
                  <a:srgbClr val="000000"/>
                </a:solidFill>
                <a:latin typeface="Cambria" panose="02040503050406030204" pitchFamily="18" charset="0"/>
              </a:rPr>
              <a:t>4</a:t>
            </a:r>
            <a:r>
              <a:rPr lang="en-US" sz="2800" baseline="30000" dirty="0">
                <a:solidFill>
                  <a:srgbClr val="000000"/>
                </a:solidFill>
                <a:latin typeface="Cambria" panose="02040503050406030204" pitchFamily="18" charset="0"/>
              </a:rPr>
              <a:t>3-</a:t>
            </a:r>
            <a:r>
              <a:rPr lang="en-US" sz="2800" dirty="0">
                <a:solidFill>
                  <a:srgbClr val="000000"/>
                </a:solidFill>
                <a:latin typeface="Cambria" panose="02040503050406030204" pitchFamily="18" charset="0"/>
              </a:rPr>
              <a:t> stress leads to higher DOP consumption rates (Liang et al 2022), which has been largely unstudied in the Indian Ocean.</a:t>
            </a:r>
          </a:p>
          <a:p>
            <a:pPr marL="400027" indent="-400027" algn="just">
              <a:spcBef>
                <a:spcPts val="0"/>
              </a:spcBef>
              <a:buFont typeface="Arial" panose="020B0604020202020204" pitchFamily="34" charset="0"/>
              <a:buChar char="•"/>
            </a:pPr>
            <a:endParaRPr lang="en-US" sz="28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800" dirty="0">
              <a:latin typeface="Cambria" panose="02040503050406030204" pitchFamily="18" charset="0"/>
            </a:endParaRPr>
          </a:p>
          <a:p>
            <a:pPr>
              <a:lnSpc>
                <a:spcPct val="100000"/>
              </a:lnSpc>
            </a:pPr>
            <a:endParaRPr lang="en-US" sz="2800" dirty="0">
              <a:latin typeface="Cambria" panose="02040503050406030204" pitchFamily="18" charset="0"/>
            </a:endParaRPr>
          </a:p>
          <a:p>
            <a:pPr>
              <a:lnSpc>
                <a:spcPct val="100000"/>
              </a:lnSpc>
            </a:pPr>
            <a:endParaRPr lang="en-US" sz="2800" dirty="0">
              <a:latin typeface="Cambria" panose="02040503050406030204" pitchFamily="18" charset="0"/>
            </a:endParaRPr>
          </a:p>
          <a:p>
            <a:pPr>
              <a:lnSpc>
                <a:spcPct val="100000"/>
              </a:lnSpc>
            </a:pPr>
            <a:endParaRPr lang="en-US" sz="2800" dirty="0">
              <a:latin typeface="Cambria" panose="02040503050406030204" pitchFamily="18" charset="0"/>
            </a:endParaRPr>
          </a:p>
          <a:p>
            <a:pPr>
              <a:lnSpc>
                <a:spcPct val="100000"/>
              </a:lnSpc>
            </a:pPr>
            <a:endParaRPr lang="en-US" sz="2800" dirty="0">
              <a:latin typeface="Cambria" panose="02040503050406030204" pitchFamily="18" charset="0"/>
            </a:endParaRPr>
          </a:p>
          <a:p>
            <a:pPr>
              <a:lnSpc>
                <a:spcPct val="100000"/>
              </a:lnSpc>
            </a:pPr>
            <a:endParaRPr lang="en-US" sz="2800" dirty="0">
              <a:latin typeface="Cambria" panose="02040503050406030204" pitchFamily="18" charset="0"/>
            </a:endParaRPr>
          </a:p>
          <a:p>
            <a:endParaRPr lang="en-US" sz="3700" dirty="0">
              <a:latin typeface="Cambria" panose="02040503050406030204" pitchFamily="18" charset="0"/>
            </a:endParaRPr>
          </a:p>
        </p:txBody>
      </p:sp>
      <p:sp>
        <p:nvSpPr>
          <p:cNvPr id="7" name="Subtitle 2"/>
          <p:cNvSpPr txBox="1">
            <a:spLocks/>
          </p:cNvSpPr>
          <p:nvPr/>
        </p:nvSpPr>
        <p:spPr>
          <a:xfrm>
            <a:off x="369597" y="16248313"/>
            <a:ext cx="1131689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Questions/Motivation</a:t>
            </a:r>
            <a:endParaRPr lang="en-US" sz="5800" dirty="0">
              <a:solidFill>
                <a:schemeClr val="bg1"/>
              </a:solidFill>
              <a:latin typeface="Cambria" panose="02040503050406030204" pitchFamily="18" charset="0"/>
            </a:endParaRPr>
          </a:p>
        </p:txBody>
      </p:sp>
      <p:sp>
        <p:nvSpPr>
          <p:cNvPr id="9" name="Subtitle 2"/>
          <p:cNvSpPr txBox="1">
            <a:spLocks/>
          </p:cNvSpPr>
          <p:nvPr/>
        </p:nvSpPr>
        <p:spPr>
          <a:xfrm>
            <a:off x="12314092" y="4937912"/>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The Indian Ocean: an understudied region for marine DOP</a:t>
            </a:r>
          </a:p>
        </p:txBody>
      </p:sp>
      <p:sp>
        <p:nvSpPr>
          <p:cNvPr id="12" name="Subtitle 2"/>
          <p:cNvSpPr txBox="1">
            <a:spLocks/>
          </p:cNvSpPr>
          <p:nvPr/>
        </p:nvSpPr>
        <p:spPr>
          <a:xfrm>
            <a:off x="32552328" y="16189765"/>
            <a:ext cx="10914743" cy="6908757"/>
          </a:xfrm>
          <a:prstGeom prst="rect">
            <a:avLst/>
          </a:prstGeom>
          <a:noFill/>
          <a:ln>
            <a:solidFill>
              <a:srgbClr val="002060"/>
            </a:solidFill>
          </a:ln>
        </p:spPr>
        <p:txBody>
          <a:bodyPr vert="horz" lIns="106674" tIns="53337" rIns="106674" bIns="53337" rtlCol="0" anchor="t">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buFont typeface="Arial" panose="020B0604020202020204" pitchFamily="34" charset="0"/>
              <a:buChar char="•"/>
            </a:pPr>
            <a:r>
              <a:rPr lang="en-US" sz="3200" dirty="0">
                <a:solidFill>
                  <a:srgbClr val="000000"/>
                </a:solidFill>
                <a:latin typeface="Cambria" panose="02040503050406030204" pitchFamily="18" charset="0"/>
              </a:rPr>
              <a:t>Previous studies using models to estimate autotropic DOP uptake in this region predict </a:t>
            </a:r>
            <a:r>
              <a:rPr lang="en-US" sz="3200" dirty="0" err="1">
                <a:solidFill>
                  <a:srgbClr val="000000"/>
                </a:solidFill>
                <a:latin typeface="Cambria" panose="02040503050406030204" pitchFamily="18" charset="0"/>
              </a:rPr>
              <a:t>DOP</a:t>
            </a:r>
            <a:r>
              <a:rPr lang="en-US" sz="3200" baseline="-25000" dirty="0" err="1">
                <a:solidFill>
                  <a:srgbClr val="000000"/>
                </a:solidFill>
                <a:latin typeface="Cambria" panose="02040503050406030204" pitchFamily="18" charset="0"/>
              </a:rPr>
              <a:t>cons</a:t>
            </a:r>
            <a:r>
              <a:rPr lang="en-US" sz="3200" baseline="-25000" dirty="0">
                <a:solidFill>
                  <a:srgbClr val="000000"/>
                </a:solidFill>
                <a:latin typeface="Cambria" panose="02040503050406030204" pitchFamily="18" charset="0"/>
              </a:rPr>
              <a:t> </a:t>
            </a:r>
            <a:r>
              <a:rPr lang="en-US" sz="3200" dirty="0">
                <a:solidFill>
                  <a:srgbClr val="000000"/>
                </a:solidFill>
                <a:latin typeface="Cambria" panose="02040503050406030204" pitchFamily="18" charset="0"/>
              </a:rPr>
              <a:t>= </a:t>
            </a:r>
            <a:r>
              <a:rPr lang="en-US" sz="3200" b="0" i="0" dirty="0">
                <a:solidFill>
                  <a:srgbClr val="000000"/>
                </a:solidFill>
                <a:effectLst/>
                <a:latin typeface="Cambria" panose="02040503050406030204" pitchFamily="18" charset="0"/>
              </a:rPr>
              <a:t>0.49±0.07 mmol m</a:t>
            </a:r>
            <a:r>
              <a:rPr lang="en-US" sz="3200" b="0" i="0" baseline="30000" dirty="0">
                <a:solidFill>
                  <a:srgbClr val="000000"/>
                </a:solidFill>
                <a:effectLst/>
                <a:latin typeface="Cambria" panose="02040503050406030204" pitchFamily="18" charset="0"/>
              </a:rPr>
              <a:t>-2</a:t>
            </a:r>
            <a:r>
              <a:rPr lang="en-US" sz="3200" b="0" i="0" dirty="0">
                <a:solidFill>
                  <a:srgbClr val="000000"/>
                </a:solidFill>
                <a:effectLst/>
                <a:latin typeface="Cambria" panose="02040503050406030204" pitchFamily="18" charset="0"/>
              </a:rPr>
              <a:t>yr</a:t>
            </a:r>
            <a:r>
              <a:rPr lang="en-US" sz="3200" b="0" i="0" baseline="30000" dirty="0">
                <a:solidFill>
                  <a:srgbClr val="000000"/>
                </a:solidFill>
                <a:effectLst/>
                <a:latin typeface="Cambria" panose="02040503050406030204" pitchFamily="18" charset="0"/>
              </a:rPr>
              <a:t>-1</a:t>
            </a:r>
            <a:r>
              <a:rPr lang="en-US" sz="3200" dirty="0">
                <a:solidFill>
                  <a:srgbClr val="000000"/>
                </a:solidFill>
                <a:latin typeface="Cambria" panose="02040503050406030204" pitchFamily="18" charset="0"/>
              </a:rPr>
              <a:t> (</a:t>
            </a:r>
            <a:r>
              <a:rPr lang="en-US" sz="3200" dirty="0" err="1">
                <a:solidFill>
                  <a:srgbClr val="000000"/>
                </a:solidFill>
                <a:latin typeface="Cambria" panose="02040503050406030204" pitchFamily="18" charset="0"/>
              </a:rPr>
              <a:t>Letscher</a:t>
            </a:r>
            <a:r>
              <a:rPr lang="en-US" sz="3200" dirty="0">
                <a:solidFill>
                  <a:srgbClr val="000000"/>
                </a:solidFill>
                <a:latin typeface="Cambria" panose="02040503050406030204" pitchFamily="18" charset="0"/>
              </a:rPr>
              <a:t> et al 2022) </a:t>
            </a:r>
            <a:r>
              <a:rPr lang="en-US" sz="3200" dirty="0">
                <a:solidFill>
                  <a:srgbClr val="000000"/>
                </a:solidFill>
                <a:latin typeface="Cambria" panose="02040503050406030204" pitchFamily="18" charset="0"/>
                <a:sym typeface="Wingdings" pitchFamily="2" charset="2"/>
              </a:rPr>
              <a:t> our estimates are almost </a:t>
            </a:r>
            <a:r>
              <a:rPr lang="en-US" sz="3200" b="1" dirty="0">
                <a:solidFill>
                  <a:schemeClr val="accent5"/>
                </a:solidFill>
                <a:latin typeface="Cambria" panose="02040503050406030204" pitchFamily="18" charset="0"/>
                <a:sym typeface="Wingdings" pitchFamily="2" charset="2"/>
              </a:rPr>
              <a:t>3 times higher</a:t>
            </a:r>
          </a:p>
          <a:p>
            <a:pPr marL="571500" indent="-571500" algn="l">
              <a:spcBef>
                <a:spcPts val="0"/>
              </a:spcBef>
              <a:buFont typeface="Arial" panose="020B0604020202020204" pitchFamily="34" charset="0"/>
              <a:buChar char="•"/>
            </a:pPr>
            <a:r>
              <a:rPr lang="en-US" sz="3200" dirty="0">
                <a:solidFill>
                  <a:srgbClr val="000000"/>
                </a:solidFill>
                <a:latin typeface="Cambria" panose="02040503050406030204" pitchFamily="18" charset="0"/>
                <a:sym typeface="Wingdings" pitchFamily="2" charset="2"/>
              </a:rPr>
              <a:t> This model also predicted the fraction of the biological pump supported by DOP to be ~14%; our higher value could indicate DOP to be more important</a:t>
            </a:r>
            <a:endParaRPr lang="en-US" sz="3200" dirty="0">
              <a:latin typeface="Cambria" panose="02040503050406030204" pitchFamily="18" charset="0"/>
            </a:endParaRPr>
          </a:p>
          <a:p>
            <a:pPr marL="571500" indent="-571500" algn="l">
              <a:spcBef>
                <a:spcPts val="0"/>
              </a:spcBef>
              <a:buFont typeface="Arial" panose="020B0604020202020204" pitchFamily="34" charset="0"/>
              <a:buChar char="•"/>
            </a:pPr>
            <a:r>
              <a:rPr lang="en-US" sz="3200" dirty="0">
                <a:latin typeface="Cambria" panose="02040503050406030204" pitchFamily="18" charset="0"/>
              </a:rPr>
              <a:t>As the ocean changes with the climate and nutrient availability becomes more unpredictable, the fate of phytoplankton might be more optimistic than previously assumed since DOP concentrations are comparable to PO</a:t>
            </a:r>
            <a:r>
              <a:rPr lang="en-US" sz="3200" baseline="-25000" dirty="0">
                <a:latin typeface="Cambria" panose="02040503050406030204" pitchFamily="18" charset="0"/>
              </a:rPr>
              <a:t>4</a:t>
            </a:r>
            <a:r>
              <a:rPr lang="en-US" sz="3200" baseline="30000" dirty="0">
                <a:latin typeface="Cambria" panose="02040503050406030204" pitchFamily="18" charset="0"/>
              </a:rPr>
              <a:t>3-</a:t>
            </a:r>
          </a:p>
          <a:p>
            <a:pPr marL="571500" indent="-571500" algn="l">
              <a:spcBef>
                <a:spcPts val="0"/>
              </a:spcBef>
              <a:buFont typeface="Arial" panose="020B0604020202020204" pitchFamily="34" charset="0"/>
              <a:buChar char="•"/>
            </a:pPr>
            <a:r>
              <a:rPr lang="en-US" sz="3200" dirty="0">
                <a:latin typeface="Cambria" panose="02040503050406030204" pitchFamily="18" charset="0"/>
              </a:rPr>
              <a:t>The ability of phytoplankton to utilize DOP in place of PO</a:t>
            </a:r>
            <a:r>
              <a:rPr lang="en-US" sz="3200" baseline="-25000" dirty="0">
                <a:latin typeface="Cambria" panose="02040503050406030204" pitchFamily="18" charset="0"/>
              </a:rPr>
              <a:t>4</a:t>
            </a:r>
            <a:r>
              <a:rPr lang="en-US" sz="3200" baseline="30000" dirty="0">
                <a:latin typeface="Cambria" panose="02040503050406030204" pitchFamily="18" charset="0"/>
              </a:rPr>
              <a:t>3-</a:t>
            </a:r>
            <a:r>
              <a:rPr lang="en-US" sz="3200" dirty="0">
                <a:latin typeface="Cambria" panose="02040503050406030204" pitchFamily="18" charset="0"/>
              </a:rPr>
              <a:t> shows a resilience that could be critical for sustaining ocean ecosystems. </a:t>
            </a:r>
          </a:p>
          <a:p>
            <a:pPr marL="571500" indent="-571500" algn="l">
              <a:spcBef>
                <a:spcPts val="0"/>
              </a:spcBef>
              <a:buFont typeface="Arial" panose="020B0604020202020204" pitchFamily="34" charset="0"/>
              <a:buChar char="•"/>
            </a:pPr>
            <a:r>
              <a:rPr lang="en-US" sz="3200" dirty="0">
                <a:latin typeface="Cambria" panose="02040503050406030204" pitchFamily="18" charset="0"/>
              </a:rPr>
              <a:t>Further research should evaluate the role of iron stress in the Indian Ocean on the utilization of DOP as a photosynthetic nutrient since current research concludes this variable to be an important factor in other ocean basins (Liang et al 2022). </a:t>
            </a:r>
          </a:p>
        </p:txBody>
      </p:sp>
      <p:sp>
        <p:nvSpPr>
          <p:cNvPr id="13" name="Subtitle 2"/>
          <p:cNvSpPr txBox="1">
            <a:spLocks/>
          </p:cNvSpPr>
          <p:nvPr/>
        </p:nvSpPr>
        <p:spPr>
          <a:xfrm>
            <a:off x="369597" y="4927623"/>
            <a:ext cx="1130892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Introduction</a:t>
            </a:r>
          </a:p>
        </p:txBody>
      </p:sp>
      <p:sp>
        <p:nvSpPr>
          <p:cNvPr id="15" name="Subtitle 2"/>
          <p:cNvSpPr txBox="1">
            <a:spLocks/>
          </p:cNvSpPr>
          <p:nvPr/>
        </p:nvSpPr>
        <p:spPr>
          <a:xfrm>
            <a:off x="32591449"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Results/Discussion</a:t>
            </a:r>
          </a:p>
        </p:txBody>
      </p:sp>
      <p:sp>
        <p:nvSpPr>
          <p:cNvPr id="16" name="Subtitle 2"/>
          <p:cNvSpPr txBox="1">
            <a:spLocks/>
          </p:cNvSpPr>
          <p:nvPr/>
        </p:nvSpPr>
        <p:spPr>
          <a:xfrm>
            <a:off x="12300593" y="6000072"/>
            <a:ext cx="19641782"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17" name="Subtitle 2"/>
          <p:cNvSpPr txBox="1">
            <a:spLocks/>
          </p:cNvSpPr>
          <p:nvPr/>
        </p:nvSpPr>
        <p:spPr>
          <a:xfrm>
            <a:off x="32552327" y="14854918"/>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Conclusions</a:t>
            </a:r>
          </a:p>
        </p:txBody>
      </p:sp>
      <p:sp>
        <p:nvSpPr>
          <p:cNvPr id="18" name="Subtitle 2"/>
          <p:cNvSpPr txBox="1">
            <a:spLocks/>
          </p:cNvSpPr>
          <p:nvPr/>
        </p:nvSpPr>
        <p:spPr>
          <a:xfrm>
            <a:off x="32552328" y="23554962"/>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Acknowledgements</a:t>
            </a:r>
          </a:p>
        </p:txBody>
      </p:sp>
      <p:sp>
        <p:nvSpPr>
          <p:cNvPr id="19" name="Subtitle 2"/>
          <p:cNvSpPr txBox="1">
            <a:spLocks/>
          </p:cNvSpPr>
          <p:nvPr/>
        </p:nvSpPr>
        <p:spPr>
          <a:xfrm>
            <a:off x="32552328" y="5915403"/>
            <a:ext cx="10914743" cy="8829359"/>
          </a:xfrm>
          <a:prstGeom prst="rect">
            <a:avLst/>
          </a:prstGeom>
          <a:noFill/>
          <a:ln>
            <a:solidFill>
              <a:srgbClr val="002060"/>
            </a:solidFill>
          </a:ln>
        </p:spPr>
        <p:txBody>
          <a:bodyPr vert="horz" lIns="106674" tIns="53337" rIns="106674" bIns="53337" rtlCol="0" anchor="t">
            <a:normAutofit fontScale="8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buFont typeface="Arial" panose="020B0604020202020204" pitchFamily="34" charset="0"/>
              <a:buChar char="•"/>
            </a:pPr>
            <a:r>
              <a:rPr lang="en-US" sz="3300" b="0" i="0" u="none" strike="noStrike" dirty="0">
                <a:solidFill>
                  <a:srgbClr val="000000"/>
                </a:solidFill>
                <a:effectLst/>
                <a:latin typeface="Cambria" panose="02040503050406030204" pitchFamily="18" charset="0"/>
              </a:rPr>
              <a:t>Higher [DOP] at the western gyre’s edge @ 52ºE (~ 0.085 ± 0.03 µmol/kg) compared to the gyre’s center @ 40ºE (~0.026 ± 0.015 µmol</a:t>
            </a:r>
            <a:r>
              <a:rPr lang="en-US" sz="3300" dirty="0">
                <a:solidFill>
                  <a:srgbClr val="000000"/>
                </a:solidFill>
                <a:latin typeface="Cambria" panose="02040503050406030204" pitchFamily="18" charset="0"/>
              </a:rPr>
              <a:t>/kg) suggests biological (autotrophic) consumption:</a:t>
            </a:r>
          </a:p>
          <a:p>
            <a:pPr marL="571500" indent="-571500" algn="l">
              <a:spcBef>
                <a:spcPts val="0"/>
              </a:spcBef>
              <a:buFont typeface="Arial" panose="020B0604020202020204" pitchFamily="34" charset="0"/>
              <a:buChar char="•"/>
            </a:pPr>
            <a:endParaRPr lang="en-US" sz="3000" b="0" i="0" u="none" strike="noStrike" dirty="0">
              <a:solidFill>
                <a:srgbClr val="000000"/>
              </a:solidFill>
              <a:effectLst/>
              <a:latin typeface="Cambria" panose="02040503050406030204" pitchFamily="18" charset="0"/>
            </a:endParaRPr>
          </a:p>
          <a:p>
            <a:pPr>
              <a:spcBef>
                <a:spcPts val="1800"/>
              </a:spcBef>
            </a:pPr>
            <a:r>
              <a:rPr lang="en-US" sz="3000" b="0" i="1" u="none" strike="noStrike" dirty="0" err="1">
                <a:solidFill>
                  <a:srgbClr val="000000"/>
                </a:solidFill>
                <a:effectLst/>
                <a:latin typeface="Cambria" panose="02040503050406030204" pitchFamily="18" charset="0"/>
              </a:rPr>
              <a:t>DOP</a:t>
            </a:r>
            <a:r>
              <a:rPr lang="en-US" sz="3000" b="0" i="1" u="none" strike="noStrike" baseline="-25000" dirty="0" err="1">
                <a:solidFill>
                  <a:srgbClr val="000000"/>
                </a:solidFill>
                <a:effectLst/>
                <a:latin typeface="Cambria" panose="02040503050406030204" pitchFamily="18" charset="0"/>
              </a:rPr>
              <a:t>cons</a:t>
            </a:r>
            <a:r>
              <a:rPr lang="en-US" sz="3000" b="0" i="1" u="none" strike="noStrike" dirty="0">
                <a:solidFill>
                  <a:srgbClr val="000000"/>
                </a:solidFill>
                <a:effectLst/>
                <a:latin typeface="Cambria" panose="02040503050406030204" pitchFamily="18" charset="0"/>
              </a:rPr>
              <a:t> = (∆DOP)(</a:t>
            </a:r>
            <a:r>
              <a:rPr lang="en-US" sz="3000" b="0" i="1" u="none" strike="noStrike" dirty="0" err="1">
                <a:solidFill>
                  <a:srgbClr val="000000"/>
                </a:solidFill>
                <a:effectLst/>
                <a:latin typeface="Cambria" panose="02040503050406030204" pitchFamily="18" charset="0"/>
              </a:rPr>
              <a:t>D</a:t>
            </a:r>
            <a:r>
              <a:rPr lang="en-US" sz="3000" b="0" i="1" u="none" strike="noStrike" baseline="-25000" dirty="0" err="1">
                <a:solidFill>
                  <a:srgbClr val="000000"/>
                </a:solidFill>
                <a:effectLst/>
                <a:latin typeface="Cambria" panose="02040503050406030204" pitchFamily="18" charset="0"/>
              </a:rPr>
              <a:t>Ek</a:t>
            </a:r>
            <a:r>
              <a:rPr lang="en-US" sz="3000" b="0" i="1" u="none" strike="noStrike" dirty="0">
                <a:solidFill>
                  <a:srgbClr val="000000"/>
                </a:solidFill>
                <a:effectLst/>
                <a:latin typeface="Cambria" panose="02040503050406030204" pitchFamily="18" charset="0"/>
              </a:rPr>
              <a:t>) / T</a:t>
            </a:r>
            <a:r>
              <a:rPr lang="en-US" sz="3000" b="0" i="1" u="none" strike="noStrike" baseline="-25000" dirty="0">
                <a:solidFill>
                  <a:srgbClr val="000000"/>
                </a:solidFill>
                <a:effectLst/>
                <a:latin typeface="Cambria" panose="02040503050406030204" pitchFamily="18" charset="0"/>
              </a:rPr>
              <a:t>52º–40ºE</a:t>
            </a:r>
            <a:r>
              <a:rPr lang="en-US" sz="3000" b="0" i="1" u="none" strike="noStrike" dirty="0">
                <a:solidFill>
                  <a:srgbClr val="000000"/>
                </a:solidFill>
                <a:effectLst/>
                <a:latin typeface="Cambria" panose="02040503050406030204" pitchFamily="18" charset="0"/>
              </a:rPr>
              <a:t> </a:t>
            </a:r>
          </a:p>
          <a:p>
            <a:pPr>
              <a:spcBef>
                <a:spcPts val="1800"/>
              </a:spcBef>
            </a:pPr>
            <a:r>
              <a:rPr lang="en-US" sz="3000" b="0" i="1" u="none" strike="noStrike" dirty="0">
                <a:solidFill>
                  <a:srgbClr val="000000"/>
                </a:solidFill>
                <a:effectLst/>
                <a:latin typeface="Cambria" panose="02040503050406030204" pitchFamily="18" charset="0"/>
              </a:rPr>
              <a:t>∆DOP = </a:t>
            </a:r>
            <a:r>
              <a:rPr lang="en-US" sz="3000" b="0" i="0" u="none" strike="noStrike" dirty="0">
                <a:solidFill>
                  <a:srgbClr val="000000"/>
                </a:solidFill>
                <a:effectLst/>
                <a:latin typeface="Cambria" panose="02040503050406030204" pitchFamily="18" charset="0"/>
              </a:rPr>
              <a:t>0.06 mmol m</a:t>
            </a:r>
            <a:r>
              <a:rPr lang="en-US" sz="3000" b="0" i="0" u="none" strike="noStrike" baseline="30000" dirty="0">
                <a:solidFill>
                  <a:srgbClr val="000000"/>
                </a:solidFill>
                <a:effectLst/>
                <a:latin typeface="Cambria" panose="02040503050406030204" pitchFamily="18" charset="0"/>
              </a:rPr>
              <a:t>-3</a:t>
            </a:r>
            <a:r>
              <a:rPr lang="en-US" sz="3000" b="0" i="1" u="none" strike="noStrike" dirty="0">
                <a:solidFill>
                  <a:srgbClr val="000000"/>
                </a:solidFill>
                <a:effectLst/>
                <a:latin typeface="Cambria" panose="02040503050406030204" pitchFamily="18" charset="0"/>
              </a:rPr>
              <a:t>, </a:t>
            </a:r>
            <a:r>
              <a:rPr lang="en-US" sz="3000" b="0" i="1" u="none" strike="noStrike" dirty="0" err="1">
                <a:solidFill>
                  <a:srgbClr val="000000"/>
                </a:solidFill>
                <a:effectLst/>
                <a:latin typeface="Cambria" panose="02040503050406030204" pitchFamily="18" charset="0"/>
              </a:rPr>
              <a:t>D</a:t>
            </a:r>
            <a:r>
              <a:rPr lang="en-US" sz="3000" b="0" i="1" u="none" strike="noStrike" baseline="-25000" dirty="0" err="1">
                <a:solidFill>
                  <a:srgbClr val="000000"/>
                </a:solidFill>
                <a:effectLst/>
                <a:latin typeface="Cambria" panose="02040503050406030204" pitchFamily="18" charset="0"/>
              </a:rPr>
              <a:t>ek</a:t>
            </a:r>
            <a:r>
              <a:rPr lang="en-US" sz="3000" b="0" i="1" u="none" strike="noStrike" dirty="0">
                <a:solidFill>
                  <a:srgbClr val="000000"/>
                </a:solidFill>
                <a:effectLst/>
                <a:latin typeface="Cambria" panose="02040503050406030204" pitchFamily="18" charset="0"/>
              </a:rPr>
              <a:t> = 50 m, T</a:t>
            </a:r>
            <a:r>
              <a:rPr lang="en-US" sz="3000" b="0" i="1" u="none" strike="noStrike" baseline="-25000" dirty="0">
                <a:solidFill>
                  <a:srgbClr val="000000"/>
                </a:solidFill>
                <a:effectLst/>
                <a:latin typeface="Cambria" panose="02040503050406030204" pitchFamily="18" charset="0"/>
              </a:rPr>
              <a:t>52º–40ºE</a:t>
            </a:r>
            <a:r>
              <a:rPr lang="en-US" sz="3000" b="0" i="1" u="none" strike="noStrike" dirty="0">
                <a:solidFill>
                  <a:srgbClr val="000000"/>
                </a:solidFill>
                <a:effectLst/>
                <a:latin typeface="Cambria" panose="02040503050406030204" pitchFamily="18" charset="0"/>
              </a:rPr>
              <a:t> = 2.2 </a:t>
            </a:r>
            <a:r>
              <a:rPr lang="en-US" sz="3000" b="0" i="1" u="none" strike="noStrike" dirty="0" err="1">
                <a:solidFill>
                  <a:srgbClr val="000000"/>
                </a:solidFill>
                <a:effectLst/>
                <a:latin typeface="Cambria" panose="02040503050406030204" pitchFamily="18" charset="0"/>
              </a:rPr>
              <a:t>yr</a:t>
            </a:r>
            <a:endParaRPr lang="en-US" sz="3000" b="0" i="1" u="none" strike="noStrike" dirty="0">
              <a:solidFill>
                <a:srgbClr val="000000"/>
              </a:solidFill>
              <a:effectLst/>
              <a:latin typeface="Cambria" panose="02040503050406030204" pitchFamily="18" charset="0"/>
            </a:endParaRPr>
          </a:p>
          <a:p>
            <a:pPr>
              <a:spcBef>
                <a:spcPts val="1800"/>
              </a:spcBef>
            </a:pPr>
            <a:r>
              <a:rPr lang="en-US" sz="3000" b="1" u="none" strike="noStrike" dirty="0" err="1">
                <a:solidFill>
                  <a:srgbClr val="0070C0"/>
                </a:solidFill>
                <a:effectLst/>
                <a:latin typeface="Cambria" panose="02040503050406030204" pitchFamily="18" charset="0"/>
              </a:rPr>
              <a:t>DOP</a:t>
            </a:r>
            <a:r>
              <a:rPr lang="en-US" sz="3000" b="1" u="none" strike="noStrike" baseline="-25000" dirty="0" err="1">
                <a:solidFill>
                  <a:srgbClr val="0070C0"/>
                </a:solidFill>
                <a:effectLst/>
                <a:latin typeface="Cambria" panose="02040503050406030204" pitchFamily="18" charset="0"/>
              </a:rPr>
              <a:t>cons</a:t>
            </a:r>
            <a:r>
              <a:rPr lang="en-US" sz="3000" b="1" u="none" strike="noStrike" baseline="-25000" dirty="0">
                <a:solidFill>
                  <a:srgbClr val="0070C0"/>
                </a:solidFill>
                <a:effectLst/>
                <a:latin typeface="Cambria" panose="02040503050406030204" pitchFamily="18" charset="0"/>
              </a:rPr>
              <a:t> </a:t>
            </a:r>
            <a:r>
              <a:rPr lang="en-US" sz="3000" b="1" dirty="0">
                <a:solidFill>
                  <a:srgbClr val="0070C0"/>
                </a:solidFill>
                <a:latin typeface="Cambria" panose="02040503050406030204" pitchFamily="18" charset="0"/>
              </a:rPr>
              <a:t>= </a:t>
            </a:r>
            <a:r>
              <a:rPr lang="en-US" sz="3000" b="1" i="0" u="none" strike="noStrike" dirty="0">
                <a:solidFill>
                  <a:srgbClr val="0070C0"/>
                </a:solidFill>
                <a:effectLst/>
                <a:latin typeface="Cambria" panose="02040503050406030204" pitchFamily="18" charset="0"/>
              </a:rPr>
              <a:t>1.4 ± 0.05 mmol m</a:t>
            </a:r>
            <a:r>
              <a:rPr lang="en-US" sz="3000" b="1" i="0" u="none" strike="noStrike" baseline="30000" dirty="0">
                <a:solidFill>
                  <a:srgbClr val="0070C0"/>
                </a:solidFill>
                <a:effectLst/>
                <a:latin typeface="Cambria" panose="02040503050406030204" pitchFamily="18" charset="0"/>
              </a:rPr>
              <a:t>-2</a:t>
            </a:r>
            <a:r>
              <a:rPr lang="en-US" sz="3000" b="1" i="0" u="none" strike="noStrike" dirty="0">
                <a:solidFill>
                  <a:srgbClr val="0070C0"/>
                </a:solidFill>
                <a:effectLst/>
                <a:latin typeface="Cambria" panose="02040503050406030204" pitchFamily="18" charset="0"/>
              </a:rPr>
              <a:t> yr</a:t>
            </a:r>
            <a:r>
              <a:rPr lang="en-US" sz="3000" b="1" i="0" u="none" strike="noStrike" baseline="30000" dirty="0">
                <a:solidFill>
                  <a:srgbClr val="0070C0"/>
                </a:solidFill>
                <a:effectLst/>
                <a:latin typeface="Cambria" panose="02040503050406030204" pitchFamily="18" charset="0"/>
              </a:rPr>
              <a:t>-1</a:t>
            </a:r>
            <a:r>
              <a:rPr lang="en-US" sz="3000" b="0" i="0" u="none" strike="noStrike" baseline="30000" dirty="0">
                <a:solidFill>
                  <a:srgbClr val="000000"/>
                </a:solidFill>
                <a:effectLst/>
                <a:latin typeface="Cambria" panose="02040503050406030204" pitchFamily="18" charset="0"/>
              </a:rPr>
              <a:t> </a:t>
            </a:r>
            <a:endParaRPr lang="en-US" sz="3000" b="0" i="0" u="none" strike="noStrike" dirty="0">
              <a:solidFill>
                <a:srgbClr val="000000"/>
              </a:solidFill>
              <a:effectLst/>
              <a:latin typeface="Cambria" panose="02040503050406030204" pitchFamily="18" charset="0"/>
            </a:endParaRPr>
          </a:p>
          <a:p>
            <a:pPr marL="457200" indent="-457200" algn="just">
              <a:spcBef>
                <a:spcPts val="0"/>
              </a:spcBef>
              <a:buFont typeface="Arial" panose="020B0604020202020204" pitchFamily="34" charset="0"/>
              <a:buChar char="•"/>
            </a:pPr>
            <a:endParaRPr lang="en-US" sz="3300" dirty="0">
              <a:solidFill>
                <a:srgbClr val="000000"/>
              </a:solidFill>
              <a:latin typeface="Cambria" panose="02040503050406030204" pitchFamily="18" charset="0"/>
            </a:endParaRPr>
          </a:p>
          <a:p>
            <a:pPr marL="457200" indent="-457200" algn="just">
              <a:spcBef>
                <a:spcPts val="0"/>
              </a:spcBef>
              <a:buFont typeface="Arial" panose="020B0604020202020204" pitchFamily="34" charset="0"/>
              <a:buChar char="•"/>
            </a:pPr>
            <a:r>
              <a:rPr lang="en-US" sz="3300" dirty="0">
                <a:solidFill>
                  <a:srgbClr val="000000"/>
                </a:solidFill>
                <a:latin typeface="Cambria" panose="02040503050406030204" pitchFamily="18" charset="0"/>
              </a:rPr>
              <a:t>E to W flow estimated from drifter velocity to be ~1.64 cm/s (Laurindo et al. 2017).</a:t>
            </a:r>
          </a:p>
          <a:p>
            <a:pPr marL="457200" indent="-457200" algn="just">
              <a:spcBef>
                <a:spcPts val="0"/>
              </a:spcBef>
              <a:buFont typeface="Arial" panose="020B0604020202020204" pitchFamily="34" charset="0"/>
              <a:buChar char="•"/>
            </a:pPr>
            <a:r>
              <a:rPr lang="en-US" sz="3300" b="0" i="0" u="none" strike="noStrike" dirty="0">
                <a:solidFill>
                  <a:srgbClr val="000000"/>
                </a:solidFill>
                <a:effectLst/>
                <a:latin typeface="Cambria" panose="02040503050406030204" pitchFamily="18" charset="0"/>
              </a:rPr>
              <a:t>Mean  [DOP] gradient (</a:t>
            </a:r>
            <a:r>
              <a:rPr lang="en-US" sz="3300" b="0" i="1" u="none" strike="noStrike" dirty="0">
                <a:solidFill>
                  <a:srgbClr val="000000"/>
                </a:solidFill>
                <a:effectLst/>
                <a:latin typeface="Symbol" pitchFamily="2" charset="2"/>
              </a:rPr>
              <a:t>D</a:t>
            </a:r>
            <a:r>
              <a:rPr lang="en-US" sz="3300" b="0" i="1" u="none" strike="noStrike" dirty="0">
                <a:solidFill>
                  <a:srgbClr val="000000"/>
                </a:solidFill>
                <a:effectLst/>
                <a:latin typeface="Cambria" panose="02040503050406030204" pitchFamily="18" charset="0"/>
              </a:rPr>
              <a:t>DOP</a:t>
            </a:r>
            <a:r>
              <a:rPr lang="en-US" sz="3300" b="0" i="0" u="none" strike="noStrike" dirty="0">
                <a:solidFill>
                  <a:srgbClr val="000000"/>
                </a:solidFill>
                <a:effectLst/>
                <a:latin typeface="Cambria" panose="02040503050406030204" pitchFamily="18" charset="0"/>
              </a:rPr>
              <a:t>) in upper 50m = 0.06 µmol/kg</a:t>
            </a:r>
          </a:p>
          <a:p>
            <a:pPr marL="457200" indent="-457200" algn="just">
              <a:spcBef>
                <a:spcPts val="0"/>
              </a:spcBef>
              <a:buFont typeface="Arial" panose="020B0604020202020204" pitchFamily="34" charset="0"/>
              <a:buChar char="•"/>
            </a:pPr>
            <a:r>
              <a:rPr lang="en-US" sz="3300" dirty="0">
                <a:solidFill>
                  <a:srgbClr val="000000"/>
                </a:solidFill>
                <a:latin typeface="Cambria" panose="02040503050406030204" pitchFamily="18" charset="0"/>
              </a:rPr>
              <a:t>Low PO</a:t>
            </a:r>
            <a:r>
              <a:rPr lang="en-US" sz="3300" baseline="-25000" dirty="0">
                <a:solidFill>
                  <a:srgbClr val="000000"/>
                </a:solidFill>
                <a:latin typeface="Cambria" panose="02040503050406030204" pitchFamily="18" charset="0"/>
              </a:rPr>
              <a:t>4</a:t>
            </a:r>
            <a:r>
              <a:rPr lang="en-US" sz="3300" baseline="30000" dirty="0">
                <a:solidFill>
                  <a:srgbClr val="000000"/>
                </a:solidFill>
                <a:latin typeface="Cambria" panose="02040503050406030204" pitchFamily="18" charset="0"/>
              </a:rPr>
              <a:t>3-</a:t>
            </a:r>
            <a:r>
              <a:rPr lang="en-US" sz="3300" dirty="0">
                <a:solidFill>
                  <a:srgbClr val="000000"/>
                </a:solidFill>
                <a:latin typeface="Cambria" panose="02040503050406030204" pitchFamily="18" charset="0"/>
              </a:rPr>
              <a:t> concentrations in the upper 50 m (mostly &lt;300nM) </a:t>
            </a:r>
          </a:p>
          <a:p>
            <a:pPr marL="457200" indent="-457200" algn="just">
              <a:spcBef>
                <a:spcPts val="0"/>
              </a:spcBef>
              <a:buFont typeface="Arial" panose="020B0604020202020204" pitchFamily="34" charset="0"/>
              <a:buChar char="•"/>
            </a:pPr>
            <a:r>
              <a:rPr lang="en-US" sz="3300" dirty="0">
                <a:solidFill>
                  <a:srgbClr val="000000"/>
                </a:solidFill>
                <a:latin typeface="Cambria" panose="02040503050406030204" pitchFamily="18" charset="0"/>
              </a:rPr>
              <a:t>Recirculation and diverging current activity at ~95ºE (</a:t>
            </a:r>
            <a:r>
              <a:rPr lang="en-US" sz="3300" dirty="0" err="1">
                <a:solidFill>
                  <a:srgbClr val="000000"/>
                </a:solidFill>
                <a:latin typeface="Cambria" panose="02040503050406030204" pitchFamily="18" charset="0"/>
              </a:rPr>
              <a:t>Stramma</a:t>
            </a:r>
            <a:r>
              <a:rPr lang="en-US" sz="3300" dirty="0">
                <a:solidFill>
                  <a:srgbClr val="000000"/>
                </a:solidFill>
                <a:latin typeface="Cambria" panose="02040503050406030204" pitchFamily="18" charset="0"/>
              </a:rPr>
              <a:t> and </a:t>
            </a:r>
            <a:r>
              <a:rPr lang="en-US" sz="3300" dirty="0" err="1">
                <a:solidFill>
                  <a:srgbClr val="000000"/>
                </a:solidFill>
                <a:latin typeface="Cambria" panose="02040503050406030204" pitchFamily="18" charset="0"/>
              </a:rPr>
              <a:t>Lutjeharms</a:t>
            </a:r>
            <a:r>
              <a:rPr lang="en-US" sz="3300" dirty="0">
                <a:solidFill>
                  <a:srgbClr val="000000"/>
                </a:solidFill>
                <a:latin typeface="Cambria" panose="02040503050406030204" pitchFamily="18" charset="0"/>
              </a:rPr>
              <a:t> 1997) could explain higher nutrient concentration and surface-directed flow in this area</a:t>
            </a:r>
          </a:p>
          <a:p>
            <a:pPr marL="457200" indent="-457200" algn="just">
              <a:spcBef>
                <a:spcPts val="0"/>
              </a:spcBef>
              <a:buFont typeface="Arial" panose="020B0604020202020204" pitchFamily="34" charset="0"/>
              <a:buChar char="•"/>
            </a:pPr>
            <a:r>
              <a:rPr lang="en-US" sz="3300" dirty="0">
                <a:solidFill>
                  <a:srgbClr val="000000"/>
                </a:solidFill>
                <a:latin typeface="Cambria" panose="02040503050406030204" pitchFamily="18" charset="0"/>
              </a:rPr>
              <a:t>Unused DOP reserves at the surface at ~95ºE due to higher [PO</a:t>
            </a:r>
            <a:r>
              <a:rPr lang="en-US" sz="3300" baseline="-25000" dirty="0">
                <a:solidFill>
                  <a:srgbClr val="000000"/>
                </a:solidFill>
                <a:latin typeface="Cambria" panose="02040503050406030204" pitchFamily="18" charset="0"/>
              </a:rPr>
              <a:t>4</a:t>
            </a:r>
            <a:r>
              <a:rPr lang="en-US" sz="3300" baseline="30000" dirty="0">
                <a:solidFill>
                  <a:srgbClr val="000000"/>
                </a:solidFill>
                <a:latin typeface="Cambria" panose="02040503050406030204" pitchFamily="18" charset="0"/>
              </a:rPr>
              <a:t>3-</a:t>
            </a:r>
            <a:r>
              <a:rPr lang="en-US" sz="3300" dirty="0">
                <a:solidFill>
                  <a:srgbClr val="000000"/>
                </a:solidFill>
                <a:latin typeface="Cambria" panose="02040503050406030204" pitchFamily="18" charset="0"/>
              </a:rPr>
              <a:t>] flow down the 26.2 and 26.4 kg/m</a:t>
            </a:r>
            <a:r>
              <a:rPr lang="en-US" sz="3300" baseline="30000" dirty="0">
                <a:solidFill>
                  <a:srgbClr val="000000"/>
                </a:solidFill>
                <a:latin typeface="Cambria" panose="02040503050406030204" pitchFamily="18" charset="0"/>
              </a:rPr>
              <a:t>3</a:t>
            </a:r>
            <a:r>
              <a:rPr lang="en-US" sz="3300" dirty="0">
                <a:solidFill>
                  <a:srgbClr val="000000"/>
                </a:solidFill>
                <a:latin typeface="Cambria" panose="02040503050406030204" pitchFamily="18" charset="0"/>
              </a:rPr>
              <a:t> isopycnals and to the west</a:t>
            </a:r>
          </a:p>
          <a:p>
            <a:pPr marL="457200" indent="-457200" algn="just">
              <a:spcBef>
                <a:spcPts val="0"/>
              </a:spcBef>
              <a:buFont typeface="Arial" panose="020B0604020202020204" pitchFamily="34" charset="0"/>
              <a:buChar char="•"/>
            </a:pPr>
            <a:r>
              <a:rPr lang="en-US" sz="3300" dirty="0">
                <a:solidFill>
                  <a:srgbClr val="000000"/>
                </a:solidFill>
                <a:latin typeface="Cambria" panose="02040503050406030204" pitchFamily="18" charset="0"/>
              </a:rPr>
              <a:t>Elevated concentrations between the 26.5 and 26.6 kg/m</a:t>
            </a:r>
            <a:r>
              <a:rPr lang="en-US" sz="3300" baseline="30000" dirty="0">
                <a:solidFill>
                  <a:srgbClr val="000000"/>
                </a:solidFill>
                <a:latin typeface="Cambria" panose="02040503050406030204" pitchFamily="18" charset="0"/>
              </a:rPr>
              <a:t>3</a:t>
            </a:r>
            <a:r>
              <a:rPr lang="en-US" sz="3300" dirty="0">
                <a:solidFill>
                  <a:srgbClr val="000000"/>
                </a:solidFill>
                <a:latin typeface="Cambria" panose="02040503050406030204" pitchFamily="18" charset="0"/>
              </a:rPr>
              <a:t> </a:t>
            </a:r>
            <a:r>
              <a:rPr lang="en-US" sz="3300" dirty="0" err="1">
                <a:solidFill>
                  <a:srgbClr val="000000"/>
                </a:solidFill>
                <a:latin typeface="Cambria" panose="02040503050406030204" pitchFamily="18" charset="0"/>
              </a:rPr>
              <a:t>isopycnals</a:t>
            </a:r>
            <a:r>
              <a:rPr lang="en-US" sz="3300" dirty="0">
                <a:solidFill>
                  <a:srgbClr val="000000"/>
                </a:solidFill>
                <a:latin typeface="Cambria" panose="02040503050406030204" pitchFamily="18" charset="0"/>
              </a:rPr>
              <a:t> could be supply from Subantarctic Mode Water (SAMW) flowing northward</a:t>
            </a:r>
          </a:p>
          <a:p>
            <a:pPr marL="457200" indent="-457200" algn="just">
              <a:spcBef>
                <a:spcPts val="0"/>
              </a:spcBef>
              <a:buFont typeface="Arial" panose="020B0604020202020204" pitchFamily="34" charset="0"/>
              <a:buChar char="•"/>
            </a:pPr>
            <a:r>
              <a:rPr lang="en-US" sz="3300" dirty="0">
                <a:solidFill>
                  <a:srgbClr val="000000"/>
                </a:solidFill>
                <a:latin typeface="Cambria" panose="02040503050406030204" pitchFamily="18" charset="0"/>
                <a:sym typeface="Wingdings" pitchFamily="2" charset="2"/>
              </a:rPr>
              <a:t> Sallée et al 2006 estimate SAMW in this region to have a density of 26.65-26.7, but the warming climate in the 19 years since could be enough to influence these measurements ~0.1-0.2 kg/m</a:t>
            </a:r>
            <a:r>
              <a:rPr lang="en-US" sz="3300" baseline="30000" dirty="0">
                <a:solidFill>
                  <a:srgbClr val="000000"/>
                </a:solidFill>
                <a:latin typeface="Cambria" panose="02040503050406030204" pitchFamily="18" charset="0"/>
                <a:sym typeface="Wingdings" pitchFamily="2" charset="2"/>
              </a:rPr>
              <a:t>3</a:t>
            </a:r>
            <a:endParaRPr lang="en-US" sz="3300" dirty="0">
              <a:solidFill>
                <a:srgbClr val="000000"/>
              </a:solidFill>
              <a:latin typeface="Cambria" panose="02040503050406030204" pitchFamily="18" charset="0"/>
              <a:sym typeface="Wingdings" pitchFamily="2" charset="2"/>
            </a:endParaRPr>
          </a:p>
          <a:p>
            <a:pPr marL="457200" indent="-457200" algn="just">
              <a:spcBef>
                <a:spcPts val="0"/>
              </a:spcBef>
              <a:buFont typeface="Arial" panose="020B0604020202020204" pitchFamily="34" charset="0"/>
              <a:buChar char="•"/>
            </a:pPr>
            <a:r>
              <a:rPr lang="en-US" sz="3300" dirty="0">
                <a:solidFill>
                  <a:srgbClr val="000000"/>
                </a:solidFill>
                <a:latin typeface="Cambria" panose="02040503050406030204" pitchFamily="18" charset="0"/>
              </a:rPr>
              <a:t>Generally, [DOP] tends to be higher near and along the flow of circulating currents and lower in between (i.e. the gyres)</a:t>
            </a:r>
          </a:p>
          <a:p>
            <a:pPr marL="457200" indent="-457200" algn="just">
              <a:spcBef>
                <a:spcPts val="0"/>
              </a:spcBef>
              <a:buFont typeface="Arial" panose="020B0604020202020204" pitchFamily="34" charset="0"/>
              <a:buChar char="•"/>
            </a:pPr>
            <a:r>
              <a:rPr lang="en-US" sz="3300" dirty="0">
                <a:latin typeface="Cambria" panose="02040503050406030204" pitchFamily="18" charset="0"/>
              </a:rPr>
              <a:t>Upper 50m: longitudinal variability of </a:t>
            </a:r>
            <a:r>
              <a:rPr lang="en-US" sz="3300" b="1" dirty="0">
                <a:solidFill>
                  <a:schemeClr val="accent5"/>
                </a:solidFill>
                <a:latin typeface="Cambria" panose="02040503050406030204" pitchFamily="18" charset="0"/>
              </a:rPr>
              <a:t>[DOP] and [PO</a:t>
            </a:r>
            <a:r>
              <a:rPr lang="en-US" sz="3300" b="1" baseline="-25000" dirty="0">
                <a:solidFill>
                  <a:schemeClr val="accent5"/>
                </a:solidFill>
                <a:latin typeface="Cambria" panose="02040503050406030204" pitchFamily="18" charset="0"/>
              </a:rPr>
              <a:t>4</a:t>
            </a:r>
            <a:r>
              <a:rPr lang="en-US" sz="3300" b="1" baseline="30000" dirty="0">
                <a:solidFill>
                  <a:schemeClr val="accent5"/>
                </a:solidFill>
                <a:latin typeface="Cambria" panose="02040503050406030204" pitchFamily="18" charset="0"/>
              </a:rPr>
              <a:t>3-</a:t>
            </a:r>
            <a:r>
              <a:rPr lang="en-US" sz="3300" b="1" dirty="0">
                <a:solidFill>
                  <a:schemeClr val="accent5"/>
                </a:solidFill>
                <a:latin typeface="Cambria" panose="02040503050406030204" pitchFamily="18" charset="0"/>
              </a:rPr>
              <a:t>] follow a </a:t>
            </a:r>
            <a:r>
              <a:rPr lang="en-US" sz="3300" b="1" dirty="0">
                <a:solidFill>
                  <a:srgbClr val="0070C0"/>
                </a:solidFill>
                <a:latin typeface="Cambria" panose="02040503050406030204" pitchFamily="18" charset="0"/>
              </a:rPr>
              <a:t>similar fluctuation pattern</a:t>
            </a:r>
          </a:p>
        </p:txBody>
      </p:sp>
      <p:sp>
        <p:nvSpPr>
          <p:cNvPr id="30" name="Subtitle 2"/>
          <p:cNvSpPr txBox="1">
            <a:spLocks/>
          </p:cNvSpPr>
          <p:nvPr/>
        </p:nvSpPr>
        <p:spPr>
          <a:xfrm>
            <a:off x="12268820" y="13777877"/>
            <a:ext cx="19641782"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DOP Distribution</a:t>
            </a:r>
          </a:p>
        </p:txBody>
      </p:sp>
      <p:sp>
        <p:nvSpPr>
          <p:cNvPr id="32" name="Subtitle 2"/>
          <p:cNvSpPr txBox="1">
            <a:spLocks/>
          </p:cNvSpPr>
          <p:nvPr/>
        </p:nvSpPr>
        <p:spPr>
          <a:xfrm>
            <a:off x="12287297" y="22563439"/>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sTAMD Simulations</a:t>
            </a:r>
          </a:p>
        </p:txBody>
      </p:sp>
      <p:sp>
        <p:nvSpPr>
          <p:cNvPr id="33" name="Subtitle 2"/>
          <p:cNvSpPr txBox="1">
            <a:spLocks/>
          </p:cNvSpPr>
          <p:nvPr/>
        </p:nvSpPr>
        <p:spPr>
          <a:xfrm>
            <a:off x="12314092" y="23688042"/>
            <a:ext cx="19641782" cy="844515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cxnSp>
        <p:nvCxnSpPr>
          <p:cNvPr id="50" name="Straight Connector 49"/>
          <p:cNvCxnSpPr>
            <a:cxnSpLocks/>
            <a:endCxn id="16" idx="2"/>
          </p:cNvCxnSpPr>
          <p:nvPr/>
        </p:nvCxnSpPr>
        <p:spPr>
          <a:xfrm>
            <a:off x="22097220" y="6213788"/>
            <a:ext cx="24264" cy="6969246"/>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3860580" y="6070673"/>
            <a:ext cx="6737283"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Previous DOP Measurements</a:t>
            </a:r>
          </a:p>
        </p:txBody>
      </p:sp>
      <p:sp>
        <p:nvSpPr>
          <p:cNvPr id="64" name="TextBox 63"/>
          <p:cNvSpPr txBox="1"/>
          <p:nvPr/>
        </p:nvSpPr>
        <p:spPr>
          <a:xfrm>
            <a:off x="22196460" y="11999201"/>
            <a:ext cx="9714142" cy="1215711"/>
          </a:xfrm>
          <a:prstGeom prst="rect">
            <a:avLst/>
          </a:prstGeom>
          <a:noFill/>
        </p:spPr>
        <p:txBody>
          <a:bodyPr wrap="square" lIns="106674" tIns="53337" rIns="106674" bIns="53337" rtlCol="0">
            <a:spAutoFit/>
          </a:bodyPr>
          <a:lstStyle/>
          <a:p>
            <a:r>
              <a:rPr lang="en-US" sz="2400" b="1" dirty="0">
                <a:latin typeface="Cambria" panose="02040503050406030204" pitchFamily="18" charset="0"/>
              </a:rPr>
              <a:t>Figure 2 </a:t>
            </a:r>
            <a:r>
              <a:rPr lang="en-US" sz="2400" dirty="0">
                <a:latin typeface="Cambria" panose="02040503050406030204" pitchFamily="18" charset="0"/>
              </a:rPr>
              <a:t>(Blue line) I05 US GO-SHIP cruise transect collected from </a:t>
            </a:r>
            <a:r>
              <a:rPr lang="en-US" sz="2400" b="0" i="0" u="none" strike="noStrike" dirty="0">
                <a:solidFill>
                  <a:srgbClr val="000000"/>
                </a:solidFill>
                <a:effectLst/>
                <a:latin typeface="Cambria" panose="02040503050406030204" pitchFamily="18" charset="0"/>
              </a:rPr>
              <a:t>July 22, 2023 to September 14, 2023 spanning from Fremantle, Australia to Cape Town, South Africa. The nominal latitude is 33ºS.</a:t>
            </a:r>
            <a:endParaRPr lang="en-US" sz="2400" b="1" dirty="0">
              <a:latin typeface="Cambria" panose="02040503050406030204" pitchFamily="18" charset="0"/>
            </a:endParaRPr>
          </a:p>
        </p:txBody>
      </p:sp>
      <p:sp>
        <p:nvSpPr>
          <p:cNvPr id="62" name="TextBox 61"/>
          <p:cNvSpPr txBox="1"/>
          <p:nvPr/>
        </p:nvSpPr>
        <p:spPr>
          <a:xfrm>
            <a:off x="12287297" y="11631666"/>
            <a:ext cx="9942405" cy="1954375"/>
          </a:xfrm>
          <a:prstGeom prst="rect">
            <a:avLst/>
          </a:prstGeom>
          <a:noFill/>
        </p:spPr>
        <p:txBody>
          <a:bodyPr wrap="square" lIns="106674" tIns="53337" rIns="106674" bIns="53337" rtlCol="0">
            <a:spAutoFit/>
          </a:bodyPr>
          <a:lstStyle/>
          <a:p>
            <a:r>
              <a:rPr lang="en-US" sz="2400" b="1" dirty="0">
                <a:latin typeface="Cambria" panose="02040503050406030204" pitchFamily="18" charset="0"/>
              </a:rPr>
              <a:t>Figure 1 </a:t>
            </a:r>
            <a:r>
              <a:rPr lang="en-US" sz="2400" dirty="0">
                <a:latin typeface="Cambria" panose="02040503050406030204" pitchFamily="18" charset="0"/>
              </a:rPr>
              <a:t>Courtesy of </a:t>
            </a:r>
            <a:r>
              <a:rPr lang="en-US" sz="2400" dirty="0" err="1">
                <a:latin typeface="Cambria" panose="02040503050406030204" pitchFamily="18" charset="0"/>
              </a:rPr>
              <a:t>Letscher</a:t>
            </a:r>
            <a:r>
              <a:rPr lang="en-US" sz="2400" dirty="0">
                <a:latin typeface="Cambria" panose="02040503050406030204" pitchFamily="18" charset="0"/>
              </a:rPr>
              <a:t> et al 2022 (Figure 2). Surface [DOP] estimated from a model output containing </a:t>
            </a:r>
            <a:r>
              <a:rPr lang="en-US" sz="2400" dirty="0">
                <a:effectLst/>
                <a:latin typeface="Cambria" panose="02040503050406030204" pitchFamily="18" charset="0"/>
              </a:rPr>
              <a:t>DOPv2021 database observations (overlain circles). The large red circle indicates our study region: the Indian Ocean with very few previous DOP observations. </a:t>
            </a:r>
            <a:endParaRPr lang="en-US" sz="800" dirty="0">
              <a:latin typeface="Cambria" panose="02040503050406030204" pitchFamily="18" charset="0"/>
            </a:endParaRPr>
          </a:p>
          <a:p>
            <a:r>
              <a:rPr lang="en-US" sz="2400" dirty="0">
                <a:latin typeface="Cambria" panose="02040503050406030204" pitchFamily="18" charset="0"/>
              </a:rPr>
              <a:t> </a:t>
            </a:r>
          </a:p>
        </p:txBody>
      </p:sp>
      <p:cxnSp>
        <p:nvCxnSpPr>
          <p:cNvPr id="75" name="Straight Connector 74"/>
          <p:cNvCxnSpPr/>
          <p:nvPr/>
        </p:nvCxnSpPr>
        <p:spPr>
          <a:xfrm>
            <a:off x="21946330" y="24594277"/>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2333504" y="22583890"/>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Physical Supply &amp; Autotrophic Consumption from the upper 50 meters</a:t>
            </a:r>
          </a:p>
        </p:txBody>
      </p:sp>
      <p:sp>
        <p:nvSpPr>
          <p:cNvPr id="31" name="Subtitle 2"/>
          <p:cNvSpPr txBox="1">
            <a:spLocks/>
          </p:cNvSpPr>
          <p:nvPr/>
        </p:nvSpPr>
        <p:spPr>
          <a:xfrm>
            <a:off x="12300593" y="14942085"/>
            <a:ext cx="19641782" cy="704452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799" y="1127569"/>
            <a:ext cx="2298576" cy="3042233"/>
          </a:xfrm>
          <a:prstGeom prst="rect">
            <a:avLst/>
          </a:prstGeom>
        </p:spPr>
      </p:pic>
      <p:sp>
        <p:nvSpPr>
          <p:cNvPr id="85" name="Subtitle 2"/>
          <p:cNvSpPr txBox="1">
            <a:spLocks/>
          </p:cNvSpPr>
          <p:nvPr/>
        </p:nvSpPr>
        <p:spPr>
          <a:xfrm>
            <a:off x="32552335" y="27902410"/>
            <a:ext cx="10914743" cy="4189166"/>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rtl="0">
              <a:lnSpc>
                <a:spcPct val="100000"/>
              </a:lnSpc>
              <a:spcBef>
                <a:spcPts val="0"/>
              </a:spcBef>
              <a:spcAft>
                <a:spcPts val="0"/>
              </a:spcAft>
            </a:pPr>
            <a:r>
              <a:rPr lang="en-US" sz="1600" b="0" i="0" u="none" strike="noStrike" dirty="0">
                <a:solidFill>
                  <a:srgbClr val="000000"/>
                </a:solidFill>
                <a:effectLst/>
                <a:latin typeface="Cambria" panose="02040503050406030204" pitchFamily="18" charset="0"/>
              </a:rPr>
              <a:t>Laurindo, L., A. Mariano, and R. Lumpkin, 2017: An improved near-surface velocity climatology for the global ocean from</a:t>
            </a:r>
          </a:p>
          <a:p>
            <a:pPr algn="l" rtl="0">
              <a:lnSpc>
                <a:spcPct val="100000"/>
              </a:lnSpc>
              <a:spcBef>
                <a:spcPts val="0"/>
              </a:spcBef>
              <a:spcAft>
                <a:spcPts val="0"/>
              </a:spcAft>
            </a:pPr>
            <a:r>
              <a:rPr lang="en-US" sz="1600" dirty="0">
                <a:solidFill>
                  <a:srgbClr val="000000"/>
                </a:solidFill>
                <a:latin typeface="Cambria" panose="02040503050406030204" pitchFamily="18" charset="0"/>
              </a:rPr>
              <a:t>     </a:t>
            </a:r>
            <a:r>
              <a:rPr lang="en-US" sz="1600" b="0" i="0" u="none" strike="noStrike" dirty="0">
                <a:solidFill>
                  <a:srgbClr val="000000"/>
                </a:solidFill>
                <a:effectLst/>
                <a:latin typeface="Cambria" panose="02040503050406030204" pitchFamily="18" charset="0"/>
              </a:rPr>
              <a:t> drifter observations Deep-Sea Res. I, 124, pp.73-92, doi:10.1016/j.dsr.2017.04.009 </a:t>
            </a:r>
          </a:p>
          <a:p>
            <a:pPr algn="l" rtl="0">
              <a:lnSpc>
                <a:spcPct val="100000"/>
              </a:lnSpc>
              <a:spcBef>
                <a:spcPts val="0"/>
              </a:spcBef>
              <a:spcAft>
                <a:spcPts val="0"/>
              </a:spcAft>
            </a:pPr>
            <a:r>
              <a:rPr lang="en-US" sz="1600" b="0" i="0" u="none" strike="noStrike" dirty="0" err="1">
                <a:solidFill>
                  <a:srgbClr val="000000"/>
                </a:solidFill>
                <a:effectLst/>
                <a:latin typeface="Cambria" panose="02040503050406030204" pitchFamily="18" charset="0"/>
              </a:rPr>
              <a:t>Letscher</a:t>
            </a:r>
            <a:r>
              <a:rPr lang="en-US" sz="1600" b="0" i="0" u="none" strike="noStrike" dirty="0">
                <a:solidFill>
                  <a:srgbClr val="000000"/>
                </a:solidFill>
                <a:effectLst/>
                <a:latin typeface="Cambria" panose="02040503050406030204" pitchFamily="18" charset="0"/>
              </a:rPr>
              <a:t>, R. T., </a:t>
            </a:r>
            <a:r>
              <a:rPr lang="en-US" sz="1600" b="0" i="0" u="none" strike="noStrike" dirty="0" err="1">
                <a:solidFill>
                  <a:srgbClr val="000000"/>
                </a:solidFill>
                <a:effectLst/>
                <a:latin typeface="Cambria" panose="02040503050406030204" pitchFamily="18" charset="0"/>
              </a:rPr>
              <a:t>Primeau</a:t>
            </a:r>
            <a:r>
              <a:rPr lang="en-US" sz="1600" b="0" i="0" u="none" strike="noStrike" dirty="0">
                <a:solidFill>
                  <a:srgbClr val="000000"/>
                </a:solidFill>
                <a:effectLst/>
                <a:latin typeface="Cambria" panose="02040503050406030204" pitchFamily="18" charset="0"/>
              </a:rPr>
              <a:t>, F., &amp; Moore, J. K. (2016). Nutrient budgets in the subtropical ocean gyres dominated by lateral</a:t>
            </a:r>
          </a:p>
          <a:p>
            <a:pPr algn="l" rtl="0">
              <a:lnSpc>
                <a:spcPct val="100000"/>
              </a:lnSpc>
              <a:spcBef>
                <a:spcPts val="0"/>
              </a:spcBef>
              <a:spcAft>
                <a:spcPts val="0"/>
              </a:spcAft>
            </a:pPr>
            <a:r>
              <a:rPr lang="en-US" sz="1600" dirty="0">
                <a:solidFill>
                  <a:srgbClr val="000000"/>
                </a:solidFill>
                <a:latin typeface="Cambria" panose="02040503050406030204" pitchFamily="18" charset="0"/>
              </a:rPr>
              <a:t>     </a:t>
            </a:r>
            <a:r>
              <a:rPr lang="en-US" sz="1600" b="0" i="0" u="none" strike="noStrike" dirty="0">
                <a:solidFill>
                  <a:srgbClr val="000000"/>
                </a:solidFill>
                <a:effectLst/>
                <a:latin typeface="Cambria" panose="02040503050406030204" pitchFamily="18" charset="0"/>
              </a:rPr>
              <a:t> transport. </a:t>
            </a:r>
            <a:r>
              <a:rPr lang="en-US" sz="1600" b="0" i="1" u="none" strike="noStrike" dirty="0">
                <a:solidFill>
                  <a:srgbClr val="000000"/>
                </a:solidFill>
                <a:effectLst/>
                <a:latin typeface="Cambria" panose="02040503050406030204" pitchFamily="18" charset="0"/>
              </a:rPr>
              <a:t>Nature Geoscience, 9</a:t>
            </a:r>
            <a:r>
              <a:rPr lang="en-US" sz="1600" b="0" i="0" u="none" strike="noStrike" dirty="0">
                <a:solidFill>
                  <a:srgbClr val="000000"/>
                </a:solidFill>
                <a:effectLst/>
                <a:latin typeface="Cambria" panose="02040503050406030204" pitchFamily="18" charset="0"/>
              </a:rPr>
              <a:t>(11), 815–819.</a:t>
            </a:r>
            <a:r>
              <a:rPr lang="en-US" sz="1600" b="0" i="0" u="none" strike="noStrike" dirty="0">
                <a:solidFill>
                  <a:srgbClr val="000000"/>
                </a:solidFill>
                <a:effectLst/>
                <a:latin typeface="Cambria" panose="02040503050406030204" pitchFamily="18" charset="0"/>
                <a:hlinkClick r:id="rId3"/>
              </a:rPr>
              <a:t>https://doi.org/10.1038/ngeo2812</a:t>
            </a:r>
            <a:endParaRPr lang="en-US" sz="1600" b="0" i="0" u="none" strike="noStrike" dirty="0">
              <a:solidFill>
                <a:srgbClr val="000000"/>
              </a:solidFill>
              <a:effectLst/>
              <a:latin typeface="Cambria" panose="02040503050406030204" pitchFamily="18" charset="0"/>
            </a:endParaRPr>
          </a:p>
          <a:p>
            <a:pPr algn="l" rtl="0">
              <a:lnSpc>
                <a:spcPct val="100000"/>
              </a:lnSpc>
              <a:spcBef>
                <a:spcPts val="0"/>
              </a:spcBef>
              <a:spcAft>
                <a:spcPts val="0"/>
              </a:spcAft>
            </a:pPr>
            <a:r>
              <a:rPr lang="en-US" sz="1600" b="0" i="0" u="none" strike="noStrike" dirty="0" err="1">
                <a:solidFill>
                  <a:srgbClr val="000000"/>
                </a:solidFill>
                <a:effectLst/>
                <a:latin typeface="Cambria" panose="02040503050406030204" pitchFamily="18" charset="0"/>
              </a:rPr>
              <a:t>Letscher</a:t>
            </a:r>
            <a:r>
              <a:rPr lang="en-US" sz="1600" b="0" i="0" u="none" strike="noStrike" dirty="0">
                <a:solidFill>
                  <a:srgbClr val="000000"/>
                </a:solidFill>
                <a:effectLst/>
                <a:latin typeface="Cambria" panose="02040503050406030204" pitchFamily="18" charset="0"/>
              </a:rPr>
              <a:t>, R. T., Wang, W., Liang, Z., &amp; Knapp, A. N. (2022). Regionally variable contribution of dissolved organic phosphorus</a:t>
            </a:r>
          </a:p>
          <a:p>
            <a:pPr algn="l" rtl="0">
              <a:lnSpc>
                <a:spcPct val="100000"/>
              </a:lnSpc>
              <a:spcBef>
                <a:spcPts val="0"/>
              </a:spcBef>
              <a:spcAft>
                <a:spcPts val="0"/>
              </a:spcAft>
            </a:pPr>
            <a:r>
              <a:rPr lang="en-US" sz="1600" dirty="0">
                <a:solidFill>
                  <a:srgbClr val="000000"/>
                </a:solidFill>
                <a:latin typeface="Cambria" panose="02040503050406030204" pitchFamily="18" charset="0"/>
              </a:rPr>
              <a:t>     </a:t>
            </a:r>
            <a:r>
              <a:rPr lang="en-US" sz="1600" b="0" i="0" u="none" strike="noStrike" dirty="0">
                <a:solidFill>
                  <a:srgbClr val="000000"/>
                </a:solidFill>
                <a:effectLst/>
                <a:latin typeface="Cambria" panose="02040503050406030204" pitchFamily="18" charset="0"/>
              </a:rPr>
              <a:t> to Marine Annual Net Community production. </a:t>
            </a:r>
            <a:r>
              <a:rPr lang="en-US" sz="1600" b="0" i="1" u="none" strike="noStrike" dirty="0">
                <a:solidFill>
                  <a:srgbClr val="000000"/>
                </a:solidFill>
                <a:effectLst/>
                <a:latin typeface="Cambria" panose="02040503050406030204" pitchFamily="18" charset="0"/>
              </a:rPr>
              <a:t>Global</a:t>
            </a:r>
            <a:r>
              <a:rPr lang="en-US" sz="1600" b="0" i="0" u="none" strike="noStrike" dirty="0">
                <a:solidFill>
                  <a:srgbClr val="000000"/>
                </a:solidFill>
                <a:effectLst/>
                <a:latin typeface="Cambria" panose="02040503050406030204" pitchFamily="18" charset="0"/>
              </a:rPr>
              <a:t> </a:t>
            </a:r>
            <a:r>
              <a:rPr lang="en-US" sz="1600" b="0" i="1" u="none" strike="noStrike" dirty="0">
                <a:solidFill>
                  <a:srgbClr val="000000"/>
                </a:solidFill>
                <a:effectLst/>
                <a:latin typeface="Cambria" panose="02040503050406030204" pitchFamily="18" charset="0"/>
              </a:rPr>
              <a:t>Biogeochemical Cycles, 36</a:t>
            </a:r>
            <a:r>
              <a:rPr lang="en-US" sz="1600" b="0" i="0" u="none" strike="noStrike" dirty="0">
                <a:solidFill>
                  <a:srgbClr val="000000"/>
                </a:solidFill>
                <a:effectLst/>
                <a:latin typeface="Cambria" panose="02040503050406030204" pitchFamily="18" charset="0"/>
              </a:rPr>
              <a:t>(12). </a:t>
            </a:r>
          </a:p>
          <a:p>
            <a:pPr algn="l" rtl="0">
              <a:lnSpc>
                <a:spcPct val="100000"/>
              </a:lnSpc>
              <a:spcBef>
                <a:spcPts val="0"/>
              </a:spcBef>
              <a:spcAft>
                <a:spcPts val="0"/>
              </a:spcAft>
            </a:pPr>
            <a:r>
              <a:rPr lang="en-US" sz="1600" dirty="0">
                <a:solidFill>
                  <a:srgbClr val="000000"/>
                </a:solidFill>
                <a:latin typeface="Cambria" panose="02040503050406030204" pitchFamily="18" charset="0"/>
              </a:rPr>
              <a:t>     </a:t>
            </a:r>
            <a:r>
              <a:rPr lang="en-US" sz="1600" b="0" i="0" u="none" strike="noStrike" dirty="0">
                <a:solidFill>
                  <a:srgbClr val="000000"/>
                </a:solidFill>
                <a:effectLst/>
                <a:latin typeface="Cambria" panose="02040503050406030204" pitchFamily="18" charset="0"/>
              </a:rPr>
              <a:t> </a:t>
            </a:r>
            <a:r>
              <a:rPr lang="en-US" sz="1600" b="0" i="0" u="none" strike="noStrike" dirty="0">
                <a:solidFill>
                  <a:srgbClr val="000000"/>
                </a:solidFill>
                <a:effectLst/>
                <a:latin typeface="Cambria" panose="02040503050406030204" pitchFamily="18" charset="0"/>
                <a:hlinkClick r:id="rId4"/>
              </a:rPr>
              <a:t>https://doi.org/10.1029/2022gb007354</a:t>
            </a:r>
            <a:endParaRPr lang="en-US" sz="1600" b="0" i="0" u="none" strike="noStrike" dirty="0">
              <a:solidFill>
                <a:srgbClr val="000000"/>
              </a:solidFill>
              <a:effectLst/>
              <a:latin typeface="Cambria" panose="02040503050406030204" pitchFamily="18" charset="0"/>
            </a:endParaRPr>
          </a:p>
          <a:p>
            <a:pPr algn="l" rtl="0">
              <a:lnSpc>
                <a:spcPct val="100000"/>
              </a:lnSpc>
              <a:spcBef>
                <a:spcPts val="0"/>
              </a:spcBef>
              <a:spcAft>
                <a:spcPts val="0"/>
              </a:spcAft>
            </a:pPr>
            <a:r>
              <a:rPr lang="en-US" sz="1600" b="0" i="0" u="none" strike="noStrike" dirty="0">
                <a:solidFill>
                  <a:srgbClr val="000000"/>
                </a:solidFill>
                <a:effectLst/>
                <a:latin typeface="Cambria" panose="02040503050406030204" pitchFamily="18" charset="0"/>
              </a:rPr>
              <a:t>Liang, Z., </a:t>
            </a:r>
            <a:r>
              <a:rPr lang="en-US" sz="1600" b="0" i="0" u="none" strike="noStrike" dirty="0" err="1">
                <a:solidFill>
                  <a:srgbClr val="000000"/>
                </a:solidFill>
                <a:effectLst/>
                <a:latin typeface="Cambria" panose="02040503050406030204" pitchFamily="18" charset="0"/>
              </a:rPr>
              <a:t>Letscher</a:t>
            </a:r>
            <a:r>
              <a:rPr lang="en-US" sz="1600" b="0" i="0" u="none" strike="noStrike" dirty="0">
                <a:solidFill>
                  <a:srgbClr val="000000"/>
                </a:solidFill>
                <a:effectLst/>
                <a:latin typeface="Cambria" panose="02040503050406030204" pitchFamily="18" charset="0"/>
              </a:rPr>
              <a:t>, R. T., &amp; Knapp, A. N. (2022). Dissolved organic phosphorus concentrations in the surface ocean controlled</a:t>
            </a:r>
          </a:p>
          <a:p>
            <a:pPr algn="l" rtl="0">
              <a:lnSpc>
                <a:spcPct val="100000"/>
              </a:lnSpc>
              <a:spcBef>
                <a:spcPts val="0"/>
              </a:spcBef>
              <a:spcAft>
                <a:spcPts val="0"/>
              </a:spcAft>
            </a:pPr>
            <a:r>
              <a:rPr lang="en-US" sz="1600" dirty="0">
                <a:solidFill>
                  <a:srgbClr val="000000"/>
                </a:solidFill>
                <a:latin typeface="Cambria" panose="02040503050406030204" pitchFamily="18" charset="0"/>
              </a:rPr>
              <a:t>     </a:t>
            </a:r>
            <a:r>
              <a:rPr lang="en-US" sz="1600" b="0" i="0" u="none" strike="noStrike" dirty="0">
                <a:solidFill>
                  <a:srgbClr val="000000"/>
                </a:solidFill>
                <a:effectLst/>
                <a:latin typeface="Cambria" panose="02040503050406030204" pitchFamily="18" charset="0"/>
              </a:rPr>
              <a:t> by both phosphate and iron stress</a:t>
            </a:r>
            <a:r>
              <a:rPr lang="en-US" sz="1600" b="0" i="1" u="none" strike="noStrike" dirty="0">
                <a:solidFill>
                  <a:srgbClr val="000000"/>
                </a:solidFill>
                <a:effectLst/>
                <a:latin typeface="Cambria" panose="02040503050406030204" pitchFamily="18" charset="0"/>
              </a:rPr>
              <a:t>. Nature Geoscience, 15</a:t>
            </a:r>
            <a:r>
              <a:rPr lang="en-US" sz="1600" b="0" i="0" u="none" strike="noStrike" dirty="0">
                <a:solidFill>
                  <a:srgbClr val="000000"/>
                </a:solidFill>
                <a:effectLst/>
                <a:latin typeface="Cambria" panose="02040503050406030204" pitchFamily="18" charset="0"/>
              </a:rPr>
              <a:t>(8), 651–657. </a:t>
            </a:r>
            <a:r>
              <a:rPr lang="en-US" sz="1600" b="0" i="0" u="none" strike="noStrike" dirty="0">
                <a:solidFill>
                  <a:srgbClr val="000000"/>
                </a:solidFill>
                <a:effectLst/>
                <a:latin typeface="Cambria" panose="02040503050406030204" pitchFamily="18" charset="0"/>
                <a:hlinkClick r:id="rId5"/>
              </a:rPr>
              <a:t>https://doi.org/10.1038/s41561-022-00988-1</a:t>
            </a:r>
            <a:r>
              <a:rPr lang="en-US" sz="1600" b="0" i="0" u="none" strike="noStrike" dirty="0">
                <a:solidFill>
                  <a:srgbClr val="000000"/>
                </a:solidFill>
                <a:effectLst/>
                <a:latin typeface="Cambria" panose="02040503050406030204" pitchFamily="18" charset="0"/>
              </a:rPr>
              <a:t> </a:t>
            </a:r>
          </a:p>
          <a:p>
            <a:pPr algn="l" rtl="0">
              <a:lnSpc>
                <a:spcPct val="100000"/>
              </a:lnSpc>
              <a:spcBef>
                <a:spcPts val="0"/>
              </a:spcBef>
              <a:spcAft>
                <a:spcPts val="0"/>
              </a:spcAft>
            </a:pPr>
            <a:r>
              <a:rPr lang="en-US" sz="1600" b="0" i="0" u="none" strike="noStrike" dirty="0">
                <a:solidFill>
                  <a:srgbClr val="000000"/>
                </a:solidFill>
                <a:effectLst/>
                <a:latin typeface="Cambria" panose="02040503050406030204" pitchFamily="18" charset="0"/>
              </a:rPr>
              <a:t>Sallée, J.-B., </a:t>
            </a:r>
            <a:r>
              <a:rPr lang="en-US" sz="1600" b="0" i="0" u="none" strike="noStrike" dirty="0" err="1">
                <a:solidFill>
                  <a:srgbClr val="000000"/>
                </a:solidFill>
                <a:effectLst/>
                <a:latin typeface="Cambria" panose="02040503050406030204" pitchFamily="18" charset="0"/>
              </a:rPr>
              <a:t>Wienders</a:t>
            </a:r>
            <a:r>
              <a:rPr lang="en-US" sz="1600" b="0" i="0" u="none" strike="noStrike" dirty="0">
                <a:solidFill>
                  <a:srgbClr val="000000"/>
                </a:solidFill>
                <a:effectLst/>
                <a:latin typeface="Cambria" panose="02040503050406030204" pitchFamily="18" charset="0"/>
              </a:rPr>
              <a:t>, N., Speer, K., &amp; Morrow, R. (2006). Formation of subantarctic mode water in the southeastern Indian</a:t>
            </a:r>
          </a:p>
          <a:p>
            <a:pPr algn="l" rtl="0">
              <a:lnSpc>
                <a:spcPct val="100000"/>
              </a:lnSpc>
              <a:spcBef>
                <a:spcPts val="0"/>
              </a:spcBef>
              <a:spcAft>
                <a:spcPts val="0"/>
              </a:spcAft>
            </a:pPr>
            <a:r>
              <a:rPr lang="en-US" sz="1600" dirty="0">
                <a:solidFill>
                  <a:srgbClr val="000000"/>
                </a:solidFill>
                <a:latin typeface="Cambria" panose="02040503050406030204" pitchFamily="18" charset="0"/>
              </a:rPr>
              <a:t>   </a:t>
            </a:r>
            <a:r>
              <a:rPr lang="en-US" sz="1600" b="0" i="0" u="none" strike="noStrike" dirty="0">
                <a:solidFill>
                  <a:srgbClr val="000000"/>
                </a:solidFill>
                <a:effectLst/>
                <a:latin typeface="Cambria" panose="02040503050406030204" pitchFamily="18" charset="0"/>
              </a:rPr>
              <a:t>   Ocean. </a:t>
            </a:r>
            <a:r>
              <a:rPr lang="en-US" sz="1600" b="0" i="1" u="none" strike="noStrike" dirty="0">
                <a:solidFill>
                  <a:srgbClr val="000000"/>
                </a:solidFill>
                <a:effectLst/>
                <a:latin typeface="Cambria" panose="02040503050406030204" pitchFamily="18" charset="0"/>
              </a:rPr>
              <a:t>Ocean Dynamics, 56</a:t>
            </a:r>
            <a:r>
              <a:rPr lang="en-US" sz="1600" b="0" i="0" u="none" strike="noStrike" dirty="0">
                <a:solidFill>
                  <a:srgbClr val="000000"/>
                </a:solidFill>
                <a:effectLst/>
                <a:latin typeface="Cambria" panose="02040503050406030204" pitchFamily="18" charset="0"/>
              </a:rPr>
              <a:t>(5–6), 525–542. </a:t>
            </a:r>
            <a:r>
              <a:rPr lang="en-US" sz="1600" b="0" i="0" u="none" strike="noStrike" dirty="0">
                <a:solidFill>
                  <a:srgbClr val="000000"/>
                </a:solidFill>
                <a:effectLst/>
                <a:latin typeface="Cambria" panose="02040503050406030204" pitchFamily="18" charset="0"/>
                <a:hlinkClick r:id="rId6"/>
              </a:rPr>
              <a:t>https://doi.org/10.1007/s10236-005-0054-x</a:t>
            </a:r>
            <a:r>
              <a:rPr lang="en-US" sz="1600" b="0" i="0" u="none" strike="noStrike" dirty="0">
                <a:solidFill>
                  <a:srgbClr val="000000"/>
                </a:solidFill>
                <a:effectLst/>
                <a:latin typeface="Cambria" panose="02040503050406030204" pitchFamily="18" charset="0"/>
              </a:rPr>
              <a:t> </a:t>
            </a:r>
          </a:p>
          <a:p>
            <a:pPr algn="l" rtl="0">
              <a:lnSpc>
                <a:spcPct val="100000"/>
              </a:lnSpc>
              <a:spcBef>
                <a:spcPts val="0"/>
              </a:spcBef>
              <a:spcAft>
                <a:spcPts val="0"/>
              </a:spcAft>
            </a:pPr>
            <a:r>
              <a:rPr lang="en-US" sz="1600" b="0" i="0" u="none" strike="noStrike" dirty="0" err="1">
                <a:solidFill>
                  <a:srgbClr val="000000"/>
                </a:solidFill>
                <a:effectLst/>
                <a:latin typeface="Cambria" panose="02040503050406030204" pitchFamily="18" charset="0"/>
              </a:rPr>
              <a:t>Stramma</a:t>
            </a:r>
            <a:r>
              <a:rPr lang="en-US" sz="1600" b="0" i="0" u="none" strike="noStrike" dirty="0">
                <a:solidFill>
                  <a:srgbClr val="000000"/>
                </a:solidFill>
                <a:effectLst/>
                <a:latin typeface="Cambria" panose="02040503050406030204" pitchFamily="18" charset="0"/>
              </a:rPr>
              <a:t>, L., &amp; </a:t>
            </a:r>
            <a:r>
              <a:rPr lang="en-US" sz="1600" b="0" i="0" u="none" strike="noStrike" dirty="0" err="1">
                <a:solidFill>
                  <a:srgbClr val="000000"/>
                </a:solidFill>
                <a:effectLst/>
                <a:latin typeface="Cambria" panose="02040503050406030204" pitchFamily="18" charset="0"/>
              </a:rPr>
              <a:t>Lutjeharms</a:t>
            </a:r>
            <a:r>
              <a:rPr lang="en-US" sz="1600" b="0" i="0" u="none" strike="noStrike" dirty="0">
                <a:solidFill>
                  <a:srgbClr val="000000"/>
                </a:solidFill>
                <a:effectLst/>
                <a:latin typeface="Cambria" panose="02040503050406030204" pitchFamily="18" charset="0"/>
              </a:rPr>
              <a:t>, J. R. (1997). The flow field of the subtropical gyre of the South Indian Ocean. </a:t>
            </a:r>
            <a:r>
              <a:rPr lang="en-US" sz="1600" b="0" i="1" u="none" strike="noStrike" dirty="0">
                <a:solidFill>
                  <a:srgbClr val="000000"/>
                </a:solidFill>
                <a:effectLst/>
                <a:latin typeface="Cambria" panose="02040503050406030204" pitchFamily="18" charset="0"/>
              </a:rPr>
              <a:t>Journal of</a:t>
            </a:r>
          </a:p>
          <a:p>
            <a:pPr algn="l" rtl="0">
              <a:lnSpc>
                <a:spcPct val="100000"/>
              </a:lnSpc>
              <a:spcBef>
                <a:spcPts val="0"/>
              </a:spcBef>
              <a:spcAft>
                <a:spcPts val="0"/>
              </a:spcAft>
            </a:pPr>
            <a:r>
              <a:rPr lang="en-US" sz="1600" i="1" dirty="0">
                <a:solidFill>
                  <a:srgbClr val="000000"/>
                </a:solidFill>
                <a:latin typeface="Cambria" panose="02040503050406030204" pitchFamily="18" charset="0"/>
              </a:rPr>
              <a:t>     </a:t>
            </a:r>
            <a:r>
              <a:rPr lang="en-US" sz="1600" b="0" i="1" u="none" strike="noStrike" dirty="0">
                <a:solidFill>
                  <a:srgbClr val="000000"/>
                </a:solidFill>
                <a:effectLst/>
                <a:latin typeface="Cambria" panose="02040503050406030204" pitchFamily="18" charset="0"/>
              </a:rPr>
              <a:t> Geophysical Research: Oceans, 102</a:t>
            </a:r>
            <a:r>
              <a:rPr lang="en-US" sz="1600" b="0" i="0" u="none" strike="noStrike" dirty="0">
                <a:solidFill>
                  <a:srgbClr val="000000"/>
                </a:solidFill>
                <a:effectLst/>
                <a:latin typeface="Cambria" panose="02040503050406030204" pitchFamily="18" charset="0"/>
              </a:rPr>
              <a:t>(C3), 5513–5530. </a:t>
            </a:r>
            <a:r>
              <a:rPr lang="en-US" sz="1600" b="0" i="0" u="none" strike="noStrike" dirty="0">
                <a:solidFill>
                  <a:srgbClr val="000000"/>
                </a:solidFill>
                <a:effectLst/>
                <a:latin typeface="Cambria" panose="02040503050406030204" pitchFamily="18" charset="0"/>
                <a:hlinkClick r:id="rId7"/>
              </a:rPr>
              <a:t>https://doi.org/10.1029/96jc03455</a:t>
            </a:r>
            <a:r>
              <a:rPr lang="en-US" sz="1600" b="0" i="0" u="none" strike="noStrike" dirty="0">
                <a:solidFill>
                  <a:srgbClr val="000000"/>
                </a:solidFill>
                <a:effectLst/>
                <a:latin typeface="Cambria" panose="02040503050406030204" pitchFamily="18" charset="0"/>
              </a:rPr>
              <a:t> </a:t>
            </a:r>
            <a:endParaRPr lang="en-US" sz="1600" dirty="0">
              <a:latin typeface="Cambria" panose="02040503050406030204" pitchFamily="18" charset="0"/>
            </a:endParaRPr>
          </a:p>
          <a:p>
            <a:pPr algn="l" rtl="0">
              <a:lnSpc>
                <a:spcPct val="100000"/>
              </a:lnSpc>
              <a:spcBef>
                <a:spcPts val="0"/>
              </a:spcBef>
              <a:spcAft>
                <a:spcPts val="0"/>
              </a:spcAft>
            </a:pPr>
            <a:r>
              <a:rPr lang="en-US" sz="1600" dirty="0">
                <a:latin typeface="Cambria" panose="02040503050406030204" pitchFamily="18" charset="0"/>
              </a:rPr>
              <a:t>Whitney, L.P., &amp; Lomas, M. W. (2018). Phosphonate utilization by eukaryotic phytoplankton. </a:t>
            </a:r>
            <a:r>
              <a:rPr lang="en-US" sz="1600" i="1" dirty="0">
                <a:latin typeface="Cambria" panose="02040503050406030204" pitchFamily="18" charset="0"/>
              </a:rPr>
              <a:t>Limnology and Oceanography</a:t>
            </a:r>
          </a:p>
          <a:p>
            <a:pPr algn="l" rtl="0">
              <a:lnSpc>
                <a:spcPct val="100000"/>
              </a:lnSpc>
              <a:spcBef>
                <a:spcPts val="0"/>
              </a:spcBef>
              <a:spcAft>
                <a:spcPts val="0"/>
              </a:spcAft>
            </a:pPr>
            <a:r>
              <a:rPr lang="en-US" sz="1600" i="1" dirty="0">
                <a:latin typeface="Cambria" panose="02040503050406030204" pitchFamily="18" charset="0"/>
              </a:rPr>
              <a:t>      Letters, 4</a:t>
            </a:r>
            <a:r>
              <a:rPr lang="en-US" sz="1600" dirty="0">
                <a:latin typeface="Cambria" panose="02040503050406030204" pitchFamily="18" charset="0"/>
              </a:rPr>
              <a:t>(1), 18-24. </a:t>
            </a:r>
            <a:r>
              <a:rPr lang="en-US" sz="1600" dirty="0">
                <a:latin typeface="Cambria" panose="02040503050406030204" pitchFamily="18" charset="0"/>
                <a:hlinkClick r:id="rId8"/>
              </a:rPr>
              <a:t>https://dio.org/10.1001/lol2.10100</a:t>
            </a:r>
            <a:endParaRPr lang="en-US" sz="1600" dirty="0">
              <a:latin typeface="Cambria" panose="02040503050406030204" pitchFamily="18" charset="0"/>
            </a:endParaRPr>
          </a:p>
        </p:txBody>
      </p:sp>
      <p:sp>
        <p:nvSpPr>
          <p:cNvPr id="93" name="Subtitle 2"/>
          <p:cNvSpPr txBox="1">
            <a:spLocks/>
          </p:cNvSpPr>
          <p:nvPr/>
        </p:nvSpPr>
        <p:spPr>
          <a:xfrm>
            <a:off x="32552332" y="26841270"/>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References</a:t>
            </a:r>
          </a:p>
        </p:txBody>
      </p:sp>
      <p:sp>
        <p:nvSpPr>
          <p:cNvPr id="97" name="TextBox 96"/>
          <p:cNvSpPr txBox="1"/>
          <p:nvPr/>
        </p:nvSpPr>
        <p:spPr>
          <a:xfrm>
            <a:off x="25048018" y="6022195"/>
            <a:ext cx="4370397"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I05 Sample Region</a:t>
            </a:r>
          </a:p>
        </p:txBody>
      </p:sp>
      <p:sp>
        <p:nvSpPr>
          <p:cNvPr id="98" name="Subtitle 2"/>
          <p:cNvSpPr txBox="1">
            <a:spLocks/>
          </p:cNvSpPr>
          <p:nvPr/>
        </p:nvSpPr>
        <p:spPr>
          <a:xfrm>
            <a:off x="369597" y="20875776"/>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Methods</a:t>
            </a:r>
          </a:p>
        </p:txBody>
      </p:sp>
      <p:sp>
        <p:nvSpPr>
          <p:cNvPr id="99" name="Subtitle 2"/>
          <p:cNvSpPr txBox="1">
            <a:spLocks/>
          </p:cNvSpPr>
          <p:nvPr/>
        </p:nvSpPr>
        <p:spPr>
          <a:xfrm>
            <a:off x="369597" y="17199396"/>
            <a:ext cx="11301275" cy="4433411"/>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600"/>
              </a:spcBef>
            </a:pPr>
            <a:r>
              <a:rPr lang="en-US" sz="2900" dirty="0">
                <a:latin typeface="Cambria" panose="02040503050406030204" pitchFamily="18" charset="0"/>
              </a:rPr>
              <a:t>This research is aimed to:</a:t>
            </a:r>
          </a:p>
          <a:p>
            <a:pPr marL="400027" indent="-400027" algn="just">
              <a:spcBef>
                <a:spcPts val="600"/>
              </a:spcBef>
              <a:buFont typeface="Arial" panose="020B0604020202020204" pitchFamily="34" charset="0"/>
              <a:buChar char="•"/>
            </a:pPr>
            <a:r>
              <a:rPr lang="en-US" sz="2900" dirty="0">
                <a:latin typeface="Cambria" panose="02040503050406030204" pitchFamily="18" charset="0"/>
              </a:rPr>
              <a:t>Fill in gaps in knowledge about the </a:t>
            </a:r>
            <a:r>
              <a:rPr lang="en-US" sz="2900" b="1" dirty="0">
                <a:solidFill>
                  <a:srgbClr val="0070C0"/>
                </a:solidFill>
                <a:latin typeface="Cambria" panose="02040503050406030204" pitchFamily="18" charset="0"/>
              </a:rPr>
              <a:t>phosphorus</a:t>
            </a:r>
            <a:r>
              <a:rPr lang="en-US" sz="2900" dirty="0">
                <a:latin typeface="Cambria" panose="02040503050406030204" pitchFamily="18" charset="0"/>
              </a:rPr>
              <a:t> biogeochemistry of the  </a:t>
            </a:r>
            <a:r>
              <a:rPr lang="en-US" sz="2900" b="1" dirty="0">
                <a:solidFill>
                  <a:srgbClr val="0070C0"/>
                </a:solidFill>
                <a:latin typeface="Cambria" panose="02040503050406030204" pitchFamily="18" charset="0"/>
              </a:rPr>
              <a:t>Indian Ocean</a:t>
            </a:r>
            <a:r>
              <a:rPr lang="en-US" sz="2900" dirty="0">
                <a:latin typeface="Cambria" panose="02040503050406030204" pitchFamily="18" charset="0"/>
              </a:rPr>
              <a:t>.</a:t>
            </a:r>
            <a:endParaRPr lang="en-US" sz="1220" dirty="0">
              <a:latin typeface="Cambria" panose="02040503050406030204" pitchFamily="18" charset="0"/>
            </a:endParaRPr>
          </a:p>
          <a:p>
            <a:pPr marL="400027" indent="-400027" algn="just">
              <a:spcBef>
                <a:spcPts val="600"/>
              </a:spcBef>
              <a:buFont typeface="Arial" panose="020B0604020202020204" pitchFamily="34" charset="0"/>
              <a:buChar char="•"/>
            </a:pPr>
            <a:r>
              <a:rPr lang="en-US" sz="2900" dirty="0">
                <a:latin typeface="Cambria" panose="02040503050406030204" pitchFamily="18" charset="0"/>
              </a:rPr>
              <a:t>Answer: What is the longitudinal variability of DOP in the Indian Ocean?</a:t>
            </a:r>
          </a:p>
          <a:p>
            <a:pPr marL="400027" indent="-400027" algn="just">
              <a:spcBef>
                <a:spcPts val="600"/>
              </a:spcBef>
              <a:buFont typeface="Arial" panose="020B0604020202020204" pitchFamily="34" charset="0"/>
              <a:buChar char="•"/>
            </a:pPr>
            <a:r>
              <a:rPr lang="en-US" sz="2900" dirty="0">
                <a:latin typeface="Cambria" panose="02040503050406030204" pitchFamily="18" charset="0"/>
              </a:rPr>
              <a:t>Answer: Is the distribution of </a:t>
            </a:r>
            <a:r>
              <a:rPr lang="en-US" sz="2900" b="1" dirty="0">
                <a:solidFill>
                  <a:srgbClr val="0070C0"/>
                </a:solidFill>
                <a:latin typeface="Cambria" panose="02040503050406030204" pitchFamily="18" charset="0"/>
              </a:rPr>
              <a:t>DOP</a:t>
            </a:r>
            <a:r>
              <a:rPr lang="en-US" sz="2900" dirty="0">
                <a:latin typeface="Cambria" panose="02040503050406030204" pitchFamily="18" charset="0"/>
              </a:rPr>
              <a:t> concentrations indicative of DOP consumption by marine autotrophs as an </a:t>
            </a:r>
            <a:r>
              <a:rPr lang="en-US" sz="2900" b="1" dirty="0">
                <a:solidFill>
                  <a:srgbClr val="0070C0"/>
                </a:solidFill>
                <a:latin typeface="Cambria" panose="02040503050406030204" pitchFamily="18" charset="0"/>
              </a:rPr>
              <a:t>organic nutrient</a:t>
            </a:r>
            <a:r>
              <a:rPr lang="en-US" sz="2900" dirty="0">
                <a:latin typeface="Cambria" panose="02040503050406030204" pitchFamily="18" charset="0"/>
              </a:rPr>
              <a:t>?</a:t>
            </a:r>
          </a:p>
          <a:p>
            <a:pPr marL="400027" indent="-400027" algn="just">
              <a:spcBef>
                <a:spcPts val="600"/>
              </a:spcBef>
              <a:buFont typeface="Arial" panose="020B0604020202020204" pitchFamily="34" charset="0"/>
              <a:buChar char="•"/>
            </a:pPr>
            <a:r>
              <a:rPr lang="en-US" sz="2900" dirty="0">
                <a:latin typeface="Cambria" panose="02040503050406030204" pitchFamily="18" charset="0"/>
              </a:rPr>
              <a:t>Answer: What is the </a:t>
            </a:r>
            <a:r>
              <a:rPr lang="en-US" sz="2900" b="1" dirty="0">
                <a:solidFill>
                  <a:srgbClr val="0070C0"/>
                </a:solidFill>
                <a:latin typeface="Cambria" panose="02040503050406030204" pitchFamily="18" charset="0"/>
              </a:rPr>
              <a:t>rate of autotrophic DOP consumption </a:t>
            </a:r>
            <a:r>
              <a:rPr lang="en-US" sz="2900" dirty="0">
                <a:latin typeface="Cambria" panose="02040503050406030204" pitchFamily="18" charset="0"/>
              </a:rPr>
              <a:t>from Indian Ocean surface waters?</a:t>
            </a: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p:txBody>
      </p:sp>
      <p:sp>
        <p:nvSpPr>
          <p:cNvPr id="102" name="TextBox 101"/>
          <p:cNvSpPr txBox="1"/>
          <p:nvPr/>
        </p:nvSpPr>
        <p:spPr>
          <a:xfrm>
            <a:off x="28559514" y="15635978"/>
            <a:ext cx="3396360" cy="6017026"/>
          </a:xfrm>
          <a:prstGeom prst="rect">
            <a:avLst/>
          </a:prstGeom>
          <a:noFill/>
        </p:spPr>
        <p:txBody>
          <a:bodyPr wrap="square" lIns="106674" tIns="53337" rIns="106674" bIns="53337" rtlCol="0">
            <a:spAutoFit/>
          </a:bodyPr>
          <a:lstStyle/>
          <a:p>
            <a:r>
              <a:rPr lang="en-US" sz="2400" b="1" dirty="0">
                <a:latin typeface="Cambria" panose="02040503050406030204" pitchFamily="18" charset="0"/>
              </a:rPr>
              <a:t>Figure 3 </a:t>
            </a:r>
            <a:r>
              <a:rPr lang="en-US" sz="2400" dirty="0">
                <a:latin typeface="Cambria" panose="02040503050406030204" pitchFamily="18" charset="0"/>
              </a:rPr>
              <a:t>[DOP] in µmol/kg interpolated over 350m depth at ~33ºS in the Indian Ocean from ~30ºE – 105ºE. Green indicates higher concentrations (~0.15 µmol/kg), where blue/purple indicates lowest concentrations (~0.05 µmol/kg to undetectable). Smooth black lines indicate relevant potential densities in </a:t>
            </a:r>
            <a:r>
              <a:rPr lang="en-US" sz="2400" dirty="0">
                <a:latin typeface="Symbol" pitchFamily="2" charset="2"/>
              </a:rPr>
              <a:t>s</a:t>
            </a:r>
            <a:r>
              <a:rPr lang="en-US" sz="2400" baseline="-25000" dirty="0">
                <a:latin typeface="Symbol" pitchFamily="2" charset="2"/>
              </a:rPr>
              <a:t>q</a:t>
            </a:r>
            <a:r>
              <a:rPr lang="en-US" sz="2400" dirty="0">
                <a:latin typeface="Cambria" panose="02040503050406030204" pitchFamily="18" charset="0"/>
              </a:rPr>
              <a:t> [kg/m</a:t>
            </a:r>
            <a:r>
              <a:rPr lang="en-US" sz="2400" baseline="30000" dirty="0">
                <a:latin typeface="Cambria" panose="02040503050406030204" pitchFamily="18" charset="0"/>
              </a:rPr>
              <a:t>3</a:t>
            </a:r>
            <a:r>
              <a:rPr lang="en-US" sz="2400" dirty="0">
                <a:latin typeface="Cambria" panose="02040503050406030204" pitchFamily="18" charset="0"/>
              </a:rPr>
              <a:t>] (isopycnals).  </a:t>
            </a:r>
            <a:endParaRPr lang="en-US" sz="2400" b="1" dirty="0">
              <a:latin typeface="Cambria" panose="02040503050406030204" pitchFamily="18" charset="0"/>
            </a:endParaRPr>
          </a:p>
        </p:txBody>
      </p:sp>
      <p:sp>
        <p:nvSpPr>
          <p:cNvPr id="104" name="TextBox 103"/>
          <p:cNvSpPr txBox="1"/>
          <p:nvPr/>
        </p:nvSpPr>
        <p:spPr>
          <a:xfrm>
            <a:off x="12684372" y="24051650"/>
            <a:ext cx="9089701"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Average [DOP] and [PO</a:t>
            </a:r>
            <a:r>
              <a:rPr lang="en-US" sz="4000" baseline="-25000" dirty="0">
                <a:latin typeface="Cambria" panose="02040503050406030204" pitchFamily="18" charset="0"/>
              </a:rPr>
              <a:t>4</a:t>
            </a:r>
            <a:r>
              <a:rPr lang="en-US" sz="4000" baseline="30000" dirty="0">
                <a:latin typeface="Cambria" panose="02040503050406030204" pitchFamily="18" charset="0"/>
              </a:rPr>
              <a:t>3-</a:t>
            </a:r>
            <a:r>
              <a:rPr lang="en-US" sz="4000" dirty="0">
                <a:latin typeface="Cambria" panose="02040503050406030204" pitchFamily="18" charset="0"/>
              </a:rPr>
              <a:t>] in upper 50 m</a:t>
            </a:r>
          </a:p>
        </p:txBody>
      </p:sp>
      <p:sp>
        <p:nvSpPr>
          <p:cNvPr id="105" name="TextBox 104"/>
          <p:cNvSpPr txBox="1"/>
          <p:nvPr/>
        </p:nvSpPr>
        <p:spPr>
          <a:xfrm>
            <a:off x="28178614" y="28603587"/>
            <a:ext cx="3821262" cy="3431703"/>
          </a:xfrm>
          <a:prstGeom prst="rect">
            <a:avLst/>
          </a:prstGeom>
          <a:noFill/>
        </p:spPr>
        <p:txBody>
          <a:bodyPr wrap="square" lIns="106674" tIns="53337" rIns="106674" bIns="53337" rtlCol="0">
            <a:spAutoFit/>
          </a:bodyPr>
          <a:lstStyle/>
          <a:p>
            <a:r>
              <a:rPr lang="en-US" sz="1800" b="1" dirty="0">
                <a:latin typeface="Cambria" panose="02040503050406030204" pitchFamily="18" charset="0"/>
              </a:rPr>
              <a:t>Above</a:t>
            </a:r>
            <a:r>
              <a:rPr lang="en-US" sz="1800" dirty="0">
                <a:latin typeface="Cambria" panose="02040503050406030204" pitchFamily="18" charset="0"/>
              </a:rPr>
              <a:t>: Interpolated [DOP]in the Indian Ocean at ~33ºS. The red star indicates an area of higher concentration at the edge of the gyre; the yellow star indicates a region of lower concentration in the gyre's center. The arrow indicates </a:t>
            </a:r>
            <a:r>
              <a:rPr lang="en-US" sz="1800" u="sng" dirty="0">
                <a:latin typeface="Cambria" panose="02040503050406030204" pitchFamily="18" charset="0"/>
              </a:rPr>
              <a:t>the direction of DOP consumption.</a:t>
            </a:r>
          </a:p>
          <a:p>
            <a:r>
              <a:rPr lang="en-US" sz="1800" b="1" dirty="0">
                <a:latin typeface="Cambria" panose="02040503050406030204" pitchFamily="18" charset="0"/>
              </a:rPr>
              <a:t>Below: </a:t>
            </a:r>
            <a:r>
              <a:rPr lang="en-US" sz="1800" dirty="0">
                <a:latin typeface="Cambria" panose="02040503050406030204" pitchFamily="18" charset="0"/>
              </a:rPr>
              <a:t>Indian Ocean circulation courtesy of </a:t>
            </a:r>
            <a:r>
              <a:rPr lang="en-US" sz="1800" dirty="0" err="1">
                <a:latin typeface="Cambria" panose="02040503050406030204" pitchFamily="18" charset="0"/>
              </a:rPr>
              <a:t>Stramma</a:t>
            </a:r>
            <a:r>
              <a:rPr lang="en-US" sz="1800" dirty="0">
                <a:latin typeface="Cambria" panose="02040503050406030204" pitchFamily="18" charset="0"/>
              </a:rPr>
              <a:t> and </a:t>
            </a:r>
            <a:r>
              <a:rPr lang="en-US" sz="1800" dirty="0" err="1">
                <a:latin typeface="Cambria" panose="02040503050406030204" pitchFamily="18" charset="0"/>
              </a:rPr>
              <a:t>Lutjeharms</a:t>
            </a:r>
            <a:r>
              <a:rPr lang="en-US" sz="1800" dirty="0">
                <a:latin typeface="Cambria" panose="02040503050406030204" pitchFamily="18" charset="0"/>
              </a:rPr>
              <a:t> 1997. Stars correspond with the figure above. </a:t>
            </a:r>
            <a:endParaRPr lang="en-US" sz="1800" b="1" dirty="0">
              <a:latin typeface="Cambria" panose="02040503050406030204" pitchFamily="18" charset="0"/>
            </a:endParaRPr>
          </a:p>
        </p:txBody>
      </p:sp>
      <p:sp>
        <p:nvSpPr>
          <p:cNvPr id="106" name="TextBox 105"/>
          <p:cNvSpPr txBox="1"/>
          <p:nvPr/>
        </p:nvSpPr>
        <p:spPr>
          <a:xfrm>
            <a:off x="12512624" y="30487224"/>
            <a:ext cx="9387992" cy="1585043"/>
          </a:xfrm>
          <a:prstGeom prst="rect">
            <a:avLst/>
          </a:prstGeom>
          <a:noFill/>
        </p:spPr>
        <p:txBody>
          <a:bodyPr wrap="square" lIns="106674" tIns="53337" rIns="106674" bIns="53337" rtlCol="0">
            <a:spAutoFit/>
          </a:bodyPr>
          <a:lstStyle/>
          <a:p>
            <a:r>
              <a:rPr lang="en-US" sz="2400" b="1" dirty="0">
                <a:latin typeface="Cambria" panose="02040503050406030204" pitchFamily="18" charset="0"/>
              </a:rPr>
              <a:t>Figure 4 </a:t>
            </a:r>
            <a:r>
              <a:rPr lang="en-US" sz="2400" dirty="0">
                <a:latin typeface="Cambria" panose="02040503050406030204" pitchFamily="18" charset="0"/>
              </a:rPr>
              <a:t>Average [DOP] and [PO</a:t>
            </a:r>
            <a:r>
              <a:rPr lang="en-US" sz="2400" baseline="-25000" dirty="0">
                <a:latin typeface="Cambria" panose="02040503050406030204" pitchFamily="18" charset="0"/>
              </a:rPr>
              <a:t>4</a:t>
            </a:r>
            <a:r>
              <a:rPr lang="en-US" sz="2400" baseline="30000" dirty="0">
                <a:latin typeface="Cambria" panose="02040503050406030204" pitchFamily="18" charset="0"/>
              </a:rPr>
              <a:t>3-</a:t>
            </a:r>
            <a:r>
              <a:rPr lang="en-US" sz="2400" dirty="0">
                <a:latin typeface="Cambria" panose="02040503050406030204" pitchFamily="18" charset="0"/>
              </a:rPr>
              <a:t>] in the upper 50m of the Indian Ocean at ~33ºS from ~30ºE – 105ºE. Blue circles indicate [DOP]; orange circles indicate [SRP], or [PO</a:t>
            </a:r>
            <a:r>
              <a:rPr lang="en-US" sz="2400" baseline="-25000" dirty="0">
                <a:latin typeface="Cambria" panose="02040503050406030204" pitchFamily="18" charset="0"/>
              </a:rPr>
              <a:t>4</a:t>
            </a:r>
            <a:r>
              <a:rPr lang="en-US" sz="2400" baseline="30000" dirty="0">
                <a:latin typeface="Cambria" panose="02040503050406030204" pitchFamily="18" charset="0"/>
              </a:rPr>
              <a:t>3-</a:t>
            </a:r>
            <a:r>
              <a:rPr lang="en-US" sz="2400" dirty="0">
                <a:latin typeface="Cambria" panose="02040503050406030204" pitchFamily="18" charset="0"/>
              </a:rPr>
              <a:t>].  Low [PO</a:t>
            </a:r>
            <a:r>
              <a:rPr lang="en-US" sz="2400" baseline="-25000" dirty="0">
                <a:latin typeface="Cambria" panose="02040503050406030204" pitchFamily="18" charset="0"/>
              </a:rPr>
              <a:t>4</a:t>
            </a:r>
            <a:r>
              <a:rPr lang="en-US" sz="2400" baseline="30000" dirty="0">
                <a:latin typeface="Cambria" panose="02040503050406030204" pitchFamily="18" charset="0"/>
              </a:rPr>
              <a:t>3-</a:t>
            </a:r>
            <a:r>
              <a:rPr lang="en-US" sz="2400" dirty="0">
                <a:latin typeface="Cambria" panose="02040503050406030204" pitchFamily="18" charset="0"/>
              </a:rPr>
              <a:t>] is considered to be ~10-300 </a:t>
            </a:r>
            <a:r>
              <a:rPr lang="en-US" sz="2400" dirty="0" err="1">
                <a:latin typeface="Cambria" panose="02040503050406030204" pitchFamily="18" charset="0"/>
              </a:rPr>
              <a:t>nM</a:t>
            </a:r>
            <a:r>
              <a:rPr lang="en-US" sz="2400" dirty="0">
                <a:latin typeface="Cambria" panose="02040503050406030204" pitchFamily="18" charset="0"/>
              </a:rPr>
              <a:t> (</a:t>
            </a:r>
            <a:r>
              <a:rPr lang="en-US" sz="2400" dirty="0" err="1">
                <a:latin typeface="Cambria" panose="02040503050406030204" pitchFamily="18" charset="0"/>
              </a:rPr>
              <a:t>Letscher</a:t>
            </a:r>
            <a:r>
              <a:rPr lang="en-US" sz="2400" dirty="0">
                <a:latin typeface="Cambria" panose="02040503050406030204" pitchFamily="18" charset="0"/>
              </a:rPr>
              <a:t> et al 2022). [0.20 µmol/kg = 200nM]. </a:t>
            </a:r>
            <a:endParaRPr lang="en-US" sz="2400" b="1" dirty="0">
              <a:latin typeface="Cambria" panose="02040503050406030204" pitchFamily="18" charset="0"/>
            </a:endParaRPr>
          </a:p>
        </p:txBody>
      </p:sp>
      <p:sp>
        <p:nvSpPr>
          <p:cNvPr id="108" name="Subtitle 2"/>
          <p:cNvSpPr txBox="1">
            <a:spLocks/>
          </p:cNvSpPr>
          <p:nvPr/>
        </p:nvSpPr>
        <p:spPr>
          <a:xfrm>
            <a:off x="32552333" y="24594276"/>
            <a:ext cx="10914743" cy="1863131"/>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dirty="0">
                <a:latin typeface="Cambria" panose="02040503050406030204" pitchFamily="18" charset="0"/>
              </a:rPr>
              <a:t>Thank you to Dr. Robert </a:t>
            </a:r>
            <a:r>
              <a:rPr lang="en-US" sz="3200" dirty="0" err="1">
                <a:latin typeface="Cambria" panose="02040503050406030204" pitchFamily="18" charset="0"/>
              </a:rPr>
              <a:t>Letscher</a:t>
            </a:r>
            <a:r>
              <a:rPr lang="en-US" sz="3200" dirty="0">
                <a:latin typeface="Cambria" panose="02040503050406030204" pitchFamily="18" charset="0"/>
              </a:rPr>
              <a:t> and Caroline Anderson for substantial support, guidance, and assistance. </a:t>
            </a:r>
          </a:p>
          <a:p>
            <a:pPr algn="l">
              <a:spcBef>
                <a:spcPts val="0"/>
              </a:spcBef>
            </a:pPr>
            <a:r>
              <a:rPr lang="en-US" sz="3200" dirty="0">
                <a:latin typeface="Cambria" panose="02040503050406030204" pitchFamily="18" charset="0"/>
              </a:rPr>
              <a:t>Thank you to </a:t>
            </a:r>
            <a:r>
              <a:rPr lang="en-US" sz="3200">
                <a:latin typeface="Cambria" panose="02040503050406030204" pitchFamily="18" charset="0"/>
              </a:rPr>
              <a:t>the UNH Earth </a:t>
            </a:r>
            <a:r>
              <a:rPr lang="en-US" sz="3200" dirty="0">
                <a:latin typeface="Cambria" panose="02040503050406030204" pitchFamily="18" charset="0"/>
              </a:rPr>
              <a:t>Sciences department.</a:t>
            </a:r>
          </a:p>
          <a:p>
            <a:pPr algn="l">
              <a:spcBef>
                <a:spcPts val="0"/>
              </a:spcBef>
            </a:pPr>
            <a:r>
              <a:rPr lang="en-US" sz="3200" dirty="0">
                <a:latin typeface="Cambria" panose="02040503050406030204" pitchFamily="18" charset="0"/>
              </a:rPr>
              <a:t>Thank you to the 2023 I05 US GO-SHIP crew.</a:t>
            </a:r>
          </a:p>
          <a:p>
            <a:pPr algn="l"/>
            <a:endParaRPr lang="en-US" sz="3700" dirty="0">
              <a:latin typeface="Cambria" panose="02040503050406030204" pitchFamily="18" charset="0"/>
            </a:endParaRPr>
          </a:p>
        </p:txBody>
      </p:sp>
      <p:pic>
        <p:nvPicPr>
          <p:cNvPr id="26" name="Picture 25" descr="A map of the surface of the earth&#10;&#10;Description automatically generated">
            <a:extLst>
              <a:ext uri="{FF2B5EF4-FFF2-40B4-BE49-F238E27FC236}">
                <a16:creationId xmlns:a16="http://schemas.microsoft.com/office/drawing/2014/main" id="{00DF6D67-C8B2-58FA-3526-F3824AD13984}"/>
              </a:ext>
            </a:extLst>
          </p:cNvPr>
          <p:cNvPicPr>
            <a:picLocks noChangeAspect="1"/>
          </p:cNvPicPr>
          <p:nvPr/>
        </p:nvPicPr>
        <p:blipFill rotWithShape="1">
          <a:blip r:embed="rId9">
            <a:extLst>
              <a:ext uri="{28A0092B-C50C-407E-A947-70E740481C1C}">
                <a14:useLocalDpi xmlns:a14="http://schemas.microsoft.com/office/drawing/2010/main" val="0"/>
              </a:ext>
            </a:extLst>
          </a:blip>
          <a:srcRect l="3192" t="2488" r="4943"/>
          <a:stretch/>
        </p:blipFill>
        <p:spPr>
          <a:xfrm>
            <a:off x="12436215" y="6755635"/>
            <a:ext cx="9615596" cy="4933485"/>
          </a:xfrm>
          <a:prstGeom prst="rect">
            <a:avLst/>
          </a:prstGeom>
        </p:spPr>
      </p:pic>
      <p:sp>
        <p:nvSpPr>
          <p:cNvPr id="28" name="Oval 27">
            <a:extLst>
              <a:ext uri="{FF2B5EF4-FFF2-40B4-BE49-F238E27FC236}">
                <a16:creationId xmlns:a16="http://schemas.microsoft.com/office/drawing/2014/main" id="{ED128923-B7D5-447B-68FE-BA9EB0486969}"/>
              </a:ext>
            </a:extLst>
          </p:cNvPr>
          <p:cNvSpPr/>
          <p:nvPr/>
        </p:nvSpPr>
        <p:spPr>
          <a:xfrm>
            <a:off x="13281816" y="9016036"/>
            <a:ext cx="2431607" cy="19461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map of the world&#10;&#10;Description automatically generated">
            <a:extLst>
              <a:ext uri="{FF2B5EF4-FFF2-40B4-BE49-F238E27FC236}">
                <a16:creationId xmlns:a16="http://schemas.microsoft.com/office/drawing/2014/main" id="{5B056C4D-7958-59BC-7B61-CED9B23FDD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05630" y="6732125"/>
            <a:ext cx="8413068" cy="5399746"/>
          </a:xfrm>
          <a:prstGeom prst="rect">
            <a:avLst/>
          </a:prstGeom>
        </p:spPr>
      </p:pic>
      <p:pic>
        <p:nvPicPr>
          <p:cNvPr id="36" name="Picture 35" descr="A close-up of a map&#10;&#10;Description automatically generated">
            <a:extLst>
              <a:ext uri="{FF2B5EF4-FFF2-40B4-BE49-F238E27FC236}">
                <a16:creationId xmlns:a16="http://schemas.microsoft.com/office/drawing/2014/main" id="{05DBF8DB-85F5-E00B-FD5C-C651C9721E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66613" y="15005447"/>
            <a:ext cx="16179402" cy="6908757"/>
          </a:xfrm>
          <a:prstGeom prst="rect">
            <a:avLst/>
          </a:prstGeom>
        </p:spPr>
      </p:pic>
      <p:pic>
        <p:nvPicPr>
          <p:cNvPr id="41" name="Picture 40" descr="A close-up of a temperature&#10;&#10;Description automatically generated">
            <a:extLst>
              <a:ext uri="{FF2B5EF4-FFF2-40B4-BE49-F238E27FC236}">
                <a16:creationId xmlns:a16="http://schemas.microsoft.com/office/drawing/2014/main" id="{CAB6A435-2E13-A3D1-321D-EA43886B4FE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992045" y="24425384"/>
            <a:ext cx="9791579" cy="4178203"/>
          </a:xfrm>
          <a:prstGeom prst="rect">
            <a:avLst/>
          </a:prstGeom>
        </p:spPr>
      </p:pic>
      <p:sp>
        <p:nvSpPr>
          <p:cNvPr id="42" name="Left Bracket 41">
            <a:extLst>
              <a:ext uri="{FF2B5EF4-FFF2-40B4-BE49-F238E27FC236}">
                <a16:creationId xmlns:a16="http://schemas.microsoft.com/office/drawing/2014/main" id="{C080C427-BE55-6AA4-D53D-48DC770CD9DD}"/>
              </a:ext>
            </a:extLst>
          </p:cNvPr>
          <p:cNvSpPr/>
          <p:nvPr/>
        </p:nvSpPr>
        <p:spPr>
          <a:xfrm rot="16200000">
            <a:off x="26581334" y="24655153"/>
            <a:ext cx="946450" cy="290174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Left Bracket 42">
            <a:extLst>
              <a:ext uri="{FF2B5EF4-FFF2-40B4-BE49-F238E27FC236}">
                <a16:creationId xmlns:a16="http://schemas.microsoft.com/office/drawing/2014/main" id="{82FAAE87-520B-2EDF-5AF6-54A34DE90446}"/>
              </a:ext>
            </a:extLst>
          </p:cNvPr>
          <p:cNvSpPr/>
          <p:nvPr/>
        </p:nvSpPr>
        <p:spPr>
          <a:xfrm rot="16200000">
            <a:off x="24067684" y="25153987"/>
            <a:ext cx="946618" cy="190424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ight Arrow 44">
            <a:extLst>
              <a:ext uri="{FF2B5EF4-FFF2-40B4-BE49-F238E27FC236}">
                <a16:creationId xmlns:a16="http://schemas.microsoft.com/office/drawing/2014/main" id="{F0C2AC53-68E4-C1A2-7067-7B075E4598A5}"/>
              </a:ext>
            </a:extLst>
          </p:cNvPr>
          <p:cNvSpPr/>
          <p:nvPr/>
        </p:nvSpPr>
        <p:spPr>
          <a:xfrm rot="10800000">
            <a:off x="24330928" y="26678573"/>
            <a:ext cx="2545517" cy="479509"/>
          </a:xfrm>
          <a:prstGeom prst="rightArrow">
            <a:avLst>
              <a:gd name="adj1" fmla="val 17350"/>
              <a:gd name="adj2" fmla="val 109818"/>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F84BDFD-8588-E5CD-D945-3DE3D8B6B53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1771" r="13814" b="26590"/>
          <a:stretch/>
        </p:blipFill>
        <p:spPr bwMode="auto">
          <a:xfrm>
            <a:off x="21990333" y="28579510"/>
            <a:ext cx="6243203" cy="3278716"/>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A0C83D25-E214-C574-6A9B-DA6D49344156}"/>
              </a:ext>
            </a:extLst>
          </p:cNvPr>
          <p:cNvSpPr txBox="1"/>
          <p:nvPr/>
        </p:nvSpPr>
        <p:spPr>
          <a:xfrm>
            <a:off x="22409278" y="31702935"/>
            <a:ext cx="8909420" cy="384715"/>
          </a:xfrm>
          <a:prstGeom prst="rect">
            <a:avLst/>
          </a:prstGeom>
          <a:noFill/>
        </p:spPr>
        <p:txBody>
          <a:bodyPr wrap="square" lIns="106674" tIns="53337" rIns="106674" bIns="53337" rtlCol="0">
            <a:spAutoFit/>
          </a:bodyPr>
          <a:lstStyle/>
          <a:p>
            <a:r>
              <a:rPr lang="en-US" sz="1800" dirty="0">
                <a:latin typeface="Cambria" panose="02040503050406030204" pitchFamily="18" charset="0"/>
              </a:rPr>
              <a:t>Image courtesy of </a:t>
            </a:r>
            <a:r>
              <a:rPr lang="en-US" sz="1800" b="0" i="0" u="none" strike="noStrike" dirty="0" err="1">
                <a:solidFill>
                  <a:srgbClr val="000000"/>
                </a:solidFill>
                <a:effectLst/>
                <a:latin typeface="Cambria" panose="02040503050406030204" pitchFamily="18" charset="0"/>
              </a:rPr>
              <a:t>Stramma</a:t>
            </a:r>
            <a:r>
              <a:rPr lang="en-US" sz="1800" b="0" i="0" u="none" strike="noStrike" dirty="0">
                <a:solidFill>
                  <a:srgbClr val="000000"/>
                </a:solidFill>
                <a:effectLst/>
                <a:latin typeface="Cambria" panose="02040503050406030204" pitchFamily="18" charset="0"/>
              </a:rPr>
              <a:t> and </a:t>
            </a:r>
            <a:r>
              <a:rPr lang="en-US" sz="1800" b="0" i="0" u="none" strike="noStrike" dirty="0" err="1">
                <a:solidFill>
                  <a:srgbClr val="000000"/>
                </a:solidFill>
                <a:effectLst/>
                <a:latin typeface="Cambria" panose="02040503050406030204" pitchFamily="18" charset="0"/>
              </a:rPr>
              <a:t>Lutjeharms</a:t>
            </a:r>
            <a:r>
              <a:rPr lang="en-US" sz="1800" b="0" i="0" u="none" strike="noStrike" dirty="0">
                <a:solidFill>
                  <a:srgbClr val="000000"/>
                </a:solidFill>
                <a:effectLst/>
                <a:latin typeface="Cambria" panose="02040503050406030204" pitchFamily="18" charset="0"/>
              </a:rPr>
              <a:t> 1997</a:t>
            </a:r>
            <a:endParaRPr lang="en-US" sz="1800" dirty="0">
              <a:latin typeface="Cambria" panose="02040503050406030204" pitchFamily="18" charset="0"/>
            </a:endParaRPr>
          </a:p>
        </p:txBody>
      </p:sp>
      <p:sp>
        <p:nvSpPr>
          <p:cNvPr id="107" name="TextBox 106"/>
          <p:cNvSpPr txBox="1"/>
          <p:nvPr/>
        </p:nvSpPr>
        <p:spPr>
          <a:xfrm>
            <a:off x="24955150" y="23792392"/>
            <a:ext cx="4198818"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DOP consumption </a:t>
            </a:r>
          </a:p>
        </p:txBody>
      </p:sp>
      <p:sp>
        <p:nvSpPr>
          <p:cNvPr id="48" name="5-Point Star 47">
            <a:extLst>
              <a:ext uri="{FF2B5EF4-FFF2-40B4-BE49-F238E27FC236}">
                <a16:creationId xmlns:a16="http://schemas.microsoft.com/office/drawing/2014/main" id="{52CEFD3C-82A1-587D-7973-E0211046B241}"/>
              </a:ext>
            </a:extLst>
          </p:cNvPr>
          <p:cNvSpPr/>
          <p:nvPr/>
        </p:nvSpPr>
        <p:spPr>
          <a:xfrm>
            <a:off x="26876445" y="26067026"/>
            <a:ext cx="356772" cy="361197"/>
          </a:xfrm>
          <a:prstGeom prst="star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a:extLst>
              <a:ext uri="{FF2B5EF4-FFF2-40B4-BE49-F238E27FC236}">
                <a16:creationId xmlns:a16="http://schemas.microsoft.com/office/drawing/2014/main" id="{BEFDF233-1400-379B-FC2F-3F928AB25E77}"/>
              </a:ext>
            </a:extLst>
          </p:cNvPr>
          <p:cNvSpPr/>
          <p:nvPr/>
        </p:nvSpPr>
        <p:spPr>
          <a:xfrm>
            <a:off x="24152541" y="30672052"/>
            <a:ext cx="356772" cy="361197"/>
          </a:xfrm>
          <a:prstGeom prst="star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a:extLst>
              <a:ext uri="{FF2B5EF4-FFF2-40B4-BE49-F238E27FC236}">
                <a16:creationId xmlns:a16="http://schemas.microsoft.com/office/drawing/2014/main" id="{9AF99074-2411-223D-547F-D659CA0B4C8E}"/>
              </a:ext>
            </a:extLst>
          </p:cNvPr>
          <p:cNvSpPr/>
          <p:nvPr/>
        </p:nvSpPr>
        <p:spPr>
          <a:xfrm>
            <a:off x="24362607" y="26057150"/>
            <a:ext cx="356772" cy="361197"/>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a:extLst>
              <a:ext uri="{FF2B5EF4-FFF2-40B4-BE49-F238E27FC236}">
                <a16:creationId xmlns:a16="http://schemas.microsoft.com/office/drawing/2014/main" id="{0B784A95-8A45-7D9F-7262-7201DE76E3F9}"/>
              </a:ext>
            </a:extLst>
          </p:cNvPr>
          <p:cNvSpPr/>
          <p:nvPr/>
        </p:nvSpPr>
        <p:spPr>
          <a:xfrm>
            <a:off x="23319153" y="30740239"/>
            <a:ext cx="356772" cy="361197"/>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A graph with numbers and points&#10;&#10;Description automatically generated">
            <a:extLst>
              <a:ext uri="{FF2B5EF4-FFF2-40B4-BE49-F238E27FC236}">
                <a16:creationId xmlns:a16="http://schemas.microsoft.com/office/drawing/2014/main" id="{4AD29C33-CE63-856A-E323-7C1BDCDD9E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36215" y="25115797"/>
            <a:ext cx="9387992" cy="5166228"/>
          </a:xfrm>
          <a:prstGeom prst="rect">
            <a:avLst/>
          </a:prstGeom>
        </p:spPr>
      </p:pic>
      <p:sp>
        <p:nvSpPr>
          <p:cNvPr id="3" name="TextBox 2">
            <a:extLst>
              <a:ext uri="{FF2B5EF4-FFF2-40B4-BE49-F238E27FC236}">
                <a16:creationId xmlns:a16="http://schemas.microsoft.com/office/drawing/2014/main" id="{A7F4131C-1053-C69C-C40E-27289734264A}"/>
              </a:ext>
            </a:extLst>
          </p:cNvPr>
          <p:cNvSpPr txBox="1"/>
          <p:nvPr/>
        </p:nvSpPr>
        <p:spPr>
          <a:xfrm>
            <a:off x="369597" y="22583890"/>
            <a:ext cx="11292884" cy="9140964"/>
          </a:xfrm>
          <a:prstGeom prst="rect">
            <a:avLst/>
          </a:prstGeom>
          <a:noFill/>
          <a:ln>
            <a:solidFill>
              <a:srgbClr val="002060"/>
            </a:solidFill>
          </a:ln>
        </p:spPr>
        <p:txBody>
          <a:bodyPr wrap="square" rtlCol="0">
            <a:spAutoFit/>
          </a:bodyPr>
          <a:lstStyle/>
          <a:p>
            <a:pPr marL="457200" indent="-457200" algn="just">
              <a:buFont typeface="Arial" panose="020B0604020202020204" pitchFamily="34" charset="0"/>
              <a:buChar char="•"/>
            </a:pPr>
            <a:r>
              <a:rPr lang="en-US" sz="2800" b="0" i="0" u="none" strike="noStrike" dirty="0">
                <a:solidFill>
                  <a:srgbClr val="000000"/>
                </a:solidFill>
                <a:effectLst/>
                <a:latin typeface="Cambria" panose="02040503050406030204" pitchFamily="18" charset="0"/>
              </a:rPr>
              <a:t>Water samples were collected in the Indian Ocean from July 22, 2023 to September 14, 2023 on the I05 US GO-SHIP Cruise spanning from Fremantle, Australia to Cape Town, South Africa</a:t>
            </a:r>
          </a:p>
          <a:p>
            <a:pPr marL="457200" indent="-457200" algn="just">
              <a:buFont typeface="Arial" panose="020B0604020202020204" pitchFamily="34" charset="0"/>
              <a:buChar char="•"/>
            </a:pPr>
            <a:r>
              <a:rPr lang="en-US" sz="2800" b="0" i="0" u="none" strike="noStrike" dirty="0">
                <a:solidFill>
                  <a:srgbClr val="000000"/>
                </a:solidFill>
                <a:effectLst/>
                <a:latin typeface="Cambria" panose="02040503050406030204" pitchFamily="18" charset="0"/>
              </a:rPr>
              <a:t>DOP is computed as the difference of total dissolved phosphorus (TDP) and soluble reactive phosphorus (SRP) using </a:t>
            </a:r>
          </a:p>
          <a:p>
            <a:pPr algn="ctr"/>
            <a:r>
              <a:rPr lang="en-US" sz="2800" b="0" i="1" u="none" strike="noStrike" dirty="0">
                <a:solidFill>
                  <a:srgbClr val="000000"/>
                </a:solidFill>
                <a:effectLst/>
                <a:latin typeface="Cambria" panose="02040503050406030204" pitchFamily="18" charset="0"/>
              </a:rPr>
              <a:t>[DOP] = [TDP] – [SRP]</a:t>
            </a:r>
            <a:endParaRPr lang="en-US" sz="2800" dirty="0">
              <a:solidFill>
                <a:srgbClr val="000000"/>
              </a:solidFill>
              <a:latin typeface="Cambria" panose="02040503050406030204" pitchFamily="18" charset="0"/>
            </a:endParaRPr>
          </a:p>
          <a:p>
            <a:pPr marL="457200" indent="-457200" algn="just">
              <a:buFont typeface="Arial" panose="020B0604020202020204" pitchFamily="34" charset="0"/>
              <a:buChar char="•"/>
            </a:pPr>
            <a:r>
              <a:rPr lang="en-US" sz="2800" b="0" i="0" u="none" strike="noStrike" dirty="0">
                <a:solidFill>
                  <a:srgbClr val="000000"/>
                </a:solidFill>
                <a:effectLst/>
                <a:latin typeface="Cambria" panose="02040503050406030204" pitchFamily="18" charset="0"/>
              </a:rPr>
              <a:t>Soluble reactive phosphorus is the inorganic phosphorus, or phosphate (PO</a:t>
            </a:r>
            <a:r>
              <a:rPr lang="en-US" sz="2800" b="0" i="0" u="none" strike="noStrike" baseline="-25000" dirty="0">
                <a:solidFill>
                  <a:srgbClr val="000000"/>
                </a:solidFill>
                <a:effectLst/>
                <a:latin typeface="Cambria" panose="02040503050406030204" pitchFamily="18" charset="0"/>
              </a:rPr>
              <a:t>4</a:t>
            </a:r>
            <a:r>
              <a:rPr lang="en-US" sz="2800" b="0" i="0" u="none" strike="noStrike" baseline="30000" dirty="0">
                <a:solidFill>
                  <a:srgbClr val="000000"/>
                </a:solidFill>
                <a:effectLst/>
                <a:latin typeface="Cambria" panose="02040503050406030204" pitchFamily="18" charset="0"/>
              </a:rPr>
              <a:t>3-</a:t>
            </a:r>
            <a:r>
              <a:rPr lang="en-US" sz="2800" b="0" i="0" u="none" strike="noStrike" dirty="0">
                <a:solidFill>
                  <a:srgbClr val="000000"/>
                </a:solidFill>
                <a:effectLst/>
                <a:latin typeface="Cambria" panose="02040503050406030204" pitchFamily="18" charset="0"/>
              </a:rPr>
              <a:t>) </a:t>
            </a:r>
          </a:p>
          <a:p>
            <a:pPr marL="457200" indent="-457200" algn="just">
              <a:buFont typeface="Arial" panose="020B0604020202020204" pitchFamily="34" charset="0"/>
              <a:buChar char="•"/>
            </a:pPr>
            <a:r>
              <a:rPr lang="en-US" sz="2800" b="0" i="0" u="none" strike="noStrike" dirty="0">
                <a:solidFill>
                  <a:srgbClr val="000000"/>
                </a:solidFill>
                <a:effectLst/>
                <a:latin typeface="Cambria" panose="02040503050406030204" pitchFamily="18" charset="0"/>
              </a:rPr>
              <a:t>Nutrient analysts aboard the cruise determined SRP values photometrically using the molybdenum blue method. </a:t>
            </a:r>
          </a:p>
          <a:p>
            <a:pPr marL="457200" indent="-457200" algn="just">
              <a:buFont typeface="Arial" panose="020B0604020202020204" pitchFamily="34" charset="0"/>
              <a:buChar char="•"/>
            </a:pPr>
            <a:r>
              <a:rPr lang="en-US" sz="2800" b="0" i="0" u="none" strike="noStrike" dirty="0">
                <a:solidFill>
                  <a:srgbClr val="000000"/>
                </a:solidFill>
                <a:effectLst/>
                <a:latin typeface="Cambria" panose="02040503050406030204" pitchFamily="18" charset="0"/>
              </a:rPr>
              <a:t>TDP measurements were made at UNH from acidified and refrigerated samples using a SEAL Analytical AQ300 Discrete Analyzer system. </a:t>
            </a:r>
          </a:p>
          <a:p>
            <a:pPr marL="457200" indent="-457200" algn="just">
              <a:buFont typeface="Arial" panose="020B0604020202020204" pitchFamily="34" charset="0"/>
              <a:buChar char="•"/>
            </a:pPr>
            <a:r>
              <a:rPr lang="en-US" sz="2800" b="0" i="0" u="none" strike="noStrike" dirty="0">
                <a:solidFill>
                  <a:srgbClr val="000000"/>
                </a:solidFill>
                <a:effectLst/>
                <a:latin typeface="Cambria" panose="02040503050406030204" pitchFamily="18" charset="0"/>
              </a:rPr>
              <a:t>Samples are digested prior to analysis with an oxidizing acidic potassium persulfate reagent (POR). Digestion converts all organic phosphorus forms to PO</a:t>
            </a:r>
            <a:r>
              <a:rPr lang="en-US" sz="2800" b="0" i="0" u="none" strike="noStrike" baseline="-25000" dirty="0">
                <a:solidFill>
                  <a:srgbClr val="000000"/>
                </a:solidFill>
                <a:effectLst/>
                <a:latin typeface="Cambria" panose="02040503050406030204" pitchFamily="18" charset="0"/>
              </a:rPr>
              <a:t>4</a:t>
            </a:r>
            <a:r>
              <a:rPr lang="en-US" sz="2800" b="0" i="0" u="none" strike="noStrike" baseline="30000" dirty="0">
                <a:solidFill>
                  <a:srgbClr val="000000"/>
                </a:solidFill>
                <a:effectLst/>
                <a:latin typeface="Cambria" panose="02040503050406030204" pitchFamily="18" charset="0"/>
              </a:rPr>
              <a:t>3-</a:t>
            </a:r>
            <a:r>
              <a:rPr lang="en-US" sz="2800" b="0" i="0" u="none" strike="noStrike" dirty="0">
                <a:solidFill>
                  <a:srgbClr val="000000"/>
                </a:solidFill>
                <a:effectLst/>
                <a:latin typeface="Cambria" panose="02040503050406030204" pitchFamily="18" charset="0"/>
              </a:rPr>
              <a:t>. </a:t>
            </a:r>
          </a:p>
          <a:p>
            <a:pPr marL="457200" indent="-457200" rtl="0">
              <a:spcBef>
                <a:spcPts val="0"/>
              </a:spcBef>
              <a:spcAft>
                <a:spcPts val="0"/>
              </a:spcAft>
              <a:buFont typeface="Arial" panose="020B0604020202020204" pitchFamily="34" charset="0"/>
              <a:buChar char="•"/>
            </a:pPr>
            <a:r>
              <a:rPr lang="en-US" sz="2800" b="0" i="0" u="none" strike="noStrike" dirty="0">
                <a:solidFill>
                  <a:srgbClr val="000000"/>
                </a:solidFill>
                <a:effectLst/>
                <a:latin typeface="Cambria" panose="02040503050406030204" pitchFamily="18" charset="0"/>
              </a:rPr>
              <a:t>After digestion, the same colorimetric method is used via the AQ300. Deeper blues (higher absorbances) indicate higher phosphorus content. TDP values are adjusted to the POR blank using</a:t>
            </a:r>
          </a:p>
          <a:p>
            <a:pPr algn="ctr" rtl="0">
              <a:spcBef>
                <a:spcPts val="0"/>
              </a:spcBef>
              <a:spcAft>
                <a:spcPts val="0"/>
              </a:spcAft>
            </a:pPr>
            <a:r>
              <a:rPr lang="en-US" sz="2800" b="0" i="1" u="none" strike="noStrike" dirty="0">
                <a:solidFill>
                  <a:srgbClr val="000000"/>
                </a:solidFill>
                <a:effectLst/>
                <a:latin typeface="Cambria" panose="02040503050406030204" pitchFamily="18" charset="0"/>
              </a:rPr>
              <a:t>[TDP]</a:t>
            </a:r>
            <a:r>
              <a:rPr lang="en-US" sz="2800" b="0" i="1" u="none" strike="noStrike" baseline="-25000" dirty="0" err="1">
                <a:solidFill>
                  <a:srgbClr val="000000"/>
                </a:solidFill>
                <a:effectLst/>
                <a:latin typeface="Cambria" panose="02040503050406030204" pitchFamily="18" charset="0"/>
              </a:rPr>
              <a:t>samp</a:t>
            </a:r>
            <a:r>
              <a:rPr lang="en-US" sz="2800" b="0" i="1" u="none" strike="noStrike" dirty="0">
                <a:solidFill>
                  <a:srgbClr val="000000"/>
                </a:solidFill>
                <a:effectLst/>
                <a:latin typeface="Cambria" panose="02040503050406030204" pitchFamily="18" charset="0"/>
              </a:rPr>
              <a:t> = ([PO</a:t>
            </a:r>
            <a:r>
              <a:rPr lang="en-US" sz="2800" b="0" i="1" u="none" strike="noStrike" baseline="-25000" dirty="0">
                <a:solidFill>
                  <a:srgbClr val="000000"/>
                </a:solidFill>
                <a:effectLst/>
                <a:latin typeface="Cambria" panose="02040503050406030204" pitchFamily="18" charset="0"/>
              </a:rPr>
              <a:t>4</a:t>
            </a:r>
            <a:r>
              <a:rPr lang="en-US" sz="2800" b="0" i="1" u="none" strike="noStrike" baseline="30000" dirty="0">
                <a:solidFill>
                  <a:srgbClr val="000000"/>
                </a:solidFill>
                <a:effectLst/>
                <a:latin typeface="Cambria" panose="02040503050406030204" pitchFamily="18" charset="0"/>
              </a:rPr>
              <a:t>3-</a:t>
            </a:r>
            <a:r>
              <a:rPr lang="en-US" sz="2800" b="0" i="1" u="none" strike="noStrike" dirty="0">
                <a:solidFill>
                  <a:srgbClr val="000000"/>
                </a:solidFill>
                <a:effectLst/>
                <a:latin typeface="Cambria" panose="02040503050406030204" pitchFamily="18" charset="0"/>
              </a:rPr>
              <a:t>]</a:t>
            </a:r>
            <a:r>
              <a:rPr lang="en-US" sz="2800" b="0" i="1" u="none" strike="noStrike" baseline="-25000" dirty="0" err="1">
                <a:solidFill>
                  <a:srgbClr val="000000"/>
                </a:solidFill>
                <a:effectLst/>
                <a:latin typeface="Cambria" panose="02040503050406030204" pitchFamily="18" charset="0"/>
              </a:rPr>
              <a:t>meas</a:t>
            </a:r>
            <a:r>
              <a:rPr lang="en-US" sz="2800" b="0" i="1" u="none" strike="noStrike" dirty="0">
                <a:solidFill>
                  <a:srgbClr val="000000"/>
                </a:solidFill>
                <a:effectLst/>
                <a:latin typeface="Cambria" panose="02040503050406030204" pitchFamily="18" charset="0"/>
              </a:rPr>
              <a:t>*5.4 mL – [PO</a:t>
            </a:r>
            <a:r>
              <a:rPr lang="en-US" sz="2800" b="0" i="1" u="none" strike="noStrike" baseline="-25000" dirty="0">
                <a:solidFill>
                  <a:srgbClr val="000000"/>
                </a:solidFill>
                <a:effectLst/>
                <a:latin typeface="Cambria" panose="02040503050406030204" pitchFamily="18" charset="0"/>
              </a:rPr>
              <a:t>4</a:t>
            </a:r>
            <a:r>
              <a:rPr lang="en-US" sz="2800" b="0" i="1" u="none" strike="noStrike" baseline="30000" dirty="0">
                <a:solidFill>
                  <a:srgbClr val="000000"/>
                </a:solidFill>
                <a:effectLst/>
                <a:latin typeface="Cambria" panose="02040503050406030204" pitchFamily="18" charset="0"/>
              </a:rPr>
              <a:t>3-</a:t>
            </a:r>
            <a:r>
              <a:rPr lang="en-US" sz="2800" b="0" i="1" u="none" strike="noStrike" dirty="0">
                <a:solidFill>
                  <a:srgbClr val="000000"/>
                </a:solidFill>
                <a:effectLst/>
                <a:latin typeface="Cambria" panose="02040503050406030204" pitchFamily="18" charset="0"/>
              </a:rPr>
              <a:t>]</a:t>
            </a:r>
            <a:r>
              <a:rPr lang="en-US" sz="2800" b="0" i="1" u="none" strike="noStrike" baseline="-25000" dirty="0">
                <a:solidFill>
                  <a:srgbClr val="000000"/>
                </a:solidFill>
                <a:effectLst/>
                <a:latin typeface="Cambria" panose="02040503050406030204" pitchFamily="18" charset="0"/>
              </a:rPr>
              <a:t>POR</a:t>
            </a:r>
            <a:r>
              <a:rPr lang="en-US" sz="2800" b="0" i="1" u="none" strike="noStrike" dirty="0">
                <a:solidFill>
                  <a:srgbClr val="000000"/>
                </a:solidFill>
                <a:effectLst/>
                <a:latin typeface="Cambria" panose="02040503050406030204" pitchFamily="18" charset="0"/>
              </a:rPr>
              <a:t>*0.4 mL)/ 5 mL</a:t>
            </a:r>
          </a:p>
          <a:p>
            <a:pPr marL="457200" indent="-457200" rtl="0">
              <a:spcBef>
                <a:spcPts val="0"/>
              </a:spcBef>
              <a:spcAft>
                <a:spcPts val="0"/>
              </a:spcAft>
              <a:buFont typeface="Arial" panose="020B0604020202020204" pitchFamily="34" charset="0"/>
              <a:buChar char="•"/>
            </a:pPr>
            <a:r>
              <a:rPr lang="en-US" sz="2800" b="0" i="0" u="none" strike="noStrike" dirty="0">
                <a:solidFill>
                  <a:srgbClr val="000000"/>
                </a:solidFill>
                <a:effectLst/>
                <a:latin typeface="Cambria" panose="02040503050406030204" pitchFamily="18" charset="0"/>
              </a:rPr>
              <a:t>The uncertainty on DOP concentration determinations is ~5-10% or 0.002 to 0.02 µmol/kg</a:t>
            </a:r>
          </a:p>
        </p:txBody>
      </p:sp>
      <p:sp>
        <p:nvSpPr>
          <p:cNvPr id="10" name="Subtitle 2">
            <a:extLst>
              <a:ext uri="{FF2B5EF4-FFF2-40B4-BE49-F238E27FC236}">
                <a16:creationId xmlns:a16="http://schemas.microsoft.com/office/drawing/2014/main" id="{ABF2E0E7-E65B-8B57-6116-F5CBF6E8B81F}"/>
              </a:ext>
            </a:extLst>
          </p:cNvPr>
          <p:cNvSpPr txBox="1">
            <a:spLocks/>
          </p:cNvSpPr>
          <p:nvPr/>
        </p:nvSpPr>
        <p:spPr>
          <a:xfrm>
            <a:off x="345588" y="21632807"/>
            <a:ext cx="1131689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Methods</a:t>
            </a:r>
            <a:endParaRPr lang="en-US" sz="5800" dirty="0">
              <a:solidFill>
                <a:schemeClr val="bg1"/>
              </a:solidFill>
              <a:latin typeface="Cambria" panose="02040503050406030204" pitchFamily="18" charset="0"/>
            </a:endParaRPr>
          </a:p>
        </p:txBody>
      </p:sp>
      <p:pic>
        <p:nvPicPr>
          <p:cNvPr id="20" name="Picture 19" descr="A logo of a science company&#10;&#10;Description automatically generated with medium confidence">
            <a:extLst>
              <a:ext uri="{FF2B5EF4-FFF2-40B4-BE49-F238E27FC236}">
                <a16:creationId xmlns:a16="http://schemas.microsoft.com/office/drawing/2014/main" id="{4960207F-02F5-206C-3A71-CC59A6C5214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801913" y="1005456"/>
            <a:ext cx="2935488" cy="3042233"/>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5701</TotalTime>
  <Words>1782</Words>
  <Application>Microsoft Macintosh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Symbol</vt:lpstr>
      <vt:lpstr>Office Theme</vt:lpstr>
      <vt:lpstr>Supply and Consumption of Dissolved Organic Phosphorus Across the Subtropical Indian Ocean Author: Corinne Richard | Advisor: Dr. Robert Letscher Earth Sciences,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Corinne Richard</cp:lastModifiedBy>
  <cp:revision>213</cp:revision>
  <dcterms:created xsi:type="dcterms:W3CDTF">2016-03-05T16:55:12Z</dcterms:created>
  <dcterms:modified xsi:type="dcterms:W3CDTF">2024-04-16T21:10:18Z</dcterms:modified>
</cp:coreProperties>
</file>