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0EA25-97B2-CF56-007C-54EFD98A26D6}" v="20" dt="2024-04-15T18:51:10.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5552"/>
        <p:guide pos="13824"/>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la Ansah" userId="S::saa1063@usnh.edu::c696709b-c0f3-44bb-93b2-8ab60f3e15bd" providerId="AD" clId="Web-{8520EA25-97B2-CF56-007C-54EFD98A26D6}"/>
    <pc:docChg chg="modSld">
      <pc:chgData name="Stella Ansah" userId="S::saa1063@usnh.edu::c696709b-c0f3-44bb-93b2-8ab60f3e15bd" providerId="AD" clId="Web-{8520EA25-97B2-CF56-007C-54EFD98A26D6}" dt="2024-04-15T18:51:10.779" v="9" actId="20577"/>
      <pc:docMkLst>
        <pc:docMk/>
      </pc:docMkLst>
      <pc:sldChg chg="modSp">
        <pc:chgData name="Stella Ansah" userId="S::saa1063@usnh.edu::c696709b-c0f3-44bb-93b2-8ab60f3e15bd" providerId="AD" clId="Web-{8520EA25-97B2-CF56-007C-54EFD98A26D6}" dt="2024-04-15T18:51:10.779" v="9" actId="20577"/>
        <pc:sldMkLst>
          <pc:docMk/>
          <pc:sldMk cId="0" sldId="259"/>
        </pc:sldMkLst>
        <pc:spChg chg="mod">
          <ac:chgData name="Stella Ansah" userId="S::saa1063@usnh.edu::c696709b-c0f3-44bb-93b2-8ab60f3e15bd" providerId="AD" clId="Web-{8520EA25-97B2-CF56-007C-54EFD98A26D6}" dt="2024-04-15T18:51:10.779" v="9" actId="20577"/>
          <ac:spMkLst>
            <pc:docMk/>
            <pc:sldMk cId="0" sldId="259"/>
            <ac:spMk id="4" creationId="{3A2F9E55-2A1F-AAE5-929D-3F689166B7D7}"/>
          </ac:spMkLst>
        </pc:spChg>
      </pc:sldChg>
    </pc:docChg>
  </pc:docChgLst>
  <pc:docChgLst>
    <pc:chgData name="Stella Ansah" userId="c696709b-c0f3-44bb-93b2-8ab60f3e15bd" providerId="ADAL" clId="{39D0D039-2C27-6D49-AAB1-45AB8BB3A2AF}"/>
    <pc:docChg chg="undo custSel delSld modSld">
      <pc:chgData name="Stella Ansah" userId="c696709b-c0f3-44bb-93b2-8ab60f3e15bd" providerId="ADAL" clId="{39D0D039-2C27-6D49-AAB1-45AB8BB3A2AF}" dt="2024-04-15T18:30:59.320" v="259" actId="113"/>
      <pc:docMkLst>
        <pc:docMk/>
      </pc:docMkLst>
      <pc:sldChg chg="addSp delSp modSp mod">
        <pc:chgData name="Stella Ansah" userId="c696709b-c0f3-44bb-93b2-8ab60f3e15bd" providerId="ADAL" clId="{39D0D039-2C27-6D49-AAB1-45AB8BB3A2AF}" dt="2024-04-15T18:30:59.320" v="259" actId="113"/>
        <pc:sldMkLst>
          <pc:docMk/>
          <pc:sldMk cId="0" sldId="259"/>
        </pc:sldMkLst>
        <pc:spChg chg="mod">
          <ac:chgData name="Stella Ansah" userId="c696709b-c0f3-44bb-93b2-8ab60f3e15bd" providerId="ADAL" clId="{39D0D039-2C27-6D49-AAB1-45AB8BB3A2AF}" dt="2024-04-15T14:10:47.956" v="191" actId="14100"/>
          <ac:spMkLst>
            <pc:docMk/>
            <pc:sldMk cId="0" sldId="259"/>
            <ac:spMk id="4" creationId="{3A2F9E55-2A1F-AAE5-929D-3F689166B7D7}"/>
          </ac:spMkLst>
        </pc:spChg>
        <pc:spChg chg="mod">
          <ac:chgData name="Stella Ansah" userId="c696709b-c0f3-44bb-93b2-8ab60f3e15bd" providerId="ADAL" clId="{39D0D039-2C27-6D49-AAB1-45AB8BB3A2AF}" dt="2024-04-15T16:20:22.008" v="248" actId="1076"/>
          <ac:spMkLst>
            <pc:docMk/>
            <pc:sldMk cId="0" sldId="259"/>
            <ac:spMk id="13" creationId="{69247956-446B-E4F7-664C-459366ECE2F0}"/>
          </ac:spMkLst>
        </pc:spChg>
        <pc:spChg chg="mod">
          <ac:chgData name="Stella Ansah" userId="c696709b-c0f3-44bb-93b2-8ab60f3e15bd" providerId="ADAL" clId="{39D0D039-2C27-6D49-AAB1-45AB8BB3A2AF}" dt="2024-04-15T14:08:27.092" v="164" actId="1076"/>
          <ac:spMkLst>
            <pc:docMk/>
            <pc:sldMk cId="0" sldId="259"/>
            <ac:spMk id="14" creationId="{67A66BBC-EDAD-7CE2-C5A9-E95D04ECCF49}"/>
          </ac:spMkLst>
        </pc:spChg>
        <pc:spChg chg="mod">
          <ac:chgData name="Stella Ansah" userId="c696709b-c0f3-44bb-93b2-8ab60f3e15bd" providerId="ADAL" clId="{39D0D039-2C27-6D49-AAB1-45AB8BB3A2AF}" dt="2024-04-15T14:08:33.256" v="165" actId="20577"/>
          <ac:spMkLst>
            <pc:docMk/>
            <pc:sldMk cId="0" sldId="259"/>
            <ac:spMk id="15" creationId="{A19DE89F-6E27-14B9-5C55-559D93DF78D7}"/>
          </ac:spMkLst>
        </pc:spChg>
        <pc:spChg chg="mod">
          <ac:chgData name="Stella Ansah" userId="c696709b-c0f3-44bb-93b2-8ab60f3e15bd" providerId="ADAL" clId="{39D0D039-2C27-6D49-AAB1-45AB8BB3A2AF}" dt="2024-04-15T16:19:53.354" v="245" actId="14100"/>
          <ac:spMkLst>
            <pc:docMk/>
            <pc:sldMk cId="0" sldId="259"/>
            <ac:spMk id="17" creationId="{DC5A0A4D-87F8-CC68-AE6D-DE4304EF54E3}"/>
          </ac:spMkLst>
        </pc:spChg>
        <pc:spChg chg="mod">
          <ac:chgData name="Stella Ansah" userId="c696709b-c0f3-44bb-93b2-8ab60f3e15bd" providerId="ADAL" clId="{39D0D039-2C27-6D49-AAB1-45AB8BB3A2AF}" dt="2024-04-15T14:11:40.184" v="198" actId="14100"/>
          <ac:spMkLst>
            <pc:docMk/>
            <pc:sldMk cId="0" sldId="259"/>
            <ac:spMk id="19" creationId="{00000000-0000-0000-0000-000000000000}"/>
          </ac:spMkLst>
        </pc:spChg>
        <pc:spChg chg="mod">
          <ac:chgData name="Stella Ansah" userId="c696709b-c0f3-44bb-93b2-8ab60f3e15bd" providerId="ADAL" clId="{39D0D039-2C27-6D49-AAB1-45AB8BB3A2AF}" dt="2024-04-15T14:12:12.042" v="202" actId="14100"/>
          <ac:spMkLst>
            <pc:docMk/>
            <pc:sldMk cId="0" sldId="259"/>
            <ac:spMk id="22" creationId="{95CBFDF4-70E5-E0C1-4618-D8D309E8AE2E}"/>
          </ac:spMkLst>
        </pc:spChg>
        <pc:spChg chg="mod">
          <ac:chgData name="Stella Ansah" userId="c696709b-c0f3-44bb-93b2-8ab60f3e15bd" providerId="ADAL" clId="{39D0D039-2C27-6D49-AAB1-45AB8BB3A2AF}" dt="2024-04-15T14:12:42.628" v="203" actId="14100"/>
          <ac:spMkLst>
            <pc:docMk/>
            <pc:sldMk cId="0" sldId="259"/>
            <ac:spMk id="32" creationId="{50928C26-9C37-D739-D913-AA939D2C79DE}"/>
          </ac:spMkLst>
        </pc:spChg>
        <pc:spChg chg="mod">
          <ac:chgData name="Stella Ansah" userId="c696709b-c0f3-44bb-93b2-8ab60f3e15bd" providerId="ADAL" clId="{39D0D039-2C27-6D49-AAB1-45AB8BB3A2AF}" dt="2024-04-15T14:10:00.993" v="187" actId="1076"/>
          <ac:spMkLst>
            <pc:docMk/>
            <pc:sldMk cId="0" sldId="259"/>
            <ac:spMk id="37" creationId="{EEFD99DD-8931-1ED7-3925-3869DB469566}"/>
          </ac:spMkLst>
        </pc:spChg>
        <pc:spChg chg="mod">
          <ac:chgData name="Stella Ansah" userId="c696709b-c0f3-44bb-93b2-8ab60f3e15bd" providerId="ADAL" clId="{39D0D039-2C27-6D49-AAB1-45AB8BB3A2AF}" dt="2024-04-15T18:30:59.320" v="259" actId="113"/>
          <ac:spMkLst>
            <pc:docMk/>
            <pc:sldMk cId="0" sldId="259"/>
            <ac:spMk id="40" creationId="{214783C9-DB58-A485-D0F6-C22EE316D256}"/>
          </ac:spMkLst>
        </pc:spChg>
        <pc:spChg chg="mod">
          <ac:chgData name="Stella Ansah" userId="c696709b-c0f3-44bb-93b2-8ab60f3e15bd" providerId="ADAL" clId="{39D0D039-2C27-6D49-AAB1-45AB8BB3A2AF}" dt="2024-04-15T18:24:59.095" v="257" actId="1076"/>
          <ac:spMkLst>
            <pc:docMk/>
            <pc:sldMk cId="0" sldId="259"/>
            <ac:spMk id="42" creationId="{2B0A6410-DC7B-1EF4-46D2-509C286EED00}"/>
          </ac:spMkLst>
        </pc:spChg>
        <pc:spChg chg="mod">
          <ac:chgData name="Stella Ansah" userId="c696709b-c0f3-44bb-93b2-8ab60f3e15bd" providerId="ADAL" clId="{39D0D039-2C27-6D49-AAB1-45AB8BB3A2AF}" dt="2024-04-15T16:20:49.038" v="252" actId="113"/>
          <ac:spMkLst>
            <pc:docMk/>
            <pc:sldMk cId="0" sldId="259"/>
            <ac:spMk id="44" creationId="{CC84E413-115A-DF37-4FBD-EB15A70124A5}"/>
          </ac:spMkLst>
        </pc:spChg>
        <pc:spChg chg="add mod">
          <ac:chgData name="Stella Ansah" userId="c696709b-c0f3-44bb-93b2-8ab60f3e15bd" providerId="ADAL" clId="{39D0D039-2C27-6D49-AAB1-45AB8BB3A2AF}" dt="2024-04-15T14:10:35.743" v="190" actId="20577"/>
          <ac:spMkLst>
            <pc:docMk/>
            <pc:sldMk cId="0" sldId="259"/>
            <ac:spMk id="46" creationId="{CCF8D522-987D-E002-C824-7994AA0575F0}"/>
          </ac:spMkLst>
        </pc:spChg>
        <pc:spChg chg="mod">
          <ac:chgData name="Stella Ansah" userId="c696709b-c0f3-44bb-93b2-8ab60f3e15bd" providerId="ADAL" clId="{39D0D039-2C27-6D49-AAB1-45AB8BB3A2AF}" dt="2024-04-15T14:15:07.100" v="222" actId="20577"/>
          <ac:spMkLst>
            <pc:docMk/>
            <pc:sldMk cId="0" sldId="259"/>
            <ac:spMk id="2050" creationId="{00000000-0000-0000-0000-000000000000}"/>
          </ac:spMkLst>
        </pc:spChg>
        <pc:spChg chg="mod">
          <ac:chgData name="Stella Ansah" userId="c696709b-c0f3-44bb-93b2-8ab60f3e15bd" providerId="ADAL" clId="{39D0D039-2C27-6D49-AAB1-45AB8BB3A2AF}" dt="2024-04-15T16:34:46.868" v="255" actId="14100"/>
          <ac:spMkLst>
            <pc:docMk/>
            <pc:sldMk cId="0" sldId="259"/>
            <ac:spMk id="2152" creationId="{00000000-0000-0000-0000-000000000000}"/>
          </ac:spMkLst>
        </pc:spChg>
        <pc:spChg chg="del mod">
          <ac:chgData name="Stella Ansah" userId="c696709b-c0f3-44bb-93b2-8ab60f3e15bd" providerId="ADAL" clId="{39D0D039-2C27-6D49-AAB1-45AB8BB3A2AF}" dt="2024-04-15T14:07:10.684" v="144" actId="478"/>
          <ac:spMkLst>
            <pc:docMk/>
            <pc:sldMk cId="0" sldId="259"/>
            <ac:spMk id="2154" creationId="{00000000-0000-0000-0000-000000000000}"/>
          </ac:spMkLst>
        </pc:spChg>
        <pc:spChg chg="mod">
          <ac:chgData name="Stella Ansah" userId="c696709b-c0f3-44bb-93b2-8ab60f3e15bd" providerId="ADAL" clId="{39D0D039-2C27-6D49-AAB1-45AB8BB3A2AF}" dt="2024-04-15T16:34:31.380" v="253" actId="1076"/>
          <ac:spMkLst>
            <pc:docMk/>
            <pc:sldMk cId="0" sldId="259"/>
            <ac:spMk id="2155" creationId="{00000000-0000-0000-0000-000000000000}"/>
          </ac:spMkLst>
        </pc:spChg>
        <pc:graphicFrameChg chg="mod modGraphic">
          <ac:chgData name="Stella Ansah" userId="c696709b-c0f3-44bb-93b2-8ab60f3e15bd" providerId="ADAL" clId="{39D0D039-2C27-6D49-AAB1-45AB8BB3A2AF}" dt="2024-04-15T16:36:08.744" v="256" actId="14100"/>
          <ac:graphicFrameMkLst>
            <pc:docMk/>
            <pc:sldMk cId="0" sldId="259"/>
            <ac:graphicFrameMk id="27" creationId="{10A28EAB-9336-5FDC-2615-EF29DDA9F90E}"/>
          </ac:graphicFrameMkLst>
        </pc:graphicFrameChg>
        <pc:graphicFrameChg chg="mod modGraphic">
          <ac:chgData name="Stella Ansah" userId="c696709b-c0f3-44bb-93b2-8ab60f3e15bd" providerId="ADAL" clId="{39D0D039-2C27-6D49-AAB1-45AB8BB3A2AF}" dt="2024-04-15T14:14:25.820" v="220" actId="1076"/>
          <ac:graphicFrameMkLst>
            <pc:docMk/>
            <pc:sldMk cId="0" sldId="259"/>
            <ac:graphicFrameMk id="28" creationId="{5ED7E4B1-4CE5-E302-C4D2-56D7766B74E5}"/>
          </ac:graphicFrameMkLst>
        </pc:graphicFrameChg>
        <pc:picChg chg="mod">
          <ac:chgData name="Stella Ansah" userId="c696709b-c0f3-44bb-93b2-8ab60f3e15bd" providerId="ADAL" clId="{39D0D039-2C27-6D49-AAB1-45AB8BB3A2AF}" dt="2024-04-15T14:15:18.706" v="224" actId="1076"/>
          <ac:picMkLst>
            <pc:docMk/>
            <pc:sldMk cId="0" sldId="259"/>
            <ac:picMk id="3" creationId="{00000000-0000-0000-0000-000000000000}"/>
          </ac:picMkLst>
        </pc:picChg>
        <pc:picChg chg="mod">
          <ac:chgData name="Stella Ansah" userId="c696709b-c0f3-44bb-93b2-8ab60f3e15bd" providerId="ADAL" clId="{39D0D039-2C27-6D49-AAB1-45AB8BB3A2AF}" dt="2024-04-15T14:09:34.855" v="183" actId="14100"/>
          <ac:picMkLst>
            <pc:docMk/>
            <pc:sldMk cId="0" sldId="259"/>
            <ac:picMk id="5" creationId="{14CC334A-609A-237E-9E88-A2BCEB781326}"/>
          </ac:picMkLst>
        </pc:picChg>
        <pc:picChg chg="mod">
          <ac:chgData name="Stella Ansah" userId="c696709b-c0f3-44bb-93b2-8ab60f3e15bd" providerId="ADAL" clId="{39D0D039-2C27-6D49-AAB1-45AB8BB3A2AF}" dt="2024-04-15T14:11:19.197" v="195" actId="1076"/>
          <ac:picMkLst>
            <pc:docMk/>
            <pc:sldMk cId="0" sldId="259"/>
            <ac:picMk id="12" creationId="{25639D05-C08B-211D-8C21-26CD6BF415C1}"/>
          </ac:picMkLst>
        </pc:picChg>
      </pc:sldChg>
      <pc:sldChg chg="del">
        <pc:chgData name="Stella Ansah" userId="c696709b-c0f3-44bb-93b2-8ab60f3e15bd" providerId="ADAL" clId="{39D0D039-2C27-6D49-AAB1-45AB8BB3A2AF}" dt="2024-04-15T18:25:23.426" v="258" actId="2696"/>
        <pc:sldMkLst>
          <pc:docMk/>
          <pc:sldMk cId="3426446301"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1"/>
            <a:ext cx="43891200" cy="54863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8800">
                <a:solidFill>
                  <a:schemeClr val="bg1"/>
                </a:solidFill>
              </a:rPr>
              <a:t>Human Motion Intention Recognition with Thigh-Mounted IMUs</a:t>
            </a:r>
            <a:br>
              <a:rPr lang="en-US" sz="8800">
                <a:solidFill>
                  <a:schemeClr val="bg1"/>
                </a:solidFill>
              </a:rPr>
            </a:br>
            <a:br>
              <a:rPr lang="en-US" sz="8800">
                <a:solidFill>
                  <a:schemeClr val="bg1"/>
                </a:solidFill>
              </a:rPr>
            </a:br>
            <a:r>
              <a:rPr lang="en-US" sz="5400" i="1">
                <a:solidFill>
                  <a:srgbClr val="FFFFFF"/>
                </a:solidFill>
              </a:rPr>
              <a:t>Stella Ansah, Diliang Chen, and Se Young Yoon.</a:t>
            </a:r>
            <a:br>
              <a:rPr lang="en-US" sz="5400" i="1">
                <a:solidFill>
                  <a:srgbClr val="FFFFFF"/>
                </a:solidFill>
              </a:rPr>
            </a:br>
            <a:r>
              <a:rPr lang="en-US" sz="5400" i="1">
                <a:solidFill>
                  <a:srgbClr val="FFFFFF"/>
                </a:solidFill>
              </a:rPr>
              <a:t>Department of Electrical and Computer Engineering, University of New Hampshire.</a:t>
            </a:r>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16094880" y="5440624"/>
            <a:ext cx="27750015" cy="1021907"/>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Times New Roman" panose="02020603050405020304" pitchFamily="18" charset="0"/>
                <a:cs typeface="Times New Roman" panose="02020603050405020304" pitchFamily="18" charset="0"/>
              </a:rPr>
              <a:t>Methods</a:t>
            </a:r>
            <a:endParaRPr lang="en-US" sz="600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5" name="Rectangle 167"/>
          <p:cNvSpPr>
            <a:spLocks noChangeArrowheads="1"/>
          </p:cNvSpPr>
          <p:nvPr/>
        </p:nvSpPr>
        <p:spPr bwMode="auto">
          <a:xfrm>
            <a:off x="18014" y="5438677"/>
            <a:ext cx="15405020" cy="1021907"/>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Times New Roman" panose="02020603050405020304" pitchFamily="18" charset="0"/>
                <a:cs typeface="Times New Roman" panose="02020603050405020304" pitchFamily="18" charset="0"/>
              </a:rPr>
              <a:t>Introduction</a:t>
            </a:r>
            <a:endParaRPr lang="en-US">
              <a:solidFill>
                <a:srgbClr val="999999"/>
              </a:solidFill>
              <a:latin typeface="Times New Roman" panose="02020603050405020304" pitchFamily="18" charset="0"/>
              <a:cs typeface="Times New Roman" panose="02020603050405020304" pitchFamily="18" charset="0"/>
            </a:endParaRPr>
          </a:p>
        </p:txBody>
      </p:sp>
      <p:sp>
        <p:nvSpPr>
          <p:cNvPr id="19" name="Rectangle 165"/>
          <p:cNvSpPr>
            <a:spLocks noChangeArrowheads="1"/>
          </p:cNvSpPr>
          <p:nvPr/>
        </p:nvSpPr>
        <p:spPr bwMode="auto">
          <a:xfrm>
            <a:off x="30224829" y="23493020"/>
            <a:ext cx="13620066" cy="1021907"/>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rPr>
              <a:t>Future Work</a:t>
            </a:r>
            <a:endParaRPr lang="en-US">
              <a:solidFill>
                <a:schemeClr val="accent1"/>
              </a:solidFill>
            </a:endParaRPr>
          </a:p>
        </p:txBody>
      </p:sp>
      <p:sp>
        <p:nvSpPr>
          <p:cNvPr id="7" name="TextBox 6"/>
          <p:cNvSpPr txBox="1"/>
          <p:nvPr/>
        </p:nvSpPr>
        <p:spPr>
          <a:xfrm>
            <a:off x="30005867" y="28270202"/>
            <a:ext cx="13004800" cy="492443"/>
          </a:xfrm>
          <a:prstGeom prst="rect">
            <a:avLst/>
          </a:prstGeom>
          <a:noFill/>
        </p:spPr>
        <p:txBody>
          <a:bodyPr wrap="square" rtlCol="0">
            <a:spAutoFit/>
          </a:bodyPr>
          <a:lstStyle/>
          <a:p>
            <a:pPr indent="-457200" algn="l">
              <a:spcBef>
                <a:spcPts val="1200"/>
              </a:spcBef>
            </a:pPr>
            <a:r>
              <a:rPr lang="en-US" sz="2600" b="0">
                <a:solidFill>
                  <a:schemeClr val="tx1"/>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2975" y="597162"/>
            <a:ext cx="8565332" cy="2563324"/>
          </a:xfrm>
          <a:prstGeom prst="rect">
            <a:avLst/>
          </a:prstGeom>
        </p:spPr>
      </p:pic>
      <p:sp>
        <p:nvSpPr>
          <p:cNvPr id="4" name="TextBox 3">
            <a:extLst>
              <a:ext uri="{FF2B5EF4-FFF2-40B4-BE49-F238E27FC236}">
                <a16:creationId xmlns:a16="http://schemas.microsoft.com/office/drawing/2014/main" id="{3A2F9E55-2A1F-AAE5-929D-3F689166B7D7}"/>
              </a:ext>
            </a:extLst>
          </p:cNvPr>
          <p:cNvSpPr txBox="1"/>
          <p:nvPr/>
        </p:nvSpPr>
        <p:spPr>
          <a:xfrm>
            <a:off x="159102" y="6508553"/>
            <a:ext cx="15263932" cy="14865608"/>
          </a:xfrm>
          <a:prstGeom prst="rect">
            <a:avLst/>
          </a:prstGeom>
          <a:noFill/>
        </p:spPr>
        <p:txBody>
          <a:bodyPr wrap="square" lIns="91440" tIns="45720" rIns="91440" bIns="45720" anchor="t">
            <a:spAutoFit/>
          </a:bodyPr>
          <a:lstStyle/>
          <a:p>
            <a:pPr algn="l"/>
            <a:r>
              <a:rPr lang="en-US" sz="4000" b="0">
                <a:solidFill>
                  <a:schemeClr val="tx1"/>
                </a:solidFill>
              </a:rPr>
              <a:t>Assistive devices such as powered prostheses have the potential to help people with amputations by restoring mobility and contributing to their independence. The ability to recognize human intentions and preceding actions is critical to the smooth and safe interaction between a user and the powered prosthesis. Although many methods have been proposed to recognize the user's intended motion, most methods rely on multiple sensors placed on various body segments, making them impractical for many real-world applications. In addition, sliding-window-based methods are typically employed for analysis and feature extraction. However, the inability to adapt the window size to varying walking speeds limits the performance of most existing methods in real applications. </a:t>
            </a:r>
          </a:p>
          <a:p>
            <a:pPr algn="l"/>
            <a:r>
              <a:rPr lang="en-US" sz="4000" b="0">
                <a:solidFill>
                  <a:schemeClr val="tx1"/>
                </a:solidFill>
                <a:latin typeface="Arial"/>
                <a:cs typeface="Arial"/>
              </a:rPr>
              <a:t>To address these challenges, this study proposes a novel intention recognition approach based solely on thigh-mounted inertial measurement units (IMUs) and an event-based feature extraction approach that achieved a good generalization performance across different speeds and subjects. The system achieves an accuracy greater than 99% for all test subjects in the Leave-One-Subject-Out validation. The activities were recognized between 150.63 to 724.32 milliseconds before the next foot contact event. These results demonstrate the potential of the proposed method in recognizing the motion intention of a user to enable optimized control of the powered prosthesis in time.</a:t>
            </a:r>
          </a:p>
        </p:txBody>
      </p:sp>
      <p:pic>
        <p:nvPicPr>
          <p:cNvPr id="5" name="Picture 4" descr="A diagram of a person's body&#10;&#10;Description automatically generated">
            <a:extLst>
              <a:ext uri="{FF2B5EF4-FFF2-40B4-BE49-F238E27FC236}">
                <a16:creationId xmlns:a16="http://schemas.microsoft.com/office/drawing/2014/main" id="{14CC334A-609A-237E-9E88-A2BCEB781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0189" y="11054988"/>
            <a:ext cx="11561252" cy="9259503"/>
          </a:xfrm>
          <a:prstGeom prst="rect">
            <a:avLst/>
          </a:prstGeom>
        </p:spPr>
      </p:pic>
      <p:pic>
        <p:nvPicPr>
          <p:cNvPr id="12" name="Picture 11" descr="A diagram of a person walking up stairs&#10;&#10;Description automatically generated">
            <a:extLst>
              <a:ext uri="{FF2B5EF4-FFF2-40B4-BE49-F238E27FC236}">
                <a16:creationId xmlns:a16="http://schemas.microsoft.com/office/drawing/2014/main" id="{25639D05-C08B-211D-8C21-26CD6BF41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62267" y="9468555"/>
            <a:ext cx="13450242" cy="11035338"/>
          </a:xfrm>
          <a:prstGeom prst="rect">
            <a:avLst/>
          </a:prstGeom>
        </p:spPr>
      </p:pic>
      <p:sp>
        <p:nvSpPr>
          <p:cNvPr id="13" name="Rectangle 164">
            <a:extLst>
              <a:ext uri="{FF2B5EF4-FFF2-40B4-BE49-F238E27FC236}">
                <a16:creationId xmlns:a16="http://schemas.microsoft.com/office/drawing/2014/main" id="{69247956-446B-E4F7-664C-459366ECE2F0}"/>
              </a:ext>
            </a:extLst>
          </p:cNvPr>
          <p:cNvSpPr>
            <a:spLocks noChangeArrowheads="1"/>
          </p:cNvSpPr>
          <p:nvPr/>
        </p:nvSpPr>
        <p:spPr bwMode="auto">
          <a:xfrm>
            <a:off x="18014" y="22492007"/>
            <a:ext cx="29085392" cy="1021907"/>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Times New Roman" panose="02020603050405020304" pitchFamily="18" charset="0"/>
                <a:cs typeface="Times New Roman" panose="02020603050405020304" pitchFamily="18" charset="0"/>
              </a:rPr>
              <a:t>Results</a:t>
            </a:r>
            <a:endParaRPr lang="en-US" sz="6000">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7A66BBC-EDAD-7CE2-C5A9-E95D04ECCF49}"/>
              </a:ext>
            </a:extLst>
          </p:cNvPr>
          <p:cNvSpPr txBox="1"/>
          <p:nvPr/>
        </p:nvSpPr>
        <p:spPr>
          <a:xfrm>
            <a:off x="16276849" y="6671575"/>
            <a:ext cx="12872732" cy="4955203"/>
          </a:xfrm>
          <a:prstGeom prst="rect">
            <a:avLst/>
          </a:prstGeom>
          <a:noFill/>
        </p:spPr>
        <p:txBody>
          <a:bodyPr wrap="square" rtlCol="0">
            <a:spAutoFit/>
          </a:bodyPr>
          <a:lstStyle/>
          <a:p>
            <a:pPr algn="l"/>
            <a:r>
              <a:rPr lang="en-US" sz="4000" b="0">
                <a:solidFill>
                  <a:schemeClr val="tx1"/>
                </a:solidFill>
              </a:rPr>
              <a:t>Two IMUs nine-axis Inertial Measurement Units (IMUs) mounted on both thighs were used for motion intention recognition. </a:t>
            </a:r>
          </a:p>
          <a:p>
            <a:pPr algn="l"/>
            <a:endParaRPr lang="en-US" sz="4000" b="0">
              <a:solidFill>
                <a:schemeClr val="tx1"/>
              </a:solidFill>
            </a:endParaRPr>
          </a:p>
          <a:p>
            <a:pPr algn="l"/>
            <a:r>
              <a:rPr lang="en-US" sz="4000" b="0">
                <a:solidFill>
                  <a:schemeClr val="tx1"/>
                </a:solidFill>
              </a:rPr>
              <a:t>A smart insole system made up of 96 pressure sensors was used to evaluate the performance of the proposed method.</a:t>
            </a:r>
            <a:br>
              <a:rPr lang="en-US" sz="3600" b="0">
                <a:solidFill>
                  <a:schemeClr val="tx1"/>
                </a:solidFill>
              </a:rPr>
            </a:br>
            <a:endParaRPr lang="en-US" sz="3600" b="0">
              <a:solidFill>
                <a:schemeClr val="tx1"/>
              </a:solidFill>
            </a:endParaRPr>
          </a:p>
        </p:txBody>
      </p:sp>
      <p:sp>
        <p:nvSpPr>
          <p:cNvPr id="15" name="TextBox 14">
            <a:extLst>
              <a:ext uri="{FF2B5EF4-FFF2-40B4-BE49-F238E27FC236}">
                <a16:creationId xmlns:a16="http://schemas.microsoft.com/office/drawing/2014/main" id="{A19DE89F-6E27-14B9-5C55-559D93DF78D7}"/>
              </a:ext>
            </a:extLst>
          </p:cNvPr>
          <p:cNvSpPr txBox="1"/>
          <p:nvPr/>
        </p:nvSpPr>
        <p:spPr>
          <a:xfrm>
            <a:off x="30074151" y="6671575"/>
            <a:ext cx="13360219" cy="2554545"/>
          </a:xfrm>
          <a:prstGeom prst="rect">
            <a:avLst/>
          </a:prstGeom>
          <a:noFill/>
        </p:spPr>
        <p:txBody>
          <a:bodyPr wrap="square" rtlCol="0">
            <a:spAutoFit/>
          </a:bodyPr>
          <a:lstStyle/>
          <a:p>
            <a:pPr algn="l"/>
            <a:r>
              <a:rPr lang="en-US" sz="4000" b="0">
                <a:solidFill>
                  <a:schemeClr val="tx1"/>
                </a:solidFill>
              </a:rPr>
              <a:t>Participants completed repetitions of a circuit that involving level-ground walking, stair ascent, and stair descent activities, along with the transitions between these activities.</a:t>
            </a:r>
          </a:p>
        </p:txBody>
      </p:sp>
      <p:sp>
        <p:nvSpPr>
          <p:cNvPr id="17" name="TextBox 16">
            <a:extLst>
              <a:ext uri="{FF2B5EF4-FFF2-40B4-BE49-F238E27FC236}">
                <a16:creationId xmlns:a16="http://schemas.microsoft.com/office/drawing/2014/main" id="{DC5A0A4D-87F8-CC68-AE6D-DE4304EF54E3}"/>
              </a:ext>
            </a:extLst>
          </p:cNvPr>
          <p:cNvSpPr txBox="1"/>
          <p:nvPr/>
        </p:nvSpPr>
        <p:spPr>
          <a:xfrm>
            <a:off x="29962268" y="20639671"/>
            <a:ext cx="13994462" cy="2554545"/>
          </a:xfrm>
          <a:prstGeom prst="rect">
            <a:avLst/>
          </a:prstGeom>
          <a:noFill/>
        </p:spPr>
        <p:txBody>
          <a:bodyPr wrap="square">
            <a:spAutoFit/>
          </a:bodyPr>
          <a:lstStyle/>
          <a:p>
            <a:pPr algn="l"/>
            <a:r>
              <a:rPr lang="en-US" sz="4000" b="0">
                <a:solidFill>
                  <a:schemeClr val="tx1"/>
                </a:solidFill>
              </a:rPr>
              <a:t>To recognize activity transitions, changes in thigh angle resulting from hip flexion and extension were extracted from the IMU times series data and used to train a weighted K-Nearest Neighbor (KNN) machine learning model.</a:t>
            </a:r>
          </a:p>
        </p:txBody>
      </p:sp>
      <p:sp>
        <p:nvSpPr>
          <p:cNvPr id="22" name="Rectangle 165">
            <a:extLst>
              <a:ext uri="{FF2B5EF4-FFF2-40B4-BE49-F238E27FC236}">
                <a16:creationId xmlns:a16="http://schemas.microsoft.com/office/drawing/2014/main" id="{95CBFDF4-70E5-E0C1-4618-D8D309E8AE2E}"/>
              </a:ext>
            </a:extLst>
          </p:cNvPr>
          <p:cNvSpPr>
            <a:spLocks noChangeArrowheads="1"/>
          </p:cNvSpPr>
          <p:nvPr/>
        </p:nvSpPr>
        <p:spPr bwMode="auto">
          <a:xfrm>
            <a:off x="30214186" y="27480176"/>
            <a:ext cx="13677014" cy="1036247"/>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rPr>
              <a:t>References</a:t>
            </a:r>
            <a:endParaRPr lang="en-US">
              <a:solidFill>
                <a:schemeClr val="accent1"/>
              </a:solidFill>
            </a:endParaRPr>
          </a:p>
        </p:txBody>
      </p:sp>
      <p:graphicFrame>
        <p:nvGraphicFramePr>
          <p:cNvPr id="27" name="Content Placeholder 4">
            <a:extLst>
              <a:ext uri="{FF2B5EF4-FFF2-40B4-BE49-F238E27FC236}">
                <a16:creationId xmlns:a16="http://schemas.microsoft.com/office/drawing/2014/main" id="{10A28EAB-9336-5FDC-2615-EF29DDA9F90E}"/>
              </a:ext>
            </a:extLst>
          </p:cNvPr>
          <p:cNvGraphicFramePr>
            <a:graphicFrameLocks/>
          </p:cNvGraphicFramePr>
          <p:nvPr>
            <p:extLst>
              <p:ext uri="{D42A27DB-BD31-4B8C-83A1-F6EECF244321}">
                <p14:modId xmlns:p14="http://schemas.microsoft.com/office/powerpoint/2010/main" val="2404949346"/>
              </p:ext>
            </p:extLst>
          </p:nvPr>
        </p:nvGraphicFramePr>
        <p:xfrm>
          <a:off x="141370" y="25103044"/>
          <a:ext cx="13764867" cy="7553883"/>
        </p:xfrm>
        <a:graphic>
          <a:graphicData uri="http://schemas.openxmlformats.org/drawingml/2006/table">
            <a:tbl>
              <a:tblPr firstRow="1" bandRow="1">
                <a:tableStyleId>{5C22544A-7EE6-4342-B048-85BDC9FD1C3A}</a:tableStyleId>
              </a:tblPr>
              <a:tblGrid>
                <a:gridCol w="1496620">
                  <a:extLst>
                    <a:ext uri="{9D8B030D-6E8A-4147-A177-3AD203B41FA5}">
                      <a16:colId xmlns:a16="http://schemas.microsoft.com/office/drawing/2014/main" val="2446084598"/>
                    </a:ext>
                  </a:extLst>
                </a:gridCol>
                <a:gridCol w="2084973">
                  <a:extLst>
                    <a:ext uri="{9D8B030D-6E8A-4147-A177-3AD203B41FA5}">
                      <a16:colId xmlns:a16="http://schemas.microsoft.com/office/drawing/2014/main" val="3642277940"/>
                    </a:ext>
                  </a:extLst>
                </a:gridCol>
                <a:gridCol w="1750944">
                  <a:extLst>
                    <a:ext uri="{9D8B030D-6E8A-4147-A177-3AD203B41FA5}">
                      <a16:colId xmlns:a16="http://schemas.microsoft.com/office/drawing/2014/main" val="2263978946"/>
                    </a:ext>
                  </a:extLst>
                </a:gridCol>
                <a:gridCol w="1853940">
                  <a:extLst>
                    <a:ext uri="{9D8B030D-6E8A-4147-A177-3AD203B41FA5}">
                      <a16:colId xmlns:a16="http://schemas.microsoft.com/office/drawing/2014/main" val="2357963096"/>
                    </a:ext>
                  </a:extLst>
                </a:gridCol>
                <a:gridCol w="1544951">
                  <a:extLst>
                    <a:ext uri="{9D8B030D-6E8A-4147-A177-3AD203B41FA5}">
                      <a16:colId xmlns:a16="http://schemas.microsoft.com/office/drawing/2014/main" val="298626821"/>
                    </a:ext>
                  </a:extLst>
                </a:gridCol>
                <a:gridCol w="1527708">
                  <a:extLst>
                    <a:ext uri="{9D8B030D-6E8A-4147-A177-3AD203B41FA5}">
                      <a16:colId xmlns:a16="http://schemas.microsoft.com/office/drawing/2014/main" val="2135028039"/>
                    </a:ext>
                  </a:extLst>
                </a:gridCol>
                <a:gridCol w="2010439">
                  <a:extLst>
                    <a:ext uri="{9D8B030D-6E8A-4147-A177-3AD203B41FA5}">
                      <a16:colId xmlns:a16="http://schemas.microsoft.com/office/drawing/2014/main" val="2709312735"/>
                    </a:ext>
                  </a:extLst>
                </a:gridCol>
                <a:gridCol w="1495292">
                  <a:extLst>
                    <a:ext uri="{9D8B030D-6E8A-4147-A177-3AD203B41FA5}">
                      <a16:colId xmlns:a16="http://schemas.microsoft.com/office/drawing/2014/main" val="3540507731"/>
                    </a:ext>
                  </a:extLst>
                </a:gridCol>
              </a:tblGrid>
              <a:tr h="1028833">
                <a:tc>
                  <a:txBody>
                    <a:bodyPr/>
                    <a:lstStyle/>
                    <a:p>
                      <a:r>
                        <a:rPr lang="en-US" sz="2400"/>
                        <a:t>\</a:t>
                      </a:r>
                      <a:br>
                        <a:rPr lang="en-US" sz="2400"/>
                      </a:br>
                      <a:endParaRPr lang="en-US" sz="2400"/>
                    </a:p>
                  </a:txBody>
                  <a:tcPr/>
                </a:tc>
                <a:tc>
                  <a:txBody>
                    <a:bodyPr/>
                    <a:lstStyle/>
                    <a:p>
                      <a:r>
                        <a:rPr lang="en-US" sz="2400"/>
                        <a:t>LW </a:t>
                      </a:r>
                    </a:p>
                  </a:txBody>
                  <a:tcPr/>
                </a:tc>
                <a:tc>
                  <a:txBody>
                    <a:bodyPr/>
                    <a:lstStyle/>
                    <a:p>
                      <a:r>
                        <a:rPr lang="en-US" sz="2400"/>
                        <a:t>LW-SA</a:t>
                      </a:r>
                    </a:p>
                  </a:txBody>
                  <a:tcPr/>
                </a:tc>
                <a:tc>
                  <a:txBody>
                    <a:bodyPr/>
                    <a:lstStyle/>
                    <a:p>
                      <a:r>
                        <a:rPr lang="en-US" sz="2400"/>
                        <a:t>LW-SD</a:t>
                      </a:r>
                    </a:p>
                  </a:txBody>
                  <a:tcPr/>
                </a:tc>
                <a:tc>
                  <a:txBody>
                    <a:bodyPr/>
                    <a:lstStyle/>
                    <a:p>
                      <a:r>
                        <a:rPr lang="en-US" sz="2400"/>
                        <a:t>SA</a:t>
                      </a:r>
                    </a:p>
                  </a:txBody>
                  <a:tcPr/>
                </a:tc>
                <a:tc>
                  <a:txBody>
                    <a:bodyPr/>
                    <a:lstStyle/>
                    <a:p>
                      <a:r>
                        <a:rPr lang="en-US" sz="2400"/>
                        <a:t>SA-LW</a:t>
                      </a:r>
                    </a:p>
                  </a:txBody>
                  <a:tcPr/>
                </a:tc>
                <a:tc>
                  <a:txBody>
                    <a:bodyPr/>
                    <a:lstStyle/>
                    <a:p>
                      <a:r>
                        <a:rPr lang="en-US" sz="2400"/>
                        <a:t>SD</a:t>
                      </a:r>
                    </a:p>
                  </a:txBody>
                  <a:tcPr/>
                </a:tc>
                <a:tc>
                  <a:txBody>
                    <a:bodyPr/>
                    <a:lstStyle/>
                    <a:p>
                      <a:r>
                        <a:rPr lang="en-US" sz="2400"/>
                        <a:t>SD-LW</a:t>
                      </a:r>
                    </a:p>
                  </a:txBody>
                  <a:tcPr/>
                </a:tc>
                <a:extLst>
                  <a:ext uri="{0D108BD9-81ED-4DB2-BD59-A6C34878D82A}">
                    <a16:rowId xmlns:a16="http://schemas.microsoft.com/office/drawing/2014/main" val="345351634"/>
                  </a:ext>
                </a:extLst>
              </a:tr>
              <a:tr h="562643">
                <a:tc>
                  <a:txBody>
                    <a:bodyPr/>
                    <a:lstStyle/>
                    <a:p>
                      <a:pPr algn="l"/>
                      <a:r>
                        <a:rPr lang="en-US" sz="2400"/>
                        <a:t>1</a:t>
                      </a:r>
                    </a:p>
                  </a:txBody>
                  <a:tcPr/>
                </a:tc>
                <a:tc>
                  <a:txBody>
                    <a:bodyPr/>
                    <a:lstStyle/>
                    <a:p>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r>
                        <a:rPr lang="en-US" sz="2400"/>
                        <a:t>93.8%</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r>
                        <a:rPr lang="en-US" sz="2400"/>
                        <a:t>99.6%</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3559220519"/>
                  </a:ext>
                </a:extLst>
              </a:tr>
              <a:tr h="562643">
                <a:tc>
                  <a:txBody>
                    <a:bodyPr/>
                    <a:lstStyle/>
                    <a:p>
                      <a:r>
                        <a:rPr lang="en-US" sz="2400"/>
                        <a:t>2</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97.6%</a:t>
                      </a:r>
                    </a:p>
                  </a:txBody>
                  <a:tcPr/>
                </a:tc>
                <a:tc>
                  <a:txBody>
                    <a:bodyPr/>
                    <a:lstStyle/>
                    <a:p>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2865767664"/>
                  </a:ext>
                </a:extLst>
              </a:tr>
              <a:tr h="562643">
                <a:tc>
                  <a:txBody>
                    <a:bodyPr/>
                    <a:lstStyle/>
                    <a:p>
                      <a:r>
                        <a:rPr lang="en-US" sz="2400"/>
                        <a:t>3</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r>
                        <a:rPr lang="en-US" sz="2400"/>
                        <a:t>86.1%</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2024228818"/>
                  </a:ext>
                </a:extLst>
              </a:tr>
              <a:tr h="562643">
                <a:tc>
                  <a:txBody>
                    <a:bodyPr/>
                    <a:lstStyle/>
                    <a:p>
                      <a:r>
                        <a:rPr lang="en-US" sz="2400"/>
                        <a:t>4</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95.1%</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3635046770"/>
                  </a:ext>
                </a:extLst>
              </a:tr>
              <a:tr h="562643">
                <a:tc>
                  <a:txBody>
                    <a:bodyPr/>
                    <a:lstStyle/>
                    <a:p>
                      <a:r>
                        <a:rPr lang="en-US" sz="2400"/>
                        <a:t>5</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81.6%</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1901356619"/>
                  </a:ext>
                </a:extLst>
              </a:tr>
              <a:tr h="484273">
                <a:tc>
                  <a:txBody>
                    <a:bodyPr/>
                    <a:lstStyle/>
                    <a:p>
                      <a:r>
                        <a:rPr lang="en-US" sz="2400"/>
                        <a:t>6</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1659047231"/>
                  </a:ext>
                </a:extLst>
              </a:tr>
              <a:tr h="562643">
                <a:tc>
                  <a:txBody>
                    <a:bodyPr/>
                    <a:lstStyle/>
                    <a:p>
                      <a:r>
                        <a:rPr lang="en-US" sz="2400"/>
                        <a:t>7</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2239708197"/>
                  </a:ext>
                </a:extLst>
              </a:tr>
              <a:tr h="562643">
                <a:tc>
                  <a:txBody>
                    <a:bodyPr/>
                    <a:lstStyle/>
                    <a:p>
                      <a:r>
                        <a:rPr lang="en-US" sz="2400"/>
                        <a:t>8</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541549215"/>
                  </a:ext>
                </a:extLst>
              </a:tr>
              <a:tr h="562643">
                <a:tc>
                  <a:txBody>
                    <a:bodyPr/>
                    <a:lstStyle/>
                    <a:p>
                      <a:r>
                        <a:rPr lang="en-US" sz="2400"/>
                        <a:t>9</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91.2%</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834830179"/>
                  </a:ext>
                </a:extLst>
              </a:tr>
              <a:tr h="562643">
                <a:tc>
                  <a:txBody>
                    <a:bodyPr/>
                    <a:lstStyle/>
                    <a:p>
                      <a:r>
                        <a:rPr lang="en-US" sz="2400"/>
                        <a:t>10</a:t>
                      </a:r>
                    </a:p>
                  </a:txBody>
                  <a:tcPr/>
                </a:tc>
                <a:tc>
                  <a:txBody>
                    <a:bodyPr/>
                    <a:lstStyle/>
                    <a:p>
                      <a:r>
                        <a:rPr lang="en-US" sz="2400"/>
                        <a:t>99.9%</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97.3%</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91.7%</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1528550787"/>
                  </a:ext>
                </a:extLst>
              </a:tr>
              <a:tr h="976990">
                <a:tc>
                  <a:txBody>
                    <a:bodyPr/>
                    <a:lstStyle/>
                    <a:p>
                      <a:r>
                        <a:rPr lang="en-US" sz="2400"/>
                        <a:t>Average</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a:t>99.76%</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a:t>99.73%</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a:t>93.95%</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a:t>100%</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a:t>100%</a:t>
                      </a:r>
                    </a:p>
                    <a:p>
                      <a:endParaRPr lang="en-US" sz="2400"/>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a:t>99.96%</a:t>
                      </a:r>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a:t>100%</a:t>
                      </a:r>
                    </a:p>
                  </a:txBody>
                  <a:tcPr/>
                </a:tc>
                <a:extLst>
                  <a:ext uri="{0D108BD9-81ED-4DB2-BD59-A6C34878D82A}">
                    <a16:rowId xmlns:a16="http://schemas.microsoft.com/office/drawing/2014/main" val="1028756386"/>
                  </a:ext>
                </a:extLst>
              </a:tr>
            </a:tbl>
          </a:graphicData>
        </a:graphic>
      </p:graphicFrame>
      <p:graphicFrame>
        <p:nvGraphicFramePr>
          <p:cNvPr id="28" name="Content Placeholder 4">
            <a:extLst>
              <a:ext uri="{FF2B5EF4-FFF2-40B4-BE49-F238E27FC236}">
                <a16:creationId xmlns:a16="http://schemas.microsoft.com/office/drawing/2014/main" id="{5ED7E4B1-4CE5-E302-C4D2-56D7766B74E5}"/>
              </a:ext>
            </a:extLst>
          </p:cNvPr>
          <p:cNvGraphicFramePr>
            <a:graphicFrameLocks noGrp="1"/>
          </p:cNvGraphicFramePr>
          <p:nvPr>
            <p:ph idx="1"/>
            <p:extLst>
              <p:ext uri="{D42A27DB-BD31-4B8C-83A1-F6EECF244321}">
                <p14:modId xmlns:p14="http://schemas.microsoft.com/office/powerpoint/2010/main" val="3622617727"/>
              </p:ext>
            </p:extLst>
          </p:nvPr>
        </p:nvGraphicFramePr>
        <p:xfrm>
          <a:off x="14460698" y="25147382"/>
          <a:ext cx="13535644" cy="6204638"/>
        </p:xfrm>
        <a:graphic>
          <a:graphicData uri="http://schemas.openxmlformats.org/drawingml/2006/table">
            <a:tbl>
              <a:tblPr firstRow="1" bandRow="1">
                <a:tableStyleId>{5C22544A-7EE6-4342-B048-85BDC9FD1C3A}</a:tableStyleId>
              </a:tblPr>
              <a:tblGrid>
                <a:gridCol w="1583725">
                  <a:extLst>
                    <a:ext uri="{9D8B030D-6E8A-4147-A177-3AD203B41FA5}">
                      <a16:colId xmlns:a16="http://schemas.microsoft.com/office/drawing/2014/main" val="2446084598"/>
                    </a:ext>
                  </a:extLst>
                </a:gridCol>
                <a:gridCol w="1787424">
                  <a:extLst>
                    <a:ext uri="{9D8B030D-6E8A-4147-A177-3AD203B41FA5}">
                      <a16:colId xmlns:a16="http://schemas.microsoft.com/office/drawing/2014/main" val="3642277940"/>
                    </a:ext>
                  </a:extLst>
                </a:gridCol>
                <a:gridCol w="1981200">
                  <a:extLst>
                    <a:ext uri="{9D8B030D-6E8A-4147-A177-3AD203B41FA5}">
                      <a16:colId xmlns:a16="http://schemas.microsoft.com/office/drawing/2014/main" val="123708838"/>
                    </a:ext>
                  </a:extLst>
                </a:gridCol>
                <a:gridCol w="1981200">
                  <a:extLst>
                    <a:ext uri="{9D8B030D-6E8A-4147-A177-3AD203B41FA5}">
                      <a16:colId xmlns:a16="http://schemas.microsoft.com/office/drawing/2014/main" val="3123074296"/>
                    </a:ext>
                  </a:extLst>
                </a:gridCol>
                <a:gridCol w="2133600">
                  <a:extLst>
                    <a:ext uri="{9D8B030D-6E8A-4147-A177-3AD203B41FA5}">
                      <a16:colId xmlns:a16="http://schemas.microsoft.com/office/drawing/2014/main" val="902770171"/>
                    </a:ext>
                  </a:extLst>
                </a:gridCol>
                <a:gridCol w="2133600">
                  <a:extLst>
                    <a:ext uri="{9D8B030D-6E8A-4147-A177-3AD203B41FA5}">
                      <a16:colId xmlns:a16="http://schemas.microsoft.com/office/drawing/2014/main" val="2020271104"/>
                    </a:ext>
                  </a:extLst>
                </a:gridCol>
                <a:gridCol w="1934895">
                  <a:extLst>
                    <a:ext uri="{9D8B030D-6E8A-4147-A177-3AD203B41FA5}">
                      <a16:colId xmlns:a16="http://schemas.microsoft.com/office/drawing/2014/main" val="1214736928"/>
                    </a:ext>
                  </a:extLst>
                </a:gridCol>
              </a:tblGrid>
              <a:tr h="2131114">
                <a:tc>
                  <a:txBody>
                    <a:bodyPr/>
                    <a:lstStyle/>
                    <a:p>
                      <a:r>
                        <a:rPr lang="en-US" sz="2400" b="1"/>
                        <a:t>Activity</a:t>
                      </a:r>
                    </a:p>
                  </a:txBody>
                  <a:tcPr/>
                </a:tc>
                <a:tc>
                  <a:txBody>
                    <a:bodyPr/>
                    <a:lstStyle/>
                    <a:p>
                      <a:r>
                        <a:rPr lang="en-US" sz="2400" b="1" i="0" kern="1200">
                          <a:solidFill>
                            <a:schemeClr val="lt1"/>
                          </a:solidFill>
                          <a:effectLst/>
                          <a:latin typeface="+mn-lt"/>
                          <a:ea typeface="+mn-ea"/>
                          <a:cs typeface="+mn-cs"/>
                        </a:rPr>
                        <a:t>Prediction time-Slow</a:t>
                      </a:r>
                    </a:p>
                    <a:p>
                      <a:r>
                        <a:rPr lang="en-US" sz="2400" b="1" i="0" kern="1200">
                          <a:solidFill>
                            <a:schemeClr val="lt1"/>
                          </a:solidFill>
                          <a:effectLst/>
                          <a:latin typeface="+mn-lt"/>
                          <a:ea typeface="+mn-ea"/>
                          <a:cs typeface="+mn-cs"/>
                        </a:rPr>
                        <a:t>(ms)</a:t>
                      </a:r>
                      <a:endParaRPr lang="en-US" sz="2400" b="1"/>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i="0" kern="1200">
                          <a:solidFill>
                            <a:schemeClr val="lt1"/>
                          </a:solidFill>
                          <a:effectLst/>
                          <a:latin typeface="+mn-lt"/>
                          <a:ea typeface="+mn-ea"/>
                          <a:cs typeface="+mn-cs"/>
                        </a:rPr>
                        <a:t>Prediction time-Normal (ms)</a:t>
                      </a:r>
                      <a:endParaRPr lang="en-US" sz="2400" b="1"/>
                    </a:p>
                    <a:p>
                      <a:pPr marL="0" marR="0" lvl="0" indent="0" algn="l" defTabSz="725759" rtl="0" eaLnBrk="1" fontAlgn="auto" latinLnBrk="0" hangingPunct="1">
                        <a:lnSpc>
                          <a:spcPct val="100000"/>
                        </a:lnSpc>
                        <a:spcBef>
                          <a:spcPts val="0"/>
                        </a:spcBef>
                        <a:spcAft>
                          <a:spcPts val="0"/>
                        </a:spcAft>
                        <a:buClrTx/>
                        <a:buSzTx/>
                        <a:buFontTx/>
                        <a:buNone/>
                        <a:tabLst/>
                        <a:defRPr/>
                      </a:pPr>
                      <a:endParaRPr lang="en-US" sz="2400" b="1"/>
                    </a:p>
                    <a:p>
                      <a:endParaRPr lang="en-US" sz="2400" b="1"/>
                    </a:p>
                  </a:txBody>
                  <a:tcPr/>
                </a:tc>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i="0" kern="1200">
                          <a:solidFill>
                            <a:schemeClr val="lt1"/>
                          </a:solidFill>
                          <a:effectLst/>
                          <a:latin typeface="+mn-lt"/>
                          <a:ea typeface="+mn-ea"/>
                          <a:cs typeface="+mn-cs"/>
                        </a:rPr>
                        <a:t>Prediction time-Fast</a:t>
                      </a:r>
                    </a:p>
                    <a:p>
                      <a:pPr marL="0" marR="0" lvl="0" indent="0" algn="l" defTabSz="725759" rtl="0" eaLnBrk="1" fontAlgn="auto" latinLnBrk="0" hangingPunct="1">
                        <a:lnSpc>
                          <a:spcPct val="100000"/>
                        </a:lnSpc>
                        <a:spcBef>
                          <a:spcPts val="0"/>
                        </a:spcBef>
                        <a:spcAft>
                          <a:spcPts val="0"/>
                        </a:spcAft>
                        <a:buClrTx/>
                        <a:buSzTx/>
                        <a:buFontTx/>
                        <a:buNone/>
                        <a:tabLst/>
                        <a:defRPr/>
                      </a:pPr>
                      <a:r>
                        <a:rPr lang="en-US" sz="2400" b="1" i="0" kern="1200">
                          <a:solidFill>
                            <a:schemeClr val="lt1"/>
                          </a:solidFill>
                          <a:effectLst/>
                          <a:latin typeface="+mn-lt"/>
                          <a:ea typeface="+mn-ea"/>
                          <a:cs typeface="+mn-cs"/>
                        </a:rPr>
                        <a:t>(ms)</a:t>
                      </a:r>
                      <a:endParaRPr lang="en-US" sz="2400" b="1"/>
                    </a:p>
                    <a:p>
                      <a:pPr marL="0" marR="0" lvl="0" indent="0" algn="l" defTabSz="725759" rtl="0" eaLnBrk="1" fontAlgn="auto" latinLnBrk="0" hangingPunct="1">
                        <a:lnSpc>
                          <a:spcPct val="100000"/>
                        </a:lnSpc>
                        <a:spcBef>
                          <a:spcPts val="0"/>
                        </a:spcBef>
                        <a:spcAft>
                          <a:spcPts val="0"/>
                        </a:spcAft>
                        <a:buClrTx/>
                        <a:buSzTx/>
                        <a:buFontTx/>
                        <a:buNone/>
                        <a:tabLst/>
                        <a:defRPr/>
                      </a:pPr>
                      <a:endParaRPr lang="en-US" sz="2400" b="1"/>
                    </a:p>
                  </a:txBody>
                  <a:tcPr/>
                </a:tc>
                <a:tc>
                  <a:txBody>
                    <a:bodyPr/>
                    <a:lstStyle/>
                    <a:p>
                      <a:r>
                        <a:rPr lang="en-US" sz="2400" b="1"/>
                        <a:t>Percentage of the Gait Cycle – Slow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Percentage of the Gait Cycle – Normal </a:t>
                      </a:r>
                    </a:p>
                    <a:p>
                      <a:endParaRPr lang="en-US" sz="24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Percentage of the Gait Cycle – Fast</a:t>
                      </a:r>
                    </a:p>
                  </a:txBody>
                  <a:tcPr/>
                </a:tc>
                <a:extLst>
                  <a:ext uri="{0D108BD9-81ED-4DB2-BD59-A6C34878D82A}">
                    <a16:rowId xmlns:a16="http://schemas.microsoft.com/office/drawing/2014/main" val="345351634"/>
                  </a:ext>
                </a:extLst>
              </a:tr>
              <a:tr h="581932">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LW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370.98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324.19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260.22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20.06%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22.98%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22.53% </a:t>
                      </a:r>
                      <a:endParaRPr lang="en-US" sz="2400"/>
                    </a:p>
                  </a:txBody>
                  <a:tcPr/>
                </a:tc>
                <a:extLst>
                  <a:ext uri="{0D108BD9-81ED-4DB2-BD59-A6C34878D82A}">
                    <a16:rowId xmlns:a16="http://schemas.microsoft.com/office/drawing/2014/main" val="3559220519"/>
                  </a:ext>
                </a:extLst>
              </a:tr>
              <a:tr h="581932">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LW-SA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391.43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285.45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165.83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17.64%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18.55%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15.07% </a:t>
                      </a:r>
                      <a:endParaRPr lang="en-US" sz="2400"/>
                    </a:p>
                  </a:txBody>
                  <a:tcPr/>
                </a:tc>
                <a:extLst>
                  <a:ext uri="{0D108BD9-81ED-4DB2-BD59-A6C34878D82A}">
                    <a16:rowId xmlns:a16="http://schemas.microsoft.com/office/drawing/2014/main" val="2865767664"/>
                  </a:ext>
                </a:extLst>
              </a:tr>
              <a:tr h="581932">
                <a:tc>
                  <a:txBody>
                    <a:bodyPr/>
                    <a:lstStyle/>
                    <a:p>
                      <a:r>
                        <a:rPr lang="en-US" sz="2400"/>
                        <a:t>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275.31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172.50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150.63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11.61%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 </a:t>
                      </a:r>
                      <a:r>
                        <a:rPr lang="en-US" sz="2400" kern="1200">
                          <a:solidFill>
                            <a:schemeClr val="dk1"/>
                          </a:solidFill>
                          <a:effectLst/>
                          <a:latin typeface="+mn-lt"/>
                          <a:ea typeface="+mn-ea"/>
                          <a:cs typeface="+mn-cs"/>
                        </a:rPr>
                        <a:t>10.30%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12.70% </a:t>
                      </a:r>
                      <a:endParaRPr lang="en-US" sz="2400"/>
                    </a:p>
                  </a:txBody>
                  <a:tcPr/>
                </a:tc>
                <a:extLst>
                  <a:ext uri="{0D108BD9-81ED-4DB2-BD59-A6C34878D82A}">
                    <a16:rowId xmlns:a16="http://schemas.microsoft.com/office/drawing/2014/main" val="2024228818"/>
                  </a:ext>
                </a:extLst>
              </a:tr>
              <a:tr h="581932">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SA-LW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299.29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238.18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 </a:t>
                      </a:r>
                      <a:r>
                        <a:rPr lang="en-US" sz="2400" kern="1200">
                          <a:solidFill>
                            <a:schemeClr val="dk1"/>
                          </a:solidFill>
                          <a:effectLst/>
                          <a:latin typeface="+mn-lt"/>
                          <a:ea typeface="+mn-ea"/>
                          <a:cs typeface="+mn-cs"/>
                        </a:rPr>
                        <a:t>255.83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13.19%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13.71%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18.81% </a:t>
                      </a:r>
                      <a:endParaRPr lang="en-US" sz="2400"/>
                    </a:p>
                  </a:txBody>
                  <a:tcPr/>
                </a:tc>
                <a:extLst>
                  <a:ext uri="{0D108BD9-81ED-4DB2-BD59-A6C34878D82A}">
                    <a16:rowId xmlns:a16="http://schemas.microsoft.com/office/drawing/2014/main" val="3635046770"/>
                  </a:ext>
                </a:extLst>
              </a:tr>
              <a:tr h="581932">
                <a:tc>
                  <a:txBody>
                    <a:bodyPr/>
                    <a:lstStyle/>
                    <a:p>
                      <a:r>
                        <a:rPr lang="en-US" sz="2400"/>
                        <a:t>LG-SD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661.33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529.09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428.00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29.30%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32.88%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34.22% </a:t>
                      </a:r>
                      <a:endParaRPr lang="en-US" sz="2400"/>
                    </a:p>
                  </a:txBody>
                  <a:tcPr/>
                </a:tc>
                <a:extLst>
                  <a:ext uri="{0D108BD9-81ED-4DB2-BD59-A6C34878D82A}">
                    <a16:rowId xmlns:a16="http://schemas.microsoft.com/office/drawing/2014/main" val="1901356619"/>
                  </a:ext>
                </a:extLst>
              </a:tr>
              <a:tr h="581932">
                <a:tc>
                  <a:txBody>
                    <a:bodyPr/>
                    <a:lstStyle/>
                    <a:p>
                      <a:r>
                        <a:rPr lang="en-US" sz="2400"/>
                        <a:t>SD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724.32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525.47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385.43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32.49%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34.49%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34.39% </a:t>
                      </a:r>
                      <a:endParaRPr lang="en-US" sz="2400"/>
                    </a:p>
                  </a:txBody>
                  <a:tcPr/>
                </a:tc>
                <a:extLst>
                  <a:ext uri="{0D108BD9-81ED-4DB2-BD59-A6C34878D82A}">
                    <a16:rowId xmlns:a16="http://schemas.microsoft.com/office/drawing/2014/main" val="1659047231"/>
                  </a:ext>
                </a:extLst>
              </a:tr>
              <a:tr h="581932">
                <a:tc>
                  <a:txBody>
                    <a:bodyPr/>
                    <a:lstStyle/>
                    <a:p>
                      <a:pPr marL="0" marR="0" lvl="0" indent="0" algn="l" defTabSz="725759" rtl="0" eaLnBrk="1" fontAlgn="auto" latinLnBrk="0" hangingPunct="1">
                        <a:lnSpc>
                          <a:spcPct val="100000"/>
                        </a:lnSpc>
                        <a:spcBef>
                          <a:spcPts val="0"/>
                        </a:spcBef>
                        <a:spcAft>
                          <a:spcPts val="0"/>
                        </a:spcAft>
                        <a:buClrTx/>
                        <a:buSzTx/>
                        <a:buFontTx/>
                        <a:buNone/>
                        <a:tabLst/>
                        <a:defRPr/>
                      </a:pPr>
                      <a:r>
                        <a:rPr lang="en-US" sz="2400"/>
                        <a:t>SD-LG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478.57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359.00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289.17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24.16%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25.31% </a:t>
                      </a:r>
                      <a:endParaRPr lang="en-US"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mn-lt"/>
                          <a:ea typeface="+mn-ea"/>
                          <a:cs typeface="+mn-cs"/>
                        </a:rPr>
                        <a:t>25.62% </a:t>
                      </a:r>
                      <a:endParaRPr lang="en-US" sz="2400"/>
                    </a:p>
                  </a:txBody>
                  <a:tcPr/>
                </a:tc>
                <a:extLst>
                  <a:ext uri="{0D108BD9-81ED-4DB2-BD59-A6C34878D82A}">
                    <a16:rowId xmlns:a16="http://schemas.microsoft.com/office/drawing/2014/main" val="2239708197"/>
                  </a:ext>
                </a:extLst>
              </a:tr>
            </a:tbl>
          </a:graphicData>
        </a:graphic>
      </p:graphicFrame>
      <p:sp>
        <p:nvSpPr>
          <p:cNvPr id="32" name="TextBox 31">
            <a:extLst>
              <a:ext uri="{FF2B5EF4-FFF2-40B4-BE49-F238E27FC236}">
                <a16:creationId xmlns:a16="http://schemas.microsoft.com/office/drawing/2014/main" id="{50928C26-9C37-D739-D913-AA939D2C79DE}"/>
              </a:ext>
            </a:extLst>
          </p:cNvPr>
          <p:cNvSpPr txBox="1"/>
          <p:nvPr/>
        </p:nvSpPr>
        <p:spPr>
          <a:xfrm>
            <a:off x="30214186" y="24539212"/>
            <a:ext cx="13535644" cy="2862322"/>
          </a:xfrm>
          <a:prstGeom prst="rect">
            <a:avLst/>
          </a:prstGeom>
          <a:noFill/>
        </p:spPr>
        <p:txBody>
          <a:bodyPr wrap="square">
            <a:spAutoFit/>
          </a:bodyPr>
          <a:lstStyle/>
          <a:p>
            <a:pPr marL="0" indent="0" algn="l">
              <a:buNone/>
            </a:pPr>
            <a:r>
              <a:rPr lang="en-US" sz="3600" b="0">
                <a:solidFill>
                  <a:schemeClr val="tx1"/>
                </a:solidFill>
              </a:rPr>
              <a:t>Towards a more practical motion intention recognition system.</a:t>
            </a:r>
          </a:p>
          <a:p>
            <a:pPr marL="571500" indent="-571500" algn="l">
              <a:buFont typeface="Wingdings" pitchFamily="2" charset="2"/>
              <a:buChar char="v"/>
            </a:pPr>
            <a:r>
              <a:rPr lang="en-US" sz="3600" b="0">
                <a:solidFill>
                  <a:schemeClr val="tx1"/>
                </a:solidFill>
              </a:rPr>
              <a:t>Less obtrusive </a:t>
            </a:r>
          </a:p>
          <a:p>
            <a:pPr marL="571500" indent="-571500" algn="l">
              <a:buFont typeface="Wingdings" pitchFamily="2" charset="2"/>
              <a:buChar char="v"/>
            </a:pPr>
            <a:r>
              <a:rPr lang="en-US" sz="3600" b="0">
                <a:solidFill>
                  <a:schemeClr val="tx1"/>
                </a:solidFill>
              </a:rPr>
              <a:t>User friendly </a:t>
            </a:r>
          </a:p>
          <a:p>
            <a:pPr marL="571500" indent="-571500" algn="l">
              <a:buFont typeface="Wingdings" pitchFamily="2" charset="2"/>
              <a:buChar char="v"/>
            </a:pPr>
            <a:r>
              <a:rPr lang="en-US" sz="3600" b="0">
                <a:solidFill>
                  <a:schemeClr val="tx1"/>
                </a:solidFill>
              </a:rPr>
              <a:t>Ideal for foot ankle prosthesis </a:t>
            </a:r>
          </a:p>
          <a:p>
            <a:pPr marL="571500" indent="-571500" algn="l">
              <a:buFont typeface="Wingdings" pitchFamily="2" charset="2"/>
              <a:buChar char="v"/>
            </a:pPr>
            <a:r>
              <a:rPr lang="en-US" sz="3600" b="0">
                <a:solidFill>
                  <a:schemeClr val="tx1"/>
                </a:solidFill>
              </a:rPr>
              <a:t>Less number of sensors</a:t>
            </a:r>
          </a:p>
        </p:txBody>
      </p:sp>
      <p:sp>
        <p:nvSpPr>
          <p:cNvPr id="37" name="TextBox 36">
            <a:extLst>
              <a:ext uri="{FF2B5EF4-FFF2-40B4-BE49-F238E27FC236}">
                <a16:creationId xmlns:a16="http://schemas.microsoft.com/office/drawing/2014/main" id="{EEFD99DD-8931-1ED7-3925-3869DB469566}"/>
              </a:ext>
            </a:extLst>
          </p:cNvPr>
          <p:cNvSpPr txBox="1"/>
          <p:nvPr/>
        </p:nvSpPr>
        <p:spPr>
          <a:xfrm>
            <a:off x="29962267" y="28642980"/>
            <a:ext cx="13242079" cy="4154984"/>
          </a:xfrm>
          <a:prstGeom prst="rect">
            <a:avLst/>
          </a:prstGeom>
          <a:noFill/>
        </p:spPr>
        <p:txBody>
          <a:bodyPr wrap="square">
            <a:spAutoFit/>
          </a:bodyPr>
          <a:lstStyle/>
          <a:p>
            <a:pPr marL="342900" indent="-342900" algn="l">
              <a:buFont typeface="Arial" panose="020B0604020202020204" pitchFamily="34" charset="0"/>
              <a:buChar char="•"/>
            </a:pPr>
            <a:r>
              <a:rPr lang="en-US" sz="2400" b="0">
                <a:solidFill>
                  <a:schemeClr val="tx1"/>
                </a:solidFill>
                <a:effectLst/>
                <a:latin typeface="+mn-lt"/>
              </a:rPr>
              <a:t>D.Chen,Y.Cai,</a:t>
            </a:r>
            <a:r>
              <a:rPr lang="en-US" sz="2400" b="0" err="1">
                <a:solidFill>
                  <a:schemeClr val="tx1"/>
                </a:solidFill>
                <a:effectLst/>
                <a:latin typeface="+mn-lt"/>
              </a:rPr>
              <a:t>andM</a:t>
            </a:r>
            <a:r>
              <a:rPr lang="en-US" sz="2400" b="0">
                <a:solidFill>
                  <a:schemeClr val="tx1"/>
                </a:solidFill>
                <a:effectLst/>
                <a:latin typeface="+mn-lt"/>
              </a:rPr>
              <a:t>.-</a:t>
            </a:r>
            <a:r>
              <a:rPr lang="en-US" sz="2400" b="0" err="1">
                <a:solidFill>
                  <a:schemeClr val="tx1"/>
                </a:solidFill>
                <a:effectLst/>
                <a:latin typeface="+mn-lt"/>
              </a:rPr>
              <a:t>C.Huang,“Customizable</a:t>
            </a:r>
            <a:r>
              <a:rPr lang="en-US" sz="2400" b="0">
                <a:solidFill>
                  <a:schemeClr val="tx1"/>
                </a:solidFill>
                <a:effectLst/>
                <a:latin typeface="+mn-lt"/>
              </a:rPr>
              <a:t> pressure sensor array: Design and evaluation,” </a:t>
            </a:r>
            <a:r>
              <a:rPr lang="en-US" sz="2400" b="0" i="1">
                <a:solidFill>
                  <a:schemeClr val="tx1"/>
                </a:solidFill>
                <a:effectLst/>
                <a:latin typeface="+mn-lt"/>
              </a:rPr>
              <a:t>IEEE Sensors Journal</a:t>
            </a:r>
            <a:r>
              <a:rPr lang="en-US" sz="2400" b="0">
                <a:solidFill>
                  <a:schemeClr val="tx1"/>
                </a:solidFill>
                <a:effectLst/>
                <a:latin typeface="+mn-lt"/>
              </a:rPr>
              <a:t>, vol. 18, no. 15, pp. 6337– 6344, 2018. </a:t>
            </a:r>
          </a:p>
          <a:p>
            <a:pPr marL="342900" indent="-342900" algn="l">
              <a:buFont typeface="Arial" panose="020B0604020202020204" pitchFamily="34" charset="0"/>
              <a:buChar char="•"/>
            </a:pPr>
            <a:r>
              <a:rPr lang="en-US" sz="2400" b="0">
                <a:solidFill>
                  <a:schemeClr val="tx1"/>
                </a:solidFill>
                <a:latin typeface="+mn-lt"/>
              </a:rPr>
              <a:t>S. Ansah and D. Chen, “Wearable-gait-analysis-based activity </a:t>
            </a:r>
            <a:r>
              <a:rPr lang="en-US" sz="2400" b="0" err="1">
                <a:solidFill>
                  <a:schemeClr val="tx1"/>
                </a:solidFill>
                <a:latin typeface="+mn-lt"/>
              </a:rPr>
              <a:t>recogni</a:t>
            </a:r>
            <a:r>
              <a:rPr lang="en-US" sz="2400" b="0">
                <a:solidFill>
                  <a:schemeClr val="tx1"/>
                </a:solidFill>
                <a:latin typeface="+mn-lt"/>
              </a:rPr>
              <a:t>- </a:t>
            </a:r>
            <a:r>
              <a:rPr lang="en-US" sz="2400" b="0" err="1">
                <a:solidFill>
                  <a:schemeClr val="tx1"/>
                </a:solidFill>
                <a:latin typeface="+mn-lt"/>
              </a:rPr>
              <a:t>tion</a:t>
            </a:r>
            <a:r>
              <a:rPr lang="en-US" sz="2400" b="0">
                <a:solidFill>
                  <a:schemeClr val="tx1"/>
                </a:solidFill>
                <a:latin typeface="+mn-lt"/>
              </a:rPr>
              <a:t>: A review,” International Journal on Smart Sensing and Intelligent Systems, vol. 15, p. 20220021, 01 2023. </a:t>
            </a:r>
          </a:p>
          <a:p>
            <a:pPr marL="342900" indent="-342900" algn="l">
              <a:buFont typeface="Arial" panose="020B0604020202020204" pitchFamily="34" charset="0"/>
              <a:buChar char="•"/>
            </a:pPr>
            <a:r>
              <a:rPr lang="en-US" sz="2400" b="0">
                <a:solidFill>
                  <a:schemeClr val="tx1"/>
                </a:solidFill>
                <a:latin typeface="+mn-lt"/>
              </a:rPr>
              <a:t>B. Hu, E. Rouse, and L. Hargrove, “Fusion of bilateral lower-limb neuromechanical signals improves prediction of locomotor activities,” Frontiers in Robotics and AI, vol. 5, 2018. [Online]. Available: https://</a:t>
            </a:r>
            <a:r>
              <a:rPr lang="en-US" sz="2400" b="0" err="1">
                <a:solidFill>
                  <a:schemeClr val="tx1"/>
                </a:solidFill>
                <a:latin typeface="+mn-lt"/>
              </a:rPr>
              <a:t>www.frontiersin.org</a:t>
            </a:r>
            <a:r>
              <a:rPr lang="en-US" sz="2400" b="0">
                <a:solidFill>
                  <a:schemeClr val="tx1"/>
                </a:solidFill>
                <a:latin typeface="+mn-lt"/>
              </a:rPr>
              <a:t>/articles/10.3389/frobt.2018.00078 </a:t>
            </a:r>
          </a:p>
          <a:p>
            <a:pPr marL="457200" indent="-457200" algn="l">
              <a:buFont typeface="Arial" panose="020B0604020202020204" pitchFamily="34" charset="0"/>
              <a:buChar char="•"/>
            </a:pPr>
            <a:r>
              <a:rPr lang="en-US" sz="2400" b="0">
                <a:solidFill>
                  <a:schemeClr val="tx1"/>
                </a:solidFill>
                <a:latin typeface="+mn-lt"/>
              </a:rPr>
              <a:t>D. Chen, Y. Cai, X. Qian, R. Ansari, W. Xu, K.-C. Chu, and M.- C. Huang, “Bring gait lab to everyday life: Gait analysis in terms of activities of daily living,” IEEE Internet of Things Journal, vol. 7, no. 2, pp. 1298–1312, 2020. </a:t>
            </a:r>
          </a:p>
        </p:txBody>
      </p:sp>
      <p:sp>
        <p:nvSpPr>
          <p:cNvPr id="40" name="TextBox 39">
            <a:extLst>
              <a:ext uri="{FF2B5EF4-FFF2-40B4-BE49-F238E27FC236}">
                <a16:creationId xmlns:a16="http://schemas.microsoft.com/office/drawing/2014/main" id="{214783C9-DB58-A485-D0F6-C22EE316D256}"/>
              </a:ext>
            </a:extLst>
          </p:cNvPr>
          <p:cNvSpPr txBox="1"/>
          <p:nvPr/>
        </p:nvSpPr>
        <p:spPr>
          <a:xfrm>
            <a:off x="0" y="23691828"/>
            <a:ext cx="13360220" cy="1200329"/>
          </a:xfrm>
          <a:prstGeom prst="rect">
            <a:avLst/>
          </a:prstGeom>
          <a:noFill/>
        </p:spPr>
        <p:txBody>
          <a:bodyPr wrap="square" rtlCol="0">
            <a:spAutoFit/>
          </a:bodyPr>
          <a:lstStyle/>
          <a:p>
            <a:r>
              <a:rPr lang="en-US" sz="3600">
                <a:solidFill>
                  <a:schemeClr val="tx1"/>
                </a:solidFill>
              </a:rPr>
              <a:t>Table 1</a:t>
            </a:r>
            <a:r>
              <a:rPr lang="en-US" sz="3600" b="0">
                <a:solidFill>
                  <a:schemeClr val="tx1"/>
                </a:solidFill>
              </a:rPr>
              <a:t>: Leave-One Subject Out Validation: True Positive Rates for the different Activities.</a:t>
            </a:r>
          </a:p>
        </p:txBody>
      </p:sp>
      <p:sp>
        <p:nvSpPr>
          <p:cNvPr id="42" name="TextBox 41">
            <a:extLst>
              <a:ext uri="{FF2B5EF4-FFF2-40B4-BE49-F238E27FC236}">
                <a16:creationId xmlns:a16="http://schemas.microsoft.com/office/drawing/2014/main" id="{2B0A6410-DC7B-1EF4-46D2-509C286EED00}"/>
              </a:ext>
            </a:extLst>
          </p:cNvPr>
          <p:cNvSpPr txBox="1"/>
          <p:nvPr/>
        </p:nvSpPr>
        <p:spPr>
          <a:xfrm>
            <a:off x="14560710" y="31431850"/>
            <a:ext cx="13576390" cy="1200329"/>
          </a:xfrm>
          <a:prstGeom prst="rect">
            <a:avLst/>
          </a:prstGeom>
          <a:noFill/>
        </p:spPr>
        <p:txBody>
          <a:bodyPr wrap="square">
            <a:spAutoFit/>
          </a:bodyPr>
          <a:lstStyle/>
          <a:p>
            <a:pPr algn="l"/>
            <a:r>
              <a:rPr lang="en-US" sz="2400">
                <a:solidFill>
                  <a:schemeClr val="tx1"/>
                </a:solidFill>
              </a:rPr>
              <a:t>LW: </a:t>
            </a:r>
            <a:r>
              <a:rPr lang="en-US" sz="2400" b="0">
                <a:solidFill>
                  <a:schemeClr val="tx1"/>
                </a:solidFill>
              </a:rPr>
              <a:t>Level Ground Walking, </a:t>
            </a:r>
            <a:r>
              <a:rPr lang="en-US" sz="2400">
                <a:solidFill>
                  <a:schemeClr val="tx1"/>
                </a:solidFill>
              </a:rPr>
              <a:t>LW-SA : </a:t>
            </a:r>
            <a:r>
              <a:rPr lang="en-US" sz="2400" b="0">
                <a:solidFill>
                  <a:schemeClr val="tx1"/>
                </a:solidFill>
              </a:rPr>
              <a:t>Level Ground Walking to Stairs Ascend, </a:t>
            </a:r>
            <a:r>
              <a:rPr lang="en-US" sz="2400">
                <a:solidFill>
                  <a:schemeClr val="tx1"/>
                </a:solidFill>
              </a:rPr>
              <a:t>LW-SD : </a:t>
            </a:r>
            <a:r>
              <a:rPr lang="en-US" sz="2400" b="0">
                <a:solidFill>
                  <a:schemeClr val="tx1"/>
                </a:solidFill>
              </a:rPr>
              <a:t>Level Ground Walking to Stairs Descend, </a:t>
            </a:r>
            <a:r>
              <a:rPr lang="en-US" sz="2400">
                <a:solidFill>
                  <a:schemeClr val="tx1"/>
                </a:solidFill>
              </a:rPr>
              <a:t>SA: </a:t>
            </a:r>
            <a:r>
              <a:rPr lang="en-US" sz="2400" b="0">
                <a:solidFill>
                  <a:schemeClr val="tx1"/>
                </a:solidFill>
              </a:rPr>
              <a:t>Stairs Ascend, </a:t>
            </a:r>
            <a:r>
              <a:rPr lang="en-US" sz="2400">
                <a:solidFill>
                  <a:schemeClr val="tx1"/>
                </a:solidFill>
              </a:rPr>
              <a:t>SA-LW : </a:t>
            </a:r>
            <a:r>
              <a:rPr lang="en-US" sz="2400" b="0">
                <a:solidFill>
                  <a:schemeClr val="tx1"/>
                </a:solidFill>
              </a:rPr>
              <a:t>Stairs Ascend to  Level Ground Walking , </a:t>
            </a:r>
            <a:r>
              <a:rPr lang="en-US" sz="2400">
                <a:solidFill>
                  <a:schemeClr val="tx1"/>
                </a:solidFill>
              </a:rPr>
              <a:t>SD: </a:t>
            </a:r>
            <a:r>
              <a:rPr lang="en-US" sz="2400" b="0">
                <a:solidFill>
                  <a:schemeClr val="tx1"/>
                </a:solidFill>
              </a:rPr>
              <a:t>Stairs Descend, </a:t>
            </a:r>
            <a:r>
              <a:rPr lang="en-US" sz="2400">
                <a:solidFill>
                  <a:schemeClr val="tx1"/>
                </a:solidFill>
              </a:rPr>
              <a:t>SD-LW : </a:t>
            </a:r>
            <a:r>
              <a:rPr lang="en-US" sz="2400" b="0">
                <a:solidFill>
                  <a:schemeClr val="tx1"/>
                </a:solidFill>
              </a:rPr>
              <a:t>Stairs Descend to Level Ground Walking.</a:t>
            </a:r>
          </a:p>
        </p:txBody>
      </p:sp>
      <p:sp>
        <p:nvSpPr>
          <p:cNvPr id="44" name="TextBox 43">
            <a:extLst>
              <a:ext uri="{FF2B5EF4-FFF2-40B4-BE49-F238E27FC236}">
                <a16:creationId xmlns:a16="http://schemas.microsoft.com/office/drawing/2014/main" id="{CC84E413-115A-DF37-4FBD-EB15A70124A5}"/>
              </a:ext>
            </a:extLst>
          </p:cNvPr>
          <p:cNvSpPr txBox="1"/>
          <p:nvPr/>
        </p:nvSpPr>
        <p:spPr>
          <a:xfrm>
            <a:off x="14107395" y="23732503"/>
            <a:ext cx="14997869" cy="1200329"/>
          </a:xfrm>
          <a:prstGeom prst="rect">
            <a:avLst/>
          </a:prstGeom>
          <a:noFill/>
        </p:spPr>
        <p:txBody>
          <a:bodyPr wrap="square">
            <a:spAutoFit/>
          </a:bodyPr>
          <a:lstStyle/>
          <a:p>
            <a:r>
              <a:rPr lang="en-US" sz="3600">
                <a:solidFill>
                  <a:schemeClr val="tx1"/>
                </a:solidFill>
              </a:rPr>
              <a:t>Table 2 : </a:t>
            </a:r>
            <a:r>
              <a:rPr lang="en-US" sz="3600" b="0">
                <a:solidFill>
                  <a:schemeClr val="tx1"/>
                </a:solidFill>
              </a:rPr>
              <a:t>Average prediction times for different activities as a percentage of the entire gait cycle and actual prediction time in milliseconds.</a:t>
            </a:r>
            <a:endParaRPr lang="en-US" sz="5400" b="0">
              <a:solidFill>
                <a:schemeClr val="tx1"/>
              </a:solidFill>
            </a:endParaRPr>
          </a:p>
        </p:txBody>
      </p:sp>
      <p:sp>
        <p:nvSpPr>
          <p:cNvPr id="46" name="TextBox 45">
            <a:extLst>
              <a:ext uri="{FF2B5EF4-FFF2-40B4-BE49-F238E27FC236}">
                <a16:creationId xmlns:a16="http://schemas.microsoft.com/office/drawing/2014/main" id="{CCF8D522-987D-E002-C824-7994AA0575F0}"/>
              </a:ext>
            </a:extLst>
          </p:cNvPr>
          <p:cNvSpPr txBox="1"/>
          <p:nvPr/>
        </p:nvSpPr>
        <p:spPr>
          <a:xfrm>
            <a:off x="16276849" y="20576871"/>
            <a:ext cx="12872732" cy="1938992"/>
          </a:xfrm>
          <a:prstGeom prst="rect">
            <a:avLst/>
          </a:prstGeom>
          <a:noFill/>
        </p:spPr>
        <p:txBody>
          <a:bodyPr wrap="square">
            <a:spAutoFit/>
          </a:bodyPr>
          <a:lstStyle/>
          <a:p>
            <a:pPr algn="l"/>
            <a:r>
              <a:rPr lang="en-US" sz="4000" b="0">
                <a:solidFill>
                  <a:schemeClr val="tx1"/>
                </a:solidFill>
              </a:rPr>
              <a:t>A total of ten healthy subjects, aged between 22 and 32, with a mean age of 28 and a standard deviation of 3, participated in the study.</a:t>
            </a:r>
            <a:endParaRPr lang="en-US"/>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Human Motion Intention Recognition with Thigh-Mounted IMUs  Stella Ansah, Diliang Chen, and Se Young Yoon. Department of Electrical and Computer Engineering,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revision>1</cp:revision>
  <cp:lastPrinted>2014-02-24T14:53:09Z</cp:lastPrinted>
  <dcterms:created xsi:type="dcterms:W3CDTF">2004-07-26T21:45:23Z</dcterms:created>
  <dcterms:modified xsi:type="dcterms:W3CDTF">2024-04-15T18:51:21Z</dcterms:modified>
  <cp:category>science research poster</cp:category>
</cp:coreProperties>
</file>