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7" r:id="rId2"/>
  </p:sldIdLst>
  <p:sldSz cx="43891200" cy="32918400"/>
  <p:notesSz cx="7315200" cy="9601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 Povolotskiy" initials="LP" lastIdx="1" clrIdx="0">
    <p:extLst>
      <p:ext uri="{19B8F6BF-5375-455C-9EA6-DF929625EA0E}">
        <p15:presenceInfo xmlns:p15="http://schemas.microsoft.com/office/powerpoint/2012/main" userId="89dabfe69d1605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050"/>
    <a:srgbClr val="008F00"/>
    <a:srgbClr val="0432FF"/>
    <a:srgbClr val="F3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848" autoAdjust="0"/>
    <p:restoredTop sz="94660"/>
  </p:normalViewPr>
  <p:slideViewPr>
    <p:cSldViewPr snapToGrid="0">
      <p:cViewPr>
        <p:scale>
          <a:sx n="23" d="100"/>
          <a:sy n="23" d="100"/>
        </p:scale>
        <p:origin x="266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10" cy="481727"/>
          </a:xfrm>
          <a:prstGeom prst="rect">
            <a:avLst/>
          </a:prstGeom>
        </p:spPr>
        <p:txBody>
          <a:bodyPr vert="horz" lIns="95930" tIns="47965" rIns="95930" bIns="479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227" y="0"/>
            <a:ext cx="3169309" cy="481727"/>
          </a:xfrm>
          <a:prstGeom prst="rect">
            <a:avLst/>
          </a:prstGeom>
        </p:spPr>
        <p:txBody>
          <a:bodyPr vert="horz" lIns="95930" tIns="47965" rIns="95930" bIns="47965" rtlCol="0"/>
          <a:lstStyle>
            <a:lvl1pPr algn="r">
              <a:defRPr sz="1300"/>
            </a:lvl1pPr>
          </a:lstStyle>
          <a:p>
            <a:fld id="{CB7AC411-6497-4570-9156-7ABBDC6B0FDB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0" tIns="47965" rIns="95930" bIns="47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019" y="4620577"/>
            <a:ext cx="5851162" cy="3780473"/>
          </a:xfrm>
          <a:prstGeom prst="rect">
            <a:avLst/>
          </a:prstGeom>
        </p:spPr>
        <p:txBody>
          <a:bodyPr vert="horz" lIns="95930" tIns="47965" rIns="95930" bIns="479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310" cy="481726"/>
          </a:xfrm>
          <a:prstGeom prst="rect">
            <a:avLst/>
          </a:prstGeom>
        </p:spPr>
        <p:txBody>
          <a:bodyPr vert="horz" lIns="95930" tIns="47965" rIns="95930" bIns="479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227" y="9119474"/>
            <a:ext cx="3169309" cy="481726"/>
          </a:xfrm>
          <a:prstGeom prst="rect">
            <a:avLst/>
          </a:prstGeom>
        </p:spPr>
        <p:txBody>
          <a:bodyPr vert="horz" lIns="95930" tIns="47965" rIns="95930" bIns="47965" rtlCol="0" anchor="b"/>
          <a:lstStyle>
            <a:lvl1pPr algn="r">
              <a:defRPr sz="1300"/>
            </a:lvl1pPr>
          </a:lstStyle>
          <a:p>
            <a:fld id="{EC7F26E3-23C2-46A1-B116-E3381E60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3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F26E3-23C2-46A1-B116-E3381E604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6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7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4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2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1B08-9379-42E2-9A7A-896FADA477AF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A7C3-F2C3-4F51-BD56-A438EF0F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emf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jpeg"/><Relationship Id="rId15" Type="http://schemas.openxmlformats.org/officeDocument/2006/relationships/image" Target="../media/image11.emf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jpg"/><Relationship Id="rId9" Type="http://schemas.openxmlformats.org/officeDocument/2006/relationships/image" Target="../media/image7.emf"/><Relationship Id="rId14" Type="http://schemas.openxmlformats.org/officeDocument/2006/relationships/image" Target="../media/image10.emf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28C83B8-0C74-6DA5-9994-26A8C9EB4F75}"/>
              </a:ext>
            </a:extLst>
          </p:cNvPr>
          <p:cNvSpPr/>
          <p:nvPr/>
        </p:nvSpPr>
        <p:spPr>
          <a:xfrm>
            <a:off x="17791827" y="23665078"/>
            <a:ext cx="17736423" cy="1558344"/>
          </a:xfrm>
          <a:prstGeom prst="rect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91EF5AE-3285-9E16-3E97-845E026902AC}"/>
              </a:ext>
            </a:extLst>
          </p:cNvPr>
          <p:cNvSpPr/>
          <p:nvPr/>
        </p:nvSpPr>
        <p:spPr>
          <a:xfrm>
            <a:off x="17743961" y="22059154"/>
            <a:ext cx="17784289" cy="1558344"/>
          </a:xfrm>
          <a:prstGeom prst="rect">
            <a:avLst/>
          </a:prstGeom>
          <a:solidFill>
            <a:srgbClr val="FF0000">
              <a:alpha val="4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82DC2A9-A16C-F348-584F-3893AA354973}"/>
              </a:ext>
            </a:extLst>
          </p:cNvPr>
          <p:cNvSpPr/>
          <p:nvPr/>
        </p:nvSpPr>
        <p:spPr>
          <a:xfrm>
            <a:off x="36251878" y="14808227"/>
            <a:ext cx="7473878" cy="5446014"/>
          </a:xfrm>
          <a:prstGeom prst="rect">
            <a:avLst/>
          </a:prstGeom>
          <a:solidFill>
            <a:srgbClr val="FF0000">
              <a:alpha val="4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BDD354-41B6-64CB-605E-02408FA00829}"/>
              </a:ext>
            </a:extLst>
          </p:cNvPr>
          <p:cNvSpPr/>
          <p:nvPr/>
        </p:nvSpPr>
        <p:spPr>
          <a:xfrm>
            <a:off x="36251878" y="20715067"/>
            <a:ext cx="7473878" cy="6174067"/>
          </a:xfrm>
          <a:prstGeom prst="rect">
            <a:avLst/>
          </a:prstGeom>
          <a:solidFill>
            <a:srgbClr val="92D050">
              <a:alpha val="40000"/>
            </a:srgb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7F97DA9-0D14-4327-B7C6-F792616A5A6E}"/>
              </a:ext>
            </a:extLst>
          </p:cNvPr>
          <p:cNvGrpSpPr/>
          <p:nvPr/>
        </p:nvGrpSpPr>
        <p:grpSpPr>
          <a:xfrm>
            <a:off x="8486666" y="180715"/>
            <a:ext cx="35208597" cy="7207241"/>
            <a:chOff x="8486666" y="750989"/>
            <a:chExt cx="35208597" cy="7207241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DCCC3A6-241B-48DF-B391-5C8DC5AEF885}"/>
                </a:ext>
              </a:extLst>
            </p:cNvPr>
            <p:cNvSpPr txBox="1"/>
            <p:nvPr/>
          </p:nvSpPr>
          <p:spPr>
            <a:xfrm>
              <a:off x="8940761" y="4449577"/>
              <a:ext cx="28651195" cy="35086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GB" sz="6000" dirty="0"/>
                <a:t>Emily Andrews, Tyler Brock, Roy </a:t>
              </a:r>
              <a:r>
                <a:rPr lang="en-GB" sz="6000" dirty="0" err="1"/>
                <a:t>Planalp</a:t>
              </a:r>
              <a:r>
                <a:rPr lang="en-GB" sz="6000" dirty="0"/>
                <a:t>*</a:t>
              </a:r>
              <a:endParaRPr lang="en-GB" sz="6000" baseline="30000" dirty="0"/>
            </a:p>
            <a:p>
              <a:pPr algn="ctr"/>
              <a:r>
                <a:rPr lang="en-GB" sz="4800" i="1" dirty="0"/>
                <a:t>Departments of Chemistry, University of New Hampshire, Durham NH 03824, USA</a:t>
              </a:r>
              <a:endParaRPr lang="en-US" sz="4800" dirty="0"/>
            </a:p>
            <a:p>
              <a:pPr algn="ctr"/>
              <a:r>
                <a:rPr lang="en-GB" sz="4800" dirty="0"/>
                <a:t>Era1004@usnh.edu | </a:t>
              </a:r>
              <a:r>
                <a:rPr lang="en-GB" sz="4800" dirty="0" err="1"/>
                <a:t>Roy.Planalp@unh.edu</a:t>
              </a:r>
              <a:r>
                <a:rPr lang="en-GB" sz="4800" dirty="0"/>
                <a:t> | research.planalp.net </a:t>
              </a:r>
              <a:endParaRPr lang="en-US" sz="4800" dirty="0"/>
            </a:p>
            <a:p>
              <a:pPr algn="ctr"/>
              <a:endParaRPr lang="en-US" sz="6000" dirty="0">
                <a:latin typeface="Times New Roman"/>
                <a:cs typeface="Times New Roman"/>
              </a:endParaRPr>
            </a:p>
          </p:txBody>
        </p:sp>
        <p:sp>
          <p:nvSpPr>
            <p:cNvPr id="88" name="Title 1">
              <a:extLst>
                <a:ext uri="{FF2B5EF4-FFF2-40B4-BE49-F238E27FC236}">
                  <a16:creationId xmlns:a16="http://schemas.microsoft.com/office/drawing/2014/main" id="{855245E8-2A9B-4C8F-B2B2-AD5D44BACED0}"/>
                </a:ext>
              </a:extLst>
            </p:cNvPr>
            <p:cNvSpPr txBox="1">
              <a:spLocks/>
            </p:cNvSpPr>
            <p:nvPr/>
          </p:nvSpPr>
          <p:spPr>
            <a:xfrm>
              <a:off x="8486666" y="750989"/>
              <a:ext cx="30308353" cy="3222783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3000" b="1" dirty="0">
                  <a:latin typeface="Arial Rounded MT Bold" panose="020F0704030504030204" pitchFamily="34" charset="77"/>
                </a:rPr>
                <a:t>Hexapeptides for Lead Capture in Water Systems</a:t>
              </a:r>
              <a:endParaRPr lang="en-US" sz="13000" b="1" dirty="0">
                <a:solidFill>
                  <a:srgbClr val="0000FF"/>
                </a:solidFill>
                <a:latin typeface="Arial Rounded MT Bold" panose="020F0704030504030204" pitchFamily="34" charset="77"/>
                <a:ea typeface="Arial" charset="0"/>
                <a:cs typeface="Arial" charset="0"/>
              </a:endParaRPr>
            </a:p>
          </p:txBody>
        </p:sp>
        <p:pic>
          <p:nvPicPr>
            <p:cNvPr id="101" name="Picture 2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7576CECD-23AE-4BB1-8E22-C102BB838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167"/>
            <a:stretch/>
          </p:blipFill>
          <p:spPr>
            <a:xfrm>
              <a:off x="38682980" y="816815"/>
              <a:ext cx="5012283" cy="5500947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1406221" y="28985601"/>
            <a:ext cx="32428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Literature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3200" dirty="0">
                <a:effectLst/>
              </a:rPr>
              <a:t>Farkas, E.; </a:t>
            </a:r>
            <a:r>
              <a:rPr lang="en-US" sz="3200" dirty="0" err="1">
                <a:effectLst/>
              </a:rPr>
              <a:t>Buglyó</a:t>
            </a:r>
            <a:r>
              <a:rPr lang="en-US" sz="3200" dirty="0">
                <a:effectLst/>
              </a:rPr>
              <a:t>, P., 8. Lead(II) Complexes of Amino Acids, Peptides, and Other Related Ligands of Biological Interest. In </a:t>
            </a:r>
            <a:r>
              <a:rPr lang="en-US" sz="3200" i="1" dirty="0">
                <a:effectLst/>
              </a:rPr>
              <a:t>Lead: Its Effects on Environment and Health</a:t>
            </a:r>
            <a:r>
              <a:rPr lang="en-US" sz="3200" dirty="0">
                <a:effectLst/>
              </a:rPr>
              <a:t>, Astrid, S.;  Helmut, S.; Roland, K. O. S., Eds. De Gruyter: Berlin, Boston, 2017; pp 201-240. </a:t>
            </a:r>
            <a:r>
              <a:rPr lang="en-US" sz="3200" dirty="0" err="1">
                <a:effectLst/>
              </a:rPr>
              <a:t>Vašková</a:t>
            </a:r>
            <a:r>
              <a:rPr lang="en-US" sz="3200" dirty="0">
                <a:effectLst/>
              </a:rPr>
              <a:t>, J.;  </a:t>
            </a:r>
            <a:r>
              <a:rPr lang="en-US" sz="3200" dirty="0" err="1">
                <a:effectLst/>
              </a:rPr>
              <a:t>Krempaská</a:t>
            </a:r>
            <a:r>
              <a:rPr lang="en-US" sz="3200" dirty="0">
                <a:effectLst/>
              </a:rPr>
              <a:t>, K.;  </a:t>
            </a:r>
            <a:r>
              <a:rPr lang="en-US" sz="3200" dirty="0" err="1">
                <a:effectLst/>
              </a:rPr>
              <a:t>Žatko</a:t>
            </a:r>
            <a:r>
              <a:rPr lang="en-US" sz="3200" dirty="0">
                <a:effectLst/>
              </a:rPr>
              <a:t>, D.;  </a:t>
            </a:r>
            <a:r>
              <a:rPr lang="en-US" sz="3200" dirty="0" err="1">
                <a:effectLst/>
              </a:rPr>
              <a:t>Mudroň</a:t>
            </a:r>
            <a:r>
              <a:rPr lang="en-US" sz="3200" dirty="0">
                <a:effectLst/>
              </a:rPr>
              <a:t>, P.;  </a:t>
            </a:r>
            <a:r>
              <a:rPr lang="en-US" sz="3200" dirty="0" err="1">
                <a:effectLst/>
              </a:rPr>
              <a:t>Glinská</a:t>
            </a:r>
            <a:r>
              <a:rPr lang="en-US" sz="3200" dirty="0">
                <a:effectLst/>
              </a:rPr>
              <a:t>, G.; </a:t>
            </a:r>
            <a:r>
              <a:rPr lang="en-US" sz="3200" dirty="0" err="1">
                <a:effectLst/>
              </a:rPr>
              <a:t>Vaško</a:t>
            </a:r>
            <a:r>
              <a:rPr lang="en-US" sz="3200" dirty="0">
                <a:effectLst/>
              </a:rPr>
              <a:t>, L., Effects of </a:t>
            </a:r>
            <a:r>
              <a:rPr lang="en-US" sz="3200" dirty="0" err="1">
                <a:effectLst/>
              </a:rPr>
              <a:t>Humic</a:t>
            </a:r>
            <a:r>
              <a:rPr lang="en-US" sz="3200" dirty="0">
                <a:effectLst/>
              </a:rPr>
              <a:t> Acids in Chronic Lead Poisoning. </a:t>
            </a:r>
            <a:r>
              <a:rPr lang="en-US" sz="3200" i="1" dirty="0">
                <a:effectLst/>
              </a:rPr>
              <a:t>Biological Trace Element Research </a:t>
            </a:r>
            <a:r>
              <a:rPr lang="en-US" sz="3200" b="1" dirty="0">
                <a:effectLst/>
              </a:rPr>
              <a:t>2019,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187</a:t>
            </a:r>
            <a:r>
              <a:rPr lang="en-US" sz="3200" dirty="0">
                <a:effectLst/>
              </a:rPr>
              <a:t> (1), 230-242. </a:t>
            </a:r>
            <a:r>
              <a:rPr lang="en-US" sz="3200" dirty="0">
                <a:ea typeface="Calibri" panose="020F0502020204030204" pitchFamily="34" charset="0"/>
              </a:rPr>
              <a:t>Merrifield, R. B., Solid phase synthesis (Nobel lecture). </a:t>
            </a:r>
            <a:r>
              <a:rPr lang="en-US" sz="3200" i="1" dirty="0" err="1">
                <a:ea typeface="Calibri" panose="020F0502020204030204" pitchFamily="34" charset="0"/>
              </a:rPr>
              <a:t>Angewandte</a:t>
            </a:r>
            <a:r>
              <a:rPr lang="en-US" sz="3200" i="1" dirty="0"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a typeface="Calibri" panose="020F0502020204030204" pitchFamily="34" charset="0"/>
              </a:rPr>
              <a:t>Chemie</a:t>
            </a:r>
            <a:r>
              <a:rPr lang="en-US" sz="3200" i="1" dirty="0">
                <a:ea typeface="Calibri" panose="020F0502020204030204" pitchFamily="34" charset="0"/>
              </a:rPr>
              <a:t> International Edition in English </a:t>
            </a:r>
            <a:r>
              <a:rPr lang="en-US" sz="3200" b="1" dirty="0">
                <a:ea typeface="Calibri" panose="020F0502020204030204" pitchFamily="34" charset="0"/>
              </a:rPr>
              <a:t>1985,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i="1" dirty="0">
                <a:ea typeface="Calibri" panose="020F0502020204030204" pitchFamily="34" charset="0"/>
              </a:rPr>
              <a:t>24</a:t>
            </a:r>
            <a:r>
              <a:rPr lang="en-US" sz="3200" dirty="0">
                <a:ea typeface="Calibri" panose="020F0502020204030204" pitchFamily="34" charset="0"/>
              </a:rPr>
              <a:t> (10), 799-810. </a:t>
            </a:r>
            <a:r>
              <a:rPr lang="en-US" sz="3200" dirty="0" err="1">
                <a:effectLst/>
              </a:rPr>
              <a:t>Lukszo</a:t>
            </a:r>
            <a:r>
              <a:rPr lang="en-US" sz="3200" dirty="0">
                <a:effectLst/>
              </a:rPr>
              <a:t>, J.;  Patterson, D.;  </a:t>
            </a:r>
            <a:r>
              <a:rPr lang="en-US" sz="3200" dirty="0" err="1">
                <a:effectLst/>
              </a:rPr>
              <a:t>Albericio</a:t>
            </a:r>
            <a:r>
              <a:rPr lang="en-US" sz="3200" dirty="0">
                <a:effectLst/>
              </a:rPr>
              <a:t>, F.; Kates, S. A., 3-(1-Piperidinyl)alanine formation during the preparation </a:t>
            </a:r>
            <a:r>
              <a:rPr lang="en-US" sz="3200" dirty="0" err="1">
                <a:effectLst/>
              </a:rPr>
              <a:t>ofC</a:t>
            </a:r>
            <a:r>
              <a:rPr lang="en-US" sz="3200" dirty="0">
                <a:effectLst/>
              </a:rPr>
              <a:t>-terminal cysteine peptides with the Fmoc/t-Bu strategy. </a:t>
            </a:r>
            <a:r>
              <a:rPr lang="en-US" sz="3200" i="1" dirty="0">
                <a:effectLst/>
              </a:rPr>
              <a:t>Letters in Peptide Science </a:t>
            </a:r>
            <a:r>
              <a:rPr lang="en-US" sz="3200" b="1" dirty="0">
                <a:effectLst/>
              </a:rPr>
              <a:t>1996,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3</a:t>
            </a:r>
            <a:r>
              <a:rPr lang="en-US" sz="3200" dirty="0">
                <a:effectLst/>
              </a:rPr>
              <a:t> (3), 157-166. Carpino, L. A.; El-Faham, A., Effect of Tertiary Bases on O-</a:t>
            </a:r>
            <a:r>
              <a:rPr lang="en-US" sz="3200" dirty="0" err="1">
                <a:effectLst/>
              </a:rPr>
              <a:t>Benzotriazolyluronium</a:t>
            </a:r>
            <a:r>
              <a:rPr lang="en-US" sz="3200" dirty="0">
                <a:effectLst/>
              </a:rPr>
              <a:t> Salt-Induced Peptide Segment Coupling. </a:t>
            </a:r>
            <a:r>
              <a:rPr lang="en-US" sz="3200" i="1" dirty="0">
                <a:effectLst/>
              </a:rPr>
              <a:t>The Journal of Organic Chemistry </a:t>
            </a:r>
            <a:r>
              <a:rPr lang="en-US" sz="3200" b="1" dirty="0">
                <a:effectLst/>
              </a:rPr>
              <a:t>1994,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59</a:t>
            </a:r>
            <a:r>
              <a:rPr lang="en-US" sz="3200" dirty="0">
                <a:effectLst/>
              </a:rPr>
              <a:t> (4), 695-698. </a:t>
            </a:r>
            <a:r>
              <a:rPr lang="en-US" sz="3200" dirty="0" err="1">
                <a:effectLst/>
              </a:rPr>
              <a:t>Lukács</a:t>
            </a:r>
            <a:r>
              <a:rPr lang="en-US" sz="3200" dirty="0">
                <a:effectLst/>
              </a:rPr>
              <a:t>, M.;  </a:t>
            </a:r>
            <a:r>
              <a:rPr lang="en-US" sz="3200" dirty="0" err="1">
                <a:effectLst/>
              </a:rPr>
              <a:t>Csilla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Pálinkás</a:t>
            </a:r>
            <a:r>
              <a:rPr lang="en-US" sz="3200" dirty="0">
                <a:effectLst/>
              </a:rPr>
              <a:t>, D.;  </a:t>
            </a:r>
            <a:r>
              <a:rPr lang="en-US" sz="3200" dirty="0" err="1">
                <a:effectLst/>
              </a:rPr>
              <a:t>Szunyog</a:t>
            </a:r>
            <a:r>
              <a:rPr lang="en-US" sz="3200" dirty="0">
                <a:effectLst/>
              </a:rPr>
              <a:t>, G.; </a:t>
            </a:r>
            <a:r>
              <a:rPr lang="en-US" sz="3200" dirty="0" err="1">
                <a:effectLst/>
              </a:rPr>
              <a:t>Várnagy</a:t>
            </a:r>
            <a:r>
              <a:rPr lang="en-US" sz="3200" dirty="0">
                <a:effectLst/>
              </a:rPr>
              <a:t>, K., Metal Binding Ability of Small Peptides Containing Cysteine Residues. </a:t>
            </a:r>
            <a:r>
              <a:rPr lang="en-US" sz="3200" i="1" dirty="0" err="1">
                <a:effectLst/>
              </a:rPr>
              <a:t>ChemistryOpen</a:t>
            </a:r>
            <a:r>
              <a:rPr lang="en-US" sz="3200" i="1" dirty="0">
                <a:effectLst/>
              </a:rPr>
              <a:t> </a:t>
            </a:r>
            <a:r>
              <a:rPr lang="en-US" sz="3200" b="1" dirty="0">
                <a:effectLst/>
              </a:rPr>
              <a:t>2021,</a:t>
            </a:r>
            <a:r>
              <a:rPr lang="en-US" sz="3200" dirty="0">
                <a:effectLst/>
              </a:rPr>
              <a:t> </a:t>
            </a:r>
            <a:r>
              <a:rPr lang="en-US" sz="3200" i="1" dirty="0">
                <a:effectLst/>
              </a:rPr>
              <a:t>10</a:t>
            </a:r>
            <a:r>
              <a:rPr lang="en-US" sz="3200" dirty="0">
                <a:effectLst/>
              </a:rPr>
              <a:t> (4), 451-463.</a:t>
            </a:r>
          </a:p>
          <a:p>
            <a:endParaRPr lang="en-US" sz="2800" b="0" i="0" dirty="0"/>
          </a:p>
          <a:p>
            <a:endParaRPr lang="en-US" sz="24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7865969" y="6685304"/>
            <a:ext cx="0" cy="7744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136EFC4-5169-41B9-9823-3661880068D0}"/>
              </a:ext>
            </a:extLst>
          </p:cNvPr>
          <p:cNvSpPr txBox="1"/>
          <p:nvPr/>
        </p:nvSpPr>
        <p:spPr>
          <a:xfrm>
            <a:off x="338289" y="6816628"/>
            <a:ext cx="221177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Drinking water contamination via lead pipe corrosion </a:t>
            </a:r>
            <a:endParaRPr lang="en-US" sz="6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CADBC-507A-480C-9539-F5DE59CB1808}"/>
              </a:ext>
            </a:extLst>
          </p:cNvPr>
          <p:cNvSpPr/>
          <p:nvPr/>
        </p:nvSpPr>
        <p:spPr>
          <a:xfrm>
            <a:off x="36191031" y="27273323"/>
            <a:ext cx="79525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Funding and Acknowledgements </a:t>
            </a:r>
          </a:p>
          <a:p>
            <a:r>
              <a:rPr lang="en-US" sz="3200" dirty="0"/>
              <a:t>Work supported by NIH grants NCI R01 CA188025 (SVT, RPP), NIGMS R35 (HV) and UNH Chemistry.</a:t>
            </a:r>
            <a:endParaRPr lang="en-US" sz="3200" baseline="-250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95439EE-E757-F674-2D4A-276AA47263B7}"/>
              </a:ext>
            </a:extLst>
          </p:cNvPr>
          <p:cNvCxnSpPr>
            <a:cxnSpLocks/>
          </p:cNvCxnSpPr>
          <p:nvPr/>
        </p:nvCxnSpPr>
        <p:spPr>
          <a:xfrm flipH="1">
            <a:off x="535583" y="6656212"/>
            <a:ext cx="4315968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2452BB-E216-EAC8-703B-172993C9C51D}"/>
              </a:ext>
            </a:extLst>
          </p:cNvPr>
          <p:cNvCxnSpPr>
            <a:cxnSpLocks/>
          </p:cNvCxnSpPr>
          <p:nvPr/>
        </p:nvCxnSpPr>
        <p:spPr>
          <a:xfrm flipH="1">
            <a:off x="238635" y="14400508"/>
            <a:ext cx="4362870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7EC05C3-B291-A519-7E49-DFB1E9F64464}"/>
              </a:ext>
            </a:extLst>
          </p:cNvPr>
          <p:cNvSpPr txBox="1"/>
          <p:nvPr/>
        </p:nvSpPr>
        <p:spPr>
          <a:xfrm>
            <a:off x="18023730" y="6842730"/>
            <a:ext cx="2096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Current lead removal methods and tradeoffs</a:t>
            </a:r>
            <a:endParaRPr lang="en-US" sz="6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788EFA-FC23-EC96-F716-4D54004FBDCB}"/>
              </a:ext>
            </a:extLst>
          </p:cNvPr>
          <p:cNvSpPr txBox="1"/>
          <p:nvPr/>
        </p:nvSpPr>
        <p:spPr>
          <a:xfrm>
            <a:off x="165444" y="14469143"/>
            <a:ext cx="2096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Cyclic peptides for improved lead filtration</a:t>
            </a:r>
            <a:endParaRPr lang="en-US" sz="7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4AEF6-E485-7059-0D2A-E0EE27F9EC07}"/>
              </a:ext>
            </a:extLst>
          </p:cNvPr>
          <p:cNvGrpSpPr/>
          <p:nvPr/>
        </p:nvGrpSpPr>
        <p:grpSpPr>
          <a:xfrm>
            <a:off x="649433" y="8229899"/>
            <a:ext cx="9092285" cy="6091587"/>
            <a:chOff x="2734639" y="2011918"/>
            <a:chExt cx="6722722" cy="4593903"/>
          </a:xfrm>
        </p:grpSpPr>
        <p:pic>
          <p:nvPicPr>
            <p:cNvPr id="8" name="Picture 7" descr="A picture containing nut, person, hole&#10;&#10;Description automatically generated">
              <a:extLst>
                <a:ext uri="{FF2B5EF4-FFF2-40B4-BE49-F238E27FC236}">
                  <a16:creationId xmlns:a16="http://schemas.microsoft.com/office/drawing/2014/main" id="{C436C8E7-275C-27B1-4D6B-4311AD04B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4639" y="2011918"/>
              <a:ext cx="6722722" cy="37815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5A9186-804F-F2E7-CF29-C30C38531678}"/>
                </a:ext>
              </a:extLst>
            </p:cNvPr>
            <p:cNvSpPr txBox="1"/>
            <p:nvPr/>
          </p:nvSpPr>
          <p:spPr>
            <a:xfrm>
              <a:off x="2734639" y="5793449"/>
              <a:ext cx="6722722" cy="81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Helvetica" pitchFamily="2" charset="0"/>
                </a:rPr>
                <a:t>Comparison of new (left), untreated (middle), and orthophosphate treated (right) lead pipes. </a:t>
              </a:r>
            </a:p>
          </p:txBody>
        </p:sp>
      </p:grpSp>
      <p:pic>
        <p:nvPicPr>
          <p:cNvPr id="10" name="Picture 9" descr="A picture containing indoor, machine, wall, medical equipment&#10;&#10;Description automatically generated">
            <a:extLst>
              <a:ext uri="{FF2B5EF4-FFF2-40B4-BE49-F238E27FC236}">
                <a16:creationId xmlns:a16="http://schemas.microsoft.com/office/drawing/2014/main" id="{622DF3E2-59F2-BA0B-9B79-01BBA3523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5933" y="8853676"/>
            <a:ext cx="5348700" cy="4009544"/>
          </a:xfrm>
          <a:prstGeom prst="rect">
            <a:avLst/>
          </a:prstGeom>
        </p:spPr>
      </p:pic>
      <p:pic>
        <p:nvPicPr>
          <p:cNvPr id="11" name="Picture 10" descr="A picture containing outdoor, tree, firefighter, blue-collar worker&#10;&#10;Description automatically generated">
            <a:extLst>
              <a:ext uri="{FF2B5EF4-FFF2-40B4-BE49-F238E27FC236}">
                <a16:creationId xmlns:a16="http://schemas.microsoft.com/office/drawing/2014/main" id="{0887C16E-03A6-9F5F-5F48-F9A187955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933" y="8881230"/>
            <a:ext cx="5348700" cy="4008587"/>
          </a:xfrm>
          <a:prstGeom prst="rect">
            <a:avLst/>
          </a:prstGeom>
        </p:spPr>
      </p:pic>
      <p:pic>
        <p:nvPicPr>
          <p:cNvPr id="13" name="Picture 12" descr="A picture containing screenshot, text, circle&#10;&#10;Description automatically generated">
            <a:extLst>
              <a:ext uri="{FF2B5EF4-FFF2-40B4-BE49-F238E27FC236}">
                <a16:creationId xmlns:a16="http://schemas.microsoft.com/office/drawing/2014/main" id="{7E30C984-340A-4500-6414-1288C19F9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7596" y="9084018"/>
            <a:ext cx="5957760" cy="3710567"/>
          </a:xfrm>
          <a:prstGeom prst="rect">
            <a:avLst/>
          </a:prstGeom>
        </p:spPr>
      </p:pic>
      <p:pic>
        <p:nvPicPr>
          <p:cNvPr id="14" name="Picture 13" descr="Water spraying out of a fire hydrant&#10;&#10;Description automatically generated with medium confidence">
            <a:extLst>
              <a:ext uri="{FF2B5EF4-FFF2-40B4-BE49-F238E27FC236}">
                <a16:creationId xmlns:a16="http://schemas.microsoft.com/office/drawing/2014/main" id="{C9E6501E-74C6-C7BD-EEA8-F1D2716A06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65807" y="9033183"/>
            <a:ext cx="5775960" cy="37046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CCEB80-45C4-5D1A-227F-8D0A8D0B82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893" y="22538619"/>
            <a:ext cx="10591733" cy="466266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D713ECE-0808-1AE8-D579-3F71CCF3E6CB}"/>
              </a:ext>
            </a:extLst>
          </p:cNvPr>
          <p:cNvGrpSpPr/>
          <p:nvPr/>
        </p:nvGrpSpPr>
        <p:grpSpPr>
          <a:xfrm>
            <a:off x="362446" y="29269625"/>
            <a:ext cx="9974414" cy="3794760"/>
            <a:chOff x="5212662" y="-1652135"/>
            <a:chExt cx="6467048" cy="204201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2D1C796-F477-9038-B641-F7079E15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667" b="93704" l="4899" r="95101">
                          <a14:foregroundMark x1="11239" y1="25185" x2="8646" y2="30741"/>
                          <a14:foregroundMark x1="26225" y1="89259" x2="34582" y2="94074"/>
                          <a14:foregroundMark x1="86744" y1="40000" x2="90490" y2="48519"/>
                          <a14:foregroundMark x1="90202" y1="41852" x2="94524" y2="44444"/>
                          <a14:foregroundMark x1="83862" y1="11852" x2="95677" y2="10741"/>
                          <a14:foregroundMark x1="84150" y1="8889" x2="91643" y2="6667"/>
                          <a14:foregroundMark x1="15274" y1="41852" x2="27954" y2="41481"/>
                          <a14:foregroundMark x1="36756" y1="42444" x2="41499" y2="42963"/>
                          <a14:foregroundMark x1="27954" y1="41481" x2="31210" y2="41837"/>
                          <a14:foregroundMark x1="9798" y1="38889" x2="7205" y2="37407"/>
                          <a14:foregroundMark x1="31700" y1="43333" x2="33429" y2="42963"/>
                          <a14:foregroundMark x1="32277" y1="42963" x2="34870" y2="42593"/>
                          <a14:foregroundMark x1="11239" y1="27778" x2="7493" y2="27407"/>
                          <a14:foregroundMark x1="8934" y1="41852" x2="4899" y2="37407"/>
                          <a14:backgroundMark x1="35669" y1="40868" x2="37464" y2="41111"/>
                          <a14:backgroundMark x1="31988" y1="40370" x2="32969" y2="405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62910" y="-1652135"/>
              <a:ext cx="2616800" cy="204201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F8BD682-F8EF-F89F-0F74-2128A7ABE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028" b="90972" l="4124" r="94502">
                          <a14:foregroundMark x1="12371" y1="37500" x2="4467" y2="53472"/>
                          <a14:foregroundMark x1="4467" y1="53472" x2="12715" y2="68750"/>
                          <a14:foregroundMark x1="12715" y1="68750" x2="12715" y2="68750"/>
                          <a14:foregroundMark x1="87285" y1="34722" x2="92440" y2="53472"/>
                          <a14:foregroundMark x1="92440" y1="53472" x2="91753" y2="58333"/>
                          <a14:foregroundMark x1="92096" y1="41667" x2="94845" y2="44444"/>
                          <a14:foregroundMark x1="52594" y1="9139" x2="58076" y2="9722"/>
                          <a14:foregroundMark x1="62887" y1="83333" x2="65979" y2="89583"/>
                          <a14:foregroundMark x1="67010" y1="86111" x2="60481" y2="90972"/>
                          <a14:backgroundMark x1="47423" y1="11111" x2="49828" y2="9028"/>
                          <a14:backgroundMark x1="52234" y1="8333" x2="48110" y2="12500"/>
                          <a14:backgroundMark x1="50172" y1="86806" x2="54983" y2="90972"/>
                          <a14:backgroundMark x1="58419" y1="95139" x2="58945" y2="91953"/>
                          <a14:backgroundMark x1="57732" y1="90972" x2="57388" y2="89583"/>
                          <a14:backgroundMark x1="57388" y1="93750" x2="59666" y2="9340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12662" y="-1029404"/>
              <a:ext cx="2578376" cy="1280297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993C37EF-6B80-9BE0-B143-7FF86D0820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892" y="15874154"/>
            <a:ext cx="6892229" cy="673100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352588E-1D01-5F7B-F426-6F0F3A1DD7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5256" y="18855214"/>
            <a:ext cx="7765572" cy="3588636"/>
          </a:xfrm>
          <a:prstGeom prst="rect">
            <a:avLst/>
          </a:prstGeom>
        </p:spPr>
      </p:pic>
      <p:graphicFrame>
        <p:nvGraphicFramePr>
          <p:cNvPr id="73" name="Content Placeholder 7">
            <a:extLst>
              <a:ext uri="{FF2B5EF4-FFF2-40B4-BE49-F238E27FC236}">
                <a16:creationId xmlns:a16="http://schemas.microsoft.com/office/drawing/2014/main" id="{FCA38EEF-4C98-E318-6A00-EC6B5D4CB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00073"/>
              </p:ext>
            </p:extLst>
          </p:nvPr>
        </p:nvGraphicFramePr>
        <p:xfrm>
          <a:off x="17743961" y="14761215"/>
          <a:ext cx="17784289" cy="121458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2941">
                  <a:extLst>
                    <a:ext uri="{9D8B030D-6E8A-4147-A177-3AD203B41FA5}">
                      <a16:colId xmlns:a16="http://schemas.microsoft.com/office/drawing/2014/main" val="2386256495"/>
                    </a:ext>
                  </a:extLst>
                </a:gridCol>
                <a:gridCol w="4044000">
                  <a:extLst>
                    <a:ext uri="{9D8B030D-6E8A-4147-A177-3AD203B41FA5}">
                      <a16:colId xmlns:a16="http://schemas.microsoft.com/office/drawing/2014/main" val="1685751779"/>
                    </a:ext>
                  </a:extLst>
                </a:gridCol>
                <a:gridCol w="2424928">
                  <a:extLst>
                    <a:ext uri="{9D8B030D-6E8A-4147-A177-3AD203B41FA5}">
                      <a16:colId xmlns:a16="http://schemas.microsoft.com/office/drawing/2014/main" val="1327483335"/>
                    </a:ext>
                  </a:extLst>
                </a:gridCol>
                <a:gridCol w="2265404">
                  <a:extLst>
                    <a:ext uri="{9D8B030D-6E8A-4147-A177-3AD203B41FA5}">
                      <a16:colId xmlns:a16="http://schemas.microsoft.com/office/drawing/2014/main" val="2258539191"/>
                    </a:ext>
                  </a:extLst>
                </a:gridCol>
                <a:gridCol w="1979998">
                  <a:extLst>
                    <a:ext uri="{9D8B030D-6E8A-4147-A177-3AD203B41FA5}">
                      <a16:colId xmlns:a16="http://schemas.microsoft.com/office/drawing/2014/main" val="2168137994"/>
                    </a:ext>
                  </a:extLst>
                </a:gridCol>
                <a:gridCol w="1593512">
                  <a:extLst>
                    <a:ext uri="{9D8B030D-6E8A-4147-A177-3AD203B41FA5}">
                      <a16:colId xmlns:a16="http://schemas.microsoft.com/office/drawing/2014/main" val="2171570099"/>
                    </a:ext>
                  </a:extLst>
                </a:gridCol>
                <a:gridCol w="1712428">
                  <a:extLst>
                    <a:ext uri="{9D8B030D-6E8A-4147-A177-3AD203B41FA5}">
                      <a16:colId xmlns:a16="http://schemas.microsoft.com/office/drawing/2014/main" val="3123045483"/>
                    </a:ext>
                  </a:extLst>
                </a:gridCol>
                <a:gridCol w="1641078">
                  <a:extLst>
                    <a:ext uri="{9D8B030D-6E8A-4147-A177-3AD203B41FA5}">
                      <a16:colId xmlns:a16="http://schemas.microsoft.com/office/drawing/2014/main" val="3682995976"/>
                    </a:ext>
                  </a:extLst>
                </a:gridCol>
              </a:tblGrid>
              <a:tr h="2378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Sequence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Distance between C and N termini (</a:t>
                      </a:r>
                      <a:r>
                        <a:rPr lang="en-US" sz="3600" b="1" u="none" strike="noStrike" dirty="0" err="1">
                          <a:effectLst/>
                        </a:rPr>
                        <a:t>Å</a:t>
                      </a:r>
                      <a:r>
                        <a:rPr lang="en-US" sz="3600" b="1" u="none" strike="noStrike" dirty="0">
                          <a:effectLst/>
                        </a:rPr>
                        <a:t>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Pb-S length (</a:t>
                      </a:r>
                      <a:r>
                        <a:rPr lang="en-US" sz="3600" b="1" u="none" strike="noStrike" dirty="0" err="1">
                          <a:effectLst/>
                        </a:rPr>
                        <a:t>Å</a:t>
                      </a:r>
                      <a:r>
                        <a:rPr lang="en-US" sz="3600" b="1" u="none" strike="noStrike" dirty="0">
                          <a:effectLst/>
                        </a:rPr>
                        <a:t>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Pb-O length (</a:t>
                      </a:r>
                      <a:r>
                        <a:rPr lang="en-US" sz="3600" b="1" u="none" strike="noStrike" dirty="0" err="1">
                          <a:effectLst/>
                        </a:rPr>
                        <a:t>Å</a:t>
                      </a:r>
                      <a:r>
                        <a:rPr lang="en-US" sz="3600" b="1" u="none" strike="noStrike" dirty="0">
                          <a:effectLst/>
                        </a:rPr>
                        <a:t>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Pb-N length (</a:t>
                      </a:r>
                      <a:r>
                        <a:rPr lang="en-US" sz="3600" b="1" u="none" strike="noStrike" dirty="0" err="1">
                          <a:effectLst/>
                        </a:rPr>
                        <a:t>Å</a:t>
                      </a:r>
                      <a:r>
                        <a:rPr lang="en-US" sz="3600" b="1" u="none" strike="noStrike" dirty="0">
                          <a:effectLst/>
                        </a:rPr>
                        <a:t>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&lt; </a:t>
                      </a:r>
                      <a:r>
                        <a:rPr lang="en-US" sz="3600" b="1" u="none" strike="noStrike" dirty="0" err="1">
                          <a:effectLst/>
                        </a:rPr>
                        <a:t>SPbO</a:t>
                      </a:r>
                      <a:r>
                        <a:rPr lang="en-US" sz="3600" b="1" u="none" strike="noStrike" dirty="0">
                          <a:effectLst/>
                        </a:rPr>
                        <a:t> (deg)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>
                          <a:effectLst/>
                        </a:rPr>
                        <a:t>&lt; OPbN (deg)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&lt; </a:t>
                      </a:r>
                      <a:r>
                        <a:rPr lang="en-US" sz="3600" b="1" u="none" strike="noStrike" dirty="0" err="1">
                          <a:effectLst/>
                        </a:rPr>
                        <a:t>NPbS</a:t>
                      </a:r>
                      <a:r>
                        <a:rPr lang="en-US" sz="3600" b="1" u="none" strike="noStrike" dirty="0">
                          <a:effectLst/>
                        </a:rPr>
                        <a:t> (deg)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20668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CFHYDF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2.785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2.692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2.245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2.519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87.85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91.92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99.93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636145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FCFHYD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2.822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2.668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2.331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2.619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93.73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88.61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94.93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355003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DFCFHY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2.749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2.670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2.290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2.487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98.20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92.52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88.50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346687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YDFCHF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3.496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2.689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2.244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2.531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92.50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88.08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102.23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28655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HYDFCF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2.688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2.655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2.258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2.619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92.02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81.27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102.61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02443"/>
                  </a:ext>
                </a:extLst>
              </a:tr>
              <a:tr h="1627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FHYDFC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2.716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>
                          <a:effectLst/>
                        </a:rPr>
                        <a:t>2.676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2.223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2.500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88.83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94.55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effectLst/>
                        </a:rPr>
                        <a:t>99.08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15553"/>
                  </a:ext>
                </a:extLst>
              </a:tr>
            </a:tbl>
          </a:graphicData>
        </a:graphic>
      </p:graphicFrame>
      <p:pic>
        <p:nvPicPr>
          <p:cNvPr id="84" name="Picture 83">
            <a:extLst>
              <a:ext uri="{FF2B5EF4-FFF2-40B4-BE49-F238E27FC236}">
                <a16:creationId xmlns:a16="http://schemas.microsoft.com/office/drawing/2014/main" id="{C3747A6C-42F9-13A9-6978-DECAC1BE9E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79818" y="14870139"/>
            <a:ext cx="7053745" cy="539748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8218623-4CF4-1234-8053-F02E3EB038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470081" y="20638429"/>
            <a:ext cx="7053745" cy="625070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7D935A2-CD5D-653D-E818-5A074A42D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0368" y="1840474"/>
            <a:ext cx="2402453" cy="239038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5849BBA-0E74-D57B-1FC6-0957F09601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50939" y="4119371"/>
            <a:ext cx="2326005" cy="2514600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30704E0-1B7F-B840-4153-0C8B076B6BFE}"/>
              </a:ext>
            </a:extLst>
          </p:cNvPr>
          <p:cNvGrpSpPr/>
          <p:nvPr/>
        </p:nvGrpSpPr>
        <p:grpSpPr>
          <a:xfrm>
            <a:off x="11968381" y="16671310"/>
            <a:ext cx="3079314" cy="3692801"/>
            <a:chOff x="8357675" y="4708138"/>
            <a:chExt cx="1657396" cy="192381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3CAB1E7-4E5D-5F0B-828D-994C38ECECE7}"/>
                </a:ext>
              </a:extLst>
            </p:cNvPr>
            <p:cNvSpPr/>
            <p:nvPr/>
          </p:nvSpPr>
          <p:spPr>
            <a:xfrm>
              <a:off x="8357675" y="5101944"/>
              <a:ext cx="1482009" cy="1530005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836EE9C-5E8F-293F-55C2-EEDFEF82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8770101" y="4708138"/>
              <a:ext cx="704991" cy="50292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B7D6052-34AC-C114-30C0-28D9EC416523}"/>
                </a:ext>
              </a:extLst>
            </p:cNvPr>
            <p:cNvSpPr txBox="1"/>
            <p:nvPr/>
          </p:nvSpPr>
          <p:spPr>
            <a:xfrm>
              <a:off x="8357676" y="5597302"/>
              <a:ext cx="1657395" cy="625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Helvetica" pitchFamily="2" charset="0"/>
                </a:rPr>
                <a:t>Pb</a:t>
              </a:r>
              <a:r>
                <a:rPr lang="en-US" sz="7200" baseline="30000" dirty="0">
                  <a:solidFill>
                    <a:schemeClr val="bg1"/>
                  </a:solidFill>
                  <a:latin typeface="Helvetica" pitchFamily="2" charset="0"/>
                </a:rPr>
                <a:t>2+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F582DF1-AFB9-E39C-DFDB-63F6EE48F0C9}"/>
              </a:ext>
            </a:extLst>
          </p:cNvPr>
          <p:cNvGrpSpPr/>
          <p:nvPr/>
        </p:nvGrpSpPr>
        <p:grpSpPr>
          <a:xfrm>
            <a:off x="6968598" y="18413617"/>
            <a:ext cx="3595699" cy="1942842"/>
            <a:chOff x="7158982" y="19463915"/>
            <a:chExt cx="1769308" cy="103581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FD344148-9A29-F228-A179-AD34F909A566}"/>
                </a:ext>
              </a:extLst>
            </p:cNvPr>
            <p:cNvSpPr/>
            <p:nvPr/>
          </p:nvSpPr>
          <p:spPr>
            <a:xfrm>
              <a:off x="7569839" y="19463915"/>
              <a:ext cx="739903" cy="79451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06109A1-6762-949A-DFF4-BC9DA5ED13CD}"/>
                </a:ext>
              </a:extLst>
            </p:cNvPr>
            <p:cNvSpPr txBox="1"/>
            <p:nvPr/>
          </p:nvSpPr>
          <p:spPr>
            <a:xfrm>
              <a:off x="7158982" y="19693432"/>
              <a:ext cx="1657395" cy="377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Helvetica" pitchFamily="2" charset="0"/>
                </a:rPr>
                <a:t>Pb</a:t>
              </a:r>
              <a:r>
                <a:rPr lang="en-US" sz="4000" baseline="30000" dirty="0">
                  <a:solidFill>
                    <a:schemeClr val="bg1"/>
                  </a:solidFill>
                  <a:latin typeface="Helvetica" pitchFamily="2" charset="0"/>
                </a:rPr>
                <a:t>2+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E2BFE90D-3785-E44E-27A1-77ADCF6D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75690" y="20258431"/>
              <a:ext cx="1752600" cy="241300"/>
            </a:xfrm>
            <a:prstGeom prst="rect">
              <a:avLst/>
            </a:prstGeom>
          </p:spPr>
        </p:pic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7A90F83-CC6D-6ABF-1CC4-CEBEE803DF0A}"/>
              </a:ext>
            </a:extLst>
          </p:cNvPr>
          <p:cNvSpPr txBox="1"/>
          <p:nvPr/>
        </p:nvSpPr>
        <p:spPr>
          <a:xfrm>
            <a:off x="-163048" y="27201284"/>
            <a:ext cx="534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Hemidirected</a:t>
            </a:r>
            <a:r>
              <a:rPr lang="en-US" sz="4800" dirty="0"/>
              <a:t> complex vs. 3 </a:t>
            </a:r>
            <a:r>
              <a:rPr lang="en-US" sz="4800" dirty="0" err="1"/>
              <a:t>coord</a:t>
            </a:r>
            <a:r>
              <a:rPr lang="en-US" sz="4800" dirty="0"/>
              <a:t>. number model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F783756-C7B5-65A9-5619-54E57B5E6E67}"/>
              </a:ext>
            </a:extLst>
          </p:cNvPr>
          <p:cNvSpPr txBox="1"/>
          <p:nvPr/>
        </p:nvSpPr>
        <p:spPr>
          <a:xfrm>
            <a:off x="5467759" y="27201284"/>
            <a:ext cx="534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/>
              <a:t>Holodirected</a:t>
            </a:r>
            <a:r>
              <a:rPr lang="en-US" sz="4800" dirty="0"/>
              <a:t> complex vs. 6 </a:t>
            </a:r>
            <a:r>
              <a:rPr lang="en-US" sz="4800" dirty="0" err="1"/>
              <a:t>coord</a:t>
            </a:r>
            <a:r>
              <a:rPr lang="en-US" sz="4800" dirty="0"/>
              <a:t>. number model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48D7CE-4D42-805F-E45F-CBCFD86A55F5}"/>
              </a:ext>
            </a:extLst>
          </p:cNvPr>
          <p:cNvSpPr txBox="1"/>
          <p:nvPr/>
        </p:nvSpPr>
        <p:spPr>
          <a:xfrm>
            <a:off x="17657084" y="26925682"/>
            <a:ext cx="1778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Sequence influences potential for template cyclization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C4980EB-ED77-1840-9247-86F51F0288B9}"/>
              </a:ext>
            </a:extLst>
          </p:cNvPr>
          <p:cNvSpPr txBox="1"/>
          <p:nvPr/>
        </p:nvSpPr>
        <p:spPr>
          <a:xfrm>
            <a:off x="18457538" y="12932801"/>
            <a:ext cx="53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Reverse osmosis filters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E93B1F6-71CF-AFF8-7B36-3CF3FE3BDFAA}"/>
              </a:ext>
            </a:extLst>
          </p:cNvPr>
          <p:cNvSpPr txBox="1"/>
          <p:nvPr/>
        </p:nvSpPr>
        <p:spPr>
          <a:xfrm>
            <a:off x="25196865" y="12919331"/>
            <a:ext cx="484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Pipe removal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3C0AB1-4036-CFDA-B5BA-6026EDB9B142}"/>
              </a:ext>
            </a:extLst>
          </p:cNvPr>
          <p:cNvSpPr txBox="1"/>
          <p:nvPr/>
        </p:nvSpPr>
        <p:spPr>
          <a:xfrm>
            <a:off x="31062126" y="12862903"/>
            <a:ext cx="53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Orthophosphate coating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33E49DC-2D9D-7A65-B06E-29726D84CAD8}"/>
              </a:ext>
            </a:extLst>
          </p:cNvPr>
          <p:cNvSpPr txBox="1"/>
          <p:nvPr/>
        </p:nvSpPr>
        <p:spPr>
          <a:xfrm>
            <a:off x="37679437" y="12720384"/>
            <a:ext cx="53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Pipe flushing</a:t>
            </a:r>
          </a:p>
        </p:txBody>
      </p:sp>
      <p:pic>
        <p:nvPicPr>
          <p:cNvPr id="125" name="Picture 124" descr="A black and grey logo&#10;&#10;Description automatically generated">
            <a:extLst>
              <a:ext uri="{FF2B5EF4-FFF2-40B4-BE49-F238E27FC236}">
                <a16:creationId xmlns:a16="http://schemas.microsoft.com/office/drawing/2014/main" id="{D1165CC4-3F82-D30B-5B14-65257709BE3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3" y="1020571"/>
            <a:ext cx="7543800" cy="435610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C4BCC503-53AA-02E7-508C-DC7E75C1835E}"/>
              </a:ext>
            </a:extLst>
          </p:cNvPr>
          <p:cNvSpPr txBox="1"/>
          <p:nvPr/>
        </p:nvSpPr>
        <p:spPr>
          <a:xfrm>
            <a:off x="10336860" y="8853676"/>
            <a:ext cx="7153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Scales from corroded pipes peel off when agitated, causing contamination. While the most notable instance of this is Flint, MI, this is impacting communities across the country.</a:t>
            </a:r>
          </a:p>
        </p:txBody>
      </p:sp>
    </p:spTree>
    <p:extLst>
      <p:ext uri="{BB962C8B-B14F-4D97-AF65-F5344CB8AC3E}">
        <p14:creationId xmlns:p14="http://schemas.microsoft.com/office/powerpoint/2010/main" val="196667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11461</TotalTime>
  <Words>531</Words>
  <Application>Microsoft Macintosh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Planalp, Roy</dc:creator>
  <cp:lastModifiedBy>Emily Andrews</cp:lastModifiedBy>
  <cp:revision>227</cp:revision>
  <cp:lastPrinted>2023-02-09T20:16:10Z</cp:lastPrinted>
  <dcterms:created xsi:type="dcterms:W3CDTF">2015-08-06T01:54:10Z</dcterms:created>
  <dcterms:modified xsi:type="dcterms:W3CDTF">2024-04-10T19:42:40Z</dcterms:modified>
</cp:coreProperties>
</file>