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56" r:id="rId2"/>
  </p:sldIdLst>
  <p:sldSz cx="40233600" cy="3291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40" userDrawn="1">
          <p15:clr>
            <a:srgbClr val="A4A3A4"/>
          </p15:clr>
        </p15:guide>
        <p15:guide id="2" pos="12672" userDrawn="1">
          <p15:clr>
            <a:srgbClr val="A4A3A4"/>
          </p15:clr>
        </p15:guide>
        <p15:guide id="3" pos="816" userDrawn="1">
          <p15:clr>
            <a:srgbClr val="A4A3A4"/>
          </p15:clr>
        </p15:guide>
        <p15:guide id="4" pos="24504" userDrawn="1">
          <p15:clr>
            <a:srgbClr val="A4A3A4"/>
          </p15:clr>
        </p15:guide>
        <p15:guide id="5" orient="horz" pos="19896" userDrawn="1">
          <p15:clr>
            <a:srgbClr val="A4A3A4"/>
          </p15:clr>
        </p15:guide>
        <p15:guide id="6" orient="horz" pos="10368" userDrawn="1">
          <p15:clr>
            <a:srgbClr val="A4A3A4"/>
          </p15:clr>
        </p15:guide>
        <p15:guide id="7" orient="horz" pos="475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D7CE"/>
    <a:srgbClr val="F7E8E4"/>
    <a:srgbClr val="EFA1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5854"/>
    <p:restoredTop sz="96296"/>
  </p:normalViewPr>
  <p:slideViewPr>
    <p:cSldViewPr snapToGrid="0">
      <p:cViewPr>
        <p:scale>
          <a:sx n="23" d="100"/>
          <a:sy n="23" d="100"/>
        </p:scale>
        <p:origin x="2912" y="256"/>
      </p:cViewPr>
      <p:guideLst>
        <p:guide orient="horz" pos="840"/>
        <p:guide pos="12672"/>
        <p:guide pos="816"/>
        <p:guide pos="24504"/>
        <p:guide orient="horz" pos="19896"/>
        <p:guide orient="horz" pos="10368"/>
        <p:guide orient="horz" pos="475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/Users/gracetomann/Downloads/960/poster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gracetomann/Downloads/960/poster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88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Prevalence of Eating Competence</a:t>
            </a:r>
          </a:p>
        </c:rich>
      </c:tx>
      <c:layout>
        <c:manualLayout>
          <c:xMode val="edge"/>
          <c:yMode val="edge"/>
          <c:x val="7.8728030885601721E-2"/>
          <c:y val="8.400487625155691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8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7.57585923251472E-2"/>
          <c:y val="0.12799759011811504"/>
          <c:w val="0.61981208424480905"/>
          <c:h val="0.86330766558096472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2">
                  <a:shade val="7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FF9-334F-80D0-7E49D6E946DA}"/>
              </c:ext>
            </c:extLst>
          </c:dPt>
          <c:dPt>
            <c:idx val="1"/>
            <c:bubble3D val="0"/>
            <c:spPr>
              <a:solidFill>
                <a:schemeClr val="accent2">
                  <a:tint val="77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FF9-334F-80D0-7E49D6E946DA}"/>
              </c:ext>
            </c:extLst>
          </c:dPt>
          <c:dLbls>
            <c:dLbl>
              <c:idx val="0"/>
              <c:numFmt formatCode="0.0%" sourceLinked="0"/>
              <c:spPr>
                <a:solidFill>
                  <a:sysClr val="window" lastClr="FFFFFF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24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EFF9-334F-80D0-7E49D6E946DA}"/>
                </c:ext>
              </c:extLst>
            </c:dLbl>
            <c:dLbl>
              <c:idx val="1"/>
              <c:numFmt formatCode="0.0%" sourceLinked="0"/>
              <c:spPr>
                <a:solidFill>
                  <a:sysClr val="window" lastClr="FFFFFF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24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en-US"/>
                </a:p>
              </c:txPr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FF9-334F-80D0-7E49D6E946DA}"/>
                </c:ext>
              </c:extLst>
            </c:dLbl>
            <c:spPr>
              <a:solidFill>
                <a:sysClr val="window" lastClr="FFFFFF"/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'Pie chart '!$A$1:$A$2</c:f>
              <c:strCache>
                <c:ptCount val="2"/>
                <c:pt idx="0">
                  <c:v>Eating competent (≥32) n=1585</c:v>
                </c:pt>
                <c:pt idx="1">
                  <c:v>Not eating competent (&lt;32) n=1156</c:v>
                </c:pt>
              </c:strCache>
            </c:strRef>
          </c:cat>
          <c:val>
            <c:numRef>
              <c:f>'Pie chart '!$B$1:$B$2</c:f>
              <c:numCache>
                <c:formatCode>0.00%</c:formatCode>
                <c:ptCount val="2"/>
                <c:pt idx="0">
                  <c:v>0.57799999999999996</c:v>
                </c:pt>
                <c:pt idx="1">
                  <c:v>0.42199999999999999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FF9-334F-80D0-7E49D6E946DA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792540632708528"/>
          <c:y val="0.13811361703074485"/>
          <c:w val="0.30982174521148081"/>
          <c:h val="0.369212047355548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400" baseline="0"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8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sz="288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mHEI</a:t>
            </a:r>
            <a:r>
              <a:rPr lang="en-US" sz="2880" b="1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Scores vs Eating Competence</a:t>
            </a:r>
            <a:endParaRPr lang="en-US" sz="288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>
        <c:manualLayout>
          <c:xMode val="edge"/>
          <c:yMode val="edge"/>
          <c:x val="0.22856005921442432"/>
          <c:y val="4.3473728945407778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8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8D7CE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9A16-3446-B08E-C760827926AE}"/>
              </c:ext>
            </c:extLst>
          </c:dPt>
          <c:dPt>
            <c:idx val="2"/>
            <c:invertIfNegative val="0"/>
            <c:bubble3D val="0"/>
            <c:spPr>
              <a:solidFill>
                <a:srgbClr val="EFA18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9A16-3446-B08E-C760827926AE}"/>
              </c:ext>
            </c:extLst>
          </c:dPt>
          <c:dLbls>
            <c:dLbl>
              <c:idx val="0"/>
              <c:layout>
                <c:manualLayout>
                  <c:x val="1.4885652984954355E-3"/>
                  <c:y val="0.2788944117259942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A16-3446-B08E-C760827926AE}"/>
                </c:ext>
              </c:extLst>
            </c:dLbl>
            <c:dLbl>
              <c:idx val="1"/>
              <c:layout>
                <c:manualLayout>
                  <c:x val="1.2944657603609125E-3"/>
                  <c:y val="0.2992789693782349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A16-3446-B08E-C760827926AE}"/>
                </c:ext>
              </c:extLst>
            </c:dLbl>
            <c:dLbl>
              <c:idx val="2"/>
              <c:layout>
                <c:manualLayout>
                  <c:x val="-1.6826648366299584E-3"/>
                  <c:y val="0.2851417919631451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A16-3446-B08E-C760827926A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errBars>
            <c:errBarType val="both"/>
            <c:errValType val="cust"/>
            <c:noEndCap val="0"/>
            <c:plus>
              <c:numRef>
                <c:f>'bar graph '!$C$1:$C$3</c:f>
                <c:numCache>
                  <c:formatCode>General</c:formatCode>
                  <c:ptCount val="3"/>
                  <c:pt idx="0">
                    <c:v>12.5</c:v>
                  </c:pt>
                  <c:pt idx="1">
                    <c:v>12.1</c:v>
                  </c:pt>
                  <c:pt idx="2">
                    <c:v>12.9</c:v>
                  </c:pt>
                </c:numCache>
              </c:numRef>
            </c:plus>
            <c:minus>
              <c:numRef>
                <c:f>'bar graph '!$C$1:$C$3</c:f>
                <c:numCache>
                  <c:formatCode>General</c:formatCode>
                  <c:ptCount val="3"/>
                  <c:pt idx="0">
                    <c:v>12.5</c:v>
                  </c:pt>
                  <c:pt idx="1">
                    <c:v>12.1</c:v>
                  </c:pt>
                  <c:pt idx="2">
                    <c:v>12.9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'bar graph '!$A$1:$A$3</c:f>
              <c:strCache>
                <c:ptCount val="3"/>
                <c:pt idx="0">
                  <c:v>All</c:v>
                </c:pt>
                <c:pt idx="1">
                  <c:v>EC</c:v>
                </c:pt>
                <c:pt idx="2">
                  <c:v>Not EC</c:v>
                </c:pt>
              </c:strCache>
            </c:strRef>
          </c:cat>
          <c:val>
            <c:numRef>
              <c:f>'bar graph '!$B$1:$B$3</c:f>
              <c:numCache>
                <c:formatCode>General</c:formatCode>
                <c:ptCount val="3"/>
                <c:pt idx="0">
                  <c:v>64.099999999999994</c:v>
                </c:pt>
                <c:pt idx="1">
                  <c:v>65.099999999999994</c:v>
                </c:pt>
                <c:pt idx="2" formatCode="0.0">
                  <c:v>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A16-3446-B08E-C760827926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25991775"/>
        <c:axId val="672338303"/>
      </c:barChart>
      <c:catAx>
        <c:axId val="72599177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accent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672338303"/>
        <c:crosses val="autoZero"/>
        <c:auto val="1"/>
        <c:lblAlgn val="ctr"/>
        <c:lblOffset val="100"/>
        <c:noMultiLvlLbl val="0"/>
      </c:catAx>
      <c:valAx>
        <c:axId val="672338303"/>
        <c:scaling>
          <c:orientation val="minMax"/>
          <c:max val="100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mHEI score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72599177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2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0.54229</cdr:x>
      <cdr:y>0.21366</cdr:y>
    </cdr:from>
    <cdr:to>
      <cdr:x>0.69374</cdr:x>
      <cdr:y>0.34295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C94C67BB-CB8A-5D92-B945-04BE99499EEB}"/>
            </a:ext>
          </a:extLst>
        </cdr:cNvPr>
        <cdr:cNvSpPr txBox="1"/>
      </cdr:nvSpPr>
      <cdr:spPr>
        <a:xfrm xmlns:a="http://schemas.openxmlformats.org/drawingml/2006/main">
          <a:off x="4626666" y="1248346"/>
          <a:ext cx="1292085" cy="7553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3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0.81964</cdr:x>
      <cdr:y>0.21704</cdr:y>
    </cdr:from>
    <cdr:to>
      <cdr:x>0.8929</cdr:x>
      <cdr:y>0.32062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BE125942-BA14-3E07-F5A5-289AB4F92FC8}"/>
            </a:ext>
          </a:extLst>
        </cdr:cNvPr>
        <cdr:cNvSpPr txBox="1"/>
      </cdr:nvSpPr>
      <cdr:spPr>
        <a:xfrm xmlns:a="http://schemas.openxmlformats.org/drawingml/2006/main">
          <a:off x="6992909" y="1268082"/>
          <a:ext cx="625060" cy="60518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3600" dirty="0">
              <a:latin typeface="Times New Roman" panose="02020603050405020304" pitchFamily="18" charset="0"/>
              <a:cs typeface="Times New Roman" panose="02020603050405020304" pitchFamily="18" charset="0"/>
            </a:rPr>
            <a:t>*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CEE3AB-64F4-BE42-A88B-A5CA9448DD91}" type="datetimeFigureOut">
              <a:rPr lang="en-US" smtClean="0"/>
              <a:t>4/10/24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543050" y="1143000"/>
            <a:ext cx="37719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65BC7E-D24C-A247-BC3D-E2BF691AB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4705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65BC7E-D24C-A247-BC3D-E2BF691ABF6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7718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17520" y="5387342"/>
            <a:ext cx="34198560" cy="11460480"/>
          </a:xfrm>
        </p:spPr>
        <p:txBody>
          <a:bodyPr anchor="b"/>
          <a:lstStyle>
            <a:lvl1pPr algn="ctr">
              <a:defRPr sz="2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29200" y="17289782"/>
            <a:ext cx="30175200" cy="7947658"/>
          </a:xfrm>
        </p:spPr>
        <p:txBody>
          <a:bodyPr/>
          <a:lstStyle>
            <a:lvl1pPr marL="0" indent="0" algn="ctr">
              <a:buNone/>
              <a:defRPr sz="10560"/>
            </a:lvl1pPr>
            <a:lvl2pPr marL="2011680" indent="0" algn="ctr">
              <a:buNone/>
              <a:defRPr sz="8800"/>
            </a:lvl2pPr>
            <a:lvl3pPr marL="4023360" indent="0" algn="ctr">
              <a:buNone/>
              <a:defRPr sz="7920"/>
            </a:lvl3pPr>
            <a:lvl4pPr marL="6035040" indent="0" algn="ctr">
              <a:buNone/>
              <a:defRPr sz="7040"/>
            </a:lvl4pPr>
            <a:lvl5pPr marL="8046720" indent="0" algn="ctr">
              <a:buNone/>
              <a:defRPr sz="7040"/>
            </a:lvl5pPr>
            <a:lvl6pPr marL="10058400" indent="0" algn="ctr">
              <a:buNone/>
              <a:defRPr sz="7040"/>
            </a:lvl6pPr>
            <a:lvl7pPr marL="12070080" indent="0" algn="ctr">
              <a:buNone/>
              <a:defRPr sz="7040"/>
            </a:lvl7pPr>
            <a:lvl8pPr marL="14081760" indent="0" algn="ctr">
              <a:buNone/>
              <a:defRPr sz="7040"/>
            </a:lvl8pPr>
            <a:lvl9pPr marL="16093440" indent="0" algn="ctr">
              <a:buNone/>
              <a:defRPr sz="704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71CEE-19DA-8143-97BC-CE2CBD0EB5DC}" type="datetimeFigureOut">
              <a:rPr lang="en-US" smtClean="0"/>
              <a:t>4/10/24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72F8E-D524-D648-AAFF-59DBC7B66B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486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71CEE-19DA-8143-97BC-CE2CBD0EB5DC}" type="datetimeFigureOut">
              <a:rPr lang="en-US" smtClean="0"/>
              <a:t>4/10/24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72F8E-D524-D648-AAFF-59DBC7B66B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2283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8792172" y="1752600"/>
            <a:ext cx="867537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66062" y="1752600"/>
            <a:ext cx="25523190" cy="2789682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71CEE-19DA-8143-97BC-CE2CBD0EB5DC}" type="datetimeFigureOut">
              <a:rPr lang="en-US" smtClean="0"/>
              <a:t>4/10/24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72F8E-D524-D648-AAFF-59DBC7B66B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4528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71CEE-19DA-8143-97BC-CE2CBD0EB5DC}" type="datetimeFigureOut">
              <a:rPr lang="en-US" smtClean="0"/>
              <a:t>4/10/24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72F8E-D524-D648-AAFF-59DBC7B66B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198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5107" y="8206749"/>
            <a:ext cx="34701480" cy="13693138"/>
          </a:xfrm>
        </p:spPr>
        <p:txBody>
          <a:bodyPr anchor="b"/>
          <a:lstStyle>
            <a:lvl1pPr>
              <a:defRPr sz="2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45107" y="22029429"/>
            <a:ext cx="34701480" cy="7200898"/>
          </a:xfrm>
        </p:spPr>
        <p:txBody>
          <a:bodyPr/>
          <a:lstStyle>
            <a:lvl1pPr marL="0" indent="0">
              <a:buNone/>
              <a:defRPr sz="10560">
                <a:solidFill>
                  <a:schemeClr val="tx1"/>
                </a:solidFill>
              </a:defRPr>
            </a:lvl1pPr>
            <a:lvl2pPr marL="2011680" indent="0">
              <a:buNone/>
              <a:defRPr sz="8800">
                <a:solidFill>
                  <a:schemeClr val="tx1">
                    <a:tint val="75000"/>
                  </a:schemeClr>
                </a:solidFill>
              </a:defRPr>
            </a:lvl2pPr>
            <a:lvl3pPr marL="4023360" indent="0">
              <a:buNone/>
              <a:defRPr sz="7920">
                <a:solidFill>
                  <a:schemeClr val="tx1">
                    <a:tint val="75000"/>
                  </a:schemeClr>
                </a:solidFill>
              </a:defRPr>
            </a:lvl3pPr>
            <a:lvl4pPr marL="6035040" indent="0">
              <a:buNone/>
              <a:defRPr sz="7040">
                <a:solidFill>
                  <a:schemeClr val="tx1">
                    <a:tint val="75000"/>
                  </a:schemeClr>
                </a:solidFill>
              </a:defRPr>
            </a:lvl4pPr>
            <a:lvl5pPr marL="8046720" indent="0">
              <a:buNone/>
              <a:defRPr sz="7040">
                <a:solidFill>
                  <a:schemeClr val="tx1">
                    <a:tint val="75000"/>
                  </a:schemeClr>
                </a:solidFill>
              </a:defRPr>
            </a:lvl5pPr>
            <a:lvl6pPr marL="10058400" indent="0">
              <a:buNone/>
              <a:defRPr sz="7040">
                <a:solidFill>
                  <a:schemeClr val="tx1">
                    <a:tint val="75000"/>
                  </a:schemeClr>
                </a:solidFill>
              </a:defRPr>
            </a:lvl6pPr>
            <a:lvl7pPr marL="12070080" indent="0">
              <a:buNone/>
              <a:defRPr sz="7040">
                <a:solidFill>
                  <a:schemeClr val="tx1">
                    <a:tint val="75000"/>
                  </a:schemeClr>
                </a:solidFill>
              </a:defRPr>
            </a:lvl7pPr>
            <a:lvl8pPr marL="14081760" indent="0">
              <a:buNone/>
              <a:defRPr sz="7040">
                <a:solidFill>
                  <a:schemeClr val="tx1">
                    <a:tint val="75000"/>
                  </a:schemeClr>
                </a:solidFill>
              </a:defRPr>
            </a:lvl8pPr>
            <a:lvl9pPr marL="16093440" indent="0">
              <a:buNone/>
              <a:defRPr sz="70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71CEE-19DA-8143-97BC-CE2CBD0EB5DC}" type="datetimeFigureOut">
              <a:rPr lang="en-US" smtClean="0"/>
              <a:t>4/10/24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72F8E-D524-D648-AAFF-59DBC7B66B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6418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66060" y="8763000"/>
            <a:ext cx="1709928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368260" y="8763000"/>
            <a:ext cx="1709928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71CEE-19DA-8143-97BC-CE2CBD0EB5DC}" type="datetimeFigureOut">
              <a:rPr lang="en-US" smtClean="0"/>
              <a:t>4/10/24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72F8E-D524-D648-AAFF-59DBC7B66B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4420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1300" y="1752607"/>
            <a:ext cx="34701480" cy="6362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1305" y="8069582"/>
            <a:ext cx="17020696" cy="3954778"/>
          </a:xfrm>
        </p:spPr>
        <p:txBody>
          <a:bodyPr anchor="b"/>
          <a:lstStyle>
            <a:lvl1pPr marL="0" indent="0">
              <a:buNone/>
              <a:defRPr sz="10560" b="1"/>
            </a:lvl1pPr>
            <a:lvl2pPr marL="2011680" indent="0">
              <a:buNone/>
              <a:defRPr sz="8800" b="1"/>
            </a:lvl2pPr>
            <a:lvl3pPr marL="4023360" indent="0">
              <a:buNone/>
              <a:defRPr sz="7920" b="1"/>
            </a:lvl3pPr>
            <a:lvl4pPr marL="6035040" indent="0">
              <a:buNone/>
              <a:defRPr sz="7040" b="1"/>
            </a:lvl4pPr>
            <a:lvl5pPr marL="8046720" indent="0">
              <a:buNone/>
              <a:defRPr sz="7040" b="1"/>
            </a:lvl5pPr>
            <a:lvl6pPr marL="10058400" indent="0">
              <a:buNone/>
              <a:defRPr sz="7040" b="1"/>
            </a:lvl6pPr>
            <a:lvl7pPr marL="12070080" indent="0">
              <a:buNone/>
              <a:defRPr sz="7040" b="1"/>
            </a:lvl7pPr>
            <a:lvl8pPr marL="14081760" indent="0">
              <a:buNone/>
              <a:defRPr sz="7040" b="1"/>
            </a:lvl8pPr>
            <a:lvl9pPr marL="16093440" indent="0">
              <a:buNone/>
              <a:defRPr sz="70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71305" y="12024360"/>
            <a:ext cx="17020696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0368262" y="8069582"/>
            <a:ext cx="17104520" cy="3954778"/>
          </a:xfrm>
        </p:spPr>
        <p:txBody>
          <a:bodyPr anchor="b"/>
          <a:lstStyle>
            <a:lvl1pPr marL="0" indent="0">
              <a:buNone/>
              <a:defRPr sz="10560" b="1"/>
            </a:lvl1pPr>
            <a:lvl2pPr marL="2011680" indent="0">
              <a:buNone/>
              <a:defRPr sz="8800" b="1"/>
            </a:lvl2pPr>
            <a:lvl3pPr marL="4023360" indent="0">
              <a:buNone/>
              <a:defRPr sz="7920" b="1"/>
            </a:lvl3pPr>
            <a:lvl4pPr marL="6035040" indent="0">
              <a:buNone/>
              <a:defRPr sz="7040" b="1"/>
            </a:lvl4pPr>
            <a:lvl5pPr marL="8046720" indent="0">
              <a:buNone/>
              <a:defRPr sz="7040" b="1"/>
            </a:lvl5pPr>
            <a:lvl6pPr marL="10058400" indent="0">
              <a:buNone/>
              <a:defRPr sz="7040" b="1"/>
            </a:lvl6pPr>
            <a:lvl7pPr marL="12070080" indent="0">
              <a:buNone/>
              <a:defRPr sz="7040" b="1"/>
            </a:lvl7pPr>
            <a:lvl8pPr marL="14081760" indent="0">
              <a:buNone/>
              <a:defRPr sz="7040" b="1"/>
            </a:lvl8pPr>
            <a:lvl9pPr marL="16093440" indent="0">
              <a:buNone/>
              <a:defRPr sz="70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368262" y="12024360"/>
            <a:ext cx="17104520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71CEE-19DA-8143-97BC-CE2CBD0EB5DC}" type="datetimeFigureOut">
              <a:rPr lang="en-US" smtClean="0"/>
              <a:t>4/10/24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72F8E-D524-D648-AAFF-59DBC7B66B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941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71CEE-19DA-8143-97BC-CE2CBD0EB5DC}" type="datetimeFigureOut">
              <a:rPr lang="en-US" smtClean="0"/>
              <a:t>4/10/24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72F8E-D524-D648-AAFF-59DBC7B66B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559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71CEE-19DA-8143-97BC-CE2CBD0EB5DC}" type="datetimeFigureOut">
              <a:rPr lang="en-US" smtClean="0"/>
              <a:t>4/10/24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72F8E-D524-D648-AAFF-59DBC7B66B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7524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1301" y="2194560"/>
            <a:ext cx="12976383" cy="7680960"/>
          </a:xfrm>
        </p:spPr>
        <p:txBody>
          <a:bodyPr anchor="b"/>
          <a:lstStyle>
            <a:lvl1pPr>
              <a:defRPr sz="140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04520" y="4739647"/>
            <a:ext cx="20368260" cy="23393400"/>
          </a:xfrm>
        </p:spPr>
        <p:txBody>
          <a:bodyPr/>
          <a:lstStyle>
            <a:lvl1pPr>
              <a:defRPr sz="14080"/>
            </a:lvl1pPr>
            <a:lvl2pPr>
              <a:defRPr sz="12320"/>
            </a:lvl2pPr>
            <a:lvl3pPr>
              <a:defRPr sz="10560"/>
            </a:lvl3pPr>
            <a:lvl4pPr>
              <a:defRPr sz="8800"/>
            </a:lvl4pPr>
            <a:lvl5pPr>
              <a:defRPr sz="8800"/>
            </a:lvl5pPr>
            <a:lvl6pPr>
              <a:defRPr sz="8800"/>
            </a:lvl6pPr>
            <a:lvl7pPr>
              <a:defRPr sz="8800"/>
            </a:lvl7pPr>
            <a:lvl8pPr>
              <a:defRPr sz="8800"/>
            </a:lvl8pPr>
            <a:lvl9pPr>
              <a:defRPr sz="8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71301" y="9875520"/>
            <a:ext cx="12976383" cy="18295622"/>
          </a:xfrm>
        </p:spPr>
        <p:txBody>
          <a:bodyPr/>
          <a:lstStyle>
            <a:lvl1pPr marL="0" indent="0">
              <a:buNone/>
              <a:defRPr sz="7040"/>
            </a:lvl1pPr>
            <a:lvl2pPr marL="2011680" indent="0">
              <a:buNone/>
              <a:defRPr sz="6160"/>
            </a:lvl2pPr>
            <a:lvl3pPr marL="4023360" indent="0">
              <a:buNone/>
              <a:defRPr sz="5280"/>
            </a:lvl3pPr>
            <a:lvl4pPr marL="6035040" indent="0">
              <a:buNone/>
              <a:defRPr sz="4400"/>
            </a:lvl4pPr>
            <a:lvl5pPr marL="8046720" indent="0">
              <a:buNone/>
              <a:defRPr sz="4400"/>
            </a:lvl5pPr>
            <a:lvl6pPr marL="10058400" indent="0">
              <a:buNone/>
              <a:defRPr sz="4400"/>
            </a:lvl6pPr>
            <a:lvl7pPr marL="12070080" indent="0">
              <a:buNone/>
              <a:defRPr sz="4400"/>
            </a:lvl7pPr>
            <a:lvl8pPr marL="14081760" indent="0">
              <a:buNone/>
              <a:defRPr sz="4400"/>
            </a:lvl8pPr>
            <a:lvl9pPr marL="16093440" indent="0">
              <a:buNone/>
              <a:defRPr sz="4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71CEE-19DA-8143-97BC-CE2CBD0EB5DC}" type="datetimeFigureOut">
              <a:rPr lang="en-US" smtClean="0"/>
              <a:t>4/10/24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72F8E-D524-D648-AAFF-59DBC7B66B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6073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1301" y="2194560"/>
            <a:ext cx="12976383" cy="7680960"/>
          </a:xfrm>
        </p:spPr>
        <p:txBody>
          <a:bodyPr anchor="b"/>
          <a:lstStyle>
            <a:lvl1pPr>
              <a:defRPr sz="140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104520" y="4739647"/>
            <a:ext cx="20368260" cy="23393400"/>
          </a:xfrm>
        </p:spPr>
        <p:txBody>
          <a:bodyPr anchor="t"/>
          <a:lstStyle>
            <a:lvl1pPr marL="0" indent="0">
              <a:buNone/>
              <a:defRPr sz="14080"/>
            </a:lvl1pPr>
            <a:lvl2pPr marL="2011680" indent="0">
              <a:buNone/>
              <a:defRPr sz="12320"/>
            </a:lvl2pPr>
            <a:lvl3pPr marL="4023360" indent="0">
              <a:buNone/>
              <a:defRPr sz="10560"/>
            </a:lvl3pPr>
            <a:lvl4pPr marL="6035040" indent="0">
              <a:buNone/>
              <a:defRPr sz="8800"/>
            </a:lvl4pPr>
            <a:lvl5pPr marL="8046720" indent="0">
              <a:buNone/>
              <a:defRPr sz="8800"/>
            </a:lvl5pPr>
            <a:lvl6pPr marL="10058400" indent="0">
              <a:buNone/>
              <a:defRPr sz="8800"/>
            </a:lvl6pPr>
            <a:lvl7pPr marL="12070080" indent="0">
              <a:buNone/>
              <a:defRPr sz="8800"/>
            </a:lvl7pPr>
            <a:lvl8pPr marL="14081760" indent="0">
              <a:buNone/>
              <a:defRPr sz="8800"/>
            </a:lvl8pPr>
            <a:lvl9pPr marL="16093440" indent="0">
              <a:buNone/>
              <a:defRPr sz="88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71301" y="9875520"/>
            <a:ext cx="12976383" cy="18295622"/>
          </a:xfrm>
        </p:spPr>
        <p:txBody>
          <a:bodyPr/>
          <a:lstStyle>
            <a:lvl1pPr marL="0" indent="0">
              <a:buNone/>
              <a:defRPr sz="7040"/>
            </a:lvl1pPr>
            <a:lvl2pPr marL="2011680" indent="0">
              <a:buNone/>
              <a:defRPr sz="6160"/>
            </a:lvl2pPr>
            <a:lvl3pPr marL="4023360" indent="0">
              <a:buNone/>
              <a:defRPr sz="5280"/>
            </a:lvl3pPr>
            <a:lvl4pPr marL="6035040" indent="0">
              <a:buNone/>
              <a:defRPr sz="4400"/>
            </a:lvl4pPr>
            <a:lvl5pPr marL="8046720" indent="0">
              <a:buNone/>
              <a:defRPr sz="4400"/>
            </a:lvl5pPr>
            <a:lvl6pPr marL="10058400" indent="0">
              <a:buNone/>
              <a:defRPr sz="4400"/>
            </a:lvl6pPr>
            <a:lvl7pPr marL="12070080" indent="0">
              <a:buNone/>
              <a:defRPr sz="4400"/>
            </a:lvl7pPr>
            <a:lvl8pPr marL="14081760" indent="0">
              <a:buNone/>
              <a:defRPr sz="4400"/>
            </a:lvl8pPr>
            <a:lvl9pPr marL="16093440" indent="0">
              <a:buNone/>
              <a:defRPr sz="4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71CEE-19DA-8143-97BC-CE2CBD0EB5DC}" type="datetimeFigureOut">
              <a:rPr lang="en-US" smtClean="0"/>
              <a:t>4/10/24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72F8E-D524-D648-AAFF-59DBC7B66B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676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6060" y="1752607"/>
            <a:ext cx="3470148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6060" y="8763000"/>
            <a:ext cx="3470148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6060" y="30510487"/>
            <a:ext cx="905256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2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C71CEE-19DA-8143-97BC-CE2CBD0EB5DC}" type="datetimeFigureOut">
              <a:rPr lang="en-US" smtClean="0"/>
              <a:t>4/10/24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327380" y="30510487"/>
            <a:ext cx="1357884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2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8414980" y="30510487"/>
            <a:ext cx="905256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2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F72F8E-D524-D648-AAFF-59DBC7B66B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190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023360" rtl="0" eaLnBrk="1" latinLnBrk="0" hangingPunct="1">
        <a:lnSpc>
          <a:spcPct val="90000"/>
        </a:lnSpc>
        <a:spcBef>
          <a:spcPct val="0"/>
        </a:spcBef>
        <a:buNone/>
        <a:defRPr sz="193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05840" indent="-1005840" algn="l" defTabSz="4023360" rtl="0" eaLnBrk="1" latinLnBrk="0" hangingPunct="1">
        <a:lnSpc>
          <a:spcPct val="90000"/>
        </a:lnSpc>
        <a:spcBef>
          <a:spcPts val="4400"/>
        </a:spcBef>
        <a:buFont typeface="Arial" panose="020B0604020202020204" pitchFamily="34" charset="0"/>
        <a:buChar char="•"/>
        <a:defRPr sz="12320" kern="1200">
          <a:solidFill>
            <a:schemeClr val="tx1"/>
          </a:solidFill>
          <a:latin typeface="+mn-lt"/>
          <a:ea typeface="+mn-ea"/>
          <a:cs typeface="+mn-cs"/>
        </a:defRPr>
      </a:lvl1pPr>
      <a:lvl2pPr marL="301752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10560" kern="1200">
          <a:solidFill>
            <a:schemeClr val="tx1"/>
          </a:solidFill>
          <a:latin typeface="+mn-lt"/>
          <a:ea typeface="+mn-ea"/>
          <a:cs typeface="+mn-cs"/>
        </a:defRPr>
      </a:lvl2pPr>
      <a:lvl3pPr marL="502920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3pPr>
      <a:lvl4pPr marL="704088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7920" kern="1200">
          <a:solidFill>
            <a:schemeClr val="tx1"/>
          </a:solidFill>
          <a:latin typeface="+mn-lt"/>
          <a:ea typeface="+mn-ea"/>
          <a:cs typeface="+mn-cs"/>
        </a:defRPr>
      </a:lvl4pPr>
      <a:lvl5pPr marL="905256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7920" kern="1200">
          <a:solidFill>
            <a:schemeClr val="tx1"/>
          </a:solidFill>
          <a:latin typeface="+mn-lt"/>
          <a:ea typeface="+mn-ea"/>
          <a:cs typeface="+mn-cs"/>
        </a:defRPr>
      </a:lvl5pPr>
      <a:lvl6pPr marL="1106424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7920" kern="1200">
          <a:solidFill>
            <a:schemeClr val="tx1"/>
          </a:solidFill>
          <a:latin typeface="+mn-lt"/>
          <a:ea typeface="+mn-ea"/>
          <a:cs typeface="+mn-cs"/>
        </a:defRPr>
      </a:lvl6pPr>
      <a:lvl7pPr marL="1307592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7920" kern="1200">
          <a:solidFill>
            <a:schemeClr val="tx1"/>
          </a:solidFill>
          <a:latin typeface="+mn-lt"/>
          <a:ea typeface="+mn-ea"/>
          <a:cs typeface="+mn-cs"/>
        </a:defRPr>
      </a:lvl7pPr>
      <a:lvl8pPr marL="1508760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7920" kern="1200">
          <a:solidFill>
            <a:schemeClr val="tx1"/>
          </a:solidFill>
          <a:latin typeface="+mn-lt"/>
          <a:ea typeface="+mn-ea"/>
          <a:cs typeface="+mn-cs"/>
        </a:defRPr>
      </a:lvl8pPr>
      <a:lvl9pPr marL="17099280" indent="-1005840" algn="l" defTabSz="402336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79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1pPr>
      <a:lvl2pPr marL="201168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3pPr>
      <a:lvl4pPr marL="603504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4pPr>
      <a:lvl5pPr marL="804672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5pPr>
      <a:lvl6pPr marL="1005840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6pPr>
      <a:lvl7pPr marL="1207008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7pPr>
      <a:lvl8pPr marL="1408176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8pPr>
      <a:lvl9pPr marL="16093440" algn="l" defTabSz="4023360" rtl="0" eaLnBrk="1" latinLnBrk="0" hangingPunct="1">
        <a:defRPr sz="79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5682F65-E5CF-0FCB-80D8-125CD09EA700}"/>
              </a:ext>
            </a:extLst>
          </p:cNvPr>
          <p:cNvSpPr/>
          <p:nvPr/>
        </p:nvSpPr>
        <p:spPr>
          <a:xfrm>
            <a:off x="1313176" y="1375290"/>
            <a:ext cx="37566600" cy="537210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CAD5F61-DDCF-0D4C-3AA9-60BFC0F006BB}"/>
              </a:ext>
            </a:extLst>
          </p:cNvPr>
          <p:cNvSpPr txBox="1"/>
          <p:nvPr/>
        </p:nvSpPr>
        <p:spPr>
          <a:xfrm>
            <a:off x="4450080" y="1402080"/>
            <a:ext cx="3133344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2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Eating Competence and Diet Quality: Combatting an Obesogenic Food Environment with Healthy Psychosocial Food Relationships</a:t>
            </a:r>
          </a:p>
          <a:p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454CF9-5B69-3F6A-E16E-4AA9FC02FD8A}"/>
              </a:ext>
            </a:extLst>
          </p:cNvPr>
          <p:cNvSpPr txBox="1"/>
          <p:nvPr/>
        </p:nvSpPr>
        <p:spPr>
          <a:xfrm>
            <a:off x="6273165" y="4450080"/>
            <a:ext cx="2768727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Grace Tomann, BS and Jesse Stabile Morrell, PhD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Department of Agriculture, Nutrition, and Food Systems</a:t>
            </a:r>
          </a:p>
          <a:p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38BCB2D-AFB0-8781-053C-5A2EB14AF5CC}"/>
              </a:ext>
            </a:extLst>
          </p:cNvPr>
          <p:cNvGrpSpPr/>
          <p:nvPr/>
        </p:nvGrpSpPr>
        <p:grpSpPr>
          <a:xfrm>
            <a:off x="1333500" y="7574012"/>
            <a:ext cx="9517380" cy="6309985"/>
            <a:chOff x="1333500" y="7574012"/>
            <a:chExt cx="9517380" cy="630998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F136089-05A4-DAA8-1D6C-D9EF250DF1DA}"/>
                </a:ext>
              </a:extLst>
            </p:cNvPr>
            <p:cNvSpPr txBox="1"/>
            <p:nvPr/>
          </p:nvSpPr>
          <p:spPr>
            <a:xfrm>
              <a:off x="1333500" y="7574012"/>
              <a:ext cx="9517380" cy="707886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Background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DB2F6CC-F784-5171-6515-399EA3B57004}"/>
                </a:ext>
              </a:extLst>
            </p:cNvPr>
            <p:cNvSpPr txBox="1"/>
            <p:nvPr/>
          </p:nvSpPr>
          <p:spPr>
            <a:xfrm>
              <a:off x="1333500" y="8251686"/>
              <a:ext cx="9517380" cy="5632311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marL="571500" indent="-571500">
                <a:buFont typeface="Arial" panose="020B0604020202020204" pitchFamily="34" charset="0"/>
                <a:buChar char="•"/>
              </a:pPr>
              <a:r>
                <a: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The university environment often fosters an obesogenic food environment and may contribute to unhealthy weight gain, obesity and comorbidities.</a:t>
              </a:r>
              <a:r>
                <a:rPr lang="en-US" sz="3600" baseline="30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1,2</a:t>
              </a:r>
              <a:endParaRPr lang="en-US" sz="3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571500" indent="-571500">
                <a:buFont typeface="Arial" panose="020B0604020202020204" pitchFamily="34" charset="0"/>
                <a:buChar char="•"/>
              </a:pPr>
              <a:r>
                <a: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Young adulthood years spent at university may be critical in adopting or resisting healthy behaviors that carry on throughout adulthood.</a:t>
              </a:r>
              <a:r>
                <a:rPr lang="en-US" sz="3600" baseline="30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en-US" sz="3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571500" indent="-571500">
                <a:buFont typeface="Arial" panose="020B0604020202020204" pitchFamily="34" charset="0"/>
                <a:buChar char="•"/>
              </a:pPr>
              <a:r>
                <a:rPr lang="en-US" sz="3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Eating competence (EC) </a:t>
              </a:r>
              <a:r>
                <a: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may be a useful measurement to quantify dietary behaviors and attitudes.</a:t>
              </a:r>
              <a:r>
                <a:rPr lang="en-US" sz="3600" baseline="30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lang="en-US" sz="3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8F356D04-06A9-6720-47DE-E49163FDA6E5}"/>
              </a:ext>
            </a:extLst>
          </p:cNvPr>
          <p:cNvGrpSpPr/>
          <p:nvPr/>
        </p:nvGrpSpPr>
        <p:grpSpPr>
          <a:xfrm>
            <a:off x="1333500" y="15009257"/>
            <a:ext cx="9520117" cy="2462212"/>
            <a:chOff x="1333500" y="15235644"/>
            <a:chExt cx="9520117" cy="246221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4A977BB-9502-9097-18D7-5E78D5FDD379}"/>
                </a:ext>
              </a:extLst>
            </p:cNvPr>
            <p:cNvSpPr txBox="1"/>
            <p:nvPr/>
          </p:nvSpPr>
          <p:spPr>
            <a:xfrm>
              <a:off x="1333500" y="15235644"/>
              <a:ext cx="9517380" cy="707886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Objective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A5A8285-D198-6712-7797-D9246900F545}"/>
                </a:ext>
              </a:extLst>
            </p:cNvPr>
            <p:cNvSpPr txBox="1"/>
            <p:nvPr/>
          </p:nvSpPr>
          <p:spPr>
            <a:xfrm>
              <a:off x="1336237" y="15943530"/>
              <a:ext cx="9517380" cy="175432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To characterize the relationship between </a:t>
              </a:r>
              <a:r>
                <a:rPr lang="en-US" sz="3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diet quality (DQ)</a:t>
              </a:r>
              <a:r>
                <a: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and </a:t>
              </a:r>
              <a:r>
                <a:rPr lang="en-US" sz="3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EC</a:t>
              </a:r>
              <a:r>
                <a: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in on-campus college students, ages 18-24 years. 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C42CE7B-8E1E-6CEE-50C3-0F0A3E292172}"/>
              </a:ext>
            </a:extLst>
          </p:cNvPr>
          <p:cNvGrpSpPr/>
          <p:nvPr/>
        </p:nvGrpSpPr>
        <p:grpSpPr>
          <a:xfrm>
            <a:off x="1295400" y="18596729"/>
            <a:ext cx="9523950" cy="12988171"/>
            <a:chOff x="1295400" y="19033138"/>
            <a:chExt cx="9523950" cy="1298817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B65035D-D2D8-99B4-6CE4-ABC739A8B243}"/>
                </a:ext>
              </a:extLst>
            </p:cNvPr>
            <p:cNvSpPr txBox="1"/>
            <p:nvPr/>
          </p:nvSpPr>
          <p:spPr>
            <a:xfrm>
              <a:off x="1301970" y="19033138"/>
              <a:ext cx="9517380" cy="707886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Participants and Methods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17B5B68-4CA6-1ABD-3DF1-37895409BFC9}"/>
                </a:ext>
              </a:extLst>
            </p:cNvPr>
            <p:cNvSpPr txBox="1"/>
            <p:nvPr/>
          </p:nvSpPr>
          <p:spPr>
            <a:xfrm>
              <a:off x="1295400" y="19741024"/>
              <a:ext cx="9517380" cy="12280285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marL="571500" indent="-571500">
                <a:buFont typeface="Arial" panose="020B0604020202020204" pitchFamily="34" charset="0"/>
                <a:buChar char="•"/>
              </a:pPr>
              <a:r>
                <a: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Data were collected from an on-going, cross-sectional study (College Health and Nutrition Assessment Survey) at a northeastern, public university between 2015 and 2023 (UNH IRB #5524). </a:t>
              </a:r>
            </a:p>
            <a:p>
              <a:pPr marL="571500" indent="-571500">
                <a:buFont typeface="Arial" panose="020B0604020202020204" pitchFamily="34" charset="0"/>
                <a:buChar char="•"/>
              </a:pPr>
              <a:r>
                <a: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Dietary intake were assessed from three-day food records analyzed through an online nutrient analysis software (Diet &amp; Wellness Plus+). </a:t>
              </a:r>
            </a:p>
            <a:p>
              <a:pPr marL="571500" indent="-571500">
                <a:buFont typeface="Arial" panose="020B0604020202020204" pitchFamily="34" charset="0"/>
                <a:buChar char="•"/>
              </a:pPr>
              <a:r>
                <a:rPr lang="en-US" sz="3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EC</a:t>
              </a:r>
              <a:r>
                <a: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is scored on a scale from </a:t>
              </a:r>
              <a:r>
                <a:rPr lang="en-US" sz="3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0-48</a:t>
              </a:r>
              <a:r>
                <a: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and evaluated using the 16-item esCI2.0 questionnaire with each individual item scored 0-3; a sum of scores ≥32 was classified as eating competent.</a:t>
              </a:r>
              <a:r>
                <a:rPr lang="en-US" sz="3600" baseline="30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r>
                <a: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  <a:p>
              <a:pPr marL="571500" indent="-571500">
                <a:buFont typeface="Arial" panose="020B0604020202020204" pitchFamily="34" charset="0"/>
                <a:buChar char="•"/>
              </a:pPr>
              <a:r>
                <a: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EC sub scores include the categories: Contextual Skills, Eating Attitude, Food Acceptance, and Internal Regulation.</a:t>
              </a:r>
              <a:r>
                <a:rPr lang="en-US" sz="3600" baseline="30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endParaRPr lang="en-US" sz="3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571500" indent="-571500">
                <a:buFont typeface="Arial" panose="020B0604020202020204" pitchFamily="34" charset="0"/>
                <a:buChar char="•"/>
              </a:pPr>
              <a:r>
                <a:rPr lang="en-US" sz="3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DQ</a:t>
              </a:r>
              <a:r>
                <a: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was measured via </a:t>
              </a:r>
              <a:r>
                <a:rPr lang="en-US" sz="3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modified HEI scores (mHEI)</a:t>
              </a:r>
              <a:r>
                <a: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ranging 0-100 and calculated from the sum of 9 dietary sub scores. All values score from 0-10 points, excluding empty calories from 0-20 points.</a:t>
              </a:r>
            </a:p>
          </p:txBody>
        </p:sp>
      </p:grpSp>
      <p:pic>
        <p:nvPicPr>
          <p:cNvPr id="16" name="Picture 15" descr="Blue text on a black background&#10;&#10;Description automatically generated">
            <a:extLst>
              <a:ext uri="{FF2B5EF4-FFF2-40B4-BE49-F238E27FC236}">
                <a16:creationId xmlns:a16="http://schemas.microsoft.com/office/drawing/2014/main" id="{9DECB2DD-A68B-DDB1-DCF6-34274DA07D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9710" y="4455600"/>
            <a:ext cx="5562140" cy="2215991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40CDE973-133D-8171-15A8-6358B5495DFC}"/>
              </a:ext>
            </a:extLst>
          </p:cNvPr>
          <p:cNvGrpSpPr/>
          <p:nvPr/>
        </p:nvGrpSpPr>
        <p:grpSpPr>
          <a:xfrm>
            <a:off x="29382720" y="7543800"/>
            <a:ext cx="9517380" cy="4116840"/>
            <a:chOff x="29382720" y="7543800"/>
            <a:chExt cx="9517380" cy="411684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E411319-2122-E950-45F2-4340092A24E9}"/>
                </a:ext>
              </a:extLst>
            </p:cNvPr>
            <p:cNvSpPr txBox="1"/>
            <p:nvPr/>
          </p:nvSpPr>
          <p:spPr>
            <a:xfrm>
              <a:off x="29382720" y="7543800"/>
              <a:ext cx="9517380" cy="707886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Results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D640B97-7605-144D-B7B4-C31056D97F63}"/>
                </a:ext>
              </a:extLst>
            </p:cNvPr>
            <p:cNvSpPr txBox="1"/>
            <p:nvPr/>
          </p:nvSpPr>
          <p:spPr>
            <a:xfrm>
              <a:off x="29382720" y="8244320"/>
              <a:ext cx="9517380" cy="3416320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Mean EC score was 33.0±9.1.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Mean mHEI score was 64.1±12.5.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EC and mHEI scores were positively but weakly correlated (r=.108, p&lt;.001).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mHEI was modestly higher among EC vs. non-EC students (65.1±12.1 vs 63.0±12.9, p&lt;.001).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936C821C-EAE2-C802-C1BF-E9280ABD4773}"/>
              </a:ext>
            </a:extLst>
          </p:cNvPr>
          <p:cNvGrpSpPr/>
          <p:nvPr/>
        </p:nvGrpSpPr>
        <p:grpSpPr>
          <a:xfrm>
            <a:off x="29362396" y="12272103"/>
            <a:ext cx="9517380" cy="2510296"/>
            <a:chOff x="29403044" y="13079893"/>
            <a:chExt cx="9517380" cy="2459391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5B3BC54-C45C-EFD4-6175-A5F64D00785F}"/>
                </a:ext>
              </a:extLst>
            </p:cNvPr>
            <p:cNvSpPr txBox="1"/>
            <p:nvPr/>
          </p:nvSpPr>
          <p:spPr>
            <a:xfrm>
              <a:off x="29403044" y="13079893"/>
              <a:ext cx="9517380" cy="707886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Conclusion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27076FD-7A27-BAF7-37D6-4770C0A05B93}"/>
                </a:ext>
              </a:extLst>
            </p:cNvPr>
            <p:cNvSpPr txBox="1"/>
            <p:nvPr/>
          </p:nvSpPr>
          <p:spPr>
            <a:xfrm>
              <a:off x="29403044" y="13784958"/>
              <a:ext cx="9517380" cy="175432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 modest </a:t>
              </a:r>
              <a:r>
                <a:rPr lang="en-US" sz="3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statistically significant positive relationship between EC and DQ </a:t>
              </a:r>
              <a:r>
                <a: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was observed in this sample of northeast college students.</a:t>
              </a: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1B1B66D5-8A02-0CDD-1527-87801E564C4C}"/>
              </a:ext>
            </a:extLst>
          </p:cNvPr>
          <p:cNvGrpSpPr/>
          <p:nvPr/>
        </p:nvGrpSpPr>
        <p:grpSpPr>
          <a:xfrm>
            <a:off x="29394264" y="21237526"/>
            <a:ext cx="9526160" cy="3019729"/>
            <a:chOff x="29390687" y="20871583"/>
            <a:chExt cx="9526160" cy="301972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4B1CD12-38F4-1BF2-5AAC-E6C30BA9A6C1}"/>
                </a:ext>
              </a:extLst>
            </p:cNvPr>
            <p:cNvSpPr txBox="1"/>
            <p:nvPr/>
          </p:nvSpPr>
          <p:spPr>
            <a:xfrm>
              <a:off x="29399467" y="20871583"/>
              <a:ext cx="9517380" cy="707886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Funding Source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368714F-8873-9B52-51E8-43E0DFF54632}"/>
                </a:ext>
              </a:extLst>
            </p:cNvPr>
            <p:cNvSpPr txBox="1"/>
            <p:nvPr/>
          </p:nvSpPr>
          <p:spPr>
            <a:xfrm>
              <a:off x="29390687" y="21582988"/>
              <a:ext cx="9517380" cy="230832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kern="1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Funded by New Hampshire Agriculture Experiment Station, USDA National Institute of Food and Agriculture Project 1010738, and the state of New Hampshire. </a:t>
              </a: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90BD582-9FB5-A088-0DF2-D134AD96073F}"/>
              </a:ext>
            </a:extLst>
          </p:cNvPr>
          <p:cNvGrpSpPr/>
          <p:nvPr/>
        </p:nvGrpSpPr>
        <p:grpSpPr>
          <a:xfrm>
            <a:off x="29398972" y="24868716"/>
            <a:ext cx="9521452" cy="6716184"/>
            <a:chOff x="29398972" y="24474369"/>
            <a:chExt cx="9521452" cy="6716184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1A736AE-DD88-720F-DE35-E94D1B46420D}"/>
                </a:ext>
              </a:extLst>
            </p:cNvPr>
            <p:cNvSpPr txBox="1"/>
            <p:nvPr/>
          </p:nvSpPr>
          <p:spPr>
            <a:xfrm>
              <a:off x="29403044" y="24474369"/>
              <a:ext cx="9517380" cy="707886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References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E1C5C65-E161-8AA9-12B3-CB8FDB8A983A}"/>
                </a:ext>
              </a:extLst>
            </p:cNvPr>
            <p:cNvSpPr txBox="1"/>
            <p:nvPr/>
          </p:nvSpPr>
          <p:spPr>
            <a:xfrm>
              <a:off x="29398972" y="25188910"/>
              <a:ext cx="9517380" cy="600164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marL="342900" marR="60960" indent="-342900">
                <a:buFont typeface="+mj-lt"/>
                <a:buAutoNum type="arabicPeriod"/>
              </a:pPr>
              <a:r>
                <a:rPr lang="en-US" sz="2400" kern="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Nelson MC, Story M, Larson NI, </a:t>
              </a:r>
              <a:r>
                <a:rPr lang="en-US" sz="2400" kern="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Neumark‐Sztainer</a:t>
              </a:r>
              <a:r>
                <a:rPr lang="en-US" sz="2400" kern="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D, Lytle LA. Emerging Adulthood and College‐aged Youth: An Overlooked Age for Weight‐related Behavior Change. </a:t>
              </a:r>
              <a:r>
                <a:rPr lang="en-US" sz="2400" i="1" kern="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Obesity</a:t>
              </a:r>
              <a:r>
                <a:rPr lang="en-US" sz="2400" kern="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. 2008;16(10):2205-2211. </a:t>
              </a:r>
              <a:r>
                <a:rPr lang="en-US" sz="2400" kern="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doi</a:t>
              </a:r>
              <a:r>
                <a:rPr lang="en-US" sz="2400" kern="0" dirty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: 10.1038/oby.2008.365</a:t>
              </a:r>
              <a:endPara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342900" marR="60960" indent="-342900">
                <a:buFont typeface="+mj-lt"/>
                <a:buAutoNum type="arabicPeriod"/>
              </a:pPr>
              <a:r>
                <a:rPr lang="en-US" sz="2400" kern="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Quick V, </a:t>
              </a:r>
              <a:r>
                <a:rPr lang="en-US" sz="2400" kern="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Shoff</a:t>
              </a:r>
              <a:r>
                <a:rPr lang="en-US" sz="2400" kern="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S, Lohse B, White A, </a:t>
              </a:r>
              <a:r>
                <a:rPr lang="en-US" sz="2400" kern="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Horacek</a:t>
              </a:r>
              <a:r>
                <a:rPr lang="en-US" sz="2400" kern="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T, Greene G. Relationships of eating competence, sleep behaviors and quality, and overweight status among college students. </a:t>
              </a:r>
              <a:r>
                <a:rPr lang="en-US" sz="2400" i="1" kern="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Eat </a:t>
              </a:r>
              <a:r>
                <a:rPr lang="en-US" sz="2400" i="1" kern="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Behav</a:t>
              </a:r>
              <a:r>
                <a:rPr lang="en-US" sz="2400" kern="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. 2015;19:15-19. doi:10.1016/j.eatbeh.2015.06.012</a:t>
              </a:r>
            </a:p>
            <a:p>
              <a:pPr marL="342900" marR="60960" indent="-342900">
                <a:buFont typeface="+mj-lt"/>
                <a:buAutoNum type="arabicPeriod"/>
              </a:pPr>
              <a:r>
                <a:rPr lang="en-US" sz="2400" kern="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Beaudry KM, </a:t>
              </a:r>
              <a:r>
                <a:rPr lang="en-US" sz="2400" kern="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Ludwa</a:t>
              </a:r>
              <a:r>
                <a:rPr lang="en-US" sz="2400" kern="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IA, Thomas AM, Ward WE, Falk B, </a:t>
              </a:r>
              <a:r>
                <a:rPr lang="en-US" sz="2400" kern="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Josse</a:t>
              </a:r>
              <a:r>
                <a:rPr lang="en-US" sz="2400" kern="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AR. First-year university is associated with greater body weight, body composition and adverse dietary changes in males than females. </a:t>
              </a:r>
              <a:r>
                <a:rPr lang="en-US" sz="2400" kern="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Meyre</a:t>
              </a:r>
              <a:r>
                <a:rPr lang="en-US" sz="2400" kern="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D, ed. </a:t>
              </a:r>
              <a:r>
                <a:rPr lang="en-US" sz="2400" i="1" kern="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PLoS</a:t>
              </a:r>
              <a:r>
                <a:rPr lang="en-US" sz="2400" i="1" kern="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ONE</a:t>
              </a:r>
              <a:r>
                <a:rPr lang="en-US" sz="2400" kern="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. 2019;14(7):e0218554. </a:t>
              </a:r>
              <a:r>
                <a:rPr lang="en-US" sz="2400" kern="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doi</a:t>
              </a:r>
              <a:r>
                <a:rPr lang="en-US" sz="2400" kern="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: 10.1371/journal.pone.0218554</a:t>
              </a:r>
              <a:endPara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342900" marR="60960" indent="-342900">
                <a:buFont typeface="+mj-lt"/>
                <a:buAutoNum type="arabicPeriod"/>
              </a:pPr>
              <a:r>
                <a:rPr lang="en-US" sz="2400" kern="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Satter</a:t>
              </a:r>
              <a:r>
                <a:rPr lang="en-US" sz="2400" kern="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E. Eating competence: definition and evidence for the </a:t>
              </a:r>
              <a:r>
                <a:rPr lang="en-US" sz="2400" kern="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Satter</a:t>
              </a:r>
              <a:r>
                <a:rPr lang="en-US" sz="2400" kern="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Eating Competence model. </a:t>
              </a:r>
              <a:r>
                <a:rPr lang="en-US" sz="2400" i="1" kern="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J </a:t>
              </a:r>
              <a:r>
                <a:rPr lang="en-US" sz="2400" i="1" kern="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Nutr</a:t>
              </a:r>
              <a:r>
                <a:rPr lang="en-US" sz="2400" i="1" kern="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Educ </a:t>
              </a:r>
              <a:r>
                <a:rPr lang="en-US" sz="2400" i="1" kern="0" dirty="0" err="1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Behav</a:t>
              </a:r>
              <a:r>
                <a:rPr lang="en-US" sz="2400" kern="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. 2007;39(5 Suppl):S142-153. doi:10.1016/j.jneb.2007.01.006</a:t>
              </a:r>
            </a:p>
          </p:txBody>
        </p:sp>
      </p:grpSp>
      <p:graphicFrame>
        <p:nvGraphicFramePr>
          <p:cNvPr id="32" name="Table 31">
            <a:extLst>
              <a:ext uri="{FF2B5EF4-FFF2-40B4-BE49-F238E27FC236}">
                <a16:creationId xmlns:a16="http://schemas.microsoft.com/office/drawing/2014/main" id="{C1B10CFA-7345-B1FB-D841-505872D0F3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3238729"/>
              </p:ext>
            </p:extLst>
          </p:nvPr>
        </p:nvGraphicFramePr>
        <p:xfrm>
          <a:off x="11873822" y="14581727"/>
          <a:ext cx="16502744" cy="970670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125686">
                  <a:extLst>
                    <a:ext uri="{9D8B030D-6E8A-4147-A177-3AD203B41FA5}">
                      <a16:colId xmlns:a16="http://schemas.microsoft.com/office/drawing/2014/main" val="2480469249"/>
                    </a:ext>
                  </a:extLst>
                </a:gridCol>
                <a:gridCol w="4125686">
                  <a:extLst>
                    <a:ext uri="{9D8B030D-6E8A-4147-A177-3AD203B41FA5}">
                      <a16:colId xmlns:a16="http://schemas.microsoft.com/office/drawing/2014/main" val="3618170159"/>
                    </a:ext>
                  </a:extLst>
                </a:gridCol>
                <a:gridCol w="4125686">
                  <a:extLst>
                    <a:ext uri="{9D8B030D-6E8A-4147-A177-3AD203B41FA5}">
                      <a16:colId xmlns:a16="http://schemas.microsoft.com/office/drawing/2014/main" val="685596677"/>
                    </a:ext>
                  </a:extLst>
                </a:gridCol>
                <a:gridCol w="4125686">
                  <a:extLst>
                    <a:ext uri="{9D8B030D-6E8A-4147-A177-3AD203B41FA5}">
                      <a16:colId xmlns:a16="http://schemas.microsoft.com/office/drawing/2014/main" val="1492818642"/>
                    </a:ext>
                  </a:extLst>
                </a:gridCol>
              </a:tblGrid>
              <a:tr h="719209">
                <a:tc gridSpan="4">
                  <a:txBody>
                    <a:bodyPr/>
                    <a:lstStyle/>
                    <a:p>
                      <a:r>
                        <a:rPr lang="en-US" sz="4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Subject Demographic Characteristics</a:t>
                      </a:r>
                    </a:p>
                  </a:txBody>
                  <a:tcPr marT="0" marB="0"/>
                </a:tc>
                <a:tc hMerge="1">
                  <a:txBody>
                    <a:bodyPr/>
                    <a:lstStyle/>
                    <a:p>
                      <a:pPr algn="ctr"/>
                      <a:endParaRPr lang="en-US" sz="4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4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4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9761907"/>
                  </a:ext>
                </a:extLst>
              </a:tr>
              <a:tr h="775364">
                <a:tc>
                  <a:txBody>
                    <a:bodyPr/>
                    <a:lstStyle/>
                    <a:p>
                      <a:endParaRPr lang="en-US" sz="4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All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Eating Competent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Not Eating Competent</a:t>
                      </a: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2574448790"/>
                  </a:ext>
                </a:extLst>
              </a:tr>
              <a:tr h="775364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2741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1585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1156</a:t>
                      </a: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3419627974"/>
                  </a:ext>
                </a:extLst>
              </a:tr>
              <a:tr h="696636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Age (years)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18.7±0.9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18.7±0.9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18.7±0.8</a:t>
                      </a: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895908692"/>
                  </a:ext>
                </a:extLst>
              </a:tr>
              <a:tr h="696636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Gender (female), n (%)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1843 (67.2)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959 (60.5)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884 (76.5)</a:t>
                      </a: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3914515307"/>
                  </a:ext>
                </a:extLst>
              </a:tr>
              <a:tr h="696636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Class Standing (first-year), n (%)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1575 (57.5)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940 (59.3)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635 (54.9)</a:t>
                      </a: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3955287905"/>
                  </a:ext>
                </a:extLst>
              </a:tr>
              <a:tr h="696636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BMI (kg/m</a:t>
                      </a:r>
                      <a:r>
                        <a:rPr lang="en-US" sz="2800" baseline="30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28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</a:t>
                      </a:r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23.4±3.7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23.2±3.4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23.7±4.0</a:t>
                      </a: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400989829"/>
                  </a:ext>
                </a:extLst>
              </a:tr>
              <a:tr h="696636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Contextual Skills (0-15)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10.5±3.3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12.5±2.2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7.9±2.7</a:t>
                      </a: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2502149941"/>
                  </a:ext>
                </a:extLst>
              </a:tr>
              <a:tr h="696636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Eating Attitude (0-18)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13.0±4.1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15.6±2.3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9.5±3.4</a:t>
                      </a: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065048338"/>
                  </a:ext>
                </a:extLst>
              </a:tr>
              <a:tr h="696636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Food Acceptance (0-9)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5.3±2.5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6.4±2.2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3.7±2.1</a:t>
                      </a: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816795630"/>
                  </a:ext>
                </a:extLst>
              </a:tr>
              <a:tr h="696636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Internal Regulation (0-6)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4.2±1.5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4.9±1.2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3.1±1.3</a:t>
                      </a: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3518182756"/>
                  </a:ext>
                </a:extLst>
              </a:tr>
              <a:tr h="696636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Adequacy Dietary Components (0-60)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39.2±6.9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39.8±6.5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38.3±7.3</a:t>
                      </a: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465900129"/>
                  </a:ext>
                </a:extLst>
              </a:tr>
              <a:tr h="696636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Moderation Dietary Components (0-40)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25.0±8.1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25.2±8.1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24.6±8.2</a:t>
                      </a: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2763643921"/>
                  </a:ext>
                </a:extLst>
              </a:tr>
            </a:tbl>
          </a:graphicData>
        </a:graphic>
      </p:graphicFrame>
      <p:grpSp>
        <p:nvGrpSpPr>
          <p:cNvPr id="34" name="Group 33">
            <a:extLst>
              <a:ext uri="{FF2B5EF4-FFF2-40B4-BE49-F238E27FC236}">
                <a16:creationId xmlns:a16="http://schemas.microsoft.com/office/drawing/2014/main" id="{9B0316C4-AFFB-E3F9-6445-C05169048654}"/>
              </a:ext>
            </a:extLst>
          </p:cNvPr>
          <p:cNvGrpSpPr/>
          <p:nvPr/>
        </p:nvGrpSpPr>
        <p:grpSpPr>
          <a:xfrm>
            <a:off x="11480019" y="24824931"/>
            <a:ext cx="16896547" cy="6047268"/>
            <a:chOff x="11902004" y="11224412"/>
            <a:chExt cx="16896547" cy="6047268"/>
          </a:xfrm>
        </p:grpSpPr>
        <p:graphicFrame>
          <p:nvGraphicFramePr>
            <p:cNvPr id="31" name="Chart 30">
              <a:extLst>
                <a:ext uri="{FF2B5EF4-FFF2-40B4-BE49-F238E27FC236}">
                  <a16:creationId xmlns:a16="http://schemas.microsoft.com/office/drawing/2014/main" id="{3D67D4D2-638D-3595-ACE3-A89D30D810DB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747003523"/>
                </p:ext>
              </p:extLst>
            </p:nvPr>
          </p:nvGraphicFramePr>
          <p:xfrm>
            <a:off x="11902004" y="11224412"/>
            <a:ext cx="8137902" cy="604726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aphicFrame>
          <p:nvGraphicFramePr>
            <p:cNvPr id="33" name="Chart 32">
              <a:extLst>
                <a:ext uri="{FF2B5EF4-FFF2-40B4-BE49-F238E27FC236}">
                  <a16:creationId xmlns:a16="http://schemas.microsoft.com/office/drawing/2014/main" id="{1AA0949E-918C-CC1E-F7D2-79751DB47B4B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181139883"/>
                </p:ext>
              </p:extLst>
            </p:nvPr>
          </p:nvGraphicFramePr>
          <p:xfrm>
            <a:off x="20266846" y="11224413"/>
            <a:ext cx="8531705" cy="584260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</p:grpSp>
      <p:graphicFrame>
        <p:nvGraphicFramePr>
          <p:cNvPr id="36" name="Table 35">
            <a:extLst>
              <a:ext uri="{FF2B5EF4-FFF2-40B4-BE49-F238E27FC236}">
                <a16:creationId xmlns:a16="http://schemas.microsoft.com/office/drawing/2014/main" id="{1CFE701D-DD01-1528-4F4F-C55F5B693E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5791459"/>
              </p:ext>
            </p:extLst>
          </p:nvPr>
        </p:nvGraphicFramePr>
        <p:xfrm>
          <a:off x="11873822" y="7574012"/>
          <a:ext cx="16502744" cy="663377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6428569">
                  <a:extLst>
                    <a:ext uri="{9D8B030D-6E8A-4147-A177-3AD203B41FA5}">
                      <a16:colId xmlns:a16="http://schemas.microsoft.com/office/drawing/2014/main" val="1752429429"/>
                    </a:ext>
                  </a:extLst>
                </a:gridCol>
                <a:gridCol w="5110059">
                  <a:extLst>
                    <a:ext uri="{9D8B030D-6E8A-4147-A177-3AD203B41FA5}">
                      <a16:colId xmlns:a16="http://schemas.microsoft.com/office/drawing/2014/main" val="1867476305"/>
                    </a:ext>
                  </a:extLst>
                </a:gridCol>
                <a:gridCol w="4964116">
                  <a:extLst>
                    <a:ext uri="{9D8B030D-6E8A-4147-A177-3AD203B41FA5}">
                      <a16:colId xmlns:a16="http://schemas.microsoft.com/office/drawing/2014/main" val="1723529611"/>
                    </a:ext>
                  </a:extLst>
                </a:gridCol>
              </a:tblGrid>
              <a:tr h="530121">
                <a:tc>
                  <a:txBody>
                    <a:bodyPr/>
                    <a:lstStyle/>
                    <a:p>
                      <a:r>
                        <a:rPr lang="en-US" sz="4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mHEI Scoring Guidelines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endParaRPr lang="en-US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endParaRPr lang="en-US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945413435"/>
                  </a:ext>
                </a:extLst>
              </a:tr>
              <a:tr h="530121">
                <a:tc>
                  <a:txBody>
                    <a:bodyPr/>
                    <a:lstStyle/>
                    <a:p>
                      <a:r>
                        <a:rPr lang="en-US" sz="2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Adequacy Dietary Components 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Minimum Points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Maximum Points</a:t>
                      </a: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4156717855"/>
                  </a:ext>
                </a:extLst>
              </a:tr>
              <a:tr h="486992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fruits (cups)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≥0.8</a:t>
                      </a: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3976210243"/>
                  </a:ext>
                </a:extLst>
              </a:tr>
              <a:tr h="486992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vegetables (cups)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≥1.1</a:t>
                      </a: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3310118996"/>
                  </a:ext>
                </a:extLst>
              </a:tr>
              <a:tr h="486992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Meat &amp; beans (oz)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≥2.5</a:t>
                      </a: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182222242"/>
                  </a:ext>
                </a:extLst>
              </a:tr>
              <a:tr h="486992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grains (oz)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≥3.0</a:t>
                      </a: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464354642"/>
                  </a:ext>
                </a:extLst>
              </a:tr>
              <a:tr h="486992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Dairy (cups)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≥1.3</a:t>
                      </a: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678533932"/>
                  </a:ext>
                </a:extLst>
              </a:tr>
              <a:tr h="496161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Fatty acids ((</a:t>
                      </a:r>
                      <a:r>
                        <a:rPr lang="en-US" sz="28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PUFAs+MUFAs</a:t>
                      </a:r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)/SFA)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≤1.2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≥2.5</a:t>
                      </a: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2615363512"/>
                  </a:ext>
                </a:extLst>
              </a:tr>
              <a:tr h="555869">
                <a:tc>
                  <a:txBody>
                    <a:bodyPr/>
                    <a:lstStyle/>
                    <a:p>
                      <a:r>
                        <a:rPr lang="en-US" sz="2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Moderation Dietary Components 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816125294"/>
                  </a:ext>
                </a:extLst>
              </a:tr>
              <a:tr h="486992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Saturated fat (% of kcal)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≥16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≤8</a:t>
                      </a: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430014062"/>
                  </a:ext>
                </a:extLst>
              </a:tr>
              <a:tr h="486992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Sodium (g)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≥2.0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≤1.1</a:t>
                      </a: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36281988"/>
                  </a:ext>
                </a:extLst>
              </a:tr>
              <a:tr h="516539">
                <a:tc>
                  <a:txBody>
                    <a:bodyPr/>
                    <a:lstStyle/>
                    <a:p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Empty calories (% of kcal)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≥50</a:t>
                      </a: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≤19</a:t>
                      </a: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3668067772"/>
                  </a:ext>
                </a:extLst>
              </a:tr>
              <a:tr h="516539">
                <a:tc>
                  <a:txBody>
                    <a:bodyPr/>
                    <a:lstStyle/>
                    <a:p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 Points: 100</a:t>
                      </a: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792107228"/>
                  </a:ext>
                </a:extLst>
              </a:tr>
            </a:tbl>
          </a:graphicData>
        </a:graphic>
      </p:graphicFrame>
      <p:grpSp>
        <p:nvGrpSpPr>
          <p:cNvPr id="38" name="Group 37">
            <a:extLst>
              <a:ext uri="{FF2B5EF4-FFF2-40B4-BE49-F238E27FC236}">
                <a16:creationId xmlns:a16="http://schemas.microsoft.com/office/drawing/2014/main" id="{85ADFB95-B0A9-40C0-FD5A-B410EDA106C3}"/>
              </a:ext>
            </a:extLst>
          </p:cNvPr>
          <p:cNvGrpSpPr/>
          <p:nvPr/>
        </p:nvGrpSpPr>
        <p:grpSpPr>
          <a:xfrm>
            <a:off x="29403044" y="15393862"/>
            <a:ext cx="9517380" cy="5232201"/>
            <a:chOff x="29555444" y="13144446"/>
            <a:chExt cx="9517380" cy="5232201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AB70595-FD77-8851-8E87-A0AAE32D39AC}"/>
                </a:ext>
              </a:extLst>
            </p:cNvPr>
            <p:cNvSpPr txBox="1"/>
            <p:nvPr/>
          </p:nvSpPr>
          <p:spPr>
            <a:xfrm>
              <a:off x="29555444" y="13144446"/>
              <a:ext cx="9517380" cy="707886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Implications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E842B0A-43CE-9570-1721-76A5B6D2C4B9}"/>
                </a:ext>
              </a:extLst>
            </p:cNvPr>
            <p:cNvSpPr txBox="1"/>
            <p:nvPr/>
          </p:nvSpPr>
          <p:spPr>
            <a:xfrm>
              <a:off x="29555444" y="13852332"/>
              <a:ext cx="9517380" cy="4524315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Tailored nutrition education aiming to increase overall EC may support improved diet quality among young adults and decrease long-term adverse health outcomes in this population.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3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Future research may observe relationships between EC sub scores and mHEI sub scores to address specific nutrition needs in the university setting.</a:t>
              </a: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21DF87F6-5993-FCE6-4CD0-4E752E6C585A}"/>
              </a:ext>
            </a:extLst>
          </p:cNvPr>
          <p:cNvSpPr txBox="1"/>
          <p:nvPr/>
        </p:nvSpPr>
        <p:spPr>
          <a:xfrm>
            <a:off x="21833991" y="30577367"/>
            <a:ext cx="5974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n=2741                               n=1585                              n=1156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A4CF41C-533E-35CA-C8C1-3C29242B200C}"/>
              </a:ext>
            </a:extLst>
          </p:cNvPr>
          <p:cNvSpPr txBox="1"/>
          <p:nvPr/>
        </p:nvSpPr>
        <p:spPr>
          <a:xfrm>
            <a:off x="26810214" y="25576602"/>
            <a:ext cx="19957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*=p&lt;.001 vs. EC</a:t>
            </a:r>
          </a:p>
        </p:txBody>
      </p:sp>
    </p:spTree>
    <p:extLst>
      <p:ext uri="{BB962C8B-B14F-4D97-AF65-F5344CB8AC3E}">
        <p14:creationId xmlns:p14="http://schemas.microsoft.com/office/powerpoint/2010/main" val="23231583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6869</TotalTime>
  <Words>858</Words>
  <Application>Microsoft Macintosh PowerPoint</Application>
  <PresentationFormat>Custom</PresentationFormat>
  <Paragraphs>125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Grace Tomann</dc:creator>
  <cp:lastModifiedBy>Grace Tomann</cp:lastModifiedBy>
  <cp:revision>106</cp:revision>
  <dcterms:created xsi:type="dcterms:W3CDTF">2024-03-13T12:37:59Z</dcterms:created>
  <dcterms:modified xsi:type="dcterms:W3CDTF">2024-04-10T13:42:29Z</dcterms:modified>
</cp:coreProperties>
</file>