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6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League Spartan" panose="020B0604020202020204" charset="0"/>
      <p:regular r:id="rId33"/>
      <p:bold r:id="rId34"/>
    </p:embeddedFont>
    <p:embeddedFont>
      <p:font typeface="Libre Baskerville" panose="02000000000000000000" pitchFamily="2" charset="0"/>
      <p:regular r:id="rId35"/>
      <p:bold r:id="rId36"/>
      <p:italic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e4998b978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e4998b978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e4998b9783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turn this into diagram</a:t>
            </a:r>
            <a:endParaRPr/>
          </a:p>
        </p:txBody>
      </p:sp>
      <p:sp>
        <p:nvSpPr>
          <p:cNvPr id="427" name="Google Shape;427;g1e4998b9783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960e1986a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960e1986a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e4998b9783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e4998b9783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960e1986a2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2960e1986a2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e4998b9783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June 4 9:30pm boats!</a:t>
            </a:r>
            <a:endParaRPr/>
          </a:p>
        </p:txBody>
      </p:sp>
      <p:sp>
        <p:nvSpPr>
          <p:cNvPr id="503" name="Google Shape;503;g1e4998b9783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e4998b9783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g1e4998b9783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ca33d8dd6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2ca33d8dd6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f53e72961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f53e72961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a33d8dd6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ca33d8dd6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60e1986a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2960e1986a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ca33d8dd6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ca33d8dd6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c946b86c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c946b86c9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- sound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f53e72961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f53e72961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ca33d8dd6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ca33d8dd6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c946b86c9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c946b86c9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ca33d8dd6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2ca33d8dd6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cc2c17869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2cc2c17869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cc2c17869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2cc2c17869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8304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e4998b9783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g1e4998b9783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e4998b9783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1e4998b9783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a33d8dd6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ca33d8dd6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960e1986a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g2960e1986a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4998b978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e4998b978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e4998b9783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e4998b9783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4998b9783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1e4998b9783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e4998b978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bivalve abdominal sense organ (ASO) is highly sensitive to waterborn vibration in the range 20–1500 Hz</a:t>
            </a:r>
            <a:endParaRPr/>
          </a:p>
        </p:txBody>
      </p:sp>
      <p:sp>
        <p:nvSpPr>
          <p:cNvPr id="379" name="Google Shape;379;g1e4998b978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e4998b9783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e4998b9783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f53e7296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f53e7296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>
            <a:off x="0" y="10091400"/>
            <a:ext cx="18288000" cy="19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371/annotation/b04bc087-808a-4edc-ae2a-08932bff360c" TargetMode="External"/><Relationship Id="rId13" Type="http://schemas.openxmlformats.org/officeDocument/2006/relationships/hyperlink" Target="https://www.wiscassetnewspaper.com/node/78120" TargetMode="External"/><Relationship Id="rId3" Type="http://schemas.openxmlformats.org/officeDocument/2006/relationships/hyperlink" Target="https://doi.org/10.1126/science.aba4658" TargetMode="External"/><Relationship Id="rId7" Type="http://schemas.openxmlformats.org/officeDocument/2006/relationships/hyperlink" Target="https://doi.org/10.7717/peerj.999" TargetMode="External"/><Relationship Id="rId12" Type="http://schemas.openxmlformats.org/officeDocument/2006/relationships/hyperlink" Target="https://doi.org/10.1080/08927014.2011.651717" TargetMode="Externa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3354/meps10917" TargetMode="External"/><Relationship Id="rId11" Type="http://schemas.openxmlformats.org/officeDocument/2006/relationships/hyperlink" Target="https://www.oceaninstruments.co.nz/product/soundtrap-st500-std/" TargetMode="External"/><Relationship Id="rId5" Type="http://schemas.openxmlformats.org/officeDocument/2006/relationships/hyperlink" Target="https://doi.org/10.1038/srep33829" TargetMode="External"/><Relationship Id="rId15" Type="http://schemas.openxmlformats.org/officeDocument/2006/relationships/image" Target="../media/image48.png"/><Relationship Id="rId10" Type="http://schemas.openxmlformats.org/officeDocument/2006/relationships/hyperlink" Target="https://doi.org/10.3389/fmars.2023.1129057" TargetMode="External"/><Relationship Id="rId4" Type="http://schemas.openxmlformats.org/officeDocument/2006/relationships/hyperlink" Target="https://doi.org/10.1121/10.0004773" TargetMode="External"/><Relationship Id="rId9" Type="http://schemas.openxmlformats.org/officeDocument/2006/relationships/hyperlink" Target="https://doi.org/10.1007/BF00219896" TargetMode="External"/><Relationship Id="rId14" Type="http://schemas.openxmlformats.org/officeDocument/2006/relationships/hyperlink" Target="https://www.marinespecies.org/aphia.php?p=taxdetails&amp;id=140480#image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799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/>
          <p:nvPr/>
        </p:nvSpPr>
        <p:spPr>
          <a:xfrm>
            <a:off x="11222255" y="-567726"/>
            <a:ext cx="9302750" cy="9302712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303833" y="2393304"/>
            <a:ext cx="10718100" cy="9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19191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(Possibly)</a:t>
            </a:r>
            <a:endParaRPr sz="70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0" b="1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Good Vibrations</a:t>
            </a:r>
            <a:endParaRPr sz="3200" b="1"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19191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Low Frequency Anthropogenic Sound and Mussel Settlement and Survival Patterns</a:t>
            </a:r>
            <a:endParaRPr sz="5000">
              <a:solidFill>
                <a:srgbClr val="191919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0">
              <a:solidFill>
                <a:srgbClr val="191919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0">
              <a:solidFill>
                <a:srgbClr val="191919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>
            <a:off x="146891" y="5283553"/>
            <a:ext cx="10671900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3" name="Google Shape;93;p14"/>
          <p:cNvGrpSpPr/>
          <p:nvPr/>
        </p:nvGrpSpPr>
        <p:grpSpPr>
          <a:xfrm>
            <a:off x="6920448" y="752282"/>
            <a:ext cx="269790" cy="270999"/>
            <a:chOff x="1813" y="0"/>
            <a:chExt cx="809173" cy="812800"/>
          </a:xfrm>
        </p:grpSpPr>
        <p:sp>
          <p:nvSpPr>
            <p:cNvPr id="94" name="Google Shape;94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4"/>
          <p:cNvGrpSpPr/>
          <p:nvPr/>
        </p:nvGrpSpPr>
        <p:grpSpPr>
          <a:xfrm>
            <a:off x="8956366" y="2389801"/>
            <a:ext cx="375267" cy="376949"/>
            <a:chOff x="1813" y="0"/>
            <a:chExt cx="809173" cy="812800"/>
          </a:xfrm>
        </p:grpSpPr>
        <p:sp>
          <p:nvSpPr>
            <p:cNvPr id="97" name="Google Shape;97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4"/>
          <p:cNvSpPr/>
          <p:nvPr/>
        </p:nvSpPr>
        <p:spPr>
          <a:xfrm>
            <a:off x="3441331" y="8266515"/>
            <a:ext cx="5891144" cy="589111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14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101" name="Google Shape;101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4"/>
          <p:cNvGrpSpPr/>
          <p:nvPr/>
        </p:nvGrpSpPr>
        <p:grpSpPr>
          <a:xfrm>
            <a:off x="17380579" y="8740432"/>
            <a:ext cx="375267" cy="376949"/>
            <a:chOff x="1813" y="0"/>
            <a:chExt cx="809173" cy="812800"/>
          </a:xfrm>
        </p:grpSpPr>
        <p:sp>
          <p:nvSpPr>
            <p:cNvPr id="104" name="Google Shape;104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14"/>
          <p:cNvGrpSpPr/>
          <p:nvPr/>
        </p:nvGrpSpPr>
        <p:grpSpPr>
          <a:xfrm>
            <a:off x="11386958" y="563807"/>
            <a:ext cx="187634" cy="188475"/>
            <a:chOff x="1813" y="0"/>
            <a:chExt cx="809173" cy="812800"/>
          </a:xfrm>
        </p:grpSpPr>
        <p:sp>
          <p:nvSpPr>
            <p:cNvPr id="107" name="Google Shape;107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11105175" y="7722227"/>
            <a:ext cx="269778" cy="270988"/>
            <a:chOff x="1813" y="0"/>
            <a:chExt cx="809173" cy="812800"/>
          </a:xfrm>
        </p:grpSpPr>
        <p:sp>
          <p:nvSpPr>
            <p:cNvPr id="110" name="Google Shape;110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4"/>
          <p:cNvSpPr/>
          <p:nvPr/>
        </p:nvSpPr>
        <p:spPr>
          <a:xfrm>
            <a:off x="-58813" y="-3528742"/>
            <a:ext cx="5922057" cy="59220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4764" y="1023287"/>
            <a:ext cx="2737984" cy="27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94000" y="1153375"/>
            <a:ext cx="2510300" cy="25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83050" y="3856474"/>
            <a:ext cx="4821251" cy="482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6738" y="6515475"/>
            <a:ext cx="5620326" cy="562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8">
            <a:alphaModFix/>
          </a:blip>
          <a:srcRect b="32203"/>
          <a:stretch/>
        </p:blipFill>
        <p:spPr>
          <a:xfrm>
            <a:off x="504150" y="-727200"/>
            <a:ext cx="4086576" cy="277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9281350" y="8740413"/>
            <a:ext cx="10718100" cy="1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Kyrie Newby, UNH Department of Biological Sciences</a:t>
            </a:r>
            <a:endParaRPr sz="22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Dr. Brittany Jellison, Associate Professor at UNH</a:t>
            </a:r>
            <a:endParaRPr sz="22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Dr. Michelle Fournet, Associate Professor at UNH</a:t>
            </a:r>
            <a:endParaRPr sz="22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Dr. Mike Coogan, Postdoctoral Fellow at UNH</a:t>
            </a:r>
            <a:endParaRPr sz="22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3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416" name="Google Shape;416;p23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Google Shape;417;p2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23"/>
          <p:cNvSpPr txBox="1"/>
          <p:nvPr/>
        </p:nvSpPr>
        <p:spPr>
          <a:xfrm>
            <a:off x="1137750" y="1206721"/>
            <a:ext cx="160089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Positive Effects: Natural sound as a larval cue 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2931800" y="4860600"/>
            <a:ext cx="704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420" name="Google Shape;4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475" y="2066575"/>
            <a:ext cx="11363449" cy="69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3"/>
          <p:cNvSpPr txBox="1"/>
          <p:nvPr/>
        </p:nvSpPr>
        <p:spPr>
          <a:xfrm>
            <a:off x="1137750" y="3825738"/>
            <a:ext cx="540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22" name="Google Shape;422;p23"/>
          <p:cNvSpPr txBox="1"/>
          <p:nvPr/>
        </p:nvSpPr>
        <p:spPr>
          <a:xfrm>
            <a:off x="10236638" y="9459425"/>
            <a:ext cx="32187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Lillis et al. 2014</a:t>
            </a:r>
            <a:endParaRPr sz="24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423" name="Google Shape;423;p23"/>
          <p:cNvPicPr preferRelativeResize="0"/>
          <p:nvPr/>
        </p:nvPicPr>
        <p:blipFill rotWithShape="1">
          <a:blip r:embed="rId4">
            <a:alphaModFix/>
          </a:blip>
          <a:srcRect l="17620" t="30916" r="10047" b="62786"/>
          <a:stretch/>
        </p:blipFill>
        <p:spPr>
          <a:xfrm>
            <a:off x="638925" y="9023192"/>
            <a:ext cx="17010252" cy="83265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3"/>
          <p:cNvSpPr/>
          <p:nvPr/>
        </p:nvSpPr>
        <p:spPr>
          <a:xfrm>
            <a:off x="638925" y="9023200"/>
            <a:ext cx="17010300" cy="832500"/>
          </a:xfrm>
          <a:prstGeom prst="rect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24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430" name="Google Shape;430;p24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Google Shape;431;p2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" name="Google Shape;432;p24"/>
          <p:cNvSpPr txBox="1"/>
          <p:nvPr/>
        </p:nvSpPr>
        <p:spPr>
          <a:xfrm>
            <a:off x="1139600" y="1188096"/>
            <a:ext cx="16008900" cy="2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Negative effects: Anthropogenic sound as a physiological stressor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33" name="Google Shape;433;p24"/>
          <p:cNvSpPr txBox="1"/>
          <p:nvPr/>
        </p:nvSpPr>
        <p:spPr>
          <a:xfrm>
            <a:off x="1553775" y="3699700"/>
            <a:ext cx="13608900" cy="54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5000"/>
              <a:buChar char="●"/>
            </a:pPr>
            <a:r>
              <a:rPr lang="en-US" sz="5000">
                <a:solidFill>
                  <a:srgbClr val="373737"/>
                </a:solidFill>
              </a:rPr>
              <a:t>Higher breaks in DNA</a:t>
            </a:r>
            <a:endParaRPr sz="5000">
              <a:solidFill>
                <a:srgbClr val="373737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373737"/>
              </a:solidFill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5000"/>
              <a:buChar char="●"/>
            </a:pPr>
            <a:r>
              <a:rPr lang="en-US" sz="5000">
                <a:solidFill>
                  <a:srgbClr val="373737"/>
                </a:solidFill>
              </a:rPr>
              <a:t>Higher oxygen consumption</a:t>
            </a:r>
            <a:endParaRPr sz="5000">
              <a:solidFill>
                <a:srgbClr val="373737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373737"/>
              </a:solidFill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5000"/>
              <a:buChar char="●"/>
            </a:pPr>
            <a:r>
              <a:rPr lang="en-US" sz="5000">
                <a:solidFill>
                  <a:srgbClr val="373737"/>
                </a:solidFill>
              </a:rPr>
              <a:t>Increased valve movement</a:t>
            </a:r>
            <a:endParaRPr sz="5000">
              <a:solidFill>
                <a:srgbClr val="37373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4" name="Google Shape;434;p24"/>
          <p:cNvGrpSpPr/>
          <p:nvPr/>
        </p:nvGrpSpPr>
        <p:grpSpPr>
          <a:xfrm>
            <a:off x="9857275" y="2896060"/>
            <a:ext cx="2498738" cy="2066555"/>
            <a:chOff x="9562600" y="2922860"/>
            <a:chExt cx="2498738" cy="2066555"/>
          </a:xfrm>
        </p:grpSpPr>
        <p:pic>
          <p:nvPicPr>
            <p:cNvPr id="435" name="Google Shape;43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32218">
              <a:off x="10238887" y="3166975"/>
              <a:ext cx="1578324" cy="1578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377475" y="3053975"/>
              <a:ext cx="966775" cy="96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24"/>
            <p:cNvSpPr/>
            <p:nvPr/>
          </p:nvSpPr>
          <p:spPr>
            <a:xfrm rot="-5400000">
              <a:off x="9352600" y="3772999"/>
              <a:ext cx="876600" cy="456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24"/>
          <p:cNvGrpSpPr/>
          <p:nvPr/>
        </p:nvGrpSpPr>
        <p:grpSpPr>
          <a:xfrm>
            <a:off x="11866375" y="4728300"/>
            <a:ext cx="2389975" cy="1687700"/>
            <a:chOff x="12053900" y="4299650"/>
            <a:chExt cx="2389975" cy="1687700"/>
          </a:xfrm>
        </p:grpSpPr>
        <p:pic>
          <p:nvPicPr>
            <p:cNvPr id="439" name="Google Shape;439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756175" y="4299650"/>
              <a:ext cx="1687700" cy="168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24"/>
            <p:cNvSpPr/>
            <p:nvPr/>
          </p:nvSpPr>
          <p:spPr>
            <a:xfrm rot="-5400000">
              <a:off x="11843900" y="4915199"/>
              <a:ext cx="876600" cy="456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24"/>
          <p:cNvGrpSpPr/>
          <p:nvPr/>
        </p:nvGrpSpPr>
        <p:grpSpPr>
          <a:xfrm>
            <a:off x="11099000" y="6828400"/>
            <a:ext cx="3157350" cy="2066600"/>
            <a:chOff x="10799750" y="6587300"/>
            <a:chExt cx="3157350" cy="2066600"/>
          </a:xfrm>
        </p:grpSpPr>
        <p:pic>
          <p:nvPicPr>
            <p:cNvPr id="442" name="Google Shape;442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537725" y="6587300"/>
              <a:ext cx="2066600" cy="206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4"/>
            <p:cNvSpPr/>
            <p:nvPr/>
          </p:nvSpPr>
          <p:spPr>
            <a:xfrm rot="-5400000">
              <a:off x="10589750" y="7392299"/>
              <a:ext cx="876600" cy="456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4" name="Google Shape;444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242950" y="7939750"/>
              <a:ext cx="714150" cy="714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5" name="Google Shape;445;p24"/>
          <p:cNvSpPr txBox="1"/>
          <p:nvPr/>
        </p:nvSpPr>
        <p:spPr>
          <a:xfrm>
            <a:off x="638925" y="9030025"/>
            <a:ext cx="243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03F3F"/>
                </a:solidFill>
              </a:rPr>
              <a:t>Sole et al 2023</a:t>
            </a: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5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451" name="Google Shape;451;p25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Google Shape;452;p2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25"/>
          <p:cNvSpPr txBox="1"/>
          <p:nvPr/>
        </p:nvSpPr>
        <p:spPr>
          <a:xfrm>
            <a:off x="1139600" y="1188096"/>
            <a:ext cx="160089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Positive effect (?) : Ship noise as a larval cue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454" name="Google Shape;454;p25"/>
          <p:cNvPicPr preferRelativeResize="0"/>
          <p:nvPr/>
        </p:nvPicPr>
        <p:blipFill rotWithShape="1">
          <a:blip r:embed="rId3">
            <a:alphaModFix/>
          </a:blip>
          <a:srcRect r="42857" b="19961"/>
          <a:stretch/>
        </p:blipFill>
        <p:spPr>
          <a:xfrm>
            <a:off x="13981172" y="2444675"/>
            <a:ext cx="2780150" cy="116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p25"/>
          <p:cNvGrpSpPr/>
          <p:nvPr/>
        </p:nvGrpSpPr>
        <p:grpSpPr>
          <a:xfrm>
            <a:off x="10531015" y="4775942"/>
            <a:ext cx="7118166" cy="4992976"/>
            <a:chOff x="10819553" y="5268721"/>
            <a:chExt cx="6328947" cy="4500204"/>
          </a:xfrm>
        </p:grpSpPr>
        <p:pic>
          <p:nvPicPr>
            <p:cNvPr id="456" name="Google Shape;45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819553" y="5268721"/>
              <a:ext cx="6328947" cy="440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25"/>
            <p:cNvSpPr/>
            <p:nvPr/>
          </p:nvSpPr>
          <p:spPr>
            <a:xfrm>
              <a:off x="12827775" y="9115225"/>
              <a:ext cx="1565400" cy="6537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25"/>
          <p:cNvSpPr txBox="1"/>
          <p:nvPr/>
        </p:nvSpPr>
        <p:spPr>
          <a:xfrm>
            <a:off x="7078575" y="2265050"/>
            <a:ext cx="3711000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373737"/>
                </a:solidFill>
              </a:rPr>
              <a:t>Ship noise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5"/>
          <p:cNvSpPr txBox="1"/>
          <p:nvPr/>
        </p:nvSpPr>
        <p:spPr>
          <a:xfrm>
            <a:off x="1304175" y="3885600"/>
            <a:ext cx="48957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373737"/>
                </a:solidFill>
              </a:rPr>
              <a:t>Faster settlement (Wilkens et al. 2012)</a:t>
            </a:r>
            <a:endParaRPr sz="3300">
              <a:solidFill>
                <a:srgbClr val="37373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373737"/>
              </a:solidFill>
            </a:endParaRPr>
          </a:p>
        </p:txBody>
      </p:sp>
      <p:sp>
        <p:nvSpPr>
          <p:cNvPr id="460" name="Google Shape;460;p25"/>
          <p:cNvSpPr txBox="1"/>
          <p:nvPr/>
        </p:nvSpPr>
        <p:spPr>
          <a:xfrm>
            <a:off x="12105425" y="3734600"/>
            <a:ext cx="41739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373737"/>
                </a:solidFill>
              </a:rPr>
              <a:t>Increased settlement (Jolivet et al. 2016)</a:t>
            </a:r>
            <a:endParaRPr sz="3300">
              <a:solidFill>
                <a:srgbClr val="373737"/>
              </a:solidFill>
            </a:endParaRPr>
          </a:p>
        </p:txBody>
      </p:sp>
      <p:cxnSp>
        <p:nvCxnSpPr>
          <p:cNvPr id="461" name="Google Shape;461;p25"/>
          <p:cNvCxnSpPr>
            <a:stCxn id="458" idx="1"/>
            <a:endCxn id="459" idx="0"/>
          </p:cNvCxnSpPr>
          <p:nvPr/>
        </p:nvCxnSpPr>
        <p:spPr>
          <a:xfrm flipH="1">
            <a:off x="3751875" y="2777750"/>
            <a:ext cx="3326700" cy="1107900"/>
          </a:xfrm>
          <a:prstGeom prst="straightConnector1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2" name="Google Shape;462;p25"/>
          <p:cNvCxnSpPr>
            <a:stCxn id="458" idx="3"/>
            <a:endCxn id="460" idx="0"/>
          </p:cNvCxnSpPr>
          <p:nvPr/>
        </p:nvCxnSpPr>
        <p:spPr>
          <a:xfrm>
            <a:off x="10789575" y="2777750"/>
            <a:ext cx="3402900" cy="957000"/>
          </a:xfrm>
          <a:prstGeom prst="straightConnector1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63" name="Google Shape;463;p25"/>
          <p:cNvGrpSpPr/>
          <p:nvPr/>
        </p:nvGrpSpPr>
        <p:grpSpPr>
          <a:xfrm>
            <a:off x="790250" y="5143700"/>
            <a:ext cx="7695062" cy="4526875"/>
            <a:chOff x="790250" y="5143700"/>
            <a:chExt cx="7695062" cy="4526875"/>
          </a:xfrm>
        </p:grpSpPr>
        <p:pic>
          <p:nvPicPr>
            <p:cNvPr id="464" name="Google Shape;464;p25"/>
            <p:cNvPicPr preferRelativeResize="0"/>
            <p:nvPr/>
          </p:nvPicPr>
          <p:blipFill rotWithShape="1">
            <a:blip r:embed="rId5">
              <a:alphaModFix/>
            </a:blip>
            <a:srcRect b="19504"/>
            <a:stretch/>
          </p:blipFill>
          <p:spPr>
            <a:xfrm>
              <a:off x="790250" y="5143700"/>
              <a:ext cx="7695062" cy="4526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25"/>
            <p:cNvSpPr/>
            <p:nvPr/>
          </p:nvSpPr>
          <p:spPr>
            <a:xfrm>
              <a:off x="1750525" y="5766500"/>
              <a:ext cx="1390200" cy="720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" name="Google Shape;466;p25"/>
          <p:cNvSpPr txBox="1"/>
          <p:nvPr/>
        </p:nvSpPr>
        <p:spPr>
          <a:xfrm>
            <a:off x="3063450" y="5740750"/>
            <a:ext cx="9783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loud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5"/>
          <p:cNvSpPr txBox="1"/>
          <p:nvPr/>
        </p:nvSpPr>
        <p:spPr>
          <a:xfrm>
            <a:off x="2211900" y="7059575"/>
            <a:ext cx="10833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quiet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5"/>
          <p:cNvSpPr txBox="1"/>
          <p:nvPr/>
        </p:nvSpPr>
        <p:spPr>
          <a:xfrm>
            <a:off x="5843000" y="7980400"/>
            <a:ext cx="1083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9" name="Google Shape;469;p25"/>
          <p:cNvCxnSpPr>
            <a:stCxn id="468" idx="0"/>
          </p:cNvCxnSpPr>
          <p:nvPr/>
        </p:nvCxnSpPr>
        <p:spPr>
          <a:xfrm rot="10800000">
            <a:off x="6049550" y="7126900"/>
            <a:ext cx="335100" cy="853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25"/>
          <p:cNvCxnSpPr>
            <a:stCxn id="466" idx="3"/>
          </p:cNvCxnSpPr>
          <p:nvPr/>
        </p:nvCxnSpPr>
        <p:spPr>
          <a:xfrm rot="10800000" flipH="1">
            <a:off x="4041750" y="6023800"/>
            <a:ext cx="926700" cy="64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p25"/>
          <p:cNvCxnSpPr>
            <a:stCxn id="467" idx="3"/>
          </p:cNvCxnSpPr>
          <p:nvPr/>
        </p:nvCxnSpPr>
        <p:spPr>
          <a:xfrm rot="10800000" flipH="1">
            <a:off x="3295200" y="7285325"/>
            <a:ext cx="1261500" cy="121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6"/>
          <p:cNvPicPr preferRelativeResize="0"/>
          <p:nvPr/>
        </p:nvPicPr>
        <p:blipFill rotWithShape="1">
          <a:blip r:embed="rId3">
            <a:alphaModFix/>
          </a:blip>
          <a:srcRect t="5269" b="5269"/>
          <a:stretch/>
        </p:blipFill>
        <p:spPr>
          <a:xfrm>
            <a:off x="0" y="0"/>
            <a:ext cx="18287998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26"/>
          <p:cNvGrpSpPr/>
          <p:nvPr/>
        </p:nvGrpSpPr>
        <p:grpSpPr>
          <a:xfrm>
            <a:off x="9144000" y="-180827"/>
            <a:ext cx="9144059" cy="10467894"/>
            <a:chOff x="0" y="-47625"/>
            <a:chExt cx="2408296" cy="2756958"/>
          </a:xfrm>
        </p:grpSpPr>
        <p:sp>
          <p:nvSpPr>
            <p:cNvPr id="478" name="Google Shape;478;p26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 extrusionOk="0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Google Shape;479;p2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0" name="Google Shape;480;p26"/>
          <p:cNvPicPr preferRelativeResize="0"/>
          <p:nvPr/>
        </p:nvPicPr>
        <p:blipFill rotWithShape="1">
          <a:blip r:embed="rId4">
            <a:alphaModFix/>
          </a:blip>
          <a:srcRect t="14326" b="14326"/>
          <a:stretch/>
        </p:blipFill>
        <p:spPr>
          <a:xfrm>
            <a:off x="9660741" y="0"/>
            <a:ext cx="8110518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6"/>
          <p:cNvSpPr txBox="1"/>
          <p:nvPr/>
        </p:nvSpPr>
        <p:spPr>
          <a:xfrm>
            <a:off x="582004" y="1307741"/>
            <a:ext cx="84378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Question:</a:t>
            </a:r>
            <a:endParaRPr/>
          </a:p>
        </p:txBody>
      </p:sp>
      <p:sp>
        <p:nvSpPr>
          <p:cNvPr id="482" name="Google Shape;482;p26"/>
          <p:cNvSpPr txBox="1"/>
          <p:nvPr/>
        </p:nvSpPr>
        <p:spPr>
          <a:xfrm>
            <a:off x="442050" y="2980750"/>
            <a:ext cx="8717700" cy="5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do low frequency noise levels affect both the settlement and the adult survival and fitness of the blue mussel?</a:t>
            </a:r>
            <a:endParaRPr sz="6600">
              <a:solidFill>
                <a:srgbClr val="403F3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rgbClr val="403F3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483" name="Google Shape;4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0856" y="4409800"/>
            <a:ext cx="8437799" cy="843779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6"/>
          <p:cNvSpPr txBox="1"/>
          <p:nvPr/>
        </p:nvSpPr>
        <p:spPr>
          <a:xfrm>
            <a:off x="15976500" y="153350"/>
            <a:ext cx="2311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03F3F"/>
                </a:solidFill>
              </a:rPr>
              <a:t>Wiscasset Newspaper</a:t>
            </a:r>
            <a:endParaRPr sz="1800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7"/>
          <p:cNvSpPr/>
          <p:nvPr/>
        </p:nvSpPr>
        <p:spPr>
          <a:xfrm>
            <a:off x="-105700" y="0"/>
            <a:ext cx="80166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7"/>
          <p:cNvSpPr txBox="1"/>
          <p:nvPr/>
        </p:nvSpPr>
        <p:spPr>
          <a:xfrm>
            <a:off x="205650" y="341750"/>
            <a:ext cx="12781800" cy="114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rmAutofit fontScale="6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80">
                <a:solidFill>
                  <a:srgbClr val="202729"/>
                </a:solidFill>
                <a:highlight>
                  <a:schemeClr val="lt1"/>
                </a:highlight>
                <a:latin typeface="Libre Baskerville"/>
                <a:ea typeface="Libre Baskerville"/>
                <a:cs typeface="Libre Baskerville"/>
                <a:sym typeface="Libre Baskerville"/>
              </a:rPr>
              <a:t>Recruitment of new mussels on settlement plates</a:t>
            </a:r>
            <a:endParaRPr sz="6880">
              <a:solidFill>
                <a:srgbClr val="202729"/>
              </a:solidFill>
              <a:highlight>
                <a:schemeClr val="lt1"/>
              </a:highlight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491" name="Google Shape;491;p27"/>
          <p:cNvPicPr preferRelativeResize="0"/>
          <p:nvPr/>
        </p:nvPicPr>
        <p:blipFill rotWithShape="1">
          <a:blip r:embed="rId4">
            <a:alphaModFix/>
          </a:blip>
          <a:srcRect l="78175" t="47817" r="11308" b="43944"/>
          <a:stretch/>
        </p:blipFill>
        <p:spPr>
          <a:xfrm>
            <a:off x="4929752" y="6641600"/>
            <a:ext cx="2604600" cy="2604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27"/>
          <p:cNvGrpSpPr/>
          <p:nvPr/>
        </p:nvGrpSpPr>
        <p:grpSpPr>
          <a:xfrm>
            <a:off x="-105678" y="4623768"/>
            <a:ext cx="4436021" cy="5663251"/>
            <a:chOff x="4294336" y="1714496"/>
            <a:chExt cx="2218010" cy="2831626"/>
          </a:xfrm>
        </p:grpSpPr>
        <p:pic>
          <p:nvPicPr>
            <p:cNvPr id="493" name="Google Shape;49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94336" y="1714496"/>
              <a:ext cx="2218010" cy="2831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p27"/>
            <p:cNvSpPr/>
            <p:nvPr/>
          </p:nvSpPr>
          <p:spPr>
            <a:xfrm>
              <a:off x="5896131" y="3012202"/>
              <a:ext cx="398100" cy="3657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50" tIns="91450" rIns="91450" bIns="914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5" name="Google Shape;4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9900" y="1687074"/>
            <a:ext cx="3219374" cy="24145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" name="Google Shape;496;p27"/>
          <p:cNvCxnSpPr>
            <a:stCxn id="494" idx="6"/>
            <a:endCxn id="491" idx="1"/>
          </p:cNvCxnSpPr>
          <p:nvPr/>
        </p:nvCxnSpPr>
        <p:spPr>
          <a:xfrm>
            <a:off x="3894111" y="7584879"/>
            <a:ext cx="1035600" cy="359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97" name="Google Shape;497;p27"/>
          <p:cNvPicPr preferRelativeResize="0"/>
          <p:nvPr/>
        </p:nvPicPr>
        <p:blipFill rotWithShape="1">
          <a:blip r:embed="rId6">
            <a:alphaModFix/>
          </a:blip>
          <a:srcRect l="3019" t="35851" r="4087" b="29555"/>
          <a:stretch/>
        </p:blipFill>
        <p:spPr>
          <a:xfrm rot="-5400000">
            <a:off x="3919675" y="2351001"/>
            <a:ext cx="3932460" cy="26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7"/>
          <p:cNvSpPr txBox="1"/>
          <p:nvPr/>
        </p:nvSpPr>
        <p:spPr>
          <a:xfrm>
            <a:off x="10588600" y="4101600"/>
            <a:ext cx="3850800" cy="66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02729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UNH Coastal Marine Lab</a:t>
            </a:r>
            <a:endParaRPr sz="2400" b="1">
              <a:solidFill>
                <a:srgbClr val="202729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9" name="Google Shape;499;p27"/>
          <p:cNvSpPr txBox="1"/>
          <p:nvPr/>
        </p:nvSpPr>
        <p:spPr>
          <a:xfrm>
            <a:off x="8413000" y="8261950"/>
            <a:ext cx="2947800" cy="66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02729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Newcastle Beach</a:t>
            </a:r>
            <a:endParaRPr sz="2400" b="1">
              <a:solidFill>
                <a:srgbClr val="202729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00" name="Google Shape;500;p27"/>
          <p:cNvPicPr preferRelativeResize="0"/>
          <p:nvPr/>
        </p:nvPicPr>
        <p:blipFill rotWithShape="1">
          <a:blip r:embed="rId7">
            <a:alphaModFix/>
          </a:blip>
          <a:srcRect l="26178" r="29040"/>
          <a:stretch/>
        </p:blipFill>
        <p:spPr>
          <a:xfrm>
            <a:off x="-105700" y="2422662"/>
            <a:ext cx="1035600" cy="201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28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506" name="Google Shape;506;p28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Google Shape;507;p2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28"/>
          <p:cNvSpPr txBox="1"/>
          <p:nvPr/>
        </p:nvSpPr>
        <p:spPr>
          <a:xfrm>
            <a:off x="1137750" y="1206724"/>
            <a:ext cx="16008900" cy="2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Amplitude of sounds 10-5000 Hz measured with hydrophones on each floating dock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09" name="Google Shape;509;p28"/>
          <p:cNvSpPr txBox="1"/>
          <p:nvPr/>
        </p:nvSpPr>
        <p:spPr>
          <a:xfrm>
            <a:off x="4572000" y="6311600"/>
            <a:ext cx="31698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Discovery of Sound in the Sea (DOSITS)</a:t>
            </a:r>
            <a:endParaRPr sz="1800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510" name="Google Shape;510;p28"/>
          <p:cNvPicPr preferRelativeResize="0"/>
          <p:nvPr/>
        </p:nvPicPr>
        <p:blipFill rotWithShape="1">
          <a:blip r:embed="rId3">
            <a:alphaModFix/>
          </a:blip>
          <a:srcRect l="26178" r="29040"/>
          <a:stretch/>
        </p:blipFill>
        <p:spPr>
          <a:xfrm>
            <a:off x="15010225" y="2870375"/>
            <a:ext cx="1632250" cy="3172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28"/>
          <p:cNvGrpSpPr/>
          <p:nvPr/>
        </p:nvGrpSpPr>
        <p:grpSpPr>
          <a:xfrm>
            <a:off x="846700" y="3270250"/>
            <a:ext cx="13719575" cy="6192275"/>
            <a:chOff x="393000" y="3576650"/>
            <a:chExt cx="13719575" cy="6192275"/>
          </a:xfrm>
        </p:grpSpPr>
        <p:sp>
          <p:nvSpPr>
            <p:cNvPr id="512" name="Google Shape;512;p28"/>
            <p:cNvSpPr/>
            <p:nvPr/>
          </p:nvSpPr>
          <p:spPr>
            <a:xfrm>
              <a:off x="393000" y="6946175"/>
              <a:ext cx="1758300" cy="2620800"/>
            </a:xfrm>
            <a:prstGeom prst="rect">
              <a:avLst/>
            </a:prstGeom>
            <a:noFill/>
            <a:ln w="2286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12354275" y="6946175"/>
              <a:ext cx="1758300" cy="2620800"/>
            </a:xfrm>
            <a:prstGeom prst="rect">
              <a:avLst/>
            </a:prstGeom>
            <a:noFill/>
            <a:ln w="2286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4" name="Google Shape;514;p28"/>
            <p:cNvGrpSpPr/>
            <p:nvPr/>
          </p:nvGrpSpPr>
          <p:grpSpPr>
            <a:xfrm>
              <a:off x="638936" y="3576650"/>
              <a:ext cx="12967588" cy="6192275"/>
              <a:chOff x="5320411" y="3718325"/>
              <a:chExt cx="12967588" cy="6192275"/>
            </a:xfrm>
          </p:grpSpPr>
          <p:pic>
            <p:nvPicPr>
              <p:cNvPr id="515" name="Google Shape;515;p28"/>
              <p:cNvPicPr preferRelativeResize="0"/>
              <p:nvPr/>
            </p:nvPicPr>
            <p:blipFill rotWithShape="1">
              <a:blip r:embed="rId4">
                <a:alphaModFix/>
              </a:blip>
              <a:srcRect l="25585" r="17958"/>
              <a:stretch/>
            </p:blipFill>
            <p:spPr>
              <a:xfrm>
                <a:off x="6143025" y="3718325"/>
                <a:ext cx="12144975" cy="6192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6" name="Google Shape;516;p28"/>
              <p:cNvPicPr preferRelativeResize="0"/>
              <p:nvPr/>
            </p:nvPicPr>
            <p:blipFill rotWithShape="1">
              <a:blip r:embed="rId4">
                <a:alphaModFix/>
              </a:blip>
              <a:srcRect r="96176"/>
              <a:stretch/>
            </p:blipFill>
            <p:spPr>
              <a:xfrm>
                <a:off x="5320411" y="3718325"/>
                <a:ext cx="822626" cy="6192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17" name="Google Shape;517;p28"/>
          <p:cNvSpPr txBox="1"/>
          <p:nvPr/>
        </p:nvSpPr>
        <p:spPr>
          <a:xfrm>
            <a:off x="2937125" y="3718325"/>
            <a:ext cx="34659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</a:rPr>
              <a:t>Medium sized Boat</a:t>
            </a:r>
            <a:endParaRPr sz="40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18" name="Google Shape;518;p28"/>
          <p:cNvSpPr txBox="1"/>
          <p:nvPr/>
        </p:nvSpPr>
        <p:spPr>
          <a:xfrm>
            <a:off x="14566275" y="6463625"/>
            <a:ext cx="34659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Sound Trap 500 (ST500), Ocean Instruments</a:t>
            </a:r>
            <a:endParaRPr sz="4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9"/>
          <p:cNvPicPr preferRelativeResize="0"/>
          <p:nvPr/>
        </p:nvPicPr>
        <p:blipFill rotWithShape="1">
          <a:blip r:embed="rId3">
            <a:alphaModFix/>
          </a:blip>
          <a:srcRect t="5269" b="5269"/>
          <a:stretch/>
        </p:blipFill>
        <p:spPr>
          <a:xfrm>
            <a:off x="0" y="0"/>
            <a:ext cx="1828799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9"/>
          <p:cNvSpPr txBox="1"/>
          <p:nvPr/>
        </p:nvSpPr>
        <p:spPr>
          <a:xfrm>
            <a:off x="1321274" y="1028700"/>
            <a:ext cx="88044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we’re looking for:</a:t>
            </a:r>
            <a:endParaRPr/>
          </a:p>
        </p:txBody>
      </p:sp>
      <p:sp>
        <p:nvSpPr>
          <p:cNvPr id="525" name="Google Shape;525;p29"/>
          <p:cNvSpPr/>
          <p:nvPr/>
        </p:nvSpPr>
        <p:spPr>
          <a:xfrm>
            <a:off x="1028700" y="4563595"/>
            <a:ext cx="4699000" cy="469898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29"/>
          <p:cNvPicPr preferRelativeResize="0"/>
          <p:nvPr/>
        </p:nvPicPr>
        <p:blipFill rotWithShape="1">
          <a:blip r:embed="rId4">
            <a:alphaModFix/>
          </a:blip>
          <a:srcRect l="15175" t="27768" r="30491" b="22413"/>
          <a:stretch/>
        </p:blipFill>
        <p:spPr>
          <a:xfrm>
            <a:off x="9790900" y="286750"/>
            <a:ext cx="4191952" cy="5124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9"/>
          <p:cNvSpPr/>
          <p:nvPr/>
        </p:nvSpPr>
        <p:spPr>
          <a:xfrm>
            <a:off x="6796638" y="4563595"/>
            <a:ext cx="4699000" cy="469898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9"/>
          <p:cNvSpPr/>
          <p:nvPr/>
        </p:nvSpPr>
        <p:spPr>
          <a:xfrm>
            <a:off x="12564576" y="4563595"/>
            <a:ext cx="4699000" cy="469898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9"/>
          <p:cNvSpPr txBox="1"/>
          <p:nvPr/>
        </p:nvSpPr>
        <p:spPr>
          <a:xfrm>
            <a:off x="1470650" y="5547813"/>
            <a:ext cx="3815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Number of new mussels present on plates from week to week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30" name="Google Shape;530;p29"/>
          <p:cNvSpPr txBox="1"/>
          <p:nvPr/>
        </p:nvSpPr>
        <p:spPr>
          <a:xfrm>
            <a:off x="13006538" y="5296838"/>
            <a:ext cx="3815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9DD19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Differences in adult mussels from both sites (respirometry, morphology) </a:t>
            </a:r>
            <a:endParaRPr b="1">
              <a:solidFill>
                <a:srgbClr val="9DD193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31" name="Google Shape;531;p29"/>
          <p:cNvSpPr txBox="1"/>
          <p:nvPr/>
        </p:nvSpPr>
        <p:spPr>
          <a:xfrm>
            <a:off x="6943988" y="4973575"/>
            <a:ext cx="44043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rates of settlement and amplitude of low frequency sound energy relate to each other</a:t>
            </a:r>
            <a:endParaRPr>
              <a:solidFill>
                <a:srgbClr val="2C6E4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532" name="Google Shape;532;p29"/>
          <p:cNvPicPr preferRelativeResize="0"/>
          <p:nvPr/>
        </p:nvPicPr>
        <p:blipFill rotWithShape="1">
          <a:blip r:embed="rId5">
            <a:alphaModFix/>
          </a:blip>
          <a:srcRect l="32503" t="14361" r="25064" b="16990"/>
          <a:stretch/>
        </p:blipFill>
        <p:spPr>
          <a:xfrm>
            <a:off x="11174200" y="6613075"/>
            <a:ext cx="2341925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43100" y="8414525"/>
            <a:ext cx="3039300" cy="30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888" y="9028065"/>
            <a:ext cx="1812224" cy="181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9"/>
          <p:cNvPicPr preferRelativeResize="0"/>
          <p:nvPr/>
        </p:nvPicPr>
        <p:blipFill rotWithShape="1">
          <a:blip r:embed="rId8">
            <a:alphaModFix/>
          </a:blip>
          <a:srcRect l="19176" t="23341" r="22340" b="21567"/>
          <a:stretch/>
        </p:blipFill>
        <p:spPr>
          <a:xfrm>
            <a:off x="4572000" y="7490150"/>
            <a:ext cx="3235100" cy="30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3275" y="8414525"/>
            <a:ext cx="2447625" cy="24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07498" y="8904764"/>
            <a:ext cx="2058826" cy="20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16125" y="8529350"/>
            <a:ext cx="2447625" cy="24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9"/>
          <p:cNvPicPr preferRelativeResize="0"/>
          <p:nvPr/>
        </p:nvPicPr>
        <p:blipFill rotWithShape="1">
          <a:blip r:embed="rId5">
            <a:alphaModFix/>
          </a:blip>
          <a:srcRect l="32503" t="14361" r="25064" b="16990"/>
          <a:stretch/>
        </p:blipFill>
        <p:spPr>
          <a:xfrm flipH="1">
            <a:off x="-871275" y="6749100"/>
            <a:ext cx="2341925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9"/>
          <p:cNvPicPr preferRelativeResize="0"/>
          <p:nvPr/>
        </p:nvPicPr>
        <p:blipFill rotWithShape="1">
          <a:blip r:embed="rId9">
            <a:alphaModFix/>
          </a:blip>
          <a:srcRect r="33673"/>
          <a:stretch/>
        </p:blipFill>
        <p:spPr>
          <a:xfrm flipH="1">
            <a:off x="1252401" y="8529350"/>
            <a:ext cx="1201974" cy="18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9"/>
          <p:cNvPicPr preferRelativeResize="0"/>
          <p:nvPr/>
        </p:nvPicPr>
        <p:blipFill rotWithShape="1">
          <a:blip r:embed="rId5">
            <a:alphaModFix/>
          </a:blip>
          <a:srcRect l="32503" t="14361" r="25064" b="16990"/>
          <a:stretch/>
        </p:blipFill>
        <p:spPr>
          <a:xfrm>
            <a:off x="17009625" y="6749100"/>
            <a:ext cx="2341925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9"/>
          <p:cNvPicPr preferRelativeResize="0"/>
          <p:nvPr/>
        </p:nvPicPr>
        <p:blipFill rotWithShape="1">
          <a:blip r:embed="rId6">
            <a:alphaModFix/>
          </a:blip>
          <a:srcRect l="39124"/>
          <a:stretch/>
        </p:blipFill>
        <p:spPr>
          <a:xfrm flipH="1">
            <a:off x="15837926" y="8763200"/>
            <a:ext cx="1425649" cy="23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076475" y="9196237"/>
            <a:ext cx="1475875" cy="14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7609875" y="9744906"/>
            <a:ext cx="792926" cy="7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6">
            <a:alphaModFix/>
          </a:blip>
          <a:srcRect l="22621" t="29052" r="16503" b="31127"/>
          <a:stretch/>
        </p:blipFill>
        <p:spPr>
          <a:xfrm flipH="1">
            <a:off x="1648626" y="9605262"/>
            <a:ext cx="1425649" cy="93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30"/>
          <p:cNvPicPr preferRelativeResize="0"/>
          <p:nvPr/>
        </p:nvPicPr>
        <p:blipFill rotWithShape="1">
          <a:blip r:embed="rId3">
            <a:alphaModFix/>
          </a:blip>
          <a:srcRect t="5269" b="5269"/>
          <a:stretch/>
        </p:blipFill>
        <p:spPr>
          <a:xfrm>
            <a:off x="0" y="0"/>
            <a:ext cx="1828799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0"/>
          <p:cNvSpPr txBox="1"/>
          <p:nvPr/>
        </p:nvSpPr>
        <p:spPr>
          <a:xfrm>
            <a:off x="1321274" y="1028700"/>
            <a:ext cx="88044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we’re looking for:</a:t>
            </a:r>
            <a:endParaRPr/>
          </a:p>
        </p:txBody>
      </p:sp>
      <p:sp>
        <p:nvSpPr>
          <p:cNvPr id="552" name="Google Shape;552;p30"/>
          <p:cNvSpPr/>
          <p:nvPr/>
        </p:nvSpPr>
        <p:spPr>
          <a:xfrm>
            <a:off x="1028700" y="4563595"/>
            <a:ext cx="4699000" cy="469898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30"/>
          <p:cNvPicPr preferRelativeResize="0"/>
          <p:nvPr/>
        </p:nvPicPr>
        <p:blipFill rotWithShape="1">
          <a:blip r:embed="rId4">
            <a:alphaModFix/>
          </a:blip>
          <a:srcRect l="15175" t="27768" r="30491" b="22413"/>
          <a:stretch/>
        </p:blipFill>
        <p:spPr>
          <a:xfrm>
            <a:off x="9790900" y="286750"/>
            <a:ext cx="4191952" cy="5124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0"/>
          <p:cNvSpPr/>
          <p:nvPr/>
        </p:nvSpPr>
        <p:spPr>
          <a:xfrm>
            <a:off x="6796638" y="4563595"/>
            <a:ext cx="4699000" cy="469898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0"/>
          <p:cNvSpPr/>
          <p:nvPr/>
        </p:nvSpPr>
        <p:spPr>
          <a:xfrm>
            <a:off x="12564576" y="4563595"/>
            <a:ext cx="4699000" cy="4698981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0"/>
          <p:cNvSpPr txBox="1"/>
          <p:nvPr/>
        </p:nvSpPr>
        <p:spPr>
          <a:xfrm>
            <a:off x="1470650" y="5547813"/>
            <a:ext cx="3815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Number of new mussels present on plates from week to week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57" name="Google Shape;557;p30"/>
          <p:cNvSpPr txBox="1"/>
          <p:nvPr/>
        </p:nvSpPr>
        <p:spPr>
          <a:xfrm>
            <a:off x="13006538" y="5296838"/>
            <a:ext cx="3815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9DD19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Differences in adult mussels from both sites (respirometry, morphology) </a:t>
            </a:r>
            <a:endParaRPr b="1">
              <a:solidFill>
                <a:srgbClr val="9DD193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58" name="Google Shape;558;p30"/>
          <p:cNvSpPr txBox="1"/>
          <p:nvPr/>
        </p:nvSpPr>
        <p:spPr>
          <a:xfrm>
            <a:off x="6943988" y="4973575"/>
            <a:ext cx="44043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rates of settlement and amplitude of low frequency sound energy relate to each other</a:t>
            </a:r>
            <a:endParaRPr>
              <a:solidFill>
                <a:srgbClr val="2C6E4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559" name="Google Shape;559;p30"/>
          <p:cNvPicPr preferRelativeResize="0"/>
          <p:nvPr/>
        </p:nvPicPr>
        <p:blipFill rotWithShape="1">
          <a:blip r:embed="rId5">
            <a:alphaModFix/>
          </a:blip>
          <a:srcRect l="32503" t="14361" r="25064" b="16990"/>
          <a:stretch/>
        </p:blipFill>
        <p:spPr>
          <a:xfrm>
            <a:off x="11174200" y="6613075"/>
            <a:ext cx="2341925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43100" y="8414525"/>
            <a:ext cx="3039300" cy="30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888" y="9028065"/>
            <a:ext cx="1812224" cy="181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0"/>
          <p:cNvPicPr preferRelativeResize="0"/>
          <p:nvPr/>
        </p:nvPicPr>
        <p:blipFill rotWithShape="1">
          <a:blip r:embed="rId8">
            <a:alphaModFix/>
          </a:blip>
          <a:srcRect l="19176" t="23341" r="22340" b="21567"/>
          <a:stretch/>
        </p:blipFill>
        <p:spPr>
          <a:xfrm>
            <a:off x="4572000" y="7490150"/>
            <a:ext cx="3235100" cy="30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3275" y="8414525"/>
            <a:ext cx="2447625" cy="24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07498" y="8904764"/>
            <a:ext cx="2058826" cy="20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16125" y="8529350"/>
            <a:ext cx="2447625" cy="24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0"/>
          <p:cNvPicPr preferRelativeResize="0"/>
          <p:nvPr/>
        </p:nvPicPr>
        <p:blipFill rotWithShape="1">
          <a:blip r:embed="rId5">
            <a:alphaModFix/>
          </a:blip>
          <a:srcRect l="32503" t="14361" r="25064" b="16990"/>
          <a:stretch/>
        </p:blipFill>
        <p:spPr>
          <a:xfrm flipH="1">
            <a:off x="-871275" y="6749100"/>
            <a:ext cx="2341925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0"/>
          <p:cNvPicPr preferRelativeResize="0"/>
          <p:nvPr/>
        </p:nvPicPr>
        <p:blipFill rotWithShape="1">
          <a:blip r:embed="rId9">
            <a:alphaModFix/>
          </a:blip>
          <a:srcRect r="33673"/>
          <a:stretch/>
        </p:blipFill>
        <p:spPr>
          <a:xfrm flipH="1">
            <a:off x="1252401" y="8529350"/>
            <a:ext cx="1201974" cy="18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0"/>
          <p:cNvPicPr preferRelativeResize="0"/>
          <p:nvPr/>
        </p:nvPicPr>
        <p:blipFill rotWithShape="1">
          <a:blip r:embed="rId5">
            <a:alphaModFix/>
          </a:blip>
          <a:srcRect l="32503" t="14361" r="25064" b="16990"/>
          <a:stretch/>
        </p:blipFill>
        <p:spPr>
          <a:xfrm>
            <a:off x="17009625" y="6749100"/>
            <a:ext cx="2341925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0"/>
          <p:cNvPicPr preferRelativeResize="0"/>
          <p:nvPr/>
        </p:nvPicPr>
        <p:blipFill rotWithShape="1">
          <a:blip r:embed="rId6">
            <a:alphaModFix/>
          </a:blip>
          <a:srcRect l="39124"/>
          <a:stretch/>
        </p:blipFill>
        <p:spPr>
          <a:xfrm flipH="1">
            <a:off x="15837926" y="8763200"/>
            <a:ext cx="1425649" cy="23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076475" y="9196237"/>
            <a:ext cx="1475875" cy="14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7609875" y="9744906"/>
            <a:ext cx="792926" cy="7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0"/>
          <p:cNvPicPr preferRelativeResize="0"/>
          <p:nvPr/>
        </p:nvPicPr>
        <p:blipFill rotWithShape="1">
          <a:blip r:embed="rId6">
            <a:alphaModFix/>
          </a:blip>
          <a:srcRect l="22621" t="29052" r="16503" b="31127"/>
          <a:stretch/>
        </p:blipFill>
        <p:spPr>
          <a:xfrm flipH="1">
            <a:off x="1648626" y="9605262"/>
            <a:ext cx="1425649" cy="93257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0"/>
          <p:cNvSpPr/>
          <p:nvPr/>
        </p:nvSpPr>
        <p:spPr>
          <a:xfrm>
            <a:off x="565550" y="4167200"/>
            <a:ext cx="11676300" cy="55776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413" y="0"/>
            <a:ext cx="15887835" cy="8197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1"/>
          <p:cNvSpPr txBox="1">
            <a:spLocks noGrp="1"/>
          </p:cNvSpPr>
          <p:nvPr>
            <p:ph type="title"/>
          </p:nvPr>
        </p:nvSpPr>
        <p:spPr>
          <a:xfrm>
            <a:off x="669725" y="8197450"/>
            <a:ext cx="16609200" cy="208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chemeClr val="lt1"/>
                </a:solidFill>
              </a:rPr>
              <a:t>New mussel population numbers increased over time in two main waves (as expected)</a:t>
            </a:r>
            <a:endParaRPr sz="6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413" y="0"/>
            <a:ext cx="15887835" cy="819745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2"/>
          <p:cNvSpPr/>
          <p:nvPr/>
        </p:nvSpPr>
        <p:spPr>
          <a:xfrm>
            <a:off x="8197450" y="4179100"/>
            <a:ext cx="1848300" cy="2625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32"/>
          <p:cNvSpPr txBox="1"/>
          <p:nvPr/>
        </p:nvSpPr>
        <p:spPr>
          <a:xfrm>
            <a:off x="7742050" y="3429000"/>
            <a:ext cx="1902000" cy="589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wave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32"/>
          <p:cNvSpPr txBox="1">
            <a:spLocks noGrp="1"/>
          </p:cNvSpPr>
          <p:nvPr>
            <p:ph type="title"/>
          </p:nvPr>
        </p:nvSpPr>
        <p:spPr>
          <a:xfrm>
            <a:off x="669725" y="8197450"/>
            <a:ext cx="16609200" cy="208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chemeClr val="lt1"/>
                </a:solidFill>
              </a:rPr>
              <a:t>New mussel population numbers increased over time in two main waves (as expected)</a:t>
            </a:r>
            <a:endParaRPr sz="6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124" name="Google Shape;124;p15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5"/>
          <p:cNvSpPr txBox="1"/>
          <p:nvPr/>
        </p:nvSpPr>
        <p:spPr>
          <a:xfrm>
            <a:off x="1137749" y="1206716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Anthrophony in the Ocean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9850" y="2397626"/>
            <a:ext cx="13810299" cy="58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10324325" y="8455150"/>
            <a:ext cx="4302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03F3F"/>
                </a:solidFill>
              </a:rPr>
              <a:t>Duarte et al 2021</a:t>
            </a:r>
            <a:endParaRPr sz="1800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3"/>
          <p:cNvSpPr txBox="1">
            <a:spLocks noGrp="1"/>
          </p:cNvSpPr>
          <p:nvPr>
            <p:ph type="title"/>
          </p:nvPr>
        </p:nvSpPr>
        <p:spPr>
          <a:xfrm>
            <a:off x="669725" y="8197450"/>
            <a:ext cx="16609200" cy="208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chemeClr val="lt1"/>
                </a:solidFill>
              </a:rPr>
              <a:t>New mussel population numbers increased over time in two main waves (as expected)</a:t>
            </a:r>
            <a:endParaRPr sz="6200">
              <a:solidFill>
                <a:schemeClr val="lt1"/>
              </a:solidFill>
            </a:endParaRPr>
          </a:p>
        </p:txBody>
      </p:sp>
      <p:pic>
        <p:nvPicPr>
          <p:cNvPr id="593" name="Google Shape;5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413" y="0"/>
            <a:ext cx="15887835" cy="8197451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3"/>
          <p:cNvSpPr/>
          <p:nvPr/>
        </p:nvSpPr>
        <p:spPr>
          <a:xfrm>
            <a:off x="8197450" y="4179100"/>
            <a:ext cx="1848300" cy="2625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3"/>
          <p:cNvSpPr txBox="1"/>
          <p:nvPr/>
        </p:nvSpPr>
        <p:spPr>
          <a:xfrm>
            <a:off x="7742050" y="3429000"/>
            <a:ext cx="1902000" cy="589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wave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3"/>
          <p:cNvSpPr txBox="1"/>
          <p:nvPr/>
        </p:nvSpPr>
        <p:spPr>
          <a:xfrm>
            <a:off x="9287475" y="1633975"/>
            <a:ext cx="2499600" cy="589500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wave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7" name="Google Shape;597;p33"/>
          <p:cNvCxnSpPr>
            <a:stCxn id="596" idx="2"/>
          </p:cNvCxnSpPr>
          <p:nvPr/>
        </p:nvCxnSpPr>
        <p:spPr>
          <a:xfrm>
            <a:off x="10537275" y="2223475"/>
            <a:ext cx="446400" cy="1419900"/>
          </a:xfrm>
          <a:prstGeom prst="straightConnector1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8" name="Google Shape;598;p33"/>
          <p:cNvCxnSpPr>
            <a:stCxn id="596" idx="0"/>
          </p:cNvCxnSpPr>
          <p:nvPr/>
        </p:nvCxnSpPr>
        <p:spPr>
          <a:xfrm rot="10800000" flipH="1">
            <a:off x="10537275" y="857275"/>
            <a:ext cx="1062300" cy="776700"/>
          </a:xfrm>
          <a:prstGeom prst="straightConnector1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4"/>
          <p:cNvSpPr txBox="1">
            <a:spLocks noGrp="1"/>
          </p:cNvSpPr>
          <p:nvPr>
            <p:ph type="title" idx="4294967295"/>
          </p:nvPr>
        </p:nvSpPr>
        <p:spPr>
          <a:xfrm>
            <a:off x="267900" y="8608225"/>
            <a:ext cx="180201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380">
                <a:solidFill>
                  <a:schemeClr val="lt1"/>
                </a:solidFill>
              </a:rPr>
              <a:t>Average daily sound amplitude levels decreased at the pier site over time, although there was high variability at both sites</a:t>
            </a:r>
            <a:endParaRPr sz="5380">
              <a:solidFill>
                <a:schemeClr val="lt1"/>
              </a:solidFill>
            </a:endParaRPr>
          </a:p>
        </p:txBody>
      </p:sp>
      <p:pic>
        <p:nvPicPr>
          <p:cNvPr id="604" name="Google Shape;6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300" y="0"/>
            <a:ext cx="16203375" cy="814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4"/>
          <p:cNvSpPr txBox="1"/>
          <p:nvPr/>
        </p:nvSpPr>
        <p:spPr>
          <a:xfrm>
            <a:off x="10624900" y="1146850"/>
            <a:ext cx="63633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Noise Value as an interaction of site and time (date)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 = -0.07506 dB re 1uPa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&lt; .0001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34"/>
          <p:cNvSpPr txBox="1"/>
          <p:nvPr/>
        </p:nvSpPr>
        <p:spPr>
          <a:xfrm>
            <a:off x="11215700" y="9858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275" y="0"/>
            <a:ext cx="14948249" cy="87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5"/>
          <p:cNvSpPr txBox="1">
            <a:spLocks noGrp="1"/>
          </p:cNvSpPr>
          <p:nvPr>
            <p:ph type="title" idx="4294967295"/>
          </p:nvPr>
        </p:nvSpPr>
        <p:spPr>
          <a:xfrm>
            <a:off x="50" y="8989675"/>
            <a:ext cx="17498700" cy="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980">
                <a:solidFill>
                  <a:schemeClr val="lt1"/>
                </a:solidFill>
              </a:rPr>
              <a:t>Daily trends were seen at both sites, including tidal flow noise and increased noise during daylight hours (5am-8pm)</a:t>
            </a:r>
            <a:endParaRPr sz="498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36"/>
          <p:cNvGrpSpPr/>
          <p:nvPr/>
        </p:nvGrpSpPr>
        <p:grpSpPr>
          <a:xfrm>
            <a:off x="187550" y="0"/>
            <a:ext cx="16035974" cy="8787725"/>
            <a:chOff x="187550" y="0"/>
            <a:chExt cx="16035974" cy="8787725"/>
          </a:xfrm>
        </p:grpSpPr>
        <p:pic>
          <p:nvPicPr>
            <p:cNvPr id="618" name="Google Shape;618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75275" y="0"/>
              <a:ext cx="14948249" cy="878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36"/>
            <p:cNvSpPr txBox="1"/>
            <p:nvPr/>
          </p:nvSpPr>
          <p:spPr>
            <a:xfrm>
              <a:off x="187550" y="2491325"/>
              <a:ext cx="1902000" cy="58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Tidal flow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0" name="Google Shape;620;p36"/>
            <p:cNvCxnSpPr>
              <a:stCxn id="619" idx="3"/>
            </p:cNvCxnSpPr>
            <p:nvPr/>
          </p:nvCxnSpPr>
          <p:spPr>
            <a:xfrm rot="10800000" flipH="1">
              <a:off x="2089550" y="2276975"/>
              <a:ext cx="1098300" cy="509100"/>
            </a:xfrm>
            <a:prstGeom prst="straightConnector1">
              <a:avLst/>
            </a:prstGeom>
            <a:noFill/>
            <a:ln w="38100" cap="flat" cmpd="sng">
              <a:solidFill>
                <a:srgbClr val="A4C2F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1" name="Google Shape;621;p36"/>
            <p:cNvCxnSpPr>
              <a:stCxn id="619" idx="3"/>
            </p:cNvCxnSpPr>
            <p:nvPr/>
          </p:nvCxnSpPr>
          <p:spPr>
            <a:xfrm>
              <a:off x="2089550" y="2786075"/>
              <a:ext cx="1205400" cy="187500"/>
            </a:xfrm>
            <a:prstGeom prst="straightConnector1">
              <a:avLst/>
            </a:prstGeom>
            <a:noFill/>
            <a:ln w="38100" cap="flat" cmpd="sng">
              <a:solidFill>
                <a:srgbClr val="A4C2F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2" name="Google Shape;622;p36"/>
            <p:cNvCxnSpPr>
              <a:stCxn id="619" idx="3"/>
            </p:cNvCxnSpPr>
            <p:nvPr/>
          </p:nvCxnSpPr>
          <p:spPr>
            <a:xfrm>
              <a:off x="2089550" y="2786075"/>
              <a:ext cx="1232400" cy="1044900"/>
            </a:xfrm>
            <a:prstGeom prst="straightConnector1">
              <a:avLst/>
            </a:prstGeom>
            <a:noFill/>
            <a:ln w="38100" cap="flat" cmpd="sng">
              <a:solidFill>
                <a:srgbClr val="A4C2F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3" name="Google Shape;623;p36"/>
            <p:cNvCxnSpPr/>
            <p:nvPr/>
          </p:nvCxnSpPr>
          <p:spPr>
            <a:xfrm flipH="1">
              <a:off x="4682250" y="6254375"/>
              <a:ext cx="7769100" cy="24600"/>
            </a:xfrm>
            <a:prstGeom prst="straightConnector1">
              <a:avLst/>
            </a:prstGeom>
            <a:noFill/>
            <a:ln w="762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4" name="Google Shape;624;p36"/>
            <p:cNvSpPr txBox="1"/>
            <p:nvPr/>
          </p:nvSpPr>
          <p:spPr>
            <a:xfrm>
              <a:off x="5153800" y="6395400"/>
              <a:ext cx="2199600" cy="58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9900"/>
                  </a:solidFill>
                  <a:latin typeface="Calibri"/>
                  <a:ea typeface="Calibri"/>
                  <a:cs typeface="Calibri"/>
                  <a:sym typeface="Calibri"/>
                </a:rPr>
                <a:t>Daylight hours</a:t>
              </a:r>
              <a:endParaRPr sz="24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36"/>
          <p:cNvSpPr txBox="1">
            <a:spLocks noGrp="1"/>
          </p:cNvSpPr>
          <p:nvPr>
            <p:ph type="title" idx="4294967295"/>
          </p:nvPr>
        </p:nvSpPr>
        <p:spPr>
          <a:xfrm>
            <a:off x="50" y="8989675"/>
            <a:ext cx="17498700" cy="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980">
                <a:solidFill>
                  <a:schemeClr val="lt1"/>
                </a:solidFill>
              </a:rPr>
              <a:t>Daily trends were seen at both sites, including tidal flow noise and increased noise during daylight hours (5am-8pm)</a:t>
            </a:r>
            <a:endParaRPr sz="498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37"/>
          <p:cNvGrpSpPr/>
          <p:nvPr/>
        </p:nvGrpSpPr>
        <p:grpSpPr>
          <a:xfrm>
            <a:off x="2433188" y="6"/>
            <a:ext cx="13421623" cy="8639222"/>
            <a:chOff x="0" y="-93762"/>
            <a:chExt cx="10103600" cy="7045524"/>
          </a:xfrm>
        </p:grpSpPr>
        <p:pic>
          <p:nvPicPr>
            <p:cNvPr id="631" name="Google Shape;631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93762"/>
              <a:ext cx="10103600" cy="7045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37"/>
            <p:cNvPicPr preferRelativeResize="0"/>
            <p:nvPr/>
          </p:nvPicPr>
          <p:blipFill rotWithShape="1">
            <a:blip r:embed="rId4">
              <a:alphaModFix/>
            </a:blip>
            <a:srcRect l="10238" t="18681" r="5359" b="9741"/>
            <a:stretch/>
          </p:blipFill>
          <p:spPr>
            <a:xfrm>
              <a:off x="7491975" y="187525"/>
              <a:ext cx="2128000" cy="2303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3" name="Google Shape;633;p37"/>
          <p:cNvSpPr txBox="1">
            <a:spLocks noGrp="1"/>
          </p:cNvSpPr>
          <p:nvPr>
            <p:ph type="title" idx="4294967295"/>
          </p:nvPr>
        </p:nvSpPr>
        <p:spPr>
          <a:xfrm>
            <a:off x="0" y="8297300"/>
            <a:ext cx="18288000" cy="216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200">
                <a:solidFill>
                  <a:schemeClr val="lt1"/>
                </a:solidFill>
              </a:rPr>
              <a:t>In a field setting, blue mussel recruitment was negatively correlated with low frequency sound amplitude (loudness of low sounds)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634" name="Google Shape;634;p37"/>
          <p:cNvSpPr txBox="1"/>
          <p:nvPr/>
        </p:nvSpPr>
        <p:spPr>
          <a:xfrm>
            <a:off x="6842750" y="2443500"/>
            <a:ext cx="3469800" cy="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37"/>
          <p:cNvSpPr txBox="1"/>
          <p:nvPr/>
        </p:nvSpPr>
        <p:spPr>
          <a:xfrm>
            <a:off x="4093150" y="798050"/>
            <a:ext cx="8057700" cy="24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Change in recruits as a function of noise value, all points considered (estimate = -9.1, p  = 0.04)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sp>
        <p:nvSpPr>
          <p:cNvPr id="636" name="Google Shape;636;p37"/>
          <p:cNvSpPr/>
          <p:nvPr/>
        </p:nvSpPr>
        <p:spPr>
          <a:xfrm>
            <a:off x="6307100" y="334650"/>
            <a:ext cx="772200" cy="3603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8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642" name="Google Shape;642;p38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Google Shape;643;p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38"/>
          <p:cNvSpPr txBox="1"/>
          <p:nvPr/>
        </p:nvSpPr>
        <p:spPr>
          <a:xfrm>
            <a:off x="1137750" y="1206724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Conclusions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45" name="Google Shape;645;p38"/>
          <p:cNvSpPr txBox="1"/>
          <p:nvPr/>
        </p:nvSpPr>
        <p:spPr>
          <a:xfrm>
            <a:off x="957550" y="2409025"/>
            <a:ext cx="12171600" cy="6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381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300"/>
              <a:buAutoNum type="arabicPeriod"/>
            </a:pPr>
            <a:r>
              <a:rPr lang="en-US" sz="3300" b="1">
                <a:solidFill>
                  <a:srgbClr val="403F3F"/>
                </a:solidFill>
              </a:rPr>
              <a:t>Sound amplitude from 10-5000 Hz differed between the two sites through time</a:t>
            </a:r>
            <a:endParaRPr sz="3300" b="1">
              <a:solidFill>
                <a:srgbClr val="403F3F"/>
              </a:solidFill>
            </a:endParaRPr>
          </a:p>
          <a:p>
            <a:pPr marL="457200" marR="0" lvl="0" indent="-4381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300"/>
              <a:buAutoNum type="arabicPeriod"/>
            </a:pPr>
            <a:r>
              <a:rPr lang="en-US" sz="3300" b="1">
                <a:solidFill>
                  <a:srgbClr val="403F3F"/>
                </a:solidFill>
              </a:rPr>
              <a:t>Blue mussel settlement differed in magnitude and peak settlement time between the two sites</a:t>
            </a:r>
            <a:endParaRPr sz="3300" b="1">
              <a:solidFill>
                <a:srgbClr val="403F3F"/>
              </a:solidFill>
            </a:endParaRPr>
          </a:p>
          <a:p>
            <a:pPr marL="4572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AutoNum type="arabicPeriod"/>
            </a:pPr>
            <a:r>
              <a:rPr lang="en-US" sz="4100" b="1">
                <a:solidFill>
                  <a:srgbClr val="403F3F"/>
                </a:solidFill>
              </a:rPr>
              <a:t>Preliminary models show that mussel recruitment decreases were associated with increasing ambient low sound (primarily vessel noise) </a:t>
            </a:r>
            <a:endParaRPr sz="4100" b="1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646" name="Google Shape;646;p38"/>
          <p:cNvPicPr preferRelativeResize="0"/>
          <p:nvPr/>
        </p:nvPicPr>
        <p:blipFill rotWithShape="1">
          <a:blip r:embed="rId3">
            <a:alphaModFix/>
          </a:blip>
          <a:srcRect l="53022" t="15910" b="14674"/>
          <a:stretch/>
        </p:blipFill>
        <p:spPr>
          <a:xfrm>
            <a:off x="13232025" y="4683725"/>
            <a:ext cx="5055974" cy="56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5299" y="694025"/>
            <a:ext cx="4942700" cy="49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1950" y="7697225"/>
            <a:ext cx="1712451" cy="17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40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668" name="Google Shape;668;p40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9" name="Google Shape;669;p4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40"/>
          <p:cNvSpPr txBox="1"/>
          <p:nvPr/>
        </p:nvSpPr>
        <p:spPr>
          <a:xfrm>
            <a:off x="1137750" y="1206724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Conclusions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71" name="Google Shape;671;p40"/>
          <p:cNvSpPr txBox="1"/>
          <p:nvPr/>
        </p:nvSpPr>
        <p:spPr>
          <a:xfrm>
            <a:off x="957550" y="2409025"/>
            <a:ext cx="12171600" cy="6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381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300"/>
              <a:buAutoNum type="arabicPeriod"/>
            </a:pPr>
            <a:r>
              <a:rPr lang="en-US" sz="3300" b="1">
                <a:solidFill>
                  <a:srgbClr val="403F3F"/>
                </a:solidFill>
              </a:rPr>
              <a:t>Sound amplitude from 10-5000 Hz differed between the two sites through time</a:t>
            </a:r>
            <a:endParaRPr sz="3300" b="1">
              <a:solidFill>
                <a:srgbClr val="403F3F"/>
              </a:solidFill>
            </a:endParaRPr>
          </a:p>
          <a:p>
            <a:pPr marL="457200" marR="0" lvl="0" indent="-4381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300"/>
              <a:buAutoNum type="arabicPeriod"/>
            </a:pPr>
            <a:r>
              <a:rPr lang="en-US" sz="3300" b="1">
                <a:solidFill>
                  <a:srgbClr val="403F3F"/>
                </a:solidFill>
              </a:rPr>
              <a:t>Blue mussel settlement differed in magnitude and peak settlement time between the two sites</a:t>
            </a:r>
            <a:endParaRPr sz="3300" b="1">
              <a:solidFill>
                <a:srgbClr val="403F3F"/>
              </a:solidFill>
            </a:endParaRPr>
          </a:p>
          <a:p>
            <a:pPr marL="4572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AutoNum type="arabicPeriod"/>
            </a:pPr>
            <a:r>
              <a:rPr lang="en-US" sz="4100" b="1">
                <a:solidFill>
                  <a:srgbClr val="403F3F"/>
                </a:solidFill>
              </a:rPr>
              <a:t>Preliminary models show that mussel recruitment decreases were associated with increasing ambient low sound (primarily vessel noise) </a:t>
            </a:r>
            <a:endParaRPr sz="4100" b="1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672" name="Google Shape;672;p40"/>
          <p:cNvPicPr preferRelativeResize="0"/>
          <p:nvPr/>
        </p:nvPicPr>
        <p:blipFill rotWithShape="1">
          <a:blip r:embed="rId3">
            <a:alphaModFix/>
          </a:blip>
          <a:srcRect l="53022" t="15910" b="14674"/>
          <a:stretch/>
        </p:blipFill>
        <p:spPr>
          <a:xfrm>
            <a:off x="13232025" y="4683725"/>
            <a:ext cx="5055974" cy="56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5299" y="694025"/>
            <a:ext cx="4942700" cy="49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1950" y="7697225"/>
            <a:ext cx="1712451" cy="171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65787" y="7722852"/>
            <a:ext cx="1944125" cy="19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0"/>
          <p:cNvSpPr txBox="1"/>
          <p:nvPr/>
        </p:nvSpPr>
        <p:spPr>
          <a:xfrm>
            <a:off x="9705200" y="9730950"/>
            <a:ext cx="15960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Wikipedia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40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668" name="Google Shape;668;p40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9" name="Google Shape;669;p4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40"/>
          <p:cNvSpPr txBox="1"/>
          <p:nvPr/>
        </p:nvSpPr>
        <p:spPr>
          <a:xfrm>
            <a:off x="1137750" y="1206724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Conclusions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71" name="Google Shape;671;p40"/>
          <p:cNvSpPr txBox="1"/>
          <p:nvPr/>
        </p:nvSpPr>
        <p:spPr>
          <a:xfrm>
            <a:off x="957550" y="2409025"/>
            <a:ext cx="12171600" cy="6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381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300"/>
              <a:buAutoNum type="arabicPeriod"/>
            </a:pPr>
            <a:r>
              <a:rPr lang="en-US" sz="3300" b="1">
                <a:solidFill>
                  <a:srgbClr val="403F3F"/>
                </a:solidFill>
              </a:rPr>
              <a:t>Sound amplitude from 10-5000 Hz differed between the two sites through time</a:t>
            </a:r>
            <a:endParaRPr sz="3300" b="1">
              <a:solidFill>
                <a:srgbClr val="403F3F"/>
              </a:solidFill>
            </a:endParaRPr>
          </a:p>
          <a:p>
            <a:pPr marL="457200" marR="0" lvl="0" indent="-4381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300"/>
              <a:buAutoNum type="arabicPeriod"/>
            </a:pPr>
            <a:r>
              <a:rPr lang="en-US" sz="3300" b="1">
                <a:solidFill>
                  <a:srgbClr val="403F3F"/>
                </a:solidFill>
              </a:rPr>
              <a:t>Blue mussel settlement differed in magnitude and peak settlement time between the two sites</a:t>
            </a:r>
            <a:endParaRPr sz="3300" b="1">
              <a:solidFill>
                <a:srgbClr val="403F3F"/>
              </a:solidFill>
            </a:endParaRPr>
          </a:p>
          <a:p>
            <a:pPr marL="4572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AutoNum type="arabicPeriod"/>
            </a:pPr>
            <a:r>
              <a:rPr lang="en-US" sz="4100" b="1">
                <a:solidFill>
                  <a:srgbClr val="403F3F"/>
                </a:solidFill>
              </a:rPr>
              <a:t>Preliminary models show that mussel recruitment decreases were associated with increasing ambient low sound (primarily vessel noise) </a:t>
            </a:r>
            <a:endParaRPr sz="4100" b="1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672" name="Google Shape;672;p40"/>
          <p:cNvPicPr preferRelativeResize="0"/>
          <p:nvPr/>
        </p:nvPicPr>
        <p:blipFill rotWithShape="1">
          <a:blip r:embed="rId3">
            <a:alphaModFix/>
          </a:blip>
          <a:srcRect l="53022" t="15910" b="14674"/>
          <a:stretch/>
        </p:blipFill>
        <p:spPr>
          <a:xfrm>
            <a:off x="13232025" y="4683725"/>
            <a:ext cx="5055974" cy="56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5299" y="694025"/>
            <a:ext cx="4942700" cy="49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1950" y="7697225"/>
            <a:ext cx="1712451" cy="171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65787" y="7722852"/>
            <a:ext cx="1944125" cy="19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0"/>
          <p:cNvSpPr txBox="1"/>
          <p:nvPr/>
        </p:nvSpPr>
        <p:spPr>
          <a:xfrm>
            <a:off x="9465849" y="7127774"/>
            <a:ext cx="19440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20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40"/>
          <p:cNvSpPr txBox="1"/>
          <p:nvPr/>
        </p:nvSpPr>
        <p:spPr>
          <a:xfrm>
            <a:off x="9705200" y="9730950"/>
            <a:ext cx="15960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Wikipedia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465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41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683" name="Google Shape;683;p41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Google Shape;684;p4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5" name="Google Shape;685;p41"/>
          <p:cNvSpPr txBox="1"/>
          <p:nvPr/>
        </p:nvSpPr>
        <p:spPr>
          <a:xfrm>
            <a:off x="1137750" y="1206724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Acknowledgements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86" name="Google Shape;686;p41"/>
          <p:cNvSpPr txBox="1"/>
          <p:nvPr/>
        </p:nvSpPr>
        <p:spPr>
          <a:xfrm>
            <a:off x="1990575" y="2544950"/>
            <a:ext cx="12301800" cy="4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600"/>
              <a:buChar char="●"/>
            </a:pPr>
            <a:r>
              <a:rPr lang="en-US" sz="3600">
                <a:solidFill>
                  <a:srgbClr val="403F3F"/>
                </a:solidFill>
              </a:rPr>
              <a:t>Dr. Liz Harvey</a:t>
            </a:r>
            <a:endParaRPr sz="3600">
              <a:solidFill>
                <a:srgbClr val="403F3F"/>
              </a:solidFill>
            </a:endParaRPr>
          </a:p>
          <a:p>
            <a:pPr marL="457200" lvl="0" indent="-45720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600"/>
              <a:buChar char="●"/>
            </a:pPr>
            <a:r>
              <a:rPr lang="en-US" sz="3600">
                <a:solidFill>
                  <a:srgbClr val="403F3F"/>
                </a:solidFill>
              </a:rPr>
              <a:t>Dr. Jen Miksis-Olds</a:t>
            </a:r>
            <a:endParaRPr sz="3600">
              <a:solidFill>
                <a:srgbClr val="403F3F"/>
              </a:solidFill>
            </a:endParaRPr>
          </a:p>
          <a:p>
            <a:pPr marL="457200" lvl="0" indent="-45720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600"/>
              <a:buChar char="●"/>
            </a:pPr>
            <a:r>
              <a:rPr lang="en-US" sz="3600">
                <a:solidFill>
                  <a:srgbClr val="403F3F"/>
                </a:solidFill>
              </a:rPr>
              <a:t>Maddie Wilson</a:t>
            </a:r>
            <a:endParaRPr sz="3600">
              <a:solidFill>
                <a:srgbClr val="403F3F"/>
              </a:solidFill>
            </a:endParaRPr>
          </a:p>
          <a:p>
            <a:pPr marL="457200" marR="0" lvl="0" indent="-45720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600"/>
              <a:buChar char="●"/>
            </a:pPr>
            <a:r>
              <a:rPr lang="en-US" sz="3600">
                <a:solidFill>
                  <a:srgbClr val="403F3F"/>
                </a:solidFill>
              </a:rPr>
              <a:t>Todd Stelling</a:t>
            </a:r>
            <a:endParaRPr sz="3600">
              <a:solidFill>
                <a:srgbClr val="403F3F"/>
              </a:solidFill>
            </a:endParaRPr>
          </a:p>
          <a:p>
            <a:pPr marL="457200" marR="0" lvl="0" indent="-45720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3600"/>
              <a:buChar char="●"/>
            </a:pPr>
            <a:r>
              <a:rPr lang="en-US" sz="3600">
                <a:solidFill>
                  <a:srgbClr val="403F3F"/>
                </a:solidFill>
              </a:rPr>
              <a:t>Michaela Edwards</a:t>
            </a:r>
            <a:endParaRPr sz="3600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87" name="Google Shape;687;p41"/>
          <p:cNvSpPr txBox="1"/>
          <p:nvPr/>
        </p:nvSpPr>
        <p:spPr>
          <a:xfrm>
            <a:off x="1137750" y="1945625"/>
            <a:ext cx="12019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688" name="Google Shape;688;p41"/>
          <p:cNvPicPr preferRelativeResize="0"/>
          <p:nvPr/>
        </p:nvPicPr>
        <p:blipFill rotWithShape="1">
          <a:blip r:embed="rId3">
            <a:alphaModFix/>
          </a:blip>
          <a:srcRect t="17129"/>
          <a:stretch/>
        </p:blipFill>
        <p:spPr>
          <a:xfrm>
            <a:off x="7096075" y="2827987"/>
            <a:ext cx="4755702" cy="480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1"/>
          <p:cNvPicPr preferRelativeResize="0"/>
          <p:nvPr/>
        </p:nvPicPr>
        <p:blipFill rotWithShape="1">
          <a:blip r:embed="rId4">
            <a:alphaModFix/>
          </a:blip>
          <a:srcRect b="32908"/>
          <a:stretch/>
        </p:blipFill>
        <p:spPr>
          <a:xfrm>
            <a:off x="13668400" y="0"/>
            <a:ext cx="4755701" cy="389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1775" y="3891650"/>
            <a:ext cx="4818647" cy="587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42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696" name="Google Shape;696;p42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7" name="Google Shape;697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p42"/>
          <p:cNvSpPr txBox="1"/>
          <p:nvPr/>
        </p:nvSpPr>
        <p:spPr>
          <a:xfrm>
            <a:off x="638925" y="1180274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Questions?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99" name="Google Shape;699;p42"/>
          <p:cNvSpPr txBox="1"/>
          <p:nvPr/>
        </p:nvSpPr>
        <p:spPr>
          <a:xfrm>
            <a:off x="2151300" y="2571750"/>
            <a:ext cx="123018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700" name="Google Shape;7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160" y="694013"/>
            <a:ext cx="4297526" cy="42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2"/>
          <p:cNvPicPr preferRelativeResize="0"/>
          <p:nvPr/>
        </p:nvPicPr>
        <p:blipFill rotWithShape="1">
          <a:blip r:embed="rId4">
            <a:alphaModFix/>
          </a:blip>
          <a:srcRect t="20350"/>
          <a:stretch/>
        </p:blipFill>
        <p:spPr>
          <a:xfrm>
            <a:off x="4948425" y="3942300"/>
            <a:ext cx="5974276" cy="63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1763510" y="1496138"/>
            <a:ext cx="5044927" cy="672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2"/>
          <p:cNvPicPr preferRelativeResize="0"/>
          <p:nvPr/>
        </p:nvPicPr>
        <p:blipFill rotWithShape="1">
          <a:blip r:embed="rId6">
            <a:alphaModFix/>
          </a:blip>
          <a:srcRect l="40472" t="45093" b="17076"/>
          <a:stretch/>
        </p:blipFill>
        <p:spPr>
          <a:xfrm>
            <a:off x="638925" y="2571744"/>
            <a:ext cx="4297524" cy="364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6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134" name="Google Shape;134;p16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6"/>
          <p:cNvSpPr txBox="1"/>
          <p:nvPr/>
        </p:nvSpPr>
        <p:spPr>
          <a:xfrm>
            <a:off x="1137749" y="1206716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Anthrophony in the Ocean</a:t>
            </a:r>
            <a:endParaRPr/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9850" y="2397626"/>
            <a:ext cx="13810299" cy="58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/>
        </p:nvSpPr>
        <p:spPr>
          <a:xfrm>
            <a:off x="10324325" y="8455150"/>
            <a:ext cx="4302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03F3F"/>
                </a:solidFill>
              </a:rPr>
              <a:t>Duarte et al 2021</a:t>
            </a:r>
            <a:endParaRPr sz="1800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9" name="Google Shape;139;p16"/>
          <p:cNvSpPr/>
          <p:nvPr/>
        </p:nvSpPr>
        <p:spPr>
          <a:xfrm rot="5400000">
            <a:off x="4662575" y="3875650"/>
            <a:ext cx="6228600" cy="3466500"/>
          </a:xfrm>
          <a:prstGeom prst="rect">
            <a:avLst/>
          </a:prstGeom>
          <a:noFill/>
          <a:ln w="152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43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709" name="Google Shape;709;p43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0" name="Google Shape;710;p4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43"/>
          <p:cNvSpPr txBox="1"/>
          <p:nvPr/>
        </p:nvSpPr>
        <p:spPr>
          <a:xfrm>
            <a:off x="1139600" y="1084524"/>
            <a:ext cx="160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References</a:t>
            </a: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12" name="Google Shape;712;p43"/>
          <p:cNvSpPr txBox="1"/>
          <p:nvPr/>
        </p:nvSpPr>
        <p:spPr>
          <a:xfrm>
            <a:off x="2151300" y="2571750"/>
            <a:ext cx="123018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13" name="Google Shape;713;p43"/>
          <p:cNvSpPr txBox="1"/>
          <p:nvPr/>
        </p:nvSpPr>
        <p:spPr>
          <a:xfrm>
            <a:off x="638925" y="1823425"/>
            <a:ext cx="12461700" cy="7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Duarte, Carlos M., Lucille Chapuis, Shaun P. Collin, Daniel P. Costa, Reny P. Devassy, Victor M. Eguiluz, Christine Erbe, et al. “The Soundscape of the Anthropocene Ocean.” </a:t>
            </a:r>
            <a:r>
              <a:rPr lang="en-US" i="1">
                <a:solidFill>
                  <a:schemeClr val="dk1"/>
                </a:solidFill>
              </a:rPr>
              <a:t>Science</a:t>
            </a:r>
            <a:r>
              <a:rPr lang="en-US">
                <a:solidFill>
                  <a:schemeClr val="dk1"/>
                </a:solidFill>
              </a:rPr>
              <a:t> 371, no. 6529 (February 5, 2021): eaba4658.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https://doi.org/10.1126/science.aba4658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Hawkins, Anthony D., Richard A. Hazelwood, Arthur N. Popper, and Patrick C. Macey. “Substrate Vibrations and Their Potential Effects upon Fishes and Invertebrates.” </a:t>
            </a:r>
            <a:r>
              <a:rPr lang="en-US" i="1">
                <a:solidFill>
                  <a:schemeClr val="dk1"/>
                </a:solidFill>
              </a:rPr>
              <a:t>The Journal of the Acoustical Society of America</a:t>
            </a:r>
            <a:r>
              <a:rPr lang="en-US">
                <a:solidFill>
                  <a:schemeClr val="dk1"/>
                </a:solidFill>
              </a:rPr>
              <a:t> 149, no. 4 (April 2021): 2782–90.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https://doi.org/10.1121/10.0004773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Jolivet, Aurélie, Rejean Tremblay, Fréderic Olivier, Cédric Gervaise, Rémi Sonier, Bertrand Genard, and Laurent Chauvaud. “Validation of Trophic and Anthropic Underwater Noise as Settlement Trigger in Blue Mussels.” </a:t>
            </a:r>
            <a:r>
              <a:rPr lang="en-US" i="1">
                <a:solidFill>
                  <a:schemeClr val="dk1"/>
                </a:solidFill>
              </a:rPr>
              <a:t>Scientific Reports</a:t>
            </a:r>
            <a:r>
              <a:rPr lang="en-US">
                <a:solidFill>
                  <a:schemeClr val="dk1"/>
                </a:solidFill>
              </a:rPr>
              <a:t> 6, no. 1 (September 20, 2016): 33829.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https://doi.org/10.1038/srep33829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Lillis, A, Db Eggleston, and Dr Bohnenstiehl. “Soundscape Variation from a Larval Perspective: The Case for Habitat-Associated Sound as a Settlement Cue for Weakly Swimming Estuarine Larvae.” </a:t>
            </a:r>
            <a:r>
              <a:rPr lang="en-US" i="1">
                <a:solidFill>
                  <a:schemeClr val="dk1"/>
                </a:solidFill>
              </a:rPr>
              <a:t>Marine Ecology Progress Series</a:t>
            </a:r>
            <a:r>
              <a:rPr lang="en-US">
                <a:solidFill>
                  <a:schemeClr val="dk1"/>
                </a:solidFill>
              </a:rPr>
              <a:t> 509 (August 27, 2014): 57–70.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https://doi.org/10.3354/meps10917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Lillis, Ashlee, DelWayne R. Bohnenstiehl, and David B. Eggleston. “Soundscape Manipulation Enhances Larval Recruitment of a Reef-Building Mollusk.” </a:t>
            </a:r>
            <a:r>
              <a:rPr lang="en-US" i="1">
                <a:solidFill>
                  <a:schemeClr val="dk1"/>
                </a:solidFill>
              </a:rPr>
              <a:t>PeerJ</a:t>
            </a:r>
            <a:r>
              <a:rPr lang="en-US">
                <a:solidFill>
                  <a:schemeClr val="dk1"/>
                </a:solidFill>
              </a:rPr>
              <a:t> 3 (June 4, 2015): e999.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https://doi.org/10.7717/peerj.999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Lillis, Ashlee, David B. Eggleston, and DelWayne R. Bohnenstiehl. “Correction: Oyster Larvae Settle in Response to Habitat-Associated Underwater Sounds.” Edited by Simon Thrush. </a:t>
            </a:r>
            <a:r>
              <a:rPr lang="en-US" i="1">
                <a:solidFill>
                  <a:schemeClr val="dk1"/>
                </a:solidFill>
              </a:rPr>
              <a:t>PLoS ONE</a:t>
            </a:r>
            <a:r>
              <a:rPr lang="en-US">
                <a:solidFill>
                  <a:schemeClr val="dk1"/>
                </a:solidFill>
              </a:rPr>
              <a:t> 9, no. 1 (January 6, 2014).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https://doi.org/10.1371/annotation/b04bc087-808a-4edc-ae2a-08932bff360c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Moir, A.J.G. “On the Ultrastructure of the Abdominal Sense Organ of the Giant Scallop, Placopecten Magellanicus (Gmelin).” </a:t>
            </a:r>
            <a:r>
              <a:rPr lang="en-US" i="1">
                <a:solidFill>
                  <a:schemeClr val="dk1"/>
                </a:solidFill>
              </a:rPr>
              <a:t>Cell and Tissue Research</a:t>
            </a:r>
            <a:r>
              <a:rPr lang="en-US">
                <a:solidFill>
                  <a:schemeClr val="dk1"/>
                </a:solidFill>
              </a:rPr>
              <a:t> 184, no. 3 (November 1977).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9"/>
              </a:rPr>
              <a:t>https://doi.org/10.1007/BF00219896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Solé, Marta, Kenzo Kaifu, T. Aran Mooney, Sophie L. Nedelec, Frédéric Olivier, Andrew N. Radford, Mirella Vazzana, et al. “Marine Invertebrates and Noise.” </a:t>
            </a:r>
            <a:r>
              <a:rPr lang="en-US" i="1">
                <a:solidFill>
                  <a:schemeClr val="dk1"/>
                </a:solidFill>
              </a:rPr>
              <a:t>Frontiers in Marine Science</a:t>
            </a:r>
            <a:r>
              <a:rPr lang="en-US">
                <a:solidFill>
                  <a:schemeClr val="dk1"/>
                </a:solidFill>
              </a:rPr>
              <a:t> 10 (March 7, 2023): 1129057.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10"/>
              </a:rPr>
              <a:t>https://doi.org/10.3389/fmars.2023.1129057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>
                <a:solidFill>
                  <a:schemeClr val="dk1"/>
                </a:solidFill>
              </a:rPr>
              <a:t>“SoundTrap ST500 STD – Long Term Recorder.” Accessed April 8, 2024.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11"/>
              </a:rPr>
              <a:t>https://www.oceaninstruments.co.nz/product/soundtrap-st500-std/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Wilkens, S.L., J.A. Stanley, and A.G. Jeffs. “Induction of Settlement in Mussel ( </a:t>
            </a:r>
            <a:r>
              <a:rPr lang="en-US" i="1">
                <a:solidFill>
                  <a:schemeClr val="dk1"/>
                </a:solidFill>
              </a:rPr>
              <a:t>Perna Canaliculus</a:t>
            </a:r>
            <a:r>
              <a:rPr lang="en-US">
                <a:solidFill>
                  <a:schemeClr val="dk1"/>
                </a:solidFill>
              </a:rPr>
              <a:t> ) Larvae by Vessel Noise.” </a:t>
            </a:r>
            <a:r>
              <a:rPr lang="en-US" i="1">
                <a:solidFill>
                  <a:schemeClr val="dk1"/>
                </a:solidFill>
              </a:rPr>
              <a:t>Biofouling</a:t>
            </a:r>
            <a:r>
              <a:rPr lang="en-US">
                <a:solidFill>
                  <a:schemeClr val="dk1"/>
                </a:solidFill>
              </a:rPr>
              <a:t> 28, no. 1 (January 2012): 65–72.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12"/>
              </a:rPr>
              <a:t>https://doi.org/10.1080/08927014.2011.651717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Wiscasset Newspaper. “Maine Mussels: Not on the Rocks.” Accessed November 2, 2023.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13"/>
              </a:rPr>
              <a:t>https://www.wiscassetnewspaper.com/node/78120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914400" lvl="0" indent="-3365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1700"/>
              <a:buFont typeface="Libre Baskerville"/>
              <a:buChar char="●"/>
            </a:pPr>
            <a:r>
              <a:rPr lang="en-US">
                <a:solidFill>
                  <a:schemeClr val="dk1"/>
                </a:solidFill>
              </a:rPr>
              <a:t>“WoRMS - World Register of Marine Species - Mytilus Edulis Linnaeus, 1758.” Accessed November 2, 2023.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>
                <a:solidFill>
                  <a:schemeClr val="hlink"/>
                </a:solidFill>
                <a:hlinkClick r:id="rId14"/>
              </a:rPr>
              <a:t>https://www.marinespecies.org/aphia.php?p=taxdetails&amp;id=140480#images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14" name="Google Shape;714;p43"/>
          <p:cNvPicPr preferRelativeResize="0"/>
          <p:nvPr/>
        </p:nvPicPr>
        <p:blipFill rotWithShape="1">
          <a:blip r:embed="rId15">
            <a:alphaModFix/>
          </a:blip>
          <a:srcRect l="53022" t="15910" b="14674"/>
          <a:stretch/>
        </p:blipFill>
        <p:spPr>
          <a:xfrm>
            <a:off x="13339575" y="4802900"/>
            <a:ext cx="4948426" cy="54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258463" y="0"/>
            <a:ext cx="5620326" cy="562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194475" y="9141900"/>
            <a:ext cx="1145100" cy="11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93">
            <a:alpha val="57250"/>
          </a:srgb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/>
          <p:nvPr/>
        </p:nvSpPr>
        <p:spPr>
          <a:xfrm>
            <a:off x="1028700" y="1095375"/>
            <a:ext cx="16230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Components of Sound</a:t>
            </a:r>
            <a:endParaRPr sz="500"/>
          </a:p>
        </p:txBody>
      </p:sp>
      <p:cxnSp>
        <p:nvCxnSpPr>
          <p:cNvPr id="145" name="Google Shape;145;p17"/>
          <p:cNvCxnSpPr/>
          <p:nvPr/>
        </p:nvCxnSpPr>
        <p:spPr>
          <a:xfrm>
            <a:off x="3012674" y="2381250"/>
            <a:ext cx="12112800" cy="0"/>
          </a:xfrm>
          <a:prstGeom prst="straightConnector1">
            <a:avLst/>
          </a:prstGeom>
          <a:noFill/>
          <a:ln w="190500" cap="rnd" cmpd="sng">
            <a:solidFill>
              <a:srgbClr val="65BB8B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46" name="Google Shape;146;p17"/>
          <p:cNvGrpSpPr/>
          <p:nvPr/>
        </p:nvGrpSpPr>
        <p:grpSpPr>
          <a:xfrm>
            <a:off x="154300" y="2651202"/>
            <a:ext cx="18183196" cy="7634931"/>
            <a:chOff x="154300" y="2651202"/>
            <a:chExt cx="18183196" cy="7634931"/>
          </a:xfrm>
        </p:grpSpPr>
        <p:grpSp>
          <p:nvGrpSpPr>
            <p:cNvPr id="147" name="Google Shape;147;p17"/>
            <p:cNvGrpSpPr/>
            <p:nvPr/>
          </p:nvGrpSpPr>
          <p:grpSpPr>
            <a:xfrm>
              <a:off x="282906" y="2651202"/>
              <a:ext cx="18054590" cy="7634931"/>
              <a:chOff x="282906" y="2651202"/>
              <a:chExt cx="18054590" cy="7634931"/>
            </a:xfrm>
          </p:grpSpPr>
          <p:cxnSp>
            <p:nvCxnSpPr>
              <p:cNvPr id="148" name="Google Shape;148;p17"/>
              <p:cNvCxnSpPr/>
              <p:nvPr/>
            </p:nvCxnSpPr>
            <p:spPr>
              <a:xfrm rot="10800000">
                <a:off x="5091576" y="5907158"/>
                <a:ext cx="8324654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9" name="Google Shape;149;p17"/>
              <p:cNvCxnSpPr/>
              <p:nvPr/>
            </p:nvCxnSpPr>
            <p:spPr>
              <a:xfrm rot="-5400000">
                <a:off x="8882786" y="5303758"/>
                <a:ext cx="1190866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0" name="Google Shape;150;p17"/>
              <p:cNvCxnSpPr/>
              <p:nvPr/>
            </p:nvCxnSpPr>
            <p:spPr>
              <a:xfrm rot="-5400000">
                <a:off x="13257981" y="6062706"/>
                <a:ext cx="295082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1" name="Google Shape;151;p17"/>
              <p:cNvCxnSpPr/>
              <p:nvPr/>
            </p:nvCxnSpPr>
            <p:spPr>
              <a:xfrm rot="-5490280">
                <a:off x="4958454" y="6062581"/>
                <a:ext cx="29543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17"/>
              <p:cNvCxnSpPr/>
              <p:nvPr/>
            </p:nvCxnSpPr>
            <p:spPr>
              <a:xfrm rot="10800000">
                <a:off x="3733847" y="7287355"/>
                <a:ext cx="307979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17"/>
              <p:cNvCxnSpPr/>
              <p:nvPr/>
            </p:nvCxnSpPr>
            <p:spPr>
              <a:xfrm rot="-5400000">
                <a:off x="4966524" y="7151795"/>
                <a:ext cx="287052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17"/>
              <p:cNvCxnSpPr/>
              <p:nvPr/>
            </p:nvCxnSpPr>
            <p:spPr>
              <a:xfrm rot="-5400000">
                <a:off x="6217662" y="7880714"/>
                <a:ext cx="1170542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5" name="Google Shape;155;p17"/>
              <p:cNvCxnSpPr/>
              <p:nvPr/>
            </p:nvCxnSpPr>
            <p:spPr>
              <a:xfrm rot="-5400000">
                <a:off x="3082762" y="7919757"/>
                <a:ext cx="1280696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6" name="Google Shape;156;p17"/>
              <p:cNvCxnSpPr/>
              <p:nvPr/>
            </p:nvCxnSpPr>
            <p:spPr>
              <a:xfrm rot="10800000">
                <a:off x="12029319" y="7284581"/>
                <a:ext cx="307979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7" name="Google Shape;157;p17"/>
              <p:cNvCxnSpPr/>
              <p:nvPr/>
            </p:nvCxnSpPr>
            <p:spPr>
              <a:xfrm rot="-5400000">
                <a:off x="13263376" y="7150402"/>
                <a:ext cx="284292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8" name="Google Shape;158;p17"/>
              <p:cNvCxnSpPr/>
              <p:nvPr/>
            </p:nvCxnSpPr>
            <p:spPr>
              <a:xfrm rot="-5400000">
                <a:off x="14846105" y="7544898"/>
                <a:ext cx="504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9" name="Google Shape;159;p17"/>
              <p:cNvCxnSpPr/>
              <p:nvPr/>
            </p:nvCxnSpPr>
            <p:spPr>
              <a:xfrm rot="-5400000">
                <a:off x="11500181" y="7795040"/>
                <a:ext cx="1036801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0" name="Google Shape;160;p17"/>
              <p:cNvGrpSpPr/>
              <p:nvPr/>
            </p:nvGrpSpPr>
            <p:grpSpPr>
              <a:xfrm>
                <a:off x="8029903" y="4528630"/>
                <a:ext cx="3469275" cy="2732378"/>
                <a:chOff x="0" y="-47625"/>
                <a:chExt cx="812700" cy="860400"/>
              </a:xfrm>
            </p:grpSpPr>
            <p:sp>
              <p:nvSpPr>
                <p:cNvPr id="161" name="Google Shape;161;p17"/>
                <p:cNvSpPr/>
                <p:nvPr/>
              </p:nvSpPr>
              <p:spPr>
                <a:xfrm>
                  <a:off x="0" y="0"/>
                  <a:ext cx="778031" cy="29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031" h="292883" extrusionOk="0">
                      <a:moveTo>
                        <a:pt x="0" y="0"/>
                      </a:moveTo>
                      <a:lnTo>
                        <a:pt x="778031" y="0"/>
                      </a:lnTo>
                      <a:lnTo>
                        <a:pt x="778031" y="292883"/>
                      </a:lnTo>
                      <a:lnTo>
                        <a:pt x="0" y="292883"/>
                      </a:lnTo>
                      <a:close/>
                    </a:path>
                  </a:pathLst>
                </a:custGeom>
                <a:solidFill>
                  <a:srgbClr val="2C6E49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Google Shape;162;p17"/>
                <p:cNvSpPr txBox="1"/>
                <p:nvPr/>
              </p:nvSpPr>
              <p:spPr>
                <a:xfrm>
                  <a:off x="0" y="-47625"/>
                  <a:ext cx="812700" cy="86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ctr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" name="Google Shape;163;p17"/>
              <p:cNvGrpSpPr/>
              <p:nvPr/>
            </p:nvGrpSpPr>
            <p:grpSpPr>
              <a:xfrm>
                <a:off x="6642773" y="4160530"/>
                <a:ext cx="3469275" cy="1637105"/>
                <a:chOff x="0" y="-104775"/>
                <a:chExt cx="812700" cy="515509"/>
              </a:xfrm>
            </p:grpSpPr>
            <p:sp>
              <p:nvSpPr>
                <p:cNvPr id="164" name="Google Shape;164;p17"/>
                <p:cNvSpPr/>
                <p:nvPr/>
              </p:nvSpPr>
              <p:spPr>
                <a:xfrm>
                  <a:off x="3517" y="-329"/>
                  <a:ext cx="415021" cy="411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1" h="411063" extrusionOk="0">
                      <a:moveTo>
                        <a:pt x="215337" y="329"/>
                      </a:moveTo>
                      <a:lnTo>
                        <a:pt x="215337" y="329"/>
                      </a:lnTo>
                      <a:cubicBezTo>
                        <a:pt x="141807" y="0"/>
                        <a:pt x="73721" y="39039"/>
                        <a:pt x="36860" y="102665"/>
                      </a:cubicBezTo>
                      <a:cubicBezTo>
                        <a:pt x="0" y="166290"/>
                        <a:pt x="0" y="244774"/>
                        <a:pt x="36860" y="308399"/>
                      </a:cubicBezTo>
                      <a:cubicBezTo>
                        <a:pt x="73721" y="372024"/>
                        <a:pt x="141807" y="411063"/>
                        <a:pt x="215337" y="410734"/>
                      </a:cubicBezTo>
                      <a:lnTo>
                        <a:pt x="199683" y="410734"/>
                      </a:lnTo>
                      <a:cubicBezTo>
                        <a:pt x="273213" y="411063"/>
                        <a:pt x="341300" y="372024"/>
                        <a:pt x="378160" y="308399"/>
                      </a:cubicBezTo>
                      <a:cubicBezTo>
                        <a:pt x="415021" y="244774"/>
                        <a:pt x="415021" y="166290"/>
                        <a:pt x="378160" y="102665"/>
                      </a:cubicBezTo>
                      <a:cubicBezTo>
                        <a:pt x="341300" y="39039"/>
                        <a:pt x="273213" y="0"/>
                        <a:pt x="199683" y="329"/>
                      </a:cubicBezTo>
                      <a:close/>
                    </a:path>
                  </a:pathLst>
                </a:custGeom>
                <a:solidFill>
                  <a:srgbClr val="2C6E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7"/>
                <p:cNvSpPr txBox="1"/>
                <p:nvPr/>
              </p:nvSpPr>
              <p:spPr>
                <a:xfrm>
                  <a:off x="0" y="-104775"/>
                  <a:ext cx="812700" cy="5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6" name="Google Shape;166;p17"/>
              <p:cNvSpPr txBox="1"/>
              <p:nvPr/>
            </p:nvSpPr>
            <p:spPr>
              <a:xfrm>
                <a:off x="8392079" y="4702536"/>
                <a:ext cx="3240000" cy="11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Sound Waves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167" name="Google Shape;167;p17"/>
              <p:cNvGrpSpPr/>
              <p:nvPr/>
            </p:nvGrpSpPr>
            <p:grpSpPr>
              <a:xfrm>
                <a:off x="2291544" y="5620825"/>
                <a:ext cx="4856406" cy="3100478"/>
                <a:chOff x="0" y="-530423"/>
                <a:chExt cx="5759324" cy="4942576"/>
              </a:xfrm>
            </p:grpSpPr>
            <p:grpSp>
              <p:nvGrpSpPr>
                <p:cNvPr id="168" name="Google Shape;168;p17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169" name="Google Shape;169;p17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0" name="Google Shape;170;p17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1" name="Google Shape;171;p17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172" name="Google Shape;172;p17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17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74" name="Google Shape;174;p17"/>
              <p:cNvSpPr txBox="1"/>
              <p:nvPr/>
            </p:nvSpPr>
            <p:spPr>
              <a:xfrm>
                <a:off x="4434033" y="6416559"/>
                <a:ext cx="3240008" cy="8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Pressure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175" name="Google Shape;175;p17"/>
              <p:cNvGrpSpPr/>
              <p:nvPr/>
            </p:nvGrpSpPr>
            <p:grpSpPr>
              <a:xfrm>
                <a:off x="10783759" y="5620825"/>
                <a:ext cx="4856406" cy="3100478"/>
                <a:chOff x="0" y="-530423"/>
                <a:chExt cx="5759324" cy="4942576"/>
              </a:xfrm>
            </p:grpSpPr>
            <p:grpSp>
              <p:nvGrpSpPr>
                <p:cNvPr id="176" name="Google Shape;176;p17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177" name="Google Shape;177;p17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Google Shape;178;p17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" name="Google Shape;179;p17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180" name="Google Shape;180;p17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" name="Google Shape;181;p17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82" name="Google Shape;182;p17"/>
              <p:cNvSpPr txBox="1"/>
              <p:nvPr/>
            </p:nvSpPr>
            <p:spPr>
              <a:xfrm>
                <a:off x="12529104" y="6132421"/>
                <a:ext cx="3240008" cy="1188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Particle Motion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183" name="Google Shape;183;p17"/>
              <p:cNvGrpSpPr/>
              <p:nvPr/>
            </p:nvGrpSpPr>
            <p:grpSpPr>
              <a:xfrm>
                <a:off x="282906" y="7185655"/>
                <a:ext cx="4856406" cy="3100478"/>
                <a:chOff x="0" y="-530423"/>
                <a:chExt cx="5759324" cy="4942576"/>
              </a:xfrm>
            </p:grpSpPr>
            <p:grpSp>
              <p:nvGrpSpPr>
                <p:cNvPr id="184" name="Google Shape;184;p17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185" name="Google Shape;185;p17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" name="Google Shape;186;p17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" name="Google Shape;187;p17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188" name="Google Shape;188;p17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" name="Google Shape;189;p17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0" name="Google Shape;190;p17"/>
              <p:cNvSpPr txBox="1"/>
              <p:nvPr/>
            </p:nvSpPr>
            <p:spPr>
              <a:xfrm>
                <a:off x="2291550" y="7812450"/>
                <a:ext cx="3079800" cy="12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Mammals*</a:t>
                </a:r>
                <a:endParaRPr sz="1100"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5168201" y="7509353"/>
                <a:ext cx="1772140" cy="1305125"/>
              </a:xfrm>
              <a:custGeom>
                <a:avLst/>
                <a:gdLst/>
                <a:ahLst/>
                <a:cxnLst/>
                <a:rect l="l" t="t" r="r" b="b"/>
                <a:pathLst>
                  <a:path w="415021" h="411063" extrusionOk="0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6354618" y="7722406"/>
                <a:ext cx="3322192" cy="929904"/>
              </a:xfrm>
              <a:custGeom>
                <a:avLst/>
                <a:gdLst/>
                <a:ahLst/>
                <a:cxnLst/>
                <a:rect l="l" t="t" r="r" b="b"/>
                <a:pathLst>
                  <a:path w="778031" h="292883" extrusionOk="0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8712056" y="7722406"/>
                <a:ext cx="3320247" cy="929904"/>
              </a:xfrm>
              <a:custGeom>
                <a:avLst/>
                <a:gdLst/>
                <a:ahLst/>
                <a:cxnLst/>
                <a:rect l="l" t="t" r="r" b="b"/>
                <a:pathLst>
                  <a:path w="778031" h="292883" extrusionOk="0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4" name="Google Shape;194;p17"/>
              <p:cNvGrpSpPr/>
              <p:nvPr/>
            </p:nvGrpSpPr>
            <p:grpSpPr>
              <a:xfrm>
                <a:off x="12873188" y="7498871"/>
                <a:ext cx="4765692" cy="2732378"/>
                <a:chOff x="17805" y="-5714"/>
                <a:chExt cx="5651745" cy="4355775"/>
              </a:xfrm>
            </p:grpSpPr>
            <p:grpSp>
              <p:nvGrpSpPr>
                <p:cNvPr id="195" name="Google Shape;195;p17"/>
                <p:cNvGrpSpPr/>
                <p:nvPr/>
              </p:nvGrpSpPr>
              <p:grpSpPr>
                <a:xfrm>
                  <a:off x="1555256" y="-5714"/>
                  <a:ext cx="4114294" cy="4355775"/>
                  <a:chOff x="-17733" y="-59890"/>
                  <a:chExt cx="812700" cy="860400"/>
                </a:xfrm>
              </p:grpSpPr>
              <p:sp>
                <p:nvSpPr>
                  <p:cNvPr id="196" name="Google Shape;196;p17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Google Shape;197;p17"/>
                  <p:cNvSpPr txBox="1"/>
                  <p:nvPr/>
                </p:nvSpPr>
                <p:spPr>
                  <a:xfrm>
                    <a:off x="-17733" y="-59890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98" name="Google Shape;198;p17"/>
                <p:cNvSpPr/>
                <p:nvPr/>
              </p:nvSpPr>
              <p:spPr>
                <a:xfrm>
                  <a:off x="17805" y="-1666"/>
                  <a:ext cx="2101044" cy="208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1" h="411063" extrusionOk="0">
                      <a:moveTo>
                        <a:pt x="215337" y="329"/>
                      </a:moveTo>
                      <a:lnTo>
                        <a:pt x="215337" y="329"/>
                      </a:lnTo>
                      <a:cubicBezTo>
                        <a:pt x="141807" y="0"/>
                        <a:pt x="73721" y="39039"/>
                        <a:pt x="36860" y="102665"/>
                      </a:cubicBezTo>
                      <a:cubicBezTo>
                        <a:pt x="0" y="166290"/>
                        <a:pt x="0" y="244774"/>
                        <a:pt x="36860" y="308399"/>
                      </a:cubicBezTo>
                      <a:cubicBezTo>
                        <a:pt x="73721" y="372024"/>
                        <a:pt x="141807" y="411063"/>
                        <a:pt x="215337" y="410734"/>
                      </a:cubicBezTo>
                      <a:lnTo>
                        <a:pt x="199683" y="410734"/>
                      </a:lnTo>
                      <a:cubicBezTo>
                        <a:pt x="273213" y="411063"/>
                        <a:pt x="341300" y="372024"/>
                        <a:pt x="378160" y="308399"/>
                      </a:cubicBezTo>
                      <a:cubicBezTo>
                        <a:pt x="415021" y="244774"/>
                        <a:pt x="415021" y="166290"/>
                        <a:pt x="378160" y="102665"/>
                      </a:cubicBezTo>
                      <a:cubicBezTo>
                        <a:pt x="341300" y="39039"/>
                        <a:pt x="273213" y="0"/>
                        <a:pt x="199683" y="329"/>
                      </a:cubicBezTo>
                      <a:close/>
                    </a:path>
                  </a:pathLst>
                </a:custGeom>
                <a:solidFill>
                  <a:srgbClr val="9DD1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9" name="Google Shape;199;p17"/>
              <p:cNvSpPr txBox="1"/>
              <p:nvPr/>
            </p:nvSpPr>
            <p:spPr>
              <a:xfrm>
                <a:off x="15097488" y="7812443"/>
                <a:ext cx="3240008" cy="1274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Invertebrates</a:t>
                </a:r>
                <a:endParaRPr sz="1100"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cxnSp>
            <p:nvCxnSpPr>
              <p:cNvPr id="200" name="Google Shape;200;p17"/>
              <p:cNvCxnSpPr/>
              <p:nvPr/>
            </p:nvCxnSpPr>
            <p:spPr>
              <a:xfrm>
                <a:off x="9477088" y="4066750"/>
                <a:ext cx="7083" cy="619271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01" name="Google Shape;201;p17"/>
              <p:cNvGrpSpPr/>
              <p:nvPr/>
            </p:nvGrpSpPr>
            <p:grpSpPr>
              <a:xfrm>
                <a:off x="6509853" y="2651202"/>
                <a:ext cx="5026674" cy="1731501"/>
                <a:chOff x="6574515" y="3311895"/>
                <a:chExt cx="4470937" cy="2070183"/>
              </a:xfrm>
            </p:grpSpPr>
            <p:grpSp>
              <p:nvGrpSpPr>
                <p:cNvPr id="202" name="Google Shape;202;p17"/>
                <p:cNvGrpSpPr/>
                <p:nvPr/>
              </p:nvGrpSpPr>
              <p:grpSpPr>
                <a:xfrm>
                  <a:off x="6574515" y="3311895"/>
                  <a:ext cx="4187859" cy="1957336"/>
                  <a:chOff x="6574515" y="3311895"/>
                  <a:chExt cx="4187859" cy="1957336"/>
                </a:xfrm>
              </p:grpSpPr>
              <p:sp>
                <p:nvSpPr>
                  <p:cNvPr id="203" name="Google Shape;203;p17"/>
                  <p:cNvSpPr/>
                  <p:nvPr/>
                </p:nvSpPr>
                <p:spPr>
                  <a:xfrm>
                    <a:off x="7808288" y="3932824"/>
                    <a:ext cx="2954086" cy="111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2C6E49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04" name="Google Shape;204;p17"/>
                  <p:cNvGrpSpPr/>
                  <p:nvPr/>
                </p:nvGrpSpPr>
                <p:grpSpPr>
                  <a:xfrm>
                    <a:off x="6574515" y="3311895"/>
                    <a:ext cx="3085741" cy="1957336"/>
                    <a:chOff x="0" y="-104775"/>
                    <a:chExt cx="812700" cy="515509"/>
                  </a:xfrm>
                </p:grpSpPr>
                <p:sp>
                  <p:nvSpPr>
                    <p:cNvPr id="205" name="Google Shape;205;p17"/>
                    <p:cNvSpPr/>
                    <p:nvPr/>
                  </p:nvSpPr>
                  <p:spPr>
                    <a:xfrm>
                      <a:off x="3517" y="-329"/>
                      <a:ext cx="415021" cy="4110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021" h="411063" extrusionOk="0">
                          <a:moveTo>
                            <a:pt x="215337" y="329"/>
                          </a:moveTo>
                          <a:lnTo>
                            <a:pt x="215337" y="329"/>
                          </a:lnTo>
                          <a:cubicBezTo>
                            <a:pt x="141807" y="0"/>
                            <a:pt x="73721" y="39039"/>
                            <a:pt x="36860" y="102665"/>
                          </a:cubicBezTo>
                          <a:cubicBezTo>
                            <a:pt x="0" y="166290"/>
                            <a:pt x="0" y="244774"/>
                            <a:pt x="36860" y="308399"/>
                          </a:cubicBezTo>
                          <a:cubicBezTo>
                            <a:pt x="73721" y="372024"/>
                            <a:pt x="141807" y="411063"/>
                            <a:pt x="215337" y="410734"/>
                          </a:cubicBezTo>
                          <a:lnTo>
                            <a:pt x="199683" y="410734"/>
                          </a:lnTo>
                          <a:cubicBezTo>
                            <a:pt x="273213" y="411063"/>
                            <a:pt x="341300" y="372024"/>
                            <a:pt x="378160" y="308399"/>
                          </a:cubicBezTo>
                          <a:cubicBezTo>
                            <a:pt x="415021" y="244774"/>
                            <a:pt x="415021" y="166290"/>
                            <a:pt x="378160" y="102665"/>
                          </a:cubicBezTo>
                          <a:cubicBezTo>
                            <a:pt x="341300" y="39039"/>
                            <a:pt x="273213" y="0"/>
                            <a:pt x="199683" y="329"/>
                          </a:cubicBezTo>
                          <a:close/>
                        </a:path>
                      </a:pathLst>
                    </a:custGeom>
                    <a:solidFill>
                      <a:srgbClr val="2C6E49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06" name="Google Shape;206;p17"/>
                    <p:cNvSpPr txBox="1"/>
                    <p:nvPr/>
                  </p:nvSpPr>
                  <p:spPr>
                    <a:xfrm>
                      <a:off x="0" y="-104775"/>
                      <a:ext cx="812700" cy="51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50800" tIns="50800" rIns="50800" bIns="50800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207" name="Google Shape;207;p17"/>
                <p:cNvSpPr txBox="1"/>
                <p:nvPr/>
              </p:nvSpPr>
              <p:spPr>
                <a:xfrm>
                  <a:off x="8163652" y="3961578"/>
                  <a:ext cx="2881800" cy="142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rgbClr val="FFFFEB"/>
                      </a:solidFill>
                      <a:latin typeface="Libre Baskerville"/>
                      <a:ea typeface="Libre Baskerville"/>
                      <a:cs typeface="Libre Baskerville"/>
                      <a:sym typeface="Libre Baskerville"/>
                    </a:rPr>
                    <a:t>Sonic Energy</a:t>
                  </a:r>
                  <a:endParaRPr/>
                </a:p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endParaRPr>
                </a:p>
              </p:txBody>
            </p:sp>
          </p:grpSp>
          <p:pic>
            <p:nvPicPr>
              <p:cNvPr id="208" name="Google Shape;208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955900" y="4558087"/>
                <a:ext cx="1170825" cy="1170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Google Shape;209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1086950" y="6070250"/>
                <a:ext cx="1003867" cy="1015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0" name="Google Shape;210;p17"/>
              <p:cNvSpPr txBox="1"/>
              <p:nvPr/>
            </p:nvSpPr>
            <p:spPr>
              <a:xfrm>
                <a:off x="7502275" y="7990704"/>
                <a:ext cx="3240000" cy="8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Fish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sp>
            <p:nvSpPr>
              <p:cNvPr id="211" name="Google Shape;211;p17"/>
              <p:cNvSpPr/>
              <p:nvPr/>
            </p:nvSpPr>
            <p:spPr>
              <a:xfrm>
                <a:off x="10783751" y="7545803"/>
                <a:ext cx="1772140" cy="1305125"/>
              </a:xfrm>
              <a:custGeom>
                <a:avLst/>
                <a:gdLst/>
                <a:ahLst/>
                <a:cxnLst/>
                <a:rect l="l" t="t" r="r" b="b"/>
                <a:pathLst>
                  <a:path w="415021" h="411063" extrusionOk="0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12" name="Google Shape;212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0075" y="2651325"/>
              <a:ext cx="1954525" cy="19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4300" y="7194250"/>
              <a:ext cx="1954525" cy="19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13050" y="7280468"/>
              <a:ext cx="1782101" cy="178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817575" y="7280456"/>
              <a:ext cx="1782101" cy="178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989250" y="7466650"/>
              <a:ext cx="1409699" cy="1409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7" name="Google Shape;21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31725" y="5881000"/>
            <a:ext cx="1409699" cy="140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93">
            <a:alpha val="57250"/>
          </a:srgbClr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/>
          <p:nvPr/>
        </p:nvSpPr>
        <p:spPr>
          <a:xfrm>
            <a:off x="1028700" y="1095375"/>
            <a:ext cx="16230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Components of Sound</a:t>
            </a:r>
            <a:endParaRPr sz="500"/>
          </a:p>
        </p:txBody>
      </p:sp>
      <p:cxnSp>
        <p:nvCxnSpPr>
          <p:cNvPr id="223" name="Google Shape;223;p18"/>
          <p:cNvCxnSpPr/>
          <p:nvPr/>
        </p:nvCxnSpPr>
        <p:spPr>
          <a:xfrm>
            <a:off x="3012674" y="2381250"/>
            <a:ext cx="12112800" cy="0"/>
          </a:xfrm>
          <a:prstGeom prst="straightConnector1">
            <a:avLst/>
          </a:prstGeom>
          <a:noFill/>
          <a:ln w="190500" cap="rnd" cmpd="sng">
            <a:solidFill>
              <a:srgbClr val="65BB8B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4" name="Google Shape;224;p18"/>
          <p:cNvGrpSpPr/>
          <p:nvPr/>
        </p:nvGrpSpPr>
        <p:grpSpPr>
          <a:xfrm>
            <a:off x="154300" y="2651202"/>
            <a:ext cx="18183188" cy="7634931"/>
            <a:chOff x="154300" y="2651202"/>
            <a:chExt cx="18183188" cy="7634931"/>
          </a:xfrm>
        </p:grpSpPr>
        <p:grpSp>
          <p:nvGrpSpPr>
            <p:cNvPr id="225" name="Google Shape;225;p18"/>
            <p:cNvGrpSpPr/>
            <p:nvPr/>
          </p:nvGrpSpPr>
          <p:grpSpPr>
            <a:xfrm>
              <a:off x="282906" y="2651202"/>
              <a:ext cx="18054582" cy="7634931"/>
              <a:chOff x="282906" y="2651202"/>
              <a:chExt cx="18054582" cy="7634931"/>
            </a:xfrm>
          </p:grpSpPr>
          <p:cxnSp>
            <p:nvCxnSpPr>
              <p:cNvPr id="226" name="Google Shape;226;p18"/>
              <p:cNvCxnSpPr/>
              <p:nvPr/>
            </p:nvCxnSpPr>
            <p:spPr>
              <a:xfrm rot="10800000">
                <a:off x="5091531" y="5907158"/>
                <a:ext cx="8324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7" name="Google Shape;227;p18"/>
              <p:cNvCxnSpPr/>
              <p:nvPr/>
            </p:nvCxnSpPr>
            <p:spPr>
              <a:xfrm rot="-5400000">
                <a:off x="8882719" y="5303691"/>
                <a:ext cx="1191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8"/>
              <p:cNvCxnSpPr/>
              <p:nvPr/>
            </p:nvCxnSpPr>
            <p:spPr>
              <a:xfrm rot="-5400000">
                <a:off x="13257922" y="6062647"/>
                <a:ext cx="2952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9" name="Google Shape;229;p18"/>
              <p:cNvCxnSpPr/>
              <p:nvPr/>
            </p:nvCxnSpPr>
            <p:spPr>
              <a:xfrm rot="-5490814">
                <a:off x="4958499" y="6062647"/>
                <a:ext cx="29530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0" name="Google Shape;230;p18"/>
              <p:cNvCxnSpPr/>
              <p:nvPr/>
            </p:nvCxnSpPr>
            <p:spPr>
              <a:xfrm rot="10800000">
                <a:off x="3733842" y="7287355"/>
                <a:ext cx="3079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" name="Google Shape;231;p18"/>
              <p:cNvCxnSpPr/>
              <p:nvPr/>
            </p:nvCxnSpPr>
            <p:spPr>
              <a:xfrm rot="-5400000">
                <a:off x="4966500" y="7151772"/>
                <a:ext cx="287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2" name="Google Shape;232;p18"/>
              <p:cNvCxnSpPr/>
              <p:nvPr/>
            </p:nvCxnSpPr>
            <p:spPr>
              <a:xfrm rot="-5400000">
                <a:off x="6217632" y="7880685"/>
                <a:ext cx="1170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8"/>
              <p:cNvCxnSpPr/>
              <p:nvPr/>
            </p:nvCxnSpPr>
            <p:spPr>
              <a:xfrm rot="-5400000">
                <a:off x="3082760" y="7919754"/>
                <a:ext cx="1280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4" name="Google Shape;234;p18"/>
              <p:cNvCxnSpPr/>
              <p:nvPr/>
            </p:nvCxnSpPr>
            <p:spPr>
              <a:xfrm rot="10800000">
                <a:off x="12029314" y="7284581"/>
                <a:ext cx="3079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5" name="Google Shape;235;p18"/>
              <p:cNvCxnSpPr/>
              <p:nvPr/>
            </p:nvCxnSpPr>
            <p:spPr>
              <a:xfrm rot="-5400000">
                <a:off x="13263322" y="7150348"/>
                <a:ext cx="28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6" name="Google Shape;236;p18"/>
              <p:cNvCxnSpPr/>
              <p:nvPr/>
            </p:nvCxnSpPr>
            <p:spPr>
              <a:xfrm rot="-5400000">
                <a:off x="14846105" y="7544898"/>
                <a:ext cx="504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7" name="Google Shape;237;p18"/>
              <p:cNvCxnSpPr/>
              <p:nvPr/>
            </p:nvCxnSpPr>
            <p:spPr>
              <a:xfrm rot="-5400000">
                <a:off x="11500181" y="7795041"/>
                <a:ext cx="1036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38" name="Google Shape;238;p18"/>
              <p:cNvGrpSpPr/>
              <p:nvPr/>
            </p:nvGrpSpPr>
            <p:grpSpPr>
              <a:xfrm>
                <a:off x="8029903" y="4528630"/>
                <a:ext cx="3469254" cy="2732372"/>
                <a:chOff x="0" y="-47625"/>
                <a:chExt cx="812700" cy="860400"/>
              </a:xfrm>
            </p:grpSpPr>
            <p:sp>
              <p:nvSpPr>
                <p:cNvPr id="239" name="Google Shape;239;p18"/>
                <p:cNvSpPr/>
                <p:nvPr/>
              </p:nvSpPr>
              <p:spPr>
                <a:xfrm>
                  <a:off x="0" y="0"/>
                  <a:ext cx="778031" cy="29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031" h="292883" extrusionOk="0">
                      <a:moveTo>
                        <a:pt x="0" y="0"/>
                      </a:moveTo>
                      <a:lnTo>
                        <a:pt x="778031" y="0"/>
                      </a:lnTo>
                      <a:lnTo>
                        <a:pt x="778031" y="292883"/>
                      </a:lnTo>
                      <a:lnTo>
                        <a:pt x="0" y="292883"/>
                      </a:lnTo>
                      <a:close/>
                    </a:path>
                  </a:pathLst>
                </a:custGeom>
                <a:solidFill>
                  <a:srgbClr val="2C6E49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Google Shape;240;p18"/>
                <p:cNvSpPr txBox="1"/>
                <p:nvPr/>
              </p:nvSpPr>
              <p:spPr>
                <a:xfrm>
                  <a:off x="0" y="-47625"/>
                  <a:ext cx="812700" cy="86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ctr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1" name="Google Shape;241;p18"/>
              <p:cNvGrpSpPr/>
              <p:nvPr/>
            </p:nvGrpSpPr>
            <p:grpSpPr>
              <a:xfrm>
                <a:off x="6642773" y="4160530"/>
                <a:ext cx="3469254" cy="1637102"/>
                <a:chOff x="0" y="-104775"/>
                <a:chExt cx="812700" cy="515509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>
                  <a:off x="3517" y="-329"/>
                  <a:ext cx="415021" cy="411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1" h="411063" extrusionOk="0">
                      <a:moveTo>
                        <a:pt x="215337" y="329"/>
                      </a:moveTo>
                      <a:lnTo>
                        <a:pt x="215337" y="329"/>
                      </a:lnTo>
                      <a:cubicBezTo>
                        <a:pt x="141807" y="0"/>
                        <a:pt x="73721" y="39039"/>
                        <a:pt x="36860" y="102665"/>
                      </a:cubicBezTo>
                      <a:cubicBezTo>
                        <a:pt x="0" y="166290"/>
                        <a:pt x="0" y="244774"/>
                        <a:pt x="36860" y="308399"/>
                      </a:cubicBezTo>
                      <a:cubicBezTo>
                        <a:pt x="73721" y="372024"/>
                        <a:pt x="141807" y="411063"/>
                        <a:pt x="215337" y="410734"/>
                      </a:cubicBezTo>
                      <a:lnTo>
                        <a:pt x="199683" y="410734"/>
                      </a:lnTo>
                      <a:cubicBezTo>
                        <a:pt x="273213" y="411063"/>
                        <a:pt x="341300" y="372024"/>
                        <a:pt x="378160" y="308399"/>
                      </a:cubicBezTo>
                      <a:cubicBezTo>
                        <a:pt x="415021" y="244774"/>
                        <a:pt x="415021" y="166290"/>
                        <a:pt x="378160" y="102665"/>
                      </a:cubicBezTo>
                      <a:cubicBezTo>
                        <a:pt x="341300" y="39039"/>
                        <a:pt x="273213" y="0"/>
                        <a:pt x="199683" y="329"/>
                      </a:cubicBezTo>
                      <a:close/>
                    </a:path>
                  </a:pathLst>
                </a:custGeom>
                <a:solidFill>
                  <a:srgbClr val="2C6E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18"/>
                <p:cNvSpPr txBox="1"/>
                <p:nvPr/>
              </p:nvSpPr>
              <p:spPr>
                <a:xfrm>
                  <a:off x="0" y="-104775"/>
                  <a:ext cx="812700" cy="5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4" name="Google Shape;244;p18"/>
              <p:cNvSpPr txBox="1"/>
              <p:nvPr/>
            </p:nvSpPr>
            <p:spPr>
              <a:xfrm>
                <a:off x="8392079" y="4702536"/>
                <a:ext cx="3240000" cy="11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Sound Waves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245" name="Google Shape;245;p18"/>
              <p:cNvGrpSpPr/>
              <p:nvPr/>
            </p:nvGrpSpPr>
            <p:grpSpPr>
              <a:xfrm>
                <a:off x="2291544" y="5620825"/>
                <a:ext cx="4856262" cy="3100478"/>
                <a:chOff x="0" y="-530423"/>
                <a:chExt cx="5759324" cy="4942576"/>
              </a:xfrm>
            </p:grpSpPr>
            <p:grpSp>
              <p:nvGrpSpPr>
                <p:cNvPr id="246" name="Google Shape;246;p18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247" name="Google Shape;247;p18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8" name="Google Shape;248;p18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" name="Google Shape;249;p18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250" name="Google Shape;250;p18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" name="Google Shape;251;p18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2" name="Google Shape;252;p18"/>
              <p:cNvSpPr txBox="1"/>
              <p:nvPr/>
            </p:nvSpPr>
            <p:spPr>
              <a:xfrm>
                <a:off x="4434033" y="6416559"/>
                <a:ext cx="3240000" cy="8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Pressure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253" name="Google Shape;253;p18"/>
              <p:cNvGrpSpPr/>
              <p:nvPr/>
            </p:nvGrpSpPr>
            <p:grpSpPr>
              <a:xfrm>
                <a:off x="10783759" y="5620825"/>
                <a:ext cx="4856262" cy="3100478"/>
                <a:chOff x="0" y="-530423"/>
                <a:chExt cx="5759324" cy="4942576"/>
              </a:xfrm>
            </p:grpSpPr>
            <p:grpSp>
              <p:nvGrpSpPr>
                <p:cNvPr id="254" name="Google Shape;254;p18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255" name="Google Shape;255;p18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" name="Google Shape;256;p18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" name="Google Shape;257;p18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258" name="Google Shape;258;p18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259;p18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0" name="Google Shape;260;p18"/>
              <p:cNvSpPr txBox="1"/>
              <p:nvPr/>
            </p:nvSpPr>
            <p:spPr>
              <a:xfrm>
                <a:off x="12529104" y="6132421"/>
                <a:ext cx="3240000" cy="11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Particle Motion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261" name="Google Shape;261;p18"/>
              <p:cNvGrpSpPr/>
              <p:nvPr/>
            </p:nvGrpSpPr>
            <p:grpSpPr>
              <a:xfrm>
                <a:off x="282906" y="7185655"/>
                <a:ext cx="4856262" cy="3100478"/>
                <a:chOff x="0" y="-530423"/>
                <a:chExt cx="5759324" cy="4942576"/>
              </a:xfrm>
            </p:grpSpPr>
            <p:grpSp>
              <p:nvGrpSpPr>
                <p:cNvPr id="262" name="Google Shape;262;p18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263" name="Google Shape;263;p18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4" name="Google Shape;264;p18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" name="Google Shape;265;p18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266" name="Google Shape;266;p18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7" name="Google Shape;267;p18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8" name="Google Shape;268;p18"/>
              <p:cNvSpPr txBox="1"/>
              <p:nvPr/>
            </p:nvSpPr>
            <p:spPr>
              <a:xfrm>
                <a:off x="2291550" y="7812450"/>
                <a:ext cx="3079800" cy="12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Mammals*</a:t>
                </a:r>
                <a:endParaRPr sz="1100"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5168201" y="7509353"/>
                <a:ext cx="1772140" cy="1305125"/>
              </a:xfrm>
              <a:custGeom>
                <a:avLst/>
                <a:gdLst/>
                <a:ahLst/>
                <a:cxnLst/>
                <a:rect l="l" t="t" r="r" b="b"/>
                <a:pathLst>
                  <a:path w="415021" h="411063" extrusionOk="0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6354618" y="7722406"/>
                <a:ext cx="3322192" cy="929904"/>
              </a:xfrm>
              <a:custGeom>
                <a:avLst/>
                <a:gdLst/>
                <a:ahLst/>
                <a:cxnLst/>
                <a:rect l="l" t="t" r="r" b="b"/>
                <a:pathLst>
                  <a:path w="778031" h="292883" extrusionOk="0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>
                <a:off x="8712056" y="7722406"/>
                <a:ext cx="3320247" cy="929904"/>
              </a:xfrm>
              <a:custGeom>
                <a:avLst/>
                <a:gdLst/>
                <a:ahLst/>
                <a:cxnLst/>
                <a:rect l="l" t="t" r="r" b="b"/>
                <a:pathLst>
                  <a:path w="778031" h="292883" extrusionOk="0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2" name="Google Shape;272;p18"/>
              <p:cNvGrpSpPr/>
              <p:nvPr/>
            </p:nvGrpSpPr>
            <p:grpSpPr>
              <a:xfrm>
                <a:off x="12873187" y="7498871"/>
                <a:ext cx="4765551" cy="2732378"/>
                <a:chOff x="17805" y="-5714"/>
                <a:chExt cx="5651745" cy="4355775"/>
              </a:xfrm>
            </p:grpSpPr>
            <p:grpSp>
              <p:nvGrpSpPr>
                <p:cNvPr id="273" name="Google Shape;273;p18"/>
                <p:cNvGrpSpPr/>
                <p:nvPr/>
              </p:nvGrpSpPr>
              <p:grpSpPr>
                <a:xfrm>
                  <a:off x="1555256" y="-5714"/>
                  <a:ext cx="4114294" cy="4355775"/>
                  <a:chOff x="-17733" y="-59890"/>
                  <a:chExt cx="812700" cy="860400"/>
                </a:xfrm>
              </p:grpSpPr>
              <p:sp>
                <p:nvSpPr>
                  <p:cNvPr id="274" name="Google Shape;274;p18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5" name="Google Shape;275;p18"/>
                  <p:cNvSpPr txBox="1"/>
                  <p:nvPr/>
                </p:nvSpPr>
                <p:spPr>
                  <a:xfrm>
                    <a:off x="-17733" y="-59890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6" name="Google Shape;276;p18"/>
                <p:cNvSpPr/>
                <p:nvPr/>
              </p:nvSpPr>
              <p:spPr>
                <a:xfrm>
                  <a:off x="17805" y="-1666"/>
                  <a:ext cx="2101044" cy="208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1" h="411063" extrusionOk="0">
                      <a:moveTo>
                        <a:pt x="215337" y="329"/>
                      </a:moveTo>
                      <a:lnTo>
                        <a:pt x="215337" y="329"/>
                      </a:lnTo>
                      <a:cubicBezTo>
                        <a:pt x="141807" y="0"/>
                        <a:pt x="73721" y="39039"/>
                        <a:pt x="36860" y="102665"/>
                      </a:cubicBezTo>
                      <a:cubicBezTo>
                        <a:pt x="0" y="166290"/>
                        <a:pt x="0" y="244774"/>
                        <a:pt x="36860" y="308399"/>
                      </a:cubicBezTo>
                      <a:cubicBezTo>
                        <a:pt x="73721" y="372024"/>
                        <a:pt x="141807" y="411063"/>
                        <a:pt x="215337" y="410734"/>
                      </a:cubicBezTo>
                      <a:lnTo>
                        <a:pt x="199683" y="410734"/>
                      </a:lnTo>
                      <a:cubicBezTo>
                        <a:pt x="273213" y="411063"/>
                        <a:pt x="341300" y="372024"/>
                        <a:pt x="378160" y="308399"/>
                      </a:cubicBezTo>
                      <a:cubicBezTo>
                        <a:pt x="415021" y="244774"/>
                        <a:pt x="415021" y="166290"/>
                        <a:pt x="378160" y="102665"/>
                      </a:cubicBezTo>
                      <a:cubicBezTo>
                        <a:pt x="341300" y="39039"/>
                        <a:pt x="273213" y="0"/>
                        <a:pt x="199683" y="329"/>
                      </a:cubicBezTo>
                      <a:close/>
                    </a:path>
                  </a:pathLst>
                </a:custGeom>
                <a:solidFill>
                  <a:srgbClr val="9DD1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7" name="Google Shape;277;p18"/>
              <p:cNvSpPr txBox="1"/>
              <p:nvPr/>
            </p:nvSpPr>
            <p:spPr>
              <a:xfrm>
                <a:off x="15097488" y="7812443"/>
                <a:ext cx="3240000" cy="12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Invertebrates</a:t>
                </a:r>
                <a:endParaRPr sz="1100"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cxnSp>
            <p:nvCxnSpPr>
              <p:cNvPr id="278" name="Google Shape;278;p18"/>
              <p:cNvCxnSpPr/>
              <p:nvPr/>
            </p:nvCxnSpPr>
            <p:spPr>
              <a:xfrm>
                <a:off x="9477088" y="4066750"/>
                <a:ext cx="7200" cy="619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79" name="Google Shape;279;p18"/>
              <p:cNvGrpSpPr/>
              <p:nvPr/>
            </p:nvGrpSpPr>
            <p:grpSpPr>
              <a:xfrm>
                <a:off x="6509853" y="2651202"/>
                <a:ext cx="5026674" cy="1731501"/>
                <a:chOff x="6574515" y="3311895"/>
                <a:chExt cx="4470937" cy="2070183"/>
              </a:xfrm>
            </p:grpSpPr>
            <p:grpSp>
              <p:nvGrpSpPr>
                <p:cNvPr id="280" name="Google Shape;280;p18"/>
                <p:cNvGrpSpPr/>
                <p:nvPr/>
              </p:nvGrpSpPr>
              <p:grpSpPr>
                <a:xfrm>
                  <a:off x="6574515" y="3311895"/>
                  <a:ext cx="4188345" cy="1957336"/>
                  <a:chOff x="6574515" y="3311895"/>
                  <a:chExt cx="4188345" cy="1957336"/>
                </a:xfrm>
              </p:grpSpPr>
              <p:sp>
                <p:nvSpPr>
                  <p:cNvPr id="281" name="Google Shape;281;p18"/>
                  <p:cNvSpPr/>
                  <p:nvPr/>
                </p:nvSpPr>
                <p:spPr>
                  <a:xfrm>
                    <a:off x="7808288" y="3932824"/>
                    <a:ext cx="2954573" cy="111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2C6E49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82" name="Google Shape;282;p18"/>
                  <p:cNvGrpSpPr/>
                  <p:nvPr/>
                </p:nvGrpSpPr>
                <p:grpSpPr>
                  <a:xfrm>
                    <a:off x="6574515" y="3311895"/>
                    <a:ext cx="3085741" cy="1957336"/>
                    <a:chOff x="0" y="-104775"/>
                    <a:chExt cx="812700" cy="515509"/>
                  </a:xfrm>
                </p:grpSpPr>
                <p:sp>
                  <p:nvSpPr>
                    <p:cNvPr id="283" name="Google Shape;283;p18"/>
                    <p:cNvSpPr/>
                    <p:nvPr/>
                  </p:nvSpPr>
                  <p:spPr>
                    <a:xfrm>
                      <a:off x="3517" y="-329"/>
                      <a:ext cx="415021" cy="4110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021" h="411063" extrusionOk="0">
                          <a:moveTo>
                            <a:pt x="215337" y="329"/>
                          </a:moveTo>
                          <a:lnTo>
                            <a:pt x="215337" y="329"/>
                          </a:lnTo>
                          <a:cubicBezTo>
                            <a:pt x="141807" y="0"/>
                            <a:pt x="73721" y="39039"/>
                            <a:pt x="36860" y="102665"/>
                          </a:cubicBezTo>
                          <a:cubicBezTo>
                            <a:pt x="0" y="166290"/>
                            <a:pt x="0" y="244774"/>
                            <a:pt x="36860" y="308399"/>
                          </a:cubicBezTo>
                          <a:cubicBezTo>
                            <a:pt x="73721" y="372024"/>
                            <a:pt x="141807" y="411063"/>
                            <a:pt x="215337" y="410734"/>
                          </a:cubicBezTo>
                          <a:lnTo>
                            <a:pt x="199683" y="410734"/>
                          </a:lnTo>
                          <a:cubicBezTo>
                            <a:pt x="273213" y="411063"/>
                            <a:pt x="341300" y="372024"/>
                            <a:pt x="378160" y="308399"/>
                          </a:cubicBezTo>
                          <a:cubicBezTo>
                            <a:pt x="415021" y="244774"/>
                            <a:pt x="415021" y="166290"/>
                            <a:pt x="378160" y="102665"/>
                          </a:cubicBezTo>
                          <a:cubicBezTo>
                            <a:pt x="341300" y="39039"/>
                            <a:pt x="273213" y="0"/>
                            <a:pt x="199683" y="329"/>
                          </a:cubicBezTo>
                          <a:close/>
                        </a:path>
                      </a:pathLst>
                    </a:custGeom>
                    <a:solidFill>
                      <a:srgbClr val="2C6E49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4" name="Google Shape;284;p18"/>
                    <p:cNvSpPr txBox="1"/>
                    <p:nvPr/>
                  </p:nvSpPr>
                  <p:spPr>
                    <a:xfrm>
                      <a:off x="0" y="-104775"/>
                      <a:ext cx="812700" cy="51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50800" tIns="50800" rIns="50800" bIns="50800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285" name="Google Shape;285;p18"/>
                <p:cNvSpPr txBox="1"/>
                <p:nvPr/>
              </p:nvSpPr>
              <p:spPr>
                <a:xfrm>
                  <a:off x="8163652" y="3961578"/>
                  <a:ext cx="2881800" cy="142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rgbClr val="FFFFEB"/>
                      </a:solidFill>
                      <a:latin typeface="Libre Baskerville"/>
                      <a:ea typeface="Libre Baskerville"/>
                      <a:cs typeface="Libre Baskerville"/>
                      <a:sym typeface="Libre Baskerville"/>
                    </a:rPr>
                    <a:t>Sonic Energy</a:t>
                  </a:r>
                  <a:endParaRPr/>
                </a:p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endParaRPr>
                </a:p>
              </p:txBody>
            </p:sp>
          </p:grpSp>
          <p:pic>
            <p:nvPicPr>
              <p:cNvPr id="286" name="Google Shape;286;p1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955900" y="4558087"/>
                <a:ext cx="1170825" cy="1170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7" name="Google Shape;287;p1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1086950" y="6070250"/>
                <a:ext cx="1003867" cy="1015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8" name="Google Shape;288;p18"/>
              <p:cNvSpPr txBox="1"/>
              <p:nvPr/>
            </p:nvSpPr>
            <p:spPr>
              <a:xfrm>
                <a:off x="7502275" y="7990704"/>
                <a:ext cx="3240000" cy="8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Fish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>
                <a:off x="10783751" y="7545803"/>
                <a:ext cx="1772140" cy="1305125"/>
              </a:xfrm>
              <a:custGeom>
                <a:avLst/>
                <a:gdLst/>
                <a:ahLst/>
                <a:cxnLst/>
                <a:rect l="l" t="t" r="r" b="b"/>
                <a:pathLst>
                  <a:path w="415021" h="411063" extrusionOk="0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90" name="Google Shape;290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0075" y="2651325"/>
              <a:ext cx="1954525" cy="19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4300" y="7194250"/>
              <a:ext cx="1954525" cy="19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13050" y="7280468"/>
              <a:ext cx="1782101" cy="178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817575" y="7280456"/>
              <a:ext cx="1782101" cy="178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989250" y="7466650"/>
              <a:ext cx="1409699" cy="1409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18"/>
          <p:cNvSpPr/>
          <p:nvPr/>
        </p:nvSpPr>
        <p:spPr>
          <a:xfrm>
            <a:off x="12575875" y="7149450"/>
            <a:ext cx="5427300" cy="1903200"/>
          </a:xfrm>
          <a:prstGeom prst="ellipse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31725" y="5881000"/>
            <a:ext cx="1409699" cy="140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93">
            <a:alpha val="57250"/>
          </a:srgbClr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"/>
          <p:cNvSpPr txBox="1"/>
          <p:nvPr/>
        </p:nvSpPr>
        <p:spPr>
          <a:xfrm>
            <a:off x="1028700" y="1095375"/>
            <a:ext cx="16230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Components of Sound</a:t>
            </a:r>
            <a:endParaRPr sz="500"/>
          </a:p>
        </p:txBody>
      </p:sp>
      <p:cxnSp>
        <p:nvCxnSpPr>
          <p:cNvPr id="302" name="Google Shape;302;p19"/>
          <p:cNvCxnSpPr/>
          <p:nvPr/>
        </p:nvCxnSpPr>
        <p:spPr>
          <a:xfrm>
            <a:off x="3012674" y="2381250"/>
            <a:ext cx="12112800" cy="0"/>
          </a:xfrm>
          <a:prstGeom prst="straightConnector1">
            <a:avLst/>
          </a:prstGeom>
          <a:noFill/>
          <a:ln w="190500" cap="rnd" cmpd="sng">
            <a:solidFill>
              <a:srgbClr val="65BB8B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3" name="Google Shape;303;p19"/>
          <p:cNvGrpSpPr/>
          <p:nvPr/>
        </p:nvGrpSpPr>
        <p:grpSpPr>
          <a:xfrm>
            <a:off x="154300" y="2651202"/>
            <a:ext cx="18183188" cy="7634931"/>
            <a:chOff x="154300" y="2651202"/>
            <a:chExt cx="18183188" cy="7634931"/>
          </a:xfrm>
        </p:grpSpPr>
        <p:grpSp>
          <p:nvGrpSpPr>
            <p:cNvPr id="304" name="Google Shape;304;p19"/>
            <p:cNvGrpSpPr/>
            <p:nvPr/>
          </p:nvGrpSpPr>
          <p:grpSpPr>
            <a:xfrm>
              <a:off x="282906" y="2651202"/>
              <a:ext cx="18054582" cy="7634931"/>
              <a:chOff x="282906" y="2651202"/>
              <a:chExt cx="18054582" cy="7634931"/>
            </a:xfrm>
          </p:grpSpPr>
          <p:cxnSp>
            <p:nvCxnSpPr>
              <p:cNvPr id="305" name="Google Shape;305;p19"/>
              <p:cNvCxnSpPr/>
              <p:nvPr/>
            </p:nvCxnSpPr>
            <p:spPr>
              <a:xfrm rot="10800000">
                <a:off x="5091531" y="5907158"/>
                <a:ext cx="8324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6" name="Google Shape;306;p19"/>
              <p:cNvCxnSpPr/>
              <p:nvPr/>
            </p:nvCxnSpPr>
            <p:spPr>
              <a:xfrm rot="-5400000">
                <a:off x="8882719" y="5303691"/>
                <a:ext cx="1191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7" name="Google Shape;307;p19"/>
              <p:cNvCxnSpPr/>
              <p:nvPr/>
            </p:nvCxnSpPr>
            <p:spPr>
              <a:xfrm rot="-5400000">
                <a:off x="13257922" y="6062647"/>
                <a:ext cx="2952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8" name="Google Shape;308;p19"/>
              <p:cNvCxnSpPr/>
              <p:nvPr/>
            </p:nvCxnSpPr>
            <p:spPr>
              <a:xfrm rot="-5490814">
                <a:off x="4958499" y="6062647"/>
                <a:ext cx="29530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9" name="Google Shape;309;p19"/>
              <p:cNvCxnSpPr/>
              <p:nvPr/>
            </p:nvCxnSpPr>
            <p:spPr>
              <a:xfrm rot="10800000">
                <a:off x="3733842" y="7287355"/>
                <a:ext cx="3079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0" name="Google Shape;310;p19"/>
              <p:cNvCxnSpPr/>
              <p:nvPr/>
            </p:nvCxnSpPr>
            <p:spPr>
              <a:xfrm rot="-5400000">
                <a:off x="4966500" y="7151772"/>
                <a:ext cx="287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p19"/>
              <p:cNvCxnSpPr/>
              <p:nvPr/>
            </p:nvCxnSpPr>
            <p:spPr>
              <a:xfrm rot="-5400000">
                <a:off x="6217632" y="7880685"/>
                <a:ext cx="1170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2" name="Google Shape;312;p19"/>
              <p:cNvCxnSpPr/>
              <p:nvPr/>
            </p:nvCxnSpPr>
            <p:spPr>
              <a:xfrm rot="-5400000">
                <a:off x="3082760" y="7919754"/>
                <a:ext cx="1280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3" name="Google Shape;313;p19"/>
              <p:cNvCxnSpPr/>
              <p:nvPr/>
            </p:nvCxnSpPr>
            <p:spPr>
              <a:xfrm rot="10800000">
                <a:off x="12029314" y="7284581"/>
                <a:ext cx="3079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4" name="Google Shape;314;p19"/>
              <p:cNvCxnSpPr/>
              <p:nvPr/>
            </p:nvCxnSpPr>
            <p:spPr>
              <a:xfrm rot="-5400000">
                <a:off x="13263322" y="7150348"/>
                <a:ext cx="28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5" name="Google Shape;315;p19"/>
              <p:cNvCxnSpPr/>
              <p:nvPr/>
            </p:nvCxnSpPr>
            <p:spPr>
              <a:xfrm rot="-5400000">
                <a:off x="14846105" y="7544898"/>
                <a:ext cx="5046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6" name="Google Shape;316;p19"/>
              <p:cNvCxnSpPr/>
              <p:nvPr/>
            </p:nvCxnSpPr>
            <p:spPr>
              <a:xfrm rot="-5400000">
                <a:off x="11500181" y="7795041"/>
                <a:ext cx="10368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17" name="Google Shape;317;p19"/>
              <p:cNvGrpSpPr/>
              <p:nvPr/>
            </p:nvGrpSpPr>
            <p:grpSpPr>
              <a:xfrm>
                <a:off x="8029903" y="4528630"/>
                <a:ext cx="3469254" cy="2732372"/>
                <a:chOff x="0" y="-47625"/>
                <a:chExt cx="812700" cy="860400"/>
              </a:xfrm>
            </p:grpSpPr>
            <p:sp>
              <p:nvSpPr>
                <p:cNvPr id="318" name="Google Shape;318;p19"/>
                <p:cNvSpPr/>
                <p:nvPr/>
              </p:nvSpPr>
              <p:spPr>
                <a:xfrm>
                  <a:off x="0" y="0"/>
                  <a:ext cx="778031" cy="29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031" h="292883" extrusionOk="0">
                      <a:moveTo>
                        <a:pt x="0" y="0"/>
                      </a:moveTo>
                      <a:lnTo>
                        <a:pt x="778031" y="0"/>
                      </a:lnTo>
                      <a:lnTo>
                        <a:pt x="778031" y="292883"/>
                      </a:lnTo>
                      <a:lnTo>
                        <a:pt x="0" y="292883"/>
                      </a:lnTo>
                      <a:close/>
                    </a:path>
                  </a:pathLst>
                </a:custGeom>
                <a:solidFill>
                  <a:srgbClr val="2C6E49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Google Shape;319;p19"/>
                <p:cNvSpPr txBox="1"/>
                <p:nvPr/>
              </p:nvSpPr>
              <p:spPr>
                <a:xfrm>
                  <a:off x="0" y="-47625"/>
                  <a:ext cx="812700" cy="86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ctr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p19"/>
              <p:cNvGrpSpPr/>
              <p:nvPr/>
            </p:nvGrpSpPr>
            <p:grpSpPr>
              <a:xfrm>
                <a:off x="6642773" y="4160530"/>
                <a:ext cx="3469254" cy="1637102"/>
                <a:chOff x="0" y="-104775"/>
                <a:chExt cx="812700" cy="515509"/>
              </a:xfrm>
            </p:grpSpPr>
            <p:sp>
              <p:nvSpPr>
                <p:cNvPr id="321" name="Google Shape;321;p19"/>
                <p:cNvSpPr/>
                <p:nvPr/>
              </p:nvSpPr>
              <p:spPr>
                <a:xfrm>
                  <a:off x="3517" y="-329"/>
                  <a:ext cx="415021" cy="411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1" h="411063" extrusionOk="0">
                      <a:moveTo>
                        <a:pt x="215337" y="329"/>
                      </a:moveTo>
                      <a:lnTo>
                        <a:pt x="215337" y="329"/>
                      </a:lnTo>
                      <a:cubicBezTo>
                        <a:pt x="141807" y="0"/>
                        <a:pt x="73721" y="39039"/>
                        <a:pt x="36860" y="102665"/>
                      </a:cubicBezTo>
                      <a:cubicBezTo>
                        <a:pt x="0" y="166290"/>
                        <a:pt x="0" y="244774"/>
                        <a:pt x="36860" y="308399"/>
                      </a:cubicBezTo>
                      <a:cubicBezTo>
                        <a:pt x="73721" y="372024"/>
                        <a:pt x="141807" y="411063"/>
                        <a:pt x="215337" y="410734"/>
                      </a:cubicBezTo>
                      <a:lnTo>
                        <a:pt x="199683" y="410734"/>
                      </a:lnTo>
                      <a:cubicBezTo>
                        <a:pt x="273213" y="411063"/>
                        <a:pt x="341300" y="372024"/>
                        <a:pt x="378160" y="308399"/>
                      </a:cubicBezTo>
                      <a:cubicBezTo>
                        <a:pt x="415021" y="244774"/>
                        <a:pt x="415021" y="166290"/>
                        <a:pt x="378160" y="102665"/>
                      </a:cubicBezTo>
                      <a:cubicBezTo>
                        <a:pt x="341300" y="39039"/>
                        <a:pt x="273213" y="0"/>
                        <a:pt x="199683" y="329"/>
                      </a:cubicBezTo>
                      <a:close/>
                    </a:path>
                  </a:pathLst>
                </a:custGeom>
                <a:solidFill>
                  <a:srgbClr val="2C6E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19"/>
                <p:cNvSpPr txBox="1"/>
                <p:nvPr/>
              </p:nvSpPr>
              <p:spPr>
                <a:xfrm>
                  <a:off x="0" y="-104775"/>
                  <a:ext cx="812700" cy="5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55555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23" name="Google Shape;323;p19"/>
              <p:cNvSpPr txBox="1"/>
              <p:nvPr/>
            </p:nvSpPr>
            <p:spPr>
              <a:xfrm>
                <a:off x="8392079" y="4702536"/>
                <a:ext cx="3240000" cy="11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Sound Waves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324" name="Google Shape;324;p19"/>
              <p:cNvGrpSpPr/>
              <p:nvPr/>
            </p:nvGrpSpPr>
            <p:grpSpPr>
              <a:xfrm>
                <a:off x="2291544" y="5620825"/>
                <a:ext cx="4856262" cy="3100478"/>
                <a:chOff x="0" y="-530423"/>
                <a:chExt cx="5759324" cy="4942576"/>
              </a:xfrm>
            </p:grpSpPr>
            <p:grpSp>
              <p:nvGrpSpPr>
                <p:cNvPr id="325" name="Google Shape;325;p19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326" name="Google Shape;326;p19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" name="Google Shape;327;p19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19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329" name="Google Shape;329;p19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0" name="Google Shape;330;p19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31" name="Google Shape;331;p19"/>
              <p:cNvSpPr txBox="1"/>
              <p:nvPr/>
            </p:nvSpPr>
            <p:spPr>
              <a:xfrm>
                <a:off x="4434033" y="6416559"/>
                <a:ext cx="3240000" cy="8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Pressure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332" name="Google Shape;332;p19"/>
              <p:cNvGrpSpPr/>
              <p:nvPr/>
            </p:nvGrpSpPr>
            <p:grpSpPr>
              <a:xfrm>
                <a:off x="10783759" y="5620825"/>
                <a:ext cx="4856262" cy="3100478"/>
                <a:chOff x="0" y="-530423"/>
                <a:chExt cx="5759324" cy="4942576"/>
              </a:xfrm>
            </p:grpSpPr>
            <p:grpSp>
              <p:nvGrpSpPr>
                <p:cNvPr id="333" name="Google Shape;333;p19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334" name="Google Shape;334;p19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5" name="Google Shape;335;p19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19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337" name="Google Shape;337;p19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65BB8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8" name="Google Shape;338;p19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39" name="Google Shape;339;p19"/>
              <p:cNvSpPr txBox="1"/>
              <p:nvPr/>
            </p:nvSpPr>
            <p:spPr>
              <a:xfrm>
                <a:off x="12529104" y="6132421"/>
                <a:ext cx="3240000" cy="11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Particle Motion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grpSp>
            <p:nvGrpSpPr>
              <p:cNvPr id="340" name="Google Shape;340;p19"/>
              <p:cNvGrpSpPr/>
              <p:nvPr/>
            </p:nvGrpSpPr>
            <p:grpSpPr>
              <a:xfrm>
                <a:off x="282906" y="7185655"/>
                <a:ext cx="4856262" cy="3100478"/>
                <a:chOff x="0" y="-530423"/>
                <a:chExt cx="5759324" cy="4942576"/>
              </a:xfrm>
            </p:grpSpPr>
            <p:grpSp>
              <p:nvGrpSpPr>
                <p:cNvPr id="341" name="Google Shape;341;p19"/>
                <p:cNvGrpSpPr/>
                <p:nvPr/>
              </p:nvGrpSpPr>
              <p:grpSpPr>
                <a:xfrm>
                  <a:off x="1645030" y="56377"/>
                  <a:ext cx="4114294" cy="4355775"/>
                  <a:chOff x="0" y="-47625"/>
                  <a:chExt cx="812700" cy="860400"/>
                </a:xfrm>
              </p:grpSpPr>
              <p:sp>
                <p:nvSpPr>
                  <p:cNvPr id="342" name="Google Shape;342;p19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3" name="Google Shape;343;p19"/>
                  <p:cNvSpPr txBox="1"/>
                  <p:nvPr/>
                </p:nvSpPr>
                <p:spPr>
                  <a:xfrm>
                    <a:off x="0" y="-47625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9"/>
                <p:cNvGrpSpPr/>
                <p:nvPr/>
              </p:nvGrpSpPr>
              <p:grpSpPr>
                <a:xfrm>
                  <a:off x="0" y="-530423"/>
                  <a:ext cx="4114294" cy="2609764"/>
                  <a:chOff x="0" y="-104775"/>
                  <a:chExt cx="812700" cy="515509"/>
                </a:xfrm>
              </p:grpSpPr>
              <p:sp>
                <p:nvSpPr>
                  <p:cNvPr id="345" name="Google Shape;345;p19"/>
                  <p:cNvSpPr/>
                  <p:nvPr/>
                </p:nvSpPr>
                <p:spPr>
                  <a:xfrm>
                    <a:off x="3517" y="-329"/>
                    <a:ext cx="415021" cy="411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1" h="411063" extrusionOk="0">
                        <a:moveTo>
                          <a:pt x="215337" y="329"/>
                        </a:moveTo>
                        <a:lnTo>
                          <a:pt x="215337" y="329"/>
                        </a:lnTo>
                        <a:cubicBezTo>
                          <a:pt x="141807" y="0"/>
                          <a:pt x="73721" y="39039"/>
                          <a:pt x="36860" y="102665"/>
                        </a:cubicBezTo>
                        <a:cubicBezTo>
                          <a:pt x="0" y="166290"/>
                          <a:pt x="0" y="244774"/>
                          <a:pt x="36860" y="308399"/>
                        </a:cubicBezTo>
                        <a:cubicBezTo>
                          <a:pt x="73721" y="372024"/>
                          <a:pt x="141807" y="411063"/>
                          <a:pt x="215337" y="410734"/>
                        </a:cubicBezTo>
                        <a:lnTo>
                          <a:pt x="199683" y="410734"/>
                        </a:lnTo>
                        <a:cubicBezTo>
                          <a:pt x="273213" y="411063"/>
                          <a:pt x="341300" y="372024"/>
                          <a:pt x="378160" y="308399"/>
                        </a:cubicBezTo>
                        <a:cubicBezTo>
                          <a:pt x="415021" y="244774"/>
                          <a:pt x="415021" y="166290"/>
                          <a:pt x="378160" y="102665"/>
                        </a:cubicBezTo>
                        <a:cubicBezTo>
                          <a:pt x="341300" y="39039"/>
                          <a:pt x="273213" y="0"/>
                          <a:pt x="199683" y="329"/>
                        </a:cubicBez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6" name="Google Shape;346;p19"/>
                  <p:cNvSpPr txBox="1"/>
                  <p:nvPr/>
                </p:nvSpPr>
                <p:spPr>
                  <a:xfrm>
                    <a:off x="0" y="-104775"/>
                    <a:ext cx="812700" cy="51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47" name="Google Shape;347;p19"/>
              <p:cNvSpPr txBox="1"/>
              <p:nvPr/>
            </p:nvSpPr>
            <p:spPr>
              <a:xfrm>
                <a:off x="2291550" y="7812450"/>
                <a:ext cx="3079800" cy="12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Mammals*</a:t>
                </a:r>
                <a:endParaRPr sz="1100"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5168201" y="7509353"/>
                <a:ext cx="1772140" cy="1305125"/>
              </a:xfrm>
              <a:custGeom>
                <a:avLst/>
                <a:gdLst/>
                <a:ahLst/>
                <a:cxnLst/>
                <a:rect l="l" t="t" r="r" b="b"/>
                <a:pathLst>
                  <a:path w="415021" h="411063" extrusionOk="0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6354618" y="7722406"/>
                <a:ext cx="3322192" cy="929904"/>
              </a:xfrm>
              <a:custGeom>
                <a:avLst/>
                <a:gdLst/>
                <a:ahLst/>
                <a:cxnLst/>
                <a:rect l="l" t="t" r="r" b="b"/>
                <a:pathLst>
                  <a:path w="778031" h="292883" extrusionOk="0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8712056" y="7722406"/>
                <a:ext cx="3320247" cy="929904"/>
              </a:xfrm>
              <a:custGeom>
                <a:avLst/>
                <a:gdLst/>
                <a:ahLst/>
                <a:cxnLst/>
                <a:rect l="l" t="t" r="r" b="b"/>
                <a:pathLst>
                  <a:path w="778031" h="292883" extrusionOk="0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1" name="Google Shape;351;p19"/>
              <p:cNvGrpSpPr/>
              <p:nvPr/>
            </p:nvGrpSpPr>
            <p:grpSpPr>
              <a:xfrm>
                <a:off x="12873187" y="7498871"/>
                <a:ext cx="4765551" cy="2732378"/>
                <a:chOff x="17805" y="-5714"/>
                <a:chExt cx="5651745" cy="4355775"/>
              </a:xfrm>
            </p:grpSpPr>
            <p:grpSp>
              <p:nvGrpSpPr>
                <p:cNvPr id="352" name="Google Shape;352;p19"/>
                <p:cNvGrpSpPr/>
                <p:nvPr/>
              </p:nvGrpSpPr>
              <p:grpSpPr>
                <a:xfrm>
                  <a:off x="1555256" y="-5714"/>
                  <a:ext cx="4114294" cy="4355775"/>
                  <a:chOff x="-17733" y="-59890"/>
                  <a:chExt cx="812700" cy="860400"/>
                </a:xfrm>
              </p:grpSpPr>
              <p:sp>
                <p:nvSpPr>
                  <p:cNvPr id="353" name="Google Shape;353;p19"/>
                  <p:cNvSpPr/>
                  <p:nvPr/>
                </p:nvSpPr>
                <p:spPr>
                  <a:xfrm>
                    <a:off x="0" y="0"/>
                    <a:ext cx="778031" cy="29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9DD193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4" name="Google Shape;354;p19"/>
                  <p:cNvSpPr txBox="1"/>
                  <p:nvPr/>
                </p:nvSpPr>
                <p:spPr>
                  <a:xfrm>
                    <a:off x="-17733" y="-59890"/>
                    <a:ext cx="812700" cy="86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marL="0" marR="0" lvl="0" indent="0" algn="ctr" rtl="0">
                      <a:lnSpc>
                        <a:spcPct val="155555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5" name="Google Shape;355;p19"/>
                <p:cNvSpPr/>
                <p:nvPr/>
              </p:nvSpPr>
              <p:spPr>
                <a:xfrm>
                  <a:off x="17805" y="-1666"/>
                  <a:ext cx="2101044" cy="208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1" h="411063" extrusionOk="0">
                      <a:moveTo>
                        <a:pt x="215337" y="329"/>
                      </a:moveTo>
                      <a:lnTo>
                        <a:pt x="215337" y="329"/>
                      </a:lnTo>
                      <a:cubicBezTo>
                        <a:pt x="141807" y="0"/>
                        <a:pt x="73721" y="39039"/>
                        <a:pt x="36860" y="102665"/>
                      </a:cubicBezTo>
                      <a:cubicBezTo>
                        <a:pt x="0" y="166290"/>
                        <a:pt x="0" y="244774"/>
                        <a:pt x="36860" y="308399"/>
                      </a:cubicBezTo>
                      <a:cubicBezTo>
                        <a:pt x="73721" y="372024"/>
                        <a:pt x="141807" y="411063"/>
                        <a:pt x="215337" y="410734"/>
                      </a:cubicBezTo>
                      <a:lnTo>
                        <a:pt x="199683" y="410734"/>
                      </a:lnTo>
                      <a:cubicBezTo>
                        <a:pt x="273213" y="411063"/>
                        <a:pt x="341300" y="372024"/>
                        <a:pt x="378160" y="308399"/>
                      </a:cubicBezTo>
                      <a:cubicBezTo>
                        <a:pt x="415021" y="244774"/>
                        <a:pt x="415021" y="166290"/>
                        <a:pt x="378160" y="102665"/>
                      </a:cubicBezTo>
                      <a:cubicBezTo>
                        <a:pt x="341300" y="39039"/>
                        <a:pt x="273213" y="0"/>
                        <a:pt x="199683" y="329"/>
                      </a:cubicBezTo>
                      <a:close/>
                    </a:path>
                  </a:pathLst>
                </a:custGeom>
                <a:solidFill>
                  <a:srgbClr val="9DD1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6" name="Google Shape;356;p19"/>
              <p:cNvSpPr txBox="1"/>
              <p:nvPr/>
            </p:nvSpPr>
            <p:spPr>
              <a:xfrm>
                <a:off x="15097488" y="7812443"/>
                <a:ext cx="3240000" cy="12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1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Invertebrates</a:t>
                </a:r>
                <a:endParaRPr sz="1100"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cxnSp>
            <p:nvCxnSpPr>
              <p:cNvPr id="357" name="Google Shape;357;p19"/>
              <p:cNvCxnSpPr/>
              <p:nvPr/>
            </p:nvCxnSpPr>
            <p:spPr>
              <a:xfrm>
                <a:off x="9477088" y="4066750"/>
                <a:ext cx="7200" cy="619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0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58" name="Google Shape;358;p19"/>
              <p:cNvGrpSpPr/>
              <p:nvPr/>
            </p:nvGrpSpPr>
            <p:grpSpPr>
              <a:xfrm>
                <a:off x="6509853" y="2651202"/>
                <a:ext cx="5026674" cy="1731501"/>
                <a:chOff x="6574515" y="3311895"/>
                <a:chExt cx="4470937" cy="2070183"/>
              </a:xfrm>
            </p:grpSpPr>
            <p:grpSp>
              <p:nvGrpSpPr>
                <p:cNvPr id="359" name="Google Shape;359;p19"/>
                <p:cNvGrpSpPr/>
                <p:nvPr/>
              </p:nvGrpSpPr>
              <p:grpSpPr>
                <a:xfrm>
                  <a:off x="6574515" y="3311895"/>
                  <a:ext cx="4188345" cy="1957336"/>
                  <a:chOff x="6574515" y="3311895"/>
                  <a:chExt cx="4188345" cy="1957336"/>
                </a:xfrm>
              </p:grpSpPr>
              <p:sp>
                <p:nvSpPr>
                  <p:cNvPr id="360" name="Google Shape;360;p19"/>
                  <p:cNvSpPr/>
                  <p:nvPr/>
                </p:nvSpPr>
                <p:spPr>
                  <a:xfrm>
                    <a:off x="7808288" y="3932824"/>
                    <a:ext cx="2954573" cy="111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031" h="292883" extrusionOk="0">
                        <a:moveTo>
                          <a:pt x="0" y="0"/>
                        </a:moveTo>
                        <a:lnTo>
                          <a:pt x="778031" y="0"/>
                        </a:lnTo>
                        <a:lnTo>
                          <a:pt x="778031" y="292883"/>
                        </a:lnTo>
                        <a:lnTo>
                          <a:pt x="0" y="292883"/>
                        </a:lnTo>
                        <a:close/>
                      </a:path>
                    </a:pathLst>
                  </a:custGeom>
                  <a:solidFill>
                    <a:srgbClr val="2C6E49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61" name="Google Shape;361;p19"/>
                  <p:cNvGrpSpPr/>
                  <p:nvPr/>
                </p:nvGrpSpPr>
                <p:grpSpPr>
                  <a:xfrm>
                    <a:off x="6574515" y="3311895"/>
                    <a:ext cx="3085741" cy="1957336"/>
                    <a:chOff x="0" y="-104775"/>
                    <a:chExt cx="812700" cy="515509"/>
                  </a:xfrm>
                </p:grpSpPr>
                <p:sp>
                  <p:nvSpPr>
                    <p:cNvPr id="362" name="Google Shape;362;p19"/>
                    <p:cNvSpPr/>
                    <p:nvPr/>
                  </p:nvSpPr>
                  <p:spPr>
                    <a:xfrm>
                      <a:off x="3517" y="-329"/>
                      <a:ext cx="415021" cy="4110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021" h="411063" extrusionOk="0">
                          <a:moveTo>
                            <a:pt x="215337" y="329"/>
                          </a:moveTo>
                          <a:lnTo>
                            <a:pt x="215337" y="329"/>
                          </a:lnTo>
                          <a:cubicBezTo>
                            <a:pt x="141807" y="0"/>
                            <a:pt x="73721" y="39039"/>
                            <a:pt x="36860" y="102665"/>
                          </a:cubicBezTo>
                          <a:cubicBezTo>
                            <a:pt x="0" y="166290"/>
                            <a:pt x="0" y="244774"/>
                            <a:pt x="36860" y="308399"/>
                          </a:cubicBezTo>
                          <a:cubicBezTo>
                            <a:pt x="73721" y="372024"/>
                            <a:pt x="141807" y="411063"/>
                            <a:pt x="215337" y="410734"/>
                          </a:cubicBezTo>
                          <a:lnTo>
                            <a:pt x="199683" y="410734"/>
                          </a:lnTo>
                          <a:cubicBezTo>
                            <a:pt x="273213" y="411063"/>
                            <a:pt x="341300" y="372024"/>
                            <a:pt x="378160" y="308399"/>
                          </a:cubicBezTo>
                          <a:cubicBezTo>
                            <a:pt x="415021" y="244774"/>
                            <a:pt x="415021" y="166290"/>
                            <a:pt x="378160" y="102665"/>
                          </a:cubicBezTo>
                          <a:cubicBezTo>
                            <a:pt x="341300" y="39039"/>
                            <a:pt x="273213" y="0"/>
                            <a:pt x="199683" y="329"/>
                          </a:cubicBezTo>
                          <a:close/>
                        </a:path>
                      </a:pathLst>
                    </a:custGeom>
                    <a:solidFill>
                      <a:srgbClr val="2C6E49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63" name="Google Shape;363;p19"/>
                    <p:cNvSpPr txBox="1"/>
                    <p:nvPr/>
                  </p:nvSpPr>
                  <p:spPr>
                    <a:xfrm>
                      <a:off x="0" y="-104775"/>
                      <a:ext cx="812700" cy="51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50800" tIns="50800" rIns="50800" bIns="50800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64" name="Google Shape;364;p19"/>
                <p:cNvSpPr txBox="1"/>
                <p:nvPr/>
              </p:nvSpPr>
              <p:spPr>
                <a:xfrm>
                  <a:off x="8163652" y="3961578"/>
                  <a:ext cx="2881800" cy="142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rgbClr val="FFFFEB"/>
                      </a:solidFill>
                      <a:latin typeface="Libre Baskerville"/>
                      <a:ea typeface="Libre Baskerville"/>
                      <a:cs typeface="Libre Baskerville"/>
                      <a:sym typeface="Libre Baskerville"/>
                    </a:rPr>
                    <a:t>Sonic Energy</a:t>
                  </a:r>
                  <a:endParaRPr/>
                </a:p>
                <a:p>
                  <a:pPr marL="0" marR="0" lvl="0" indent="0" algn="l" rtl="0">
                    <a:lnSpc>
                      <a:spcPct val="139958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endParaRPr>
                </a:p>
              </p:txBody>
            </p:sp>
          </p:grpSp>
          <p:pic>
            <p:nvPicPr>
              <p:cNvPr id="365" name="Google Shape;365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955900" y="4558087"/>
                <a:ext cx="1170825" cy="1170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6" name="Google Shape;366;p1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1086950" y="6070250"/>
                <a:ext cx="1003867" cy="1015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7" name="Google Shape;367;p19"/>
              <p:cNvSpPr txBox="1"/>
              <p:nvPr/>
            </p:nvSpPr>
            <p:spPr>
              <a:xfrm>
                <a:off x="7502275" y="7990704"/>
                <a:ext cx="3240000" cy="8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FFFEB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Detection by Fish</a:t>
                </a:r>
                <a:endParaRPr/>
              </a:p>
              <a:p>
                <a:pPr marL="0" marR="0" lvl="0" indent="0" algn="l" rtl="0">
                  <a:lnSpc>
                    <a:spcPct val="1399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FFFFE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  <p:sp>
            <p:nvSpPr>
              <p:cNvPr id="368" name="Google Shape;368;p19"/>
              <p:cNvSpPr/>
              <p:nvPr/>
            </p:nvSpPr>
            <p:spPr>
              <a:xfrm>
                <a:off x="10783751" y="7545803"/>
                <a:ext cx="1772140" cy="1305125"/>
              </a:xfrm>
              <a:custGeom>
                <a:avLst/>
                <a:gdLst/>
                <a:ahLst/>
                <a:cxnLst/>
                <a:rect l="l" t="t" r="r" b="b"/>
                <a:pathLst>
                  <a:path w="415021" h="411063" extrusionOk="0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69" name="Google Shape;36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0075" y="2651325"/>
              <a:ext cx="1954525" cy="19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4300" y="7194250"/>
              <a:ext cx="1954525" cy="195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13050" y="7280468"/>
              <a:ext cx="1782101" cy="178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817575" y="7280456"/>
              <a:ext cx="1782101" cy="178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989250" y="7466650"/>
              <a:ext cx="1409699" cy="1409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4" name="Google Shape;37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31725" y="5881000"/>
            <a:ext cx="1409699" cy="14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0350" y="0"/>
            <a:ext cx="1020269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9"/>
          <p:cNvSpPr txBox="1"/>
          <p:nvPr/>
        </p:nvSpPr>
        <p:spPr>
          <a:xfrm>
            <a:off x="7364675" y="1180425"/>
            <a:ext cx="26469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03F3F"/>
                </a:solidFill>
              </a:rPr>
              <a:t>Hawkins et al. 2021</a:t>
            </a:r>
            <a:endParaRPr sz="1800">
              <a:solidFill>
                <a:srgbClr val="403F3F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0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382" name="Google Shape;382;p20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Google Shape;383;p2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0"/>
          <p:cNvSpPr txBox="1"/>
          <p:nvPr/>
        </p:nvSpPr>
        <p:spPr>
          <a:xfrm>
            <a:off x="1137750" y="1206721"/>
            <a:ext cx="16008900" cy="23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Mechanism for sound reception by particle movement: statocysts and the abdominal sense organ (ASO)</a:t>
            </a:r>
            <a:endParaRPr sz="44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85" name="Google Shape;385;p20"/>
          <p:cNvPicPr preferRelativeResize="0"/>
          <p:nvPr/>
        </p:nvPicPr>
        <p:blipFill rotWithShape="1">
          <a:blip r:embed="rId3">
            <a:alphaModFix/>
          </a:blip>
          <a:srcRect l="14459" t="2972" r="1081" b="11124"/>
          <a:stretch/>
        </p:blipFill>
        <p:spPr>
          <a:xfrm>
            <a:off x="638925" y="3105125"/>
            <a:ext cx="10389875" cy="57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0"/>
          <p:cNvSpPr txBox="1"/>
          <p:nvPr/>
        </p:nvSpPr>
        <p:spPr>
          <a:xfrm>
            <a:off x="1422199" y="8952100"/>
            <a:ext cx="92763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403F3F"/>
                </a:solidFill>
              </a:rPr>
              <a:t>Statocyst microscopy, Sole et al 2023: A–C: Cephalopods  </a:t>
            </a:r>
            <a:endParaRPr sz="2200" b="1">
              <a:solidFill>
                <a:srgbClr val="403F3F"/>
              </a:solidFill>
            </a:endParaRPr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403F3F"/>
                </a:solidFill>
              </a:rPr>
              <a:t>D: Gastropods. E: Cnidarians F: Crustaceans</a:t>
            </a:r>
            <a:endParaRPr sz="2200" b="1">
              <a:solidFill>
                <a:srgbClr val="403F3F"/>
              </a:solidFill>
            </a:endParaRPr>
          </a:p>
        </p:txBody>
      </p:sp>
      <p:pic>
        <p:nvPicPr>
          <p:cNvPr id="387" name="Google Shape;3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2250" y="3107038"/>
            <a:ext cx="4724400" cy="58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0"/>
          <p:cNvSpPr txBox="1"/>
          <p:nvPr/>
        </p:nvSpPr>
        <p:spPr>
          <a:xfrm>
            <a:off x="12604346" y="9189100"/>
            <a:ext cx="43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403F3F"/>
                </a:solidFill>
              </a:rPr>
              <a:t>ASO microscopy, Moir 1977</a:t>
            </a:r>
            <a:endParaRPr sz="2200" b="1">
              <a:solidFill>
                <a:srgbClr val="403F3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1"/>
          <p:cNvGrpSpPr/>
          <p:nvPr/>
        </p:nvGrpSpPr>
        <p:grpSpPr>
          <a:xfrm>
            <a:off x="638926" y="694015"/>
            <a:ext cx="17010260" cy="9074914"/>
            <a:chOff x="0" y="-47625"/>
            <a:chExt cx="4480039" cy="2390085"/>
          </a:xfrm>
        </p:grpSpPr>
        <p:sp>
          <p:nvSpPr>
            <p:cNvPr id="394" name="Google Shape;394;p21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Google Shape;395;p2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21"/>
          <p:cNvSpPr txBox="1"/>
          <p:nvPr/>
        </p:nvSpPr>
        <p:spPr>
          <a:xfrm>
            <a:off x="1137750" y="1206721"/>
            <a:ext cx="160089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Blue Mussel </a:t>
            </a:r>
            <a:r>
              <a:rPr lang="en-US" sz="4800" i="1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Mytilus edulis</a:t>
            </a:r>
            <a:endParaRPr sz="4800" i="1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97" name="Google Shape;397;p21"/>
          <p:cNvSpPr txBox="1"/>
          <p:nvPr/>
        </p:nvSpPr>
        <p:spPr>
          <a:xfrm>
            <a:off x="2931800" y="4860600"/>
            <a:ext cx="704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98" name="Google Shape;398;p21"/>
          <p:cNvSpPr txBox="1"/>
          <p:nvPr/>
        </p:nvSpPr>
        <p:spPr>
          <a:xfrm>
            <a:off x="1483675" y="2451125"/>
            <a:ext cx="7588800" cy="59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Font typeface="Libre Baskerville"/>
              <a:buChar char="●"/>
            </a:pPr>
            <a:r>
              <a:rPr lang="en-US" sz="4100" b="1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Habitat creation and improvement in the Gulf of Maine</a:t>
            </a:r>
            <a:endParaRPr sz="2600" b="1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9144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Font typeface="Libre Baskerville"/>
              <a:buChar char="●"/>
            </a:pPr>
            <a:r>
              <a:rPr lang="en-US" sz="4100" b="1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Water filtration</a:t>
            </a:r>
            <a:endParaRPr sz="4100" b="1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9144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Font typeface="Libre Baskerville"/>
              <a:buChar char="●"/>
            </a:pPr>
            <a:r>
              <a:rPr lang="en-US" sz="4100" b="1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Coastal protection</a:t>
            </a:r>
            <a:endParaRPr sz="4100" b="1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9144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Font typeface="Libre Baskerville"/>
              <a:buChar char="●"/>
            </a:pPr>
            <a:r>
              <a:rPr lang="en-US" sz="4100" b="1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Cultural importance</a:t>
            </a:r>
            <a:endParaRPr sz="4100" b="1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914400" lvl="0" indent="-48895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4100"/>
              <a:buFont typeface="Libre Baskerville"/>
              <a:buChar char="●"/>
            </a:pPr>
            <a:r>
              <a:rPr lang="en-US" sz="4100" b="1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Economic value </a:t>
            </a:r>
            <a:endParaRPr sz="5400" b="1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99" name="Google Shape;3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0364" y="3019646"/>
            <a:ext cx="7231810" cy="57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1"/>
          <p:cNvSpPr txBox="1"/>
          <p:nvPr/>
        </p:nvSpPr>
        <p:spPr>
          <a:xfrm>
            <a:off x="10634125" y="8930650"/>
            <a:ext cx="48843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World Register of Marine Species</a:t>
            </a:r>
            <a:endParaRPr sz="18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2"/>
          <p:cNvSpPr txBox="1"/>
          <p:nvPr/>
        </p:nvSpPr>
        <p:spPr>
          <a:xfrm>
            <a:off x="15444300" y="0"/>
            <a:ext cx="28437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Maine Department of Marine Resources - Marine Shellfish Closures &amp; Monitoring Data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lt1"/>
                </a:solidFill>
              </a:rPr>
              <a:t>World Register of Marine Species</a:t>
            </a:r>
            <a:endParaRPr sz="1300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9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407" name="Google Shape;407;p22"/>
          <p:cNvPicPr preferRelativeResize="0"/>
          <p:nvPr/>
        </p:nvPicPr>
        <p:blipFill rotWithShape="1">
          <a:blip r:embed="rId4">
            <a:alphaModFix/>
          </a:blip>
          <a:srcRect t="42422"/>
          <a:stretch/>
        </p:blipFill>
        <p:spPr>
          <a:xfrm>
            <a:off x="7870100" y="3848611"/>
            <a:ext cx="3688325" cy="31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2"/>
          <p:cNvSpPr txBox="1"/>
          <p:nvPr/>
        </p:nvSpPr>
        <p:spPr>
          <a:xfrm>
            <a:off x="12106100" y="5288975"/>
            <a:ext cx="17262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45720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09" name="Google Shape;409;p22"/>
          <p:cNvSpPr txBox="1"/>
          <p:nvPr/>
        </p:nvSpPr>
        <p:spPr>
          <a:xfrm>
            <a:off x="414450" y="269125"/>
            <a:ext cx="88011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Mussel Collection Areas: Maine, USA</a:t>
            </a:r>
            <a:endParaRPr sz="2900" b="1" i="1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10" name="Google Shape;410;p22"/>
          <p:cNvSpPr txBox="1"/>
          <p:nvPr/>
        </p:nvSpPr>
        <p:spPr>
          <a:xfrm>
            <a:off x="5803450" y="7190225"/>
            <a:ext cx="11136600" cy="2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Industry worth $4.3 million in Maine as of 2021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1461</Words>
  <Application>Microsoft Office PowerPoint</Application>
  <PresentationFormat>Custom</PresentationFormat>
  <Paragraphs>150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League Spartan</vt:lpstr>
      <vt:lpstr>Proxima Nova</vt:lpstr>
      <vt:lpstr>Calibri</vt:lpstr>
      <vt:lpstr>Arial</vt:lpstr>
      <vt:lpstr>Libre Baskerville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mussel population numbers increased over time in two main waves (as expected)</vt:lpstr>
      <vt:lpstr>New mussel population numbers increased over time in two main waves (as expected)</vt:lpstr>
      <vt:lpstr>New mussel population numbers increased over time in two main waves (as expected)</vt:lpstr>
      <vt:lpstr>Average daily sound amplitude levels decreased at the pier site over time, although there was high variability at both sites</vt:lpstr>
      <vt:lpstr>Daily trends were seen at both sites, including tidal flow noise and increased noise during daylight hours (5am-8pm)</vt:lpstr>
      <vt:lpstr>Daily trends were seen at both sites, including tidal flow noise and increased noise during daylight hours (5am-8pm)</vt:lpstr>
      <vt:lpstr>In a field setting, blue mussel recruitment was negatively correlated with low frequency sound amplitude (loudness of low sounds)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Kyrie Newby</cp:lastModifiedBy>
  <cp:revision>1</cp:revision>
  <dcterms:modified xsi:type="dcterms:W3CDTF">2024-04-15T02:17:14Z</dcterms:modified>
</cp:coreProperties>
</file>