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27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BF03D8-77E5-6B03-8BC4-A4FD88B35967}" name="Evie Proctor" initials="EP" userId="b0ea806077a78c7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714"/>
  </p:normalViewPr>
  <p:slideViewPr>
    <p:cSldViewPr snapToGrid="0">
      <p:cViewPr varScale="1">
        <p:scale>
          <a:sx n="16" d="100"/>
          <a:sy n="16" d="100"/>
        </p:scale>
        <p:origin x="1454" y="29"/>
      </p:cViewPr>
      <p:guideLst>
        <p:guide orient="horz" pos="10368"/>
        <p:guide pos="27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DD3BD-AF8D-4313-B10A-DE2F9B9B64FD}" type="datetimeFigureOut">
              <a:rPr lang="en-US" smtClean="0"/>
              <a:t>4/9/2024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D2D3C-C80D-43C9-AF6B-47BF6C17CBF5}" type="slidenum">
              <a:rPr lang="en-US" smtClean="0"/>
              <a:t>‹#›</a:t>
            </a:fld>
            <a:endParaRPr lang="en-US"/>
          </a:p>
        </p:txBody>
      </p:sp>
    </p:spTree>
    <p:extLst>
      <p:ext uri="{BB962C8B-B14F-4D97-AF65-F5344CB8AC3E}">
        <p14:creationId xmlns:p14="http://schemas.microsoft.com/office/powerpoint/2010/main" val="1251803102"/>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0D2D3C-C80D-43C9-AF6B-47BF6C17CBF5}" type="slidenum">
              <a:rPr lang="en-US" smtClean="0"/>
              <a:t>1</a:t>
            </a:fld>
            <a:endParaRPr lang="en-US"/>
          </a:p>
        </p:txBody>
      </p:sp>
    </p:spTree>
    <p:extLst>
      <p:ext uri="{BB962C8B-B14F-4D97-AF65-F5344CB8AC3E}">
        <p14:creationId xmlns:p14="http://schemas.microsoft.com/office/powerpoint/2010/main" val="144405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25915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412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98180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93930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74F631-8572-43A1-AD69-1717A1D31380}"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7362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74F631-8572-43A1-AD69-1717A1D31380}"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61539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74F631-8572-43A1-AD69-1717A1D31380}" type="datetimeFigureOut">
              <a:rPr lang="en-US" smtClean="0"/>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025708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74F631-8572-43A1-AD69-1717A1D31380}" type="datetimeFigureOut">
              <a:rPr lang="en-US" smtClean="0"/>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51989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4F631-8572-43A1-AD69-1717A1D31380}"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400053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66811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46678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474F631-8572-43A1-AD69-1717A1D31380}" type="datetimeFigureOut">
              <a:rPr lang="en-US" smtClean="0"/>
              <a:t>4/9/2024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F3508BD5-B89A-412F-B6D2-B910233E0506}" type="slidenum">
              <a:rPr lang="en-US" smtClean="0"/>
              <a:t>‹#›</a:t>
            </a:fld>
            <a:endParaRPr lang="en-US"/>
          </a:p>
        </p:txBody>
      </p:sp>
    </p:spTree>
    <p:extLst>
      <p:ext uri="{BB962C8B-B14F-4D97-AF65-F5344CB8AC3E}">
        <p14:creationId xmlns:p14="http://schemas.microsoft.com/office/powerpoint/2010/main" val="1573412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74A4187-3D75-763D-63BA-F07EC6A00611}"/>
              </a:ext>
            </a:extLst>
          </p:cNvPr>
          <p:cNvSpPr txBox="1"/>
          <p:nvPr/>
        </p:nvSpPr>
        <p:spPr>
          <a:xfrm>
            <a:off x="934447" y="4556782"/>
            <a:ext cx="15400422" cy="7109639"/>
          </a:xfrm>
          <a:prstGeom prst="rect">
            <a:avLst/>
          </a:prstGeom>
          <a:solidFill>
            <a:schemeClr val="accent6">
              <a:lumMod val="20000"/>
              <a:lumOff val="80000"/>
            </a:schemeClr>
          </a:solidFill>
        </p:spPr>
        <p:txBody>
          <a:bodyPr wrap="square" rtlCol="0">
            <a:spAutoFit/>
          </a:bodyPr>
          <a:lstStyle/>
          <a:p>
            <a:pPr algn="just"/>
            <a:r>
              <a:rPr lang="en-US" sz="5400" dirty="0">
                <a:latin typeface="Kalinga" panose="020B0502040204020203" pitchFamily="34" charset="0"/>
                <a:cs typeface="Kalinga" panose="020B0502040204020203" pitchFamily="34" charset="0"/>
              </a:rPr>
              <a:t>Introduction:</a:t>
            </a:r>
          </a:p>
          <a:p>
            <a:pPr algn="just"/>
            <a:r>
              <a:rPr lang="en-US" sz="4400" dirty="0">
                <a:latin typeface="Kalinga" panose="020B0502040204020203" pitchFamily="34" charset="0"/>
                <a:cs typeface="Kalinga" panose="020B0502040204020203" pitchFamily="34" charset="0"/>
              </a:rPr>
              <a:t>Merkel Cell Carcinoma (MCC) is a rare, highly aggressive, neuroendocrine skin cancer that can be caused by UV exposure or integration of the Merkel Cell Polyomavirus. The virus positive MCC cells rely on the ATR-CHK1-WEE1 pathway for survival. This pathway aids in cellular recovery after DNA damage is experienced during replication. By inhibiting proteins in this pathway, MCC cells have reduced proliferation and therefore reduced tumorigenesis.</a:t>
            </a:r>
          </a:p>
        </p:txBody>
      </p:sp>
      <p:sp>
        <p:nvSpPr>
          <p:cNvPr id="4" name="Rectangle 3">
            <a:extLst>
              <a:ext uri="{FF2B5EF4-FFF2-40B4-BE49-F238E27FC236}">
                <a16:creationId xmlns:a16="http://schemas.microsoft.com/office/drawing/2014/main" id="{A1994F2A-5144-4BAB-836A-EFA4B24C21DE}"/>
              </a:ext>
            </a:extLst>
          </p:cNvPr>
          <p:cNvSpPr/>
          <p:nvPr/>
        </p:nvSpPr>
        <p:spPr>
          <a:xfrm>
            <a:off x="8549260" y="30195172"/>
            <a:ext cx="25626440" cy="1446550"/>
          </a:xfrm>
          <a:prstGeom prst="rect">
            <a:avLst/>
          </a:prstGeom>
          <a:solidFill>
            <a:schemeClr val="accent6">
              <a:lumMod val="20000"/>
              <a:lumOff val="80000"/>
            </a:schemeClr>
          </a:solidFill>
        </p:spPr>
        <p:txBody>
          <a:bodyPr wrap="square">
            <a:spAutoFit/>
          </a:bodyPr>
          <a:lstStyle/>
          <a:p>
            <a:pPr algn="ctr"/>
            <a:r>
              <a:rPr lang="en-US" sz="4400" i="1" dirty="0">
                <a:latin typeface="Kalinga" panose="020B0502040204020203" pitchFamily="34" charset="0"/>
                <a:cs typeface="Kalinga" panose="020B0502040204020203" pitchFamily="34" charset="0"/>
              </a:rPr>
              <a:t>Supported by an Institutional Development Award (IDeA) from the National Institute of General Medical Sciences of the NIH under grant number </a:t>
            </a:r>
            <a:r>
              <a:rPr lang="en-US" sz="4400" i="1" dirty="0">
                <a:solidFill>
                  <a:srgbClr val="000000"/>
                </a:solidFill>
                <a:latin typeface="Kalinga" panose="020B0502040204020203" pitchFamily="34" charset="0"/>
                <a:cs typeface="Kalinga" panose="020B0502040204020203" pitchFamily="34" charset="0"/>
              </a:rPr>
              <a:t>P20GM113131.</a:t>
            </a:r>
            <a:endParaRPr lang="en-US" sz="4400" i="1" dirty="0">
              <a:solidFill>
                <a:srgbClr val="5C6874"/>
              </a:solidFill>
              <a:latin typeface="Kalinga" panose="020B0502040204020203" pitchFamily="34" charset="0"/>
              <a:cs typeface="Kalinga" panose="020B0502040204020203" pitchFamily="34" charset="0"/>
            </a:endParaRPr>
          </a:p>
        </p:txBody>
      </p:sp>
      <p:pic>
        <p:nvPicPr>
          <p:cNvPr id="10" name="Picture 9">
            <a:extLst>
              <a:ext uri="{FF2B5EF4-FFF2-40B4-BE49-F238E27FC236}">
                <a16:creationId xmlns:a16="http://schemas.microsoft.com/office/drawing/2014/main" id="{D14EA9D7-48B4-485D-BA40-C653E799E886}"/>
              </a:ext>
            </a:extLst>
          </p:cNvPr>
          <p:cNvPicPr>
            <a:picLocks noChangeAspect="1"/>
          </p:cNvPicPr>
          <p:nvPr/>
        </p:nvPicPr>
        <p:blipFill rotWithShape="1">
          <a:blip r:embed="rId3">
            <a:extLst>
              <a:ext uri="{28A0092B-C50C-407E-A947-70E740481C1C}">
                <a14:useLocalDpi xmlns:a14="http://schemas.microsoft.com/office/drawing/2010/main" val="0"/>
              </a:ext>
            </a:extLst>
          </a:blip>
          <a:srcRect l="10945" t="27773" r="10065" b="27934"/>
          <a:stretch/>
        </p:blipFill>
        <p:spPr>
          <a:xfrm>
            <a:off x="34175700" y="29227724"/>
            <a:ext cx="8801100" cy="2776907"/>
          </a:xfrm>
          <a:prstGeom prst="rect">
            <a:avLst/>
          </a:prstGeom>
        </p:spPr>
      </p:pic>
      <p:sp>
        <p:nvSpPr>
          <p:cNvPr id="14" name="Rectangle 13">
            <a:extLst>
              <a:ext uri="{FF2B5EF4-FFF2-40B4-BE49-F238E27FC236}">
                <a16:creationId xmlns:a16="http://schemas.microsoft.com/office/drawing/2014/main" id="{4E251C25-26EF-47BD-BB47-AD493B5F6FB2}"/>
              </a:ext>
            </a:extLst>
          </p:cNvPr>
          <p:cNvSpPr/>
          <p:nvPr/>
        </p:nvSpPr>
        <p:spPr>
          <a:xfrm>
            <a:off x="914400" y="955964"/>
            <a:ext cx="42062400" cy="31089600"/>
          </a:xfrm>
          <a:prstGeom prst="rect">
            <a:avLst/>
          </a:prstGeom>
          <a:noFill/>
          <a:ln w="254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0C564EC1-FC71-D548-AB2C-1BB5B6E9AC89}"/>
              </a:ext>
            </a:extLst>
          </p:cNvPr>
          <p:cNvPicPr>
            <a:picLocks noChangeAspect="1"/>
          </p:cNvPicPr>
          <p:nvPr/>
        </p:nvPicPr>
        <p:blipFill>
          <a:blip r:embed="rId4"/>
          <a:stretch>
            <a:fillRect/>
          </a:stretch>
        </p:blipFill>
        <p:spPr>
          <a:xfrm>
            <a:off x="1885950" y="30303669"/>
            <a:ext cx="5863211" cy="1741895"/>
          </a:xfrm>
          <a:prstGeom prst="rect">
            <a:avLst/>
          </a:prstGeom>
        </p:spPr>
      </p:pic>
      <p:sp>
        <p:nvSpPr>
          <p:cNvPr id="11" name="TextBox 10">
            <a:extLst>
              <a:ext uri="{FF2B5EF4-FFF2-40B4-BE49-F238E27FC236}">
                <a16:creationId xmlns:a16="http://schemas.microsoft.com/office/drawing/2014/main" id="{DBF14CEE-059B-9479-E6B9-3D59DC2AE5A9}"/>
              </a:ext>
            </a:extLst>
          </p:cNvPr>
          <p:cNvSpPr txBox="1"/>
          <p:nvPr/>
        </p:nvSpPr>
        <p:spPr>
          <a:xfrm>
            <a:off x="914399" y="1079480"/>
            <a:ext cx="42062399" cy="2800767"/>
          </a:xfrm>
          <a:prstGeom prst="rect">
            <a:avLst/>
          </a:prstGeom>
          <a:solidFill>
            <a:schemeClr val="accent6">
              <a:lumMod val="40000"/>
              <a:lumOff val="60000"/>
            </a:schemeClr>
          </a:solidFill>
        </p:spPr>
        <p:txBody>
          <a:bodyPr wrap="square" rtlCol="0">
            <a:spAutoFit/>
          </a:bodyPr>
          <a:lstStyle/>
          <a:p>
            <a:pPr algn="ctr"/>
            <a:r>
              <a:rPr lang="en-US" sz="8800" b="0" i="0" dirty="0">
                <a:solidFill>
                  <a:srgbClr val="000000"/>
                </a:solidFill>
                <a:effectLst/>
                <a:latin typeface="Kalinga" panose="020B0502040204020203" pitchFamily="34" charset="0"/>
                <a:ea typeface="Batang" panose="020B0503020000020004" pitchFamily="18" charset="-127"/>
                <a:cs typeface="Kalinga" panose="020B0502040204020203" pitchFamily="34" charset="0"/>
              </a:rPr>
              <a:t>Reliance on</a:t>
            </a:r>
            <a:r>
              <a:rPr lang="en-US" sz="8800" b="0" i="0" dirty="0">
                <a:effectLst/>
                <a:latin typeface="Kalinga" panose="020B0502040204020203" pitchFamily="34" charset="0"/>
                <a:ea typeface="Batang" panose="020B0503020000020004" pitchFamily="18" charset="-127"/>
                <a:cs typeface="Kalinga" panose="020B0502040204020203" pitchFamily="34" charset="0"/>
              </a:rPr>
              <a:t> the </a:t>
            </a:r>
            <a:r>
              <a:rPr lang="en-US" sz="8800" b="0" i="0" dirty="0">
                <a:solidFill>
                  <a:srgbClr val="000000"/>
                </a:solidFill>
                <a:effectLst/>
                <a:latin typeface="Kalinga" panose="020B0502040204020203" pitchFamily="34" charset="0"/>
                <a:ea typeface="Batang" panose="020B0503020000020004" pitchFamily="18" charset="-127"/>
                <a:cs typeface="Kalinga" panose="020B0502040204020203" pitchFamily="34" charset="0"/>
              </a:rPr>
              <a:t>ATR-CHK1-WEE1 pathway due to R-loop </a:t>
            </a:r>
          </a:p>
          <a:p>
            <a:pPr algn="ctr"/>
            <a:r>
              <a:rPr lang="en-US" sz="8800" b="0" i="0" dirty="0">
                <a:solidFill>
                  <a:srgbClr val="000000"/>
                </a:solidFill>
                <a:effectLst/>
                <a:latin typeface="Kalinga" panose="020B0502040204020203" pitchFamily="34" charset="0"/>
                <a:ea typeface="Batang" panose="020B0503020000020004" pitchFamily="18" charset="-127"/>
                <a:cs typeface="Kalinga" panose="020B0502040204020203" pitchFamily="34" charset="0"/>
              </a:rPr>
              <a:t>accumulation in Merkel Cell Carcinoma</a:t>
            </a:r>
            <a:endParaRPr lang="en-US" sz="8800" dirty="0">
              <a:latin typeface="Kalinga" panose="020B0502040204020203" pitchFamily="34" charset="0"/>
              <a:ea typeface="Batang" panose="020B0503020000020004" pitchFamily="18" charset="-127"/>
              <a:cs typeface="Kalinga" panose="020B0502040204020203" pitchFamily="34" charset="0"/>
            </a:endParaRPr>
          </a:p>
        </p:txBody>
      </p:sp>
      <p:sp>
        <p:nvSpPr>
          <p:cNvPr id="18" name="TextBox 17">
            <a:extLst>
              <a:ext uri="{FF2B5EF4-FFF2-40B4-BE49-F238E27FC236}">
                <a16:creationId xmlns:a16="http://schemas.microsoft.com/office/drawing/2014/main" id="{3EA4B98A-88CA-D87F-FCCC-E34339D5CB81}"/>
              </a:ext>
            </a:extLst>
          </p:cNvPr>
          <p:cNvSpPr txBox="1"/>
          <p:nvPr/>
        </p:nvSpPr>
        <p:spPr>
          <a:xfrm>
            <a:off x="945301" y="11721614"/>
            <a:ext cx="15400422" cy="2954655"/>
          </a:xfrm>
          <a:prstGeom prst="rect">
            <a:avLst/>
          </a:prstGeom>
          <a:noFill/>
        </p:spPr>
        <p:txBody>
          <a:bodyPr wrap="square" rtlCol="0">
            <a:spAutoFit/>
          </a:bodyPr>
          <a:lstStyle/>
          <a:p>
            <a:pPr algn="just"/>
            <a:r>
              <a:rPr lang="en-US" sz="5400" dirty="0">
                <a:latin typeface="Kalinga" panose="020B0502040204020203" pitchFamily="34" charset="0"/>
                <a:cs typeface="Kalinga" panose="020B0502040204020203" pitchFamily="34" charset="0"/>
              </a:rPr>
              <a:t>Project Aims:</a:t>
            </a:r>
          </a:p>
          <a:p>
            <a:pPr algn="just"/>
            <a:r>
              <a:rPr lang="en-US" sz="4400" dirty="0">
                <a:latin typeface="Kalinga" panose="020B0502040204020203" pitchFamily="34" charset="0"/>
                <a:cs typeface="Kalinga" panose="020B0502040204020203" pitchFamily="34" charset="0"/>
              </a:rPr>
              <a:t>1. </a:t>
            </a:r>
            <a:r>
              <a:rPr lang="en-US" sz="4400" i="0" u="none" strike="noStrike" dirty="0">
                <a:solidFill>
                  <a:srgbClr val="000000"/>
                </a:solidFill>
                <a:effectLst/>
                <a:latin typeface="Kalinga" panose="020B0502040204020203" pitchFamily="34" charset="0"/>
                <a:cs typeface="Kalinga" panose="020B0502040204020203" pitchFamily="34" charset="0"/>
              </a:rPr>
              <a:t>To determine if DNA damage response inhibitor-based combination therapy will create a mitotic catastrophe in MCC cells.</a:t>
            </a:r>
            <a:endParaRPr lang="en-US" sz="4400" dirty="0">
              <a:latin typeface="Kalinga" panose="020B0502040204020203" pitchFamily="34" charset="0"/>
              <a:cs typeface="Kalinga" panose="020B0502040204020203" pitchFamily="34" charset="0"/>
            </a:endParaRPr>
          </a:p>
        </p:txBody>
      </p:sp>
      <p:pic>
        <p:nvPicPr>
          <p:cNvPr id="20" name="Picture 19">
            <a:extLst>
              <a:ext uri="{FF2B5EF4-FFF2-40B4-BE49-F238E27FC236}">
                <a16:creationId xmlns:a16="http://schemas.microsoft.com/office/drawing/2014/main" id="{64A69405-D6D4-95E7-F9E2-34BFA83DBD4A}"/>
              </a:ext>
            </a:extLst>
          </p:cNvPr>
          <p:cNvPicPr>
            <a:picLocks noChangeAspect="1"/>
          </p:cNvPicPr>
          <p:nvPr/>
        </p:nvPicPr>
        <p:blipFill>
          <a:blip r:embed="rId5"/>
          <a:stretch>
            <a:fillRect/>
          </a:stretch>
        </p:blipFill>
        <p:spPr>
          <a:xfrm>
            <a:off x="29978062" y="5664348"/>
            <a:ext cx="12084335" cy="10504923"/>
          </a:xfrm>
          <a:prstGeom prst="rect">
            <a:avLst/>
          </a:prstGeom>
        </p:spPr>
      </p:pic>
      <p:sp>
        <p:nvSpPr>
          <p:cNvPr id="23" name="TextBox 22">
            <a:extLst>
              <a:ext uri="{FF2B5EF4-FFF2-40B4-BE49-F238E27FC236}">
                <a16:creationId xmlns:a16="http://schemas.microsoft.com/office/drawing/2014/main" id="{4F7449E6-4255-F7BC-3EE9-C739C8397613}"/>
              </a:ext>
            </a:extLst>
          </p:cNvPr>
          <p:cNvSpPr txBox="1"/>
          <p:nvPr/>
        </p:nvSpPr>
        <p:spPr>
          <a:xfrm>
            <a:off x="16595094" y="4768455"/>
            <a:ext cx="7513309" cy="1015663"/>
          </a:xfrm>
          <a:prstGeom prst="rect">
            <a:avLst/>
          </a:prstGeom>
          <a:noFill/>
        </p:spPr>
        <p:txBody>
          <a:bodyPr wrap="square" rtlCol="0">
            <a:spAutoFit/>
          </a:bodyPr>
          <a:lstStyle/>
          <a:p>
            <a:r>
              <a:rPr lang="en-US" sz="5400" dirty="0">
                <a:latin typeface="Kalinga" panose="020B0502040204020203" pitchFamily="34" charset="0"/>
                <a:cs typeface="Kalinga" panose="020B0502040204020203" pitchFamily="34" charset="0"/>
              </a:rPr>
              <a:t>Results</a:t>
            </a:r>
            <a:r>
              <a:rPr lang="en-US" sz="6000" dirty="0">
                <a:latin typeface="Kalinga" panose="020B0502040204020203" pitchFamily="34" charset="0"/>
                <a:cs typeface="Kalinga" panose="020B0502040204020203" pitchFamily="34" charset="0"/>
              </a:rPr>
              <a:t>:</a:t>
            </a:r>
          </a:p>
        </p:txBody>
      </p:sp>
      <p:sp>
        <p:nvSpPr>
          <p:cNvPr id="24" name="TextBox 23">
            <a:extLst>
              <a:ext uri="{FF2B5EF4-FFF2-40B4-BE49-F238E27FC236}">
                <a16:creationId xmlns:a16="http://schemas.microsoft.com/office/drawing/2014/main" id="{5F1EB6BB-EB0B-A836-90C6-C0261D2E3C26}"/>
              </a:ext>
            </a:extLst>
          </p:cNvPr>
          <p:cNvSpPr txBox="1"/>
          <p:nvPr/>
        </p:nvSpPr>
        <p:spPr>
          <a:xfrm>
            <a:off x="16314817" y="16714283"/>
            <a:ext cx="26661980" cy="1600438"/>
          </a:xfrm>
          <a:prstGeom prst="rect">
            <a:avLst/>
          </a:prstGeom>
          <a:solidFill>
            <a:schemeClr val="accent6">
              <a:lumMod val="20000"/>
              <a:lumOff val="80000"/>
            </a:schemeClr>
          </a:solidFill>
        </p:spPr>
        <p:txBody>
          <a:bodyPr wrap="square" rtlCol="0">
            <a:spAutoFit/>
          </a:bodyPr>
          <a:lstStyle/>
          <a:p>
            <a:pPr algn="just"/>
            <a:r>
              <a:rPr lang="en-US" sz="5400" dirty="0">
                <a:latin typeface="Kalinga" panose="020B0502040204020203" pitchFamily="34" charset="0"/>
                <a:cs typeface="Kalinga" panose="020B0502040204020203" pitchFamily="34" charset="0"/>
              </a:rPr>
              <a:t>Figure 2: </a:t>
            </a:r>
            <a:r>
              <a:rPr lang="en-US" sz="4400" b="0" i="0" dirty="0">
                <a:effectLst/>
                <a:latin typeface="Kalinga" panose="020B0502040204020203" pitchFamily="34" charset="0"/>
                <a:cs typeface="Kalinga" panose="020B0502040204020203" pitchFamily="34" charset="0"/>
              </a:rPr>
              <a:t>Western blots with doxycycline inducible p400 knockdown demonstrate that the L-</a:t>
            </a:r>
            <a:r>
              <a:rPr lang="en-US" sz="4400" b="0" i="0" dirty="0" err="1">
                <a:effectLst/>
                <a:latin typeface="Kalinga" panose="020B0502040204020203" pitchFamily="34" charset="0"/>
                <a:cs typeface="Kalinga" panose="020B0502040204020203" pitchFamily="34" charset="0"/>
              </a:rPr>
              <a:t>Myc</a:t>
            </a:r>
            <a:r>
              <a:rPr lang="en-US" sz="4400" b="0" i="0" dirty="0">
                <a:effectLst/>
                <a:latin typeface="Kalinga" panose="020B0502040204020203" pitchFamily="34" charset="0"/>
                <a:cs typeface="Kalinga" panose="020B0502040204020203" pitchFamily="34" charset="0"/>
              </a:rPr>
              <a:t>/p400 complex sensitizes MCC cells to ATR-CHK1-WEE1 axis inhibitors.</a:t>
            </a:r>
            <a:endParaRPr lang="en-US" sz="4400" dirty="0">
              <a:latin typeface="Kalinga" panose="020B0502040204020203" pitchFamily="34" charset="0"/>
              <a:cs typeface="Kalinga" panose="020B0502040204020203" pitchFamily="34" charset="0"/>
            </a:endParaRPr>
          </a:p>
        </p:txBody>
      </p:sp>
      <p:pic>
        <p:nvPicPr>
          <p:cNvPr id="1026" name="Picture 2">
            <a:extLst>
              <a:ext uri="{FF2B5EF4-FFF2-40B4-BE49-F238E27FC236}">
                <a16:creationId xmlns:a16="http://schemas.microsoft.com/office/drawing/2014/main" id="{FA5A8B6F-CC3C-982D-5474-DC757BA445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8839" y="17124600"/>
            <a:ext cx="8311637" cy="470898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A6939A8-44EE-A47D-EAE8-EBD5C309A425}"/>
              </a:ext>
            </a:extLst>
          </p:cNvPr>
          <p:cNvSpPr txBox="1"/>
          <p:nvPr/>
        </p:nvSpPr>
        <p:spPr>
          <a:xfrm>
            <a:off x="959847" y="21675771"/>
            <a:ext cx="15400422" cy="3631763"/>
          </a:xfrm>
          <a:prstGeom prst="rect">
            <a:avLst/>
          </a:prstGeom>
          <a:solidFill>
            <a:schemeClr val="accent6">
              <a:lumMod val="20000"/>
              <a:lumOff val="80000"/>
            </a:schemeClr>
          </a:solidFill>
        </p:spPr>
        <p:txBody>
          <a:bodyPr wrap="square" rtlCol="0">
            <a:spAutoFit/>
          </a:bodyPr>
          <a:lstStyle/>
          <a:p>
            <a:pPr algn="just"/>
            <a:r>
              <a:rPr lang="en-US" sz="5400" dirty="0">
                <a:latin typeface="Kalinga" panose="020B0502040204020203" pitchFamily="34" charset="0"/>
                <a:cs typeface="Kalinga" panose="020B0502040204020203" pitchFamily="34" charset="0"/>
              </a:rPr>
              <a:t>Figure 1: </a:t>
            </a:r>
            <a:r>
              <a:rPr lang="en-US" sz="4400" dirty="0">
                <a:latin typeface="Kalinga" panose="020B0502040204020203" pitchFamily="34" charset="0"/>
                <a:cs typeface="Kalinga" panose="020B0502040204020203" pitchFamily="34" charset="0"/>
              </a:rPr>
              <a:t>Transcriptional complex of MCC.</a:t>
            </a:r>
          </a:p>
          <a:p>
            <a:pPr algn="just"/>
            <a:r>
              <a:rPr lang="en-US" sz="4400" dirty="0">
                <a:latin typeface="Kalinga" panose="020B0502040204020203" pitchFamily="34" charset="0"/>
                <a:cs typeface="Kalinga" panose="020B0502040204020203" pitchFamily="34" charset="0"/>
              </a:rPr>
              <a:t>L-</a:t>
            </a:r>
            <a:r>
              <a:rPr lang="en-US" sz="4400" dirty="0" err="1">
                <a:latin typeface="Kalinga" panose="020B0502040204020203" pitchFamily="34" charset="0"/>
                <a:cs typeface="Kalinga" panose="020B0502040204020203" pitchFamily="34" charset="0"/>
              </a:rPr>
              <a:t>Myc</a:t>
            </a:r>
            <a:r>
              <a:rPr lang="en-US" sz="4400" dirty="0">
                <a:latin typeface="Kalinga" panose="020B0502040204020203" pitchFamily="34" charset="0"/>
                <a:cs typeface="Kalinga" panose="020B0502040204020203" pitchFamily="34" charset="0"/>
              </a:rPr>
              <a:t> is a paralog of the oncogene Myc. L-</a:t>
            </a:r>
            <a:r>
              <a:rPr lang="en-US" sz="4400" dirty="0" err="1">
                <a:latin typeface="Kalinga" panose="020B0502040204020203" pitchFamily="34" charset="0"/>
                <a:cs typeface="Kalinga" panose="020B0502040204020203" pitchFamily="34" charset="0"/>
              </a:rPr>
              <a:t>Myc</a:t>
            </a:r>
            <a:r>
              <a:rPr lang="en-US" sz="4400" dirty="0">
                <a:latin typeface="Kalinga" panose="020B0502040204020203" pitchFamily="34" charset="0"/>
                <a:cs typeface="Kalinga" panose="020B0502040204020203" pitchFamily="34" charset="0"/>
              </a:rPr>
              <a:t> recruits the Tip60-p400 complex, which is used for transcription in MCC. This causes replication stress and reliance on the ATR-CHK1-WEE1 pathway.</a:t>
            </a:r>
          </a:p>
        </p:txBody>
      </p:sp>
      <p:sp>
        <p:nvSpPr>
          <p:cNvPr id="26" name="TextBox 25">
            <a:extLst>
              <a:ext uri="{FF2B5EF4-FFF2-40B4-BE49-F238E27FC236}">
                <a16:creationId xmlns:a16="http://schemas.microsoft.com/office/drawing/2014/main" id="{6BE55475-D22B-BF46-2996-4CA00AE41CFA}"/>
              </a:ext>
            </a:extLst>
          </p:cNvPr>
          <p:cNvSpPr txBox="1"/>
          <p:nvPr/>
        </p:nvSpPr>
        <p:spPr>
          <a:xfrm>
            <a:off x="1058776" y="25248026"/>
            <a:ext cx="28919286" cy="4985980"/>
          </a:xfrm>
          <a:prstGeom prst="rect">
            <a:avLst/>
          </a:prstGeom>
          <a:noFill/>
        </p:spPr>
        <p:txBody>
          <a:bodyPr wrap="square" rtlCol="0">
            <a:spAutoFit/>
          </a:bodyPr>
          <a:lstStyle/>
          <a:p>
            <a:pPr algn="just"/>
            <a:r>
              <a:rPr lang="en-US" sz="5400" dirty="0">
                <a:latin typeface="Kalinga" panose="020B0502040204020203" pitchFamily="34" charset="0"/>
                <a:cs typeface="Kalinga" panose="020B0502040204020203" pitchFamily="34" charset="0"/>
              </a:rPr>
              <a:t>Discussion: </a:t>
            </a:r>
          </a:p>
          <a:p>
            <a:pPr algn="just"/>
            <a:r>
              <a:rPr lang="en-US" sz="4400" dirty="0">
                <a:latin typeface="Kalinga" panose="020B0502040204020203" pitchFamily="34" charset="0"/>
                <a:cs typeface="Kalinga" panose="020B0502040204020203" pitchFamily="34" charset="0"/>
              </a:rPr>
              <a:t>When the p400 protein is </a:t>
            </a:r>
            <a:r>
              <a:rPr lang="en-US" sz="4400" dirty="0" err="1">
                <a:latin typeface="Kalinga" panose="020B0502040204020203" pitchFamily="34" charset="0"/>
                <a:cs typeface="Kalinga" panose="020B0502040204020203" pitchFamily="34" charset="0"/>
              </a:rPr>
              <a:t>inducibly</a:t>
            </a:r>
            <a:r>
              <a:rPr lang="en-US" sz="4400" dirty="0">
                <a:latin typeface="Kalinga" panose="020B0502040204020203" pitchFamily="34" charset="0"/>
                <a:cs typeface="Kalinga" panose="020B0502040204020203" pitchFamily="34" charset="0"/>
              </a:rPr>
              <a:t> knocked down by doxycycline, MCC cells become less sensitive to inhibitors targeting the ATR-CHK1-WEE1 axis. Notably, </a:t>
            </a:r>
            <a:r>
              <a:rPr lang="en-US" sz="4400" dirty="0" err="1">
                <a:latin typeface="Kalinga" panose="020B0502040204020203" pitchFamily="34" charset="0"/>
                <a:cs typeface="Kalinga" panose="020B0502040204020203" pitchFamily="34" charset="0"/>
              </a:rPr>
              <a:t>Prexasertib</a:t>
            </a:r>
            <a:r>
              <a:rPr lang="en-US" sz="4400" dirty="0">
                <a:latin typeface="Kalinga" panose="020B0502040204020203" pitchFamily="34" charset="0"/>
                <a:cs typeface="Kalinga" panose="020B0502040204020203" pitchFamily="34" charset="0"/>
              </a:rPr>
              <a:t>, a CHK1 inhibitor, increases the phosphorylation of several protein targets tested due to a negative feedback loop between CHK1 and ATR. Similar statements can be made for Gemcitabine, a chemotherapy drug. When doxycycline is combined with Gemcitabine, MCC cells become sensitive to Gemcitabine treatments. Regarding the </a:t>
            </a:r>
            <a:r>
              <a:rPr lang="en-US" sz="4400" dirty="0" err="1">
                <a:latin typeface="Kalinga" panose="020B0502040204020203" pitchFamily="34" charset="0"/>
                <a:cs typeface="Kalinga" panose="020B0502040204020203" pitchFamily="34" charset="0"/>
              </a:rPr>
              <a:t>isobolograms</a:t>
            </a:r>
            <a:r>
              <a:rPr lang="en-US" sz="4400" dirty="0">
                <a:latin typeface="Kalinga" panose="020B0502040204020203" pitchFamily="34" charset="0"/>
                <a:cs typeface="Kalinga" panose="020B0502040204020203" pitchFamily="34" charset="0"/>
              </a:rPr>
              <a:t>, all the inhibitors for the ATR-CHK1-WEE1 pathway synergize well with Gemcitabine at variable concentrations.</a:t>
            </a:r>
          </a:p>
        </p:txBody>
      </p:sp>
      <p:pic>
        <p:nvPicPr>
          <p:cNvPr id="28" name="Picture 27">
            <a:extLst>
              <a:ext uri="{FF2B5EF4-FFF2-40B4-BE49-F238E27FC236}">
                <a16:creationId xmlns:a16="http://schemas.microsoft.com/office/drawing/2014/main" id="{70536032-24D0-F5F3-2C58-66E569D29A50}"/>
              </a:ext>
            </a:extLst>
          </p:cNvPr>
          <p:cNvPicPr>
            <a:picLocks noChangeAspect="1"/>
          </p:cNvPicPr>
          <p:nvPr/>
        </p:nvPicPr>
        <p:blipFill>
          <a:blip r:embed="rId7"/>
          <a:stretch>
            <a:fillRect/>
          </a:stretch>
        </p:blipFill>
        <p:spPr>
          <a:xfrm>
            <a:off x="16331600" y="5678351"/>
            <a:ext cx="13646462" cy="10972030"/>
          </a:xfrm>
          <a:prstGeom prst="rect">
            <a:avLst/>
          </a:prstGeom>
        </p:spPr>
      </p:pic>
      <p:sp>
        <p:nvSpPr>
          <p:cNvPr id="17" name="TextBox 16">
            <a:extLst>
              <a:ext uri="{FF2B5EF4-FFF2-40B4-BE49-F238E27FC236}">
                <a16:creationId xmlns:a16="http://schemas.microsoft.com/office/drawing/2014/main" id="{F019EAE8-0686-D88D-0761-47671F185ACC}"/>
              </a:ext>
            </a:extLst>
          </p:cNvPr>
          <p:cNvSpPr txBox="1"/>
          <p:nvPr/>
        </p:nvSpPr>
        <p:spPr>
          <a:xfrm>
            <a:off x="914398" y="3850110"/>
            <a:ext cx="42062399" cy="707886"/>
          </a:xfrm>
          <a:prstGeom prst="rect">
            <a:avLst/>
          </a:prstGeom>
          <a:solidFill>
            <a:schemeClr val="accent6">
              <a:lumMod val="60000"/>
              <a:lumOff val="40000"/>
            </a:schemeClr>
          </a:solidFill>
        </p:spPr>
        <p:txBody>
          <a:bodyPr wrap="square" rtlCol="0">
            <a:spAutoFit/>
          </a:bodyPr>
          <a:lstStyle/>
          <a:p>
            <a:pPr algn="ctr"/>
            <a:r>
              <a:rPr lang="en-US" sz="4000" dirty="0">
                <a:latin typeface="Kalinga" panose="020B0502040204020203" pitchFamily="34" charset="0"/>
                <a:cs typeface="Kalinga" panose="020B0502040204020203" pitchFamily="34" charset="0"/>
              </a:rPr>
              <a:t>By Evie Proctor</a:t>
            </a:r>
          </a:p>
        </p:txBody>
      </p:sp>
      <p:sp>
        <p:nvSpPr>
          <p:cNvPr id="29" name="TextBox 28">
            <a:extLst>
              <a:ext uri="{FF2B5EF4-FFF2-40B4-BE49-F238E27FC236}">
                <a16:creationId xmlns:a16="http://schemas.microsoft.com/office/drawing/2014/main" id="{8B51D2CC-0B2A-8352-D752-24AB2902BF90}"/>
              </a:ext>
            </a:extLst>
          </p:cNvPr>
          <p:cNvSpPr txBox="1"/>
          <p:nvPr/>
        </p:nvSpPr>
        <p:spPr>
          <a:xfrm>
            <a:off x="914398" y="14759294"/>
            <a:ext cx="15400416" cy="2277547"/>
          </a:xfrm>
          <a:prstGeom prst="rect">
            <a:avLst/>
          </a:prstGeom>
          <a:solidFill>
            <a:schemeClr val="accent6">
              <a:lumMod val="20000"/>
              <a:lumOff val="80000"/>
            </a:schemeClr>
          </a:solidFill>
        </p:spPr>
        <p:txBody>
          <a:bodyPr wrap="square" rtlCol="0">
            <a:spAutoFit/>
          </a:bodyPr>
          <a:lstStyle/>
          <a:p>
            <a:pPr algn="just"/>
            <a:r>
              <a:rPr lang="en-US" sz="5400" dirty="0">
                <a:latin typeface="Kalinga" panose="020B0502040204020203" pitchFamily="34" charset="0"/>
                <a:cs typeface="Kalinga" panose="020B0502040204020203" pitchFamily="34" charset="0"/>
              </a:rPr>
              <a:t>Hypothesis:</a:t>
            </a:r>
          </a:p>
          <a:p>
            <a:pPr algn="just"/>
            <a:r>
              <a:rPr lang="en-US" sz="4400" dirty="0">
                <a:latin typeface="Kalinga" panose="020B0502040204020203" pitchFamily="34" charset="0"/>
                <a:cs typeface="Kalinga" panose="020B0502040204020203" pitchFamily="34" charset="0"/>
              </a:rPr>
              <a:t>MCC cells rely on the ATR-CHK1-WEE1 axis, when this axis is inhibited the cells will undergo apoptosis.</a:t>
            </a:r>
          </a:p>
        </p:txBody>
      </p:sp>
      <p:pic>
        <p:nvPicPr>
          <p:cNvPr id="37" name="Picture 36">
            <a:extLst>
              <a:ext uri="{FF2B5EF4-FFF2-40B4-BE49-F238E27FC236}">
                <a16:creationId xmlns:a16="http://schemas.microsoft.com/office/drawing/2014/main" id="{BA0FF205-D5EC-138A-93A0-E688DD70E616}"/>
              </a:ext>
            </a:extLst>
          </p:cNvPr>
          <p:cNvPicPr>
            <a:picLocks noChangeAspect="1"/>
          </p:cNvPicPr>
          <p:nvPr/>
        </p:nvPicPr>
        <p:blipFill>
          <a:blip r:embed="rId8"/>
          <a:stretch>
            <a:fillRect/>
          </a:stretch>
        </p:blipFill>
        <p:spPr>
          <a:xfrm>
            <a:off x="16508856" y="18378622"/>
            <a:ext cx="8876337" cy="6541139"/>
          </a:xfrm>
          <a:prstGeom prst="rect">
            <a:avLst/>
          </a:prstGeom>
        </p:spPr>
      </p:pic>
      <p:pic>
        <p:nvPicPr>
          <p:cNvPr id="39" name="Picture 38">
            <a:extLst>
              <a:ext uri="{FF2B5EF4-FFF2-40B4-BE49-F238E27FC236}">
                <a16:creationId xmlns:a16="http://schemas.microsoft.com/office/drawing/2014/main" id="{74AF8CC4-1749-93A2-EFBB-99EE339FB43F}"/>
              </a:ext>
            </a:extLst>
          </p:cNvPr>
          <p:cNvPicPr>
            <a:picLocks noChangeAspect="1"/>
          </p:cNvPicPr>
          <p:nvPr/>
        </p:nvPicPr>
        <p:blipFill>
          <a:blip r:embed="rId9"/>
          <a:stretch>
            <a:fillRect/>
          </a:stretch>
        </p:blipFill>
        <p:spPr>
          <a:xfrm>
            <a:off x="25152700" y="18411999"/>
            <a:ext cx="8797793" cy="6155889"/>
          </a:xfrm>
          <a:prstGeom prst="rect">
            <a:avLst/>
          </a:prstGeom>
        </p:spPr>
      </p:pic>
      <p:pic>
        <p:nvPicPr>
          <p:cNvPr id="41" name="Picture 40">
            <a:extLst>
              <a:ext uri="{FF2B5EF4-FFF2-40B4-BE49-F238E27FC236}">
                <a16:creationId xmlns:a16="http://schemas.microsoft.com/office/drawing/2014/main" id="{96C80DAC-64E0-45D7-E254-362C1856C173}"/>
              </a:ext>
            </a:extLst>
          </p:cNvPr>
          <p:cNvPicPr>
            <a:picLocks noChangeAspect="1"/>
          </p:cNvPicPr>
          <p:nvPr/>
        </p:nvPicPr>
        <p:blipFill>
          <a:blip r:embed="rId10"/>
          <a:stretch>
            <a:fillRect/>
          </a:stretch>
        </p:blipFill>
        <p:spPr>
          <a:xfrm>
            <a:off x="33998618" y="18356984"/>
            <a:ext cx="8803175" cy="6155889"/>
          </a:xfrm>
          <a:prstGeom prst="rect">
            <a:avLst/>
          </a:prstGeom>
        </p:spPr>
      </p:pic>
      <p:sp>
        <p:nvSpPr>
          <p:cNvPr id="42" name="TextBox 41">
            <a:extLst>
              <a:ext uri="{FF2B5EF4-FFF2-40B4-BE49-F238E27FC236}">
                <a16:creationId xmlns:a16="http://schemas.microsoft.com/office/drawing/2014/main" id="{0A78B90B-2E26-1303-5123-2F1266BD28A8}"/>
              </a:ext>
            </a:extLst>
          </p:cNvPr>
          <p:cNvSpPr txBox="1"/>
          <p:nvPr/>
        </p:nvSpPr>
        <p:spPr>
          <a:xfrm>
            <a:off x="16314814" y="24415090"/>
            <a:ext cx="26661983" cy="1600438"/>
          </a:xfrm>
          <a:prstGeom prst="rect">
            <a:avLst/>
          </a:prstGeom>
          <a:solidFill>
            <a:schemeClr val="accent6">
              <a:lumMod val="20000"/>
              <a:lumOff val="80000"/>
            </a:schemeClr>
          </a:solidFill>
        </p:spPr>
        <p:txBody>
          <a:bodyPr wrap="square" rtlCol="0">
            <a:spAutoFit/>
          </a:bodyPr>
          <a:lstStyle/>
          <a:p>
            <a:pPr algn="just"/>
            <a:r>
              <a:rPr lang="en-US" sz="5400" dirty="0">
                <a:latin typeface="Kalinga" panose="020B0502040204020203" pitchFamily="34" charset="0"/>
                <a:cs typeface="Kalinga" panose="020B0502040204020203" pitchFamily="34" charset="0"/>
              </a:rPr>
              <a:t>Figure 3: </a:t>
            </a:r>
            <a:r>
              <a:rPr lang="en-US" sz="4400" dirty="0">
                <a:latin typeface="Kalinga" panose="020B0502040204020203" pitchFamily="34" charset="0"/>
                <a:cs typeface="Kalinga" panose="020B0502040204020203" pitchFamily="34" charset="0"/>
              </a:rPr>
              <a:t>Isobolograms. Demonstrates the synergistic effects of inhibitors of the ATR-CHK1-WEE1 pathway with Gemcitabine.</a:t>
            </a:r>
          </a:p>
        </p:txBody>
      </p:sp>
      <p:sp>
        <p:nvSpPr>
          <p:cNvPr id="43" name="TextBox 42">
            <a:extLst>
              <a:ext uri="{FF2B5EF4-FFF2-40B4-BE49-F238E27FC236}">
                <a16:creationId xmlns:a16="http://schemas.microsoft.com/office/drawing/2014/main" id="{BE17043F-DB50-5D2F-98F2-27F8FFFE0316}"/>
              </a:ext>
            </a:extLst>
          </p:cNvPr>
          <p:cNvSpPr txBox="1"/>
          <p:nvPr/>
        </p:nvSpPr>
        <p:spPr>
          <a:xfrm>
            <a:off x="30026191" y="26012470"/>
            <a:ext cx="12950617" cy="3508653"/>
          </a:xfrm>
          <a:prstGeom prst="rect">
            <a:avLst/>
          </a:prstGeom>
          <a:solidFill>
            <a:schemeClr val="accent6">
              <a:lumMod val="40000"/>
              <a:lumOff val="60000"/>
            </a:schemeClr>
          </a:solidFill>
        </p:spPr>
        <p:txBody>
          <a:bodyPr wrap="square" rtlCol="0">
            <a:spAutoFit/>
          </a:bodyPr>
          <a:lstStyle/>
          <a:p>
            <a:r>
              <a:rPr lang="en-US" sz="5400" dirty="0">
                <a:latin typeface="Kalinga" panose="020B0502040204020203" pitchFamily="34" charset="0"/>
                <a:cs typeface="Kalinga" panose="020B0502040204020203" pitchFamily="34" charset="0"/>
              </a:rPr>
              <a:t>References:</a:t>
            </a:r>
          </a:p>
          <a:p>
            <a:r>
              <a:rPr lang="en-US" sz="2400" kern="100" dirty="0">
                <a:effectLst/>
                <a:latin typeface="Kalinga" panose="020B0502040204020203" pitchFamily="34" charset="0"/>
                <a:ea typeface="Calibri" panose="020F0502020204030204" pitchFamily="34" charset="0"/>
                <a:cs typeface="Kalinga" panose="020B0502040204020203" pitchFamily="34" charset="0"/>
              </a:rPr>
              <a:t>Becker, J.C., et al., </a:t>
            </a:r>
            <a:r>
              <a:rPr lang="en-US" sz="2400" i="1" kern="100" dirty="0">
                <a:effectLst/>
                <a:latin typeface="Kalinga" panose="020B0502040204020203" pitchFamily="34" charset="0"/>
                <a:ea typeface="Calibri" panose="020F0502020204030204" pitchFamily="34" charset="0"/>
                <a:cs typeface="Kalinga" panose="020B0502040204020203" pitchFamily="34" charset="0"/>
              </a:rPr>
              <a:t>Merkel cell carcinoma.</a:t>
            </a:r>
            <a:r>
              <a:rPr lang="en-US" sz="2400" kern="100" dirty="0">
                <a:effectLst/>
                <a:latin typeface="Kalinga" panose="020B0502040204020203" pitchFamily="34" charset="0"/>
                <a:ea typeface="Calibri" panose="020F0502020204030204" pitchFamily="34" charset="0"/>
                <a:cs typeface="Kalinga" panose="020B0502040204020203" pitchFamily="34" charset="0"/>
              </a:rPr>
              <a:t> Nat Rev Dis Primers, 2017. </a:t>
            </a:r>
            <a:r>
              <a:rPr lang="en-US" sz="2400" b="1" kern="100" dirty="0">
                <a:effectLst/>
                <a:latin typeface="Kalinga" panose="020B0502040204020203" pitchFamily="34" charset="0"/>
                <a:ea typeface="Calibri" panose="020F0502020204030204" pitchFamily="34" charset="0"/>
                <a:cs typeface="Kalinga" panose="020B0502040204020203" pitchFamily="34" charset="0"/>
              </a:rPr>
              <a:t>3</a:t>
            </a:r>
            <a:r>
              <a:rPr lang="en-US" sz="2400" kern="100" dirty="0">
                <a:effectLst/>
                <a:latin typeface="Kalinga" panose="020B0502040204020203" pitchFamily="34" charset="0"/>
                <a:ea typeface="Calibri" panose="020F0502020204030204" pitchFamily="34" charset="0"/>
                <a:cs typeface="Kalinga" panose="020B0502040204020203" pitchFamily="34" charset="0"/>
              </a:rPr>
              <a:t>:</a:t>
            </a:r>
          </a:p>
          <a:p>
            <a:r>
              <a:rPr lang="en-US" sz="2400" kern="100" dirty="0">
                <a:latin typeface="Kalinga" panose="020B0502040204020203" pitchFamily="34" charset="0"/>
                <a:ea typeface="Calibri" panose="020F0502020204030204" pitchFamily="34" charset="0"/>
                <a:cs typeface="Kalinga" panose="020B0502040204020203" pitchFamily="34" charset="0"/>
              </a:rPr>
              <a:t>	</a:t>
            </a:r>
            <a:r>
              <a:rPr lang="en-US" sz="2400" kern="100" dirty="0">
                <a:effectLst/>
                <a:latin typeface="Kalinga" panose="020B0502040204020203" pitchFamily="34" charset="0"/>
                <a:ea typeface="Calibri" panose="020F0502020204030204" pitchFamily="34" charset="0"/>
                <a:cs typeface="Kalinga" panose="020B0502040204020203" pitchFamily="34" charset="0"/>
              </a:rPr>
              <a:t>p. 17077.</a:t>
            </a:r>
          </a:p>
          <a:p>
            <a:r>
              <a:rPr lang="en-US" sz="2400" kern="100" dirty="0">
                <a:effectLst/>
                <a:latin typeface="Kalinga" panose="020B0502040204020203" pitchFamily="34" charset="0"/>
                <a:ea typeface="Calibri" panose="020F0502020204030204" pitchFamily="34" charset="0"/>
                <a:cs typeface="Kalinga" panose="020B0502040204020203" pitchFamily="34" charset="0"/>
              </a:rPr>
              <a:t>Cheng, J., et al., </a:t>
            </a:r>
            <a:r>
              <a:rPr lang="en-US" sz="2400" i="1" kern="100" dirty="0">
                <a:effectLst/>
                <a:latin typeface="Kalinga" panose="020B0502040204020203" pitchFamily="34" charset="0"/>
                <a:ea typeface="Calibri" panose="020F0502020204030204" pitchFamily="34" charset="0"/>
                <a:cs typeface="Kalinga" panose="020B0502040204020203" pitchFamily="34" charset="0"/>
              </a:rPr>
              <a:t>Merkel cell polyomavirus recruits MYCL to the EP400</a:t>
            </a:r>
          </a:p>
          <a:p>
            <a:r>
              <a:rPr lang="en-US" sz="2400" i="1" kern="100" dirty="0">
                <a:latin typeface="Kalinga" panose="020B0502040204020203" pitchFamily="34" charset="0"/>
                <a:ea typeface="Calibri" panose="020F0502020204030204" pitchFamily="34" charset="0"/>
                <a:cs typeface="Kalinga" panose="020B0502040204020203" pitchFamily="34" charset="0"/>
              </a:rPr>
              <a:t>	</a:t>
            </a:r>
            <a:r>
              <a:rPr lang="en-US" sz="2400" i="1" kern="100" dirty="0">
                <a:effectLst/>
                <a:latin typeface="Kalinga" panose="020B0502040204020203" pitchFamily="34" charset="0"/>
                <a:ea typeface="Calibri" panose="020F0502020204030204" pitchFamily="34" charset="0"/>
                <a:cs typeface="Kalinga" panose="020B0502040204020203" pitchFamily="34" charset="0"/>
              </a:rPr>
              <a:t>complex to promote oncogenesis.</a:t>
            </a:r>
            <a:r>
              <a:rPr lang="en-US" sz="2400" kern="100" dirty="0">
                <a:effectLst/>
                <a:latin typeface="Kalinga" panose="020B0502040204020203" pitchFamily="34" charset="0"/>
                <a:ea typeface="Calibri" panose="020F0502020204030204" pitchFamily="34" charset="0"/>
                <a:cs typeface="Kalinga" panose="020B0502040204020203" pitchFamily="34" charset="0"/>
              </a:rPr>
              <a:t> </a:t>
            </a:r>
            <a:r>
              <a:rPr lang="en-US" sz="2400" kern="100" dirty="0" err="1">
                <a:effectLst/>
                <a:latin typeface="Kalinga" panose="020B0502040204020203" pitchFamily="34" charset="0"/>
                <a:ea typeface="Calibri" panose="020F0502020204030204" pitchFamily="34" charset="0"/>
                <a:cs typeface="Kalinga" panose="020B0502040204020203" pitchFamily="34" charset="0"/>
              </a:rPr>
              <a:t>PLoS</a:t>
            </a:r>
            <a:r>
              <a:rPr lang="en-US" sz="2400" kern="100" dirty="0">
                <a:effectLst/>
                <a:latin typeface="Kalinga" panose="020B0502040204020203" pitchFamily="34" charset="0"/>
                <a:ea typeface="Calibri" panose="020F0502020204030204" pitchFamily="34" charset="0"/>
                <a:cs typeface="Kalinga" panose="020B0502040204020203" pitchFamily="34" charset="0"/>
              </a:rPr>
              <a:t> </a:t>
            </a:r>
            <a:r>
              <a:rPr lang="en-US" sz="2400" kern="100" dirty="0" err="1">
                <a:effectLst/>
                <a:latin typeface="Kalinga" panose="020B0502040204020203" pitchFamily="34" charset="0"/>
                <a:ea typeface="Calibri" panose="020F0502020204030204" pitchFamily="34" charset="0"/>
                <a:cs typeface="Kalinga" panose="020B0502040204020203" pitchFamily="34" charset="0"/>
              </a:rPr>
              <a:t>Pathog</a:t>
            </a:r>
            <a:r>
              <a:rPr lang="en-US" sz="2400" kern="100" dirty="0">
                <a:effectLst/>
                <a:latin typeface="Kalinga" panose="020B0502040204020203" pitchFamily="34" charset="0"/>
                <a:ea typeface="Calibri" panose="020F0502020204030204" pitchFamily="34" charset="0"/>
                <a:cs typeface="Kalinga" panose="020B0502040204020203" pitchFamily="34" charset="0"/>
              </a:rPr>
              <a:t>, 2017. </a:t>
            </a:r>
            <a:r>
              <a:rPr lang="en-US" sz="2400" b="1" kern="100" dirty="0">
                <a:effectLst/>
                <a:latin typeface="Kalinga" panose="020B0502040204020203" pitchFamily="34" charset="0"/>
                <a:ea typeface="Calibri" panose="020F0502020204030204" pitchFamily="34" charset="0"/>
                <a:cs typeface="Kalinga" panose="020B0502040204020203" pitchFamily="34" charset="0"/>
              </a:rPr>
              <a:t>13</a:t>
            </a:r>
            <a:r>
              <a:rPr lang="en-US" sz="2400" kern="100" dirty="0">
                <a:effectLst/>
                <a:latin typeface="Kalinga" panose="020B0502040204020203" pitchFamily="34" charset="0"/>
                <a:ea typeface="Calibri" panose="020F0502020204030204" pitchFamily="34" charset="0"/>
                <a:cs typeface="Kalinga" panose="020B0502040204020203" pitchFamily="34" charset="0"/>
              </a:rPr>
              <a:t>(10): </a:t>
            </a:r>
          </a:p>
          <a:p>
            <a:r>
              <a:rPr lang="en-US" sz="2400" kern="100" dirty="0">
                <a:latin typeface="Kalinga" panose="020B0502040204020203" pitchFamily="34" charset="0"/>
                <a:ea typeface="Calibri" panose="020F0502020204030204" pitchFamily="34" charset="0"/>
                <a:cs typeface="Kalinga" panose="020B0502040204020203" pitchFamily="34" charset="0"/>
              </a:rPr>
              <a:t>	</a:t>
            </a:r>
            <a:r>
              <a:rPr lang="en-US" sz="2400" kern="100" dirty="0">
                <a:effectLst/>
                <a:latin typeface="Kalinga" panose="020B0502040204020203" pitchFamily="34" charset="0"/>
                <a:ea typeface="Calibri" panose="020F0502020204030204" pitchFamily="34" charset="0"/>
                <a:cs typeface="Kalinga" panose="020B0502040204020203" pitchFamily="34" charset="0"/>
              </a:rPr>
              <a:t>p. e1006668.</a:t>
            </a:r>
          </a:p>
          <a:p>
            <a:r>
              <a:rPr lang="en-US" sz="2400" dirty="0" err="1">
                <a:effectLst/>
                <a:latin typeface="Kalinga" panose="020B0502040204020203" pitchFamily="34" charset="0"/>
                <a:ea typeface="Calibri" panose="020F0502020204030204" pitchFamily="34" charset="0"/>
                <a:cs typeface="Kalinga" panose="020B0502040204020203" pitchFamily="34" charset="0"/>
              </a:rPr>
              <a:t>Simoneau</a:t>
            </a:r>
            <a:r>
              <a:rPr lang="en-US" sz="2400" dirty="0">
                <a:effectLst/>
                <a:latin typeface="Kalinga" panose="020B0502040204020203" pitchFamily="34" charset="0"/>
                <a:ea typeface="Calibri" panose="020F0502020204030204" pitchFamily="34" charset="0"/>
                <a:cs typeface="Kalinga" panose="020B0502040204020203" pitchFamily="34" charset="0"/>
              </a:rPr>
              <a:t>, A. and L. Zou, </a:t>
            </a:r>
            <a:r>
              <a:rPr lang="en-US" sz="2400" i="1" dirty="0">
                <a:effectLst/>
                <a:latin typeface="Kalinga" panose="020B0502040204020203" pitchFamily="34" charset="0"/>
                <a:ea typeface="Calibri" panose="020F0502020204030204" pitchFamily="34" charset="0"/>
                <a:cs typeface="Kalinga" panose="020B0502040204020203" pitchFamily="34" charset="0"/>
              </a:rPr>
              <a:t>An extending ATR-CHK1 circuitry: the replication</a:t>
            </a:r>
          </a:p>
          <a:p>
            <a:r>
              <a:rPr lang="en-US" sz="2400" i="1" dirty="0">
                <a:latin typeface="Kalinga" panose="020B0502040204020203" pitchFamily="34" charset="0"/>
                <a:ea typeface="Calibri" panose="020F0502020204030204" pitchFamily="34" charset="0"/>
                <a:cs typeface="Kalinga" panose="020B0502040204020203" pitchFamily="34" charset="0"/>
              </a:rPr>
              <a:t>	</a:t>
            </a:r>
            <a:r>
              <a:rPr lang="en-US" sz="2400" i="1" dirty="0">
                <a:effectLst/>
                <a:latin typeface="Kalinga" panose="020B0502040204020203" pitchFamily="34" charset="0"/>
                <a:ea typeface="Calibri" panose="020F0502020204030204" pitchFamily="34" charset="0"/>
                <a:cs typeface="Kalinga" panose="020B0502040204020203" pitchFamily="34" charset="0"/>
              </a:rPr>
              <a:t>stress response and beyond.</a:t>
            </a:r>
            <a:r>
              <a:rPr lang="en-US" sz="2400" dirty="0">
                <a:effectLst/>
                <a:latin typeface="Kalinga" panose="020B0502040204020203" pitchFamily="34" charset="0"/>
                <a:ea typeface="Calibri" panose="020F0502020204030204" pitchFamily="34" charset="0"/>
                <a:cs typeface="Kalinga" panose="020B0502040204020203" pitchFamily="34" charset="0"/>
              </a:rPr>
              <a:t> Curr </a:t>
            </a:r>
            <a:r>
              <a:rPr lang="en-US" sz="2400" dirty="0" err="1">
                <a:effectLst/>
                <a:latin typeface="Kalinga" panose="020B0502040204020203" pitchFamily="34" charset="0"/>
                <a:ea typeface="Calibri" panose="020F0502020204030204" pitchFamily="34" charset="0"/>
                <a:cs typeface="Kalinga" panose="020B0502040204020203" pitchFamily="34" charset="0"/>
              </a:rPr>
              <a:t>Opin</a:t>
            </a:r>
            <a:r>
              <a:rPr lang="en-US" sz="2400" dirty="0">
                <a:effectLst/>
                <a:latin typeface="Kalinga" panose="020B0502040204020203" pitchFamily="34" charset="0"/>
                <a:ea typeface="Calibri" panose="020F0502020204030204" pitchFamily="34" charset="0"/>
                <a:cs typeface="Kalinga" panose="020B0502040204020203" pitchFamily="34" charset="0"/>
              </a:rPr>
              <a:t> Genet Dev, 2021. </a:t>
            </a:r>
            <a:r>
              <a:rPr lang="en-US" sz="2400" b="1" dirty="0">
                <a:effectLst/>
                <a:latin typeface="Kalinga" panose="020B0502040204020203" pitchFamily="34" charset="0"/>
                <a:ea typeface="Calibri" panose="020F0502020204030204" pitchFamily="34" charset="0"/>
                <a:cs typeface="Kalinga" panose="020B0502040204020203" pitchFamily="34" charset="0"/>
              </a:rPr>
              <a:t>71</a:t>
            </a:r>
            <a:r>
              <a:rPr lang="en-US" sz="2400" dirty="0">
                <a:effectLst/>
                <a:latin typeface="Kalinga" panose="020B0502040204020203" pitchFamily="34" charset="0"/>
                <a:ea typeface="Calibri" panose="020F0502020204030204" pitchFamily="34" charset="0"/>
                <a:cs typeface="Kalinga" panose="020B0502040204020203" pitchFamily="34" charset="0"/>
              </a:rPr>
              <a:t>: p. 92-98.</a:t>
            </a:r>
            <a:endParaRPr lang="en-US" sz="2400" dirty="0">
              <a:latin typeface="Kalinga" panose="020B0502040204020203" pitchFamily="34" charset="0"/>
              <a:cs typeface="Kalinga" panose="020B0502040204020203" pitchFamily="34" charset="0"/>
            </a:endParaRPr>
          </a:p>
        </p:txBody>
      </p:sp>
    </p:spTree>
    <p:extLst>
      <p:ext uri="{BB962C8B-B14F-4D97-AF65-F5344CB8AC3E}">
        <p14:creationId xmlns:p14="http://schemas.microsoft.com/office/powerpoint/2010/main" val="2676459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5976</TotalTime>
  <Words>445</Words>
  <Application>Microsoft Office PowerPoint</Application>
  <PresentationFormat>Custom</PresentationFormat>
  <Paragraphs>26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Kalinga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Warzin, Ashlee</dc:creator>
  <cp:lastModifiedBy>Evie Proctor</cp:lastModifiedBy>
  <cp:revision>58</cp:revision>
  <dcterms:created xsi:type="dcterms:W3CDTF">2019-01-03T14:51:26Z</dcterms:created>
  <dcterms:modified xsi:type="dcterms:W3CDTF">2024-04-09T12:45:54Z</dcterms:modified>
</cp:coreProperties>
</file>