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7"/>
  </p:notesMasterIdLst>
  <p:handoutMasterIdLst>
    <p:handoutMasterId r:id="rId18"/>
  </p:handoutMasterIdLst>
  <p:sldIdLst>
    <p:sldId id="259" r:id="rId2"/>
    <p:sldId id="260" r:id="rId3"/>
    <p:sldId id="311" r:id="rId4"/>
    <p:sldId id="310" r:id="rId5"/>
    <p:sldId id="313" r:id="rId6"/>
    <p:sldId id="312" r:id="rId7"/>
    <p:sldId id="297" r:id="rId8"/>
    <p:sldId id="256" r:id="rId9"/>
    <p:sldId id="274" r:id="rId10"/>
    <p:sldId id="308" r:id="rId11"/>
    <p:sldId id="257" r:id="rId12"/>
    <p:sldId id="301" r:id="rId13"/>
    <p:sldId id="298" r:id="rId14"/>
    <p:sldId id="300" r:id="rId15"/>
    <p:sldId id="265" r:id="rId16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09C7"/>
    <a:srgbClr val="100690"/>
    <a:srgbClr val="4234F8"/>
    <a:srgbClr val="0A0458"/>
    <a:srgbClr val="9A93FB"/>
    <a:srgbClr val="4506C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CAA32C-7F46-4AB0-B187-C0E51A573C9A}" v="43" dt="2024-04-12T14:34:46.1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876" y="-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21AC9-0349-4B6D-A5D9-DBD2D2BF6BF5}" type="datetimeFigureOut">
              <a:rPr lang="zh-CN" altLang="en-US" smtClean="0"/>
              <a:pPr/>
              <a:t>2024-4-14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93A84-E375-4054-95B0-26CFC6DC7A6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69E3C-7DD3-407D-86A4-01031B42DB2B}" type="datetimeFigureOut">
              <a:rPr lang="zh-CN" altLang="en-US" smtClean="0"/>
              <a:pPr/>
              <a:t>2024-4-14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F6319-CB65-4C85-BD37-C7357FFC6D0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F6319-CB65-4C85-BD37-C7357FFC6D09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F6319-CB65-4C85-BD37-C7357FFC6D09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7433-5898-4A71-AE97-221B22B304FF}" type="datetime1">
              <a:rPr lang="zh-CN" altLang="en-US" smtClean="0"/>
              <a:pPr/>
              <a:t>2024-4-14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D491-411B-4C72-9930-A9AA4691B1D4}" type="datetime1">
              <a:rPr lang="zh-CN" altLang="en-US" smtClean="0"/>
              <a:pPr/>
              <a:t>2024-4-14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D3E8-714F-46F4-8173-BEE2DD8061C1}" type="datetime1">
              <a:rPr lang="zh-CN" altLang="en-US" smtClean="0"/>
              <a:pPr/>
              <a:t>2024-4-14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E02B0-2AC0-4B66-B379-A23AE55F21EB}" type="datetime1">
              <a:rPr lang="zh-CN" altLang="en-US" smtClean="0"/>
              <a:pPr/>
              <a:t>2024-4-14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010B-19E1-4161-8BB8-2A2FD96C82AB}" type="datetime1">
              <a:rPr lang="zh-CN" altLang="en-US" smtClean="0"/>
              <a:pPr/>
              <a:t>2024-4-14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AB739-ABAB-4851-9163-67B441714D4F}" type="datetime1">
              <a:rPr lang="zh-CN" altLang="en-US" smtClean="0"/>
              <a:pPr/>
              <a:t>2024-4-14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A524-281D-4BF1-A029-A5023ABB9E15}" type="datetime1">
              <a:rPr lang="zh-CN" altLang="en-US" smtClean="0"/>
              <a:pPr/>
              <a:t>2024-4-14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A96C-8F16-4AD8-8CF1-75D325447CB5}" type="datetime1">
              <a:rPr lang="zh-CN" altLang="en-US" smtClean="0"/>
              <a:pPr/>
              <a:t>2024-4-14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4E6D-D0BC-4DE8-84EB-A34E5CE585AC}" type="datetime1">
              <a:rPr lang="zh-CN" altLang="en-US" smtClean="0"/>
              <a:pPr/>
              <a:t>2024-4-14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570CD-91E3-45B2-A4F0-6A9ADA6CAB2B}" type="datetime1">
              <a:rPr lang="zh-CN" altLang="en-US" smtClean="0"/>
              <a:pPr/>
              <a:t>2024-4-14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51723-2C32-4195-A3FA-2915B65CB599}" type="datetime1">
              <a:rPr lang="zh-CN" altLang="en-US" smtClean="0"/>
              <a:pPr/>
              <a:t>2024-4-14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1D8C3-437F-40EA-B7C5-D422960C2AFE}" type="datetime1">
              <a:rPr lang="zh-CN" altLang="en-US" smtClean="0"/>
              <a:pPr/>
              <a:t>2024-4-14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67544" y="411510"/>
            <a:ext cx="8064896" cy="981443"/>
          </a:xfrm>
          <a:prstGeom prst="roundRect">
            <a:avLst>
              <a:gd name="adj" fmla="val 12533"/>
            </a:avLst>
          </a:prstGeom>
          <a:solidFill>
            <a:srgbClr val="4506C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411509"/>
            <a:ext cx="8064896" cy="981443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</a:rPr>
              <a:t>Mathematics in Quantum Computing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708047"/>
            <a:ext cx="8208912" cy="1080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altLang="zh-CN" sz="2400" dirty="0"/>
              <a:t>Weichen </a:t>
            </a:r>
            <a:r>
              <a:rPr lang="en-US" altLang="zh-CN" sz="2400" dirty="0" err="1"/>
              <a:t>Gu</a:t>
            </a:r>
            <a:endParaRPr lang="en-US" altLang="zh-CN" sz="2400" dirty="0"/>
          </a:p>
          <a:p>
            <a:pPr algn="ctr">
              <a:buNone/>
            </a:pPr>
            <a:r>
              <a:rPr lang="en-US" altLang="zh-CN" sz="2000" dirty="0"/>
              <a:t>The Department of Mathematics &amp; Statistics</a:t>
            </a:r>
          </a:p>
        </p:txBody>
      </p:sp>
      <p:pic>
        <p:nvPicPr>
          <p:cNvPr id="15" name="Picture 3" descr="D:\2024UNH talk\KaifengB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0665" y="2835494"/>
            <a:ext cx="1097280" cy="1371600"/>
          </a:xfrm>
          <a:prstGeom prst="rect">
            <a:avLst/>
          </a:prstGeom>
          <a:noFill/>
        </p:spPr>
      </p:pic>
      <p:sp>
        <p:nvSpPr>
          <p:cNvPr id="16" name="矩形 15"/>
          <p:cNvSpPr/>
          <p:nvPr/>
        </p:nvSpPr>
        <p:spPr>
          <a:xfrm>
            <a:off x="1242473" y="3336628"/>
            <a:ext cx="17281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/>
              <a:t>Collaborators:</a:t>
            </a:r>
            <a:endParaRPr lang="zh-CN" altLang="en-US" sz="1600" dirty="0"/>
          </a:p>
        </p:txBody>
      </p:sp>
      <p:pic>
        <p:nvPicPr>
          <p:cNvPr id="17" name="Picture 4" descr="D:\2024UNH talk\ArthurJaff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7" y="2835494"/>
            <a:ext cx="1095194" cy="1371600"/>
          </a:xfrm>
          <a:prstGeom prst="rect">
            <a:avLst/>
          </a:prstGeom>
          <a:noFill/>
        </p:spPr>
      </p:pic>
      <p:sp>
        <p:nvSpPr>
          <p:cNvPr id="18" name="矩形 17"/>
          <p:cNvSpPr/>
          <p:nvPr/>
        </p:nvSpPr>
        <p:spPr>
          <a:xfrm>
            <a:off x="4784576" y="4155926"/>
            <a:ext cx="17819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500" dirty="0"/>
              <a:t>Arthur Jaffe</a:t>
            </a:r>
          </a:p>
          <a:p>
            <a:pPr algn="ctr"/>
            <a:r>
              <a:rPr lang="en-US" altLang="zh-CN" sz="1500" dirty="0"/>
              <a:t>Harvard</a:t>
            </a:r>
            <a:endParaRPr lang="zh-CN" altLang="en-US" sz="1500" dirty="0"/>
          </a:p>
        </p:txBody>
      </p:sp>
      <p:sp>
        <p:nvSpPr>
          <p:cNvPr id="19" name="矩形 18"/>
          <p:cNvSpPr/>
          <p:nvPr/>
        </p:nvSpPr>
        <p:spPr>
          <a:xfrm>
            <a:off x="2646041" y="4192543"/>
            <a:ext cx="17819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500" dirty="0"/>
              <a:t>Kaifeng Bu</a:t>
            </a:r>
          </a:p>
          <a:p>
            <a:pPr algn="ctr"/>
            <a:r>
              <a:rPr lang="en-US" altLang="zh-CN" sz="1500" dirty="0"/>
              <a:t>Harvard</a:t>
            </a:r>
            <a:endParaRPr lang="zh-CN" altLang="en-US" sz="1500" dirty="0"/>
          </a:p>
        </p:txBody>
      </p:sp>
      <p:sp>
        <p:nvSpPr>
          <p:cNvPr id="20" name="矩形 19"/>
          <p:cNvSpPr/>
          <p:nvPr/>
        </p:nvSpPr>
        <p:spPr>
          <a:xfrm>
            <a:off x="683568" y="474339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/>
              <a:t>PNAS,120.25 (2023), “Quantum Entropy and Central Limit Theorem”,  arXiv:2302.08423, “Discrete Quantum Gaussians and Central Limit Theorem”</a:t>
            </a:r>
          </a:p>
          <a:p>
            <a:r>
              <a:rPr lang="en-US" altLang="zh-CN" sz="1000" dirty="0"/>
              <a:t>arXiv:2306.09292 , “Stabilizer Testing and Magic Entropy”</a:t>
            </a:r>
            <a:endParaRPr lang="zh-CN" alt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>
            <a:off x="0" y="0"/>
            <a:ext cx="9144000" cy="771550"/>
          </a:xfrm>
          <a:prstGeom prst="rect">
            <a:avLst/>
          </a:prstGeom>
          <a:solidFill>
            <a:srgbClr val="4506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标题 1"/>
          <p:cNvSpPr txBox="1">
            <a:spLocks/>
          </p:cNvSpPr>
          <p:nvPr/>
        </p:nvSpPr>
        <p:spPr>
          <a:xfrm>
            <a:off x="0" y="0"/>
            <a:ext cx="6563072" cy="7715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Quantum Convolution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5536" y="4587974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/>
              <a:t>For more general definition, see arXiv:2302.07841, 2302.08423.</a:t>
            </a:r>
            <a:endParaRPr lang="zh-CN" altLang="en-US" sz="16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l="1107" t="12797" r="2596" b="17314"/>
          <a:stretch>
            <a:fillRect/>
          </a:stretch>
        </p:blipFill>
        <p:spPr bwMode="auto">
          <a:xfrm>
            <a:off x="395536" y="987574"/>
            <a:ext cx="8294105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0" y="0"/>
            <a:ext cx="9144000" cy="771550"/>
          </a:xfrm>
          <a:prstGeom prst="rect">
            <a:avLst/>
          </a:prstGeom>
          <a:solidFill>
            <a:srgbClr val="4506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标题 1"/>
          <p:cNvSpPr txBox="1">
            <a:spLocks/>
          </p:cNvSpPr>
          <p:nvPr/>
        </p:nvSpPr>
        <p:spPr>
          <a:xfrm>
            <a:off x="0" y="0"/>
            <a:ext cx="6563072" cy="7715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Central Limit Theorem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2424" t="22222" r="18790" b="9877"/>
          <a:stretch>
            <a:fillRect/>
          </a:stretch>
        </p:blipFill>
        <p:spPr bwMode="auto">
          <a:xfrm>
            <a:off x="323528" y="987574"/>
            <a:ext cx="7488832" cy="362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0" y="0"/>
            <a:ext cx="9144000" cy="771550"/>
          </a:xfrm>
          <a:prstGeom prst="rect">
            <a:avLst/>
          </a:prstGeom>
          <a:solidFill>
            <a:srgbClr val="4506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标题 1"/>
          <p:cNvSpPr txBox="1">
            <a:spLocks/>
          </p:cNvSpPr>
          <p:nvPr/>
        </p:nvSpPr>
        <p:spPr>
          <a:xfrm>
            <a:off x="0" y="0"/>
            <a:ext cx="6563072" cy="7715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Quantum Central Limit Theorem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660" t="24609" r="2596" b="36017"/>
          <a:stretch>
            <a:fillRect/>
          </a:stretch>
        </p:blipFill>
        <p:spPr bwMode="auto">
          <a:xfrm>
            <a:off x="323528" y="1419622"/>
            <a:ext cx="8568952" cy="1981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内容占位符 8"/>
          <p:cNvSpPr>
            <a:spLocks noGrp="1"/>
          </p:cNvSpPr>
          <p:nvPr>
            <p:ph idx="1"/>
          </p:nvPr>
        </p:nvSpPr>
        <p:spPr>
          <a:xfrm>
            <a:off x="251520" y="1131590"/>
            <a:ext cx="4104456" cy="312032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CN" sz="2100" dirty="0"/>
              <a:t>Past work:</a:t>
            </a:r>
          </a:p>
          <a:p>
            <a:r>
              <a:rPr lang="en-US" altLang="zh-CN" sz="2100" dirty="0"/>
              <a:t>Stabilizer testing</a:t>
            </a:r>
          </a:p>
          <a:p>
            <a:r>
              <a:rPr lang="en-US" altLang="zh-CN" sz="2100" dirty="0"/>
              <a:t>Clifford testing </a:t>
            </a:r>
          </a:p>
          <a:p>
            <a:r>
              <a:rPr lang="en-US" altLang="zh-CN" sz="2100" dirty="0"/>
              <a:t>Magic gap</a:t>
            </a:r>
          </a:p>
          <a:p>
            <a:r>
              <a:rPr lang="en-US" altLang="zh-CN" sz="2100" dirty="0"/>
              <a:t>Maximal entropy principle</a:t>
            </a:r>
          </a:p>
          <a:p>
            <a:r>
              <a:rPr lang="en-US" altLang="zh-CN" sz="2100" dirty="0"/>
              <a:t>Inequalities for quantum entropies/Fisher information </a:t>
            </a:r>
          </a:p>
          <a:p>
            <a:r>
              <a:rPr lang="en-US" altLang="zh-CN" sz="2100" dirty="0"/>
              <a:t>…</a:t>
            </a:r>
          </a:p>
          <a:p>
            <a:pPr>
              <a:buNone/>
            </a:pPr>
            <a:endParaRPr lang="zh-CN" altLang="en-US" sz="2100" dirty="0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771550"/>
          </a:xfrm>
          <a:prstGeom prst="rect">
            <a:avLst/>
          </a:prstGeom>
          <a:solidFill>
            <a:srgbClr val="4506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0" y="0"/>
            <a:ext cx="8532440" cy="691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Applications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内容占位符 8"/>
          <p:cNvSpPr txBox="1">
            <a:spLocks/>
          </p:cNvSpPr>
          <p:nvPr/>
        </p:nvSpPr>
        <p:spPr>
          <a:xfrm>
            <a:off x="4499992" y="1059582"/>
            <a:ext cx="4392488" cy="36038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Future work: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Error correcting code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Magic distillation protocols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 convolution on von Neumann algebras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Quantum higher ordered Fourier analysis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  <a:endParaRPr kumimoji="0" lang="zh-CN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771550"/>
          </a:xfrm>
          <a:prstGeom prst="rect">
            <a:avLst/>
          </a:prstGeom>
          <a:solidFill>
            <a:srgbClr val="4506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7668344" cy="771550"/>
          </a:xfrm>
        </p:spPr>
        <p:txBody>
          <a:bodyPr>
            <a:noAutofit/>
          </a:bodyPr>
          <a:lstStyle/>
          <a:p>
            <a:pPr algn="l"/>
            <a:r>
              <a:rPr lang="en-US" altLang="zh-CN" sz="3200" dirty="0">
                <a:solidFill>
                  <a:schemeClr val="bg1"/>
                </a:solidFill>
              </a:rPr>
              <a:t>  Probability Theory : Classical and Quantum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5262" t="19406" r="5916" b="14361"/>
          <a:stretch>
            <a:fillRect/>
          </a:stretch>
        </p:blipFill>
        <p:spPr bwMode="auto">
          <a:xfrm>
            <a:off x="531822" y="987574"/>
            <a:ext cx="807262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1347614"/>
            <a:ext cx="66967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dirty="0"/>
              <a:t>Thank You!</a:t>
            </a:r>
            <a:endParaRPr lang="zh-CN" altLang="en-US" sz="8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771550"/>
          </a:xfrm>
          <a:prstGeom prst="rect">
            <a:avLst/>
          </a:prstGeom>
          <a:solidFill>
            <a:srgbClr val="4506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 descr="D:\2024UNH talk\quantumimag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5" y="1025825"/>
            <a:ext cx="1584176" cy="215574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47665" y="3435846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Quantum Computer</a:t>
            </a:r>
            <a:endParaRPr lang="zh-CN" altLang="en-US" sz="2000" dirty="0"/>
          </a:p>
        </p:txBody>
      </p:sp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6563072" cy="771550"/>
          </a:xfrm>
        </p:spPr>
        <p:txBody>
          <a:bodyPr>
            <a:noAutofit/>
          </a:bodyPr>
          <a:lstStyle/>
          <a:p>
            <a:pPr algn="l"/>
            <a:r>
              <a:rPr lang="en-US" altLang="zh-CN" sz="3200" dirty="0">
                <a:solidFill>
                  <a:schemeClr val="bg1"/>
                </a:solidFill>
              </a:rPr>
              <a:t>  Quantum vs Classical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503406" y="4937300"/>
            <a:ext cx="17700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i="1" dirty="0"/>
              <a:t>Image Source: Google, IBM</a:t>
            </a:r>
            <a:endParaRPr lang="zh-CN" altLang="en-US" sz="1100" i="1" dirty="0"/>
          </a:p>
        </p:txBody>
      </p:sp>
      <p:pic>
        <p:nvPicPr>
          <p:cNvPr id="1036" name="Picture 12" descr="D:\2024UNH talk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1" y="1131590"/>
            <a:ext cx="1944216" cy="194421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544109" y="343584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Classical Computer</a:t>
            </a:r>
            <a:endParaRPr lang="zh-CN" altLang="en-US" sz="2000" dirty="0"/>
          </a:p>
        </p:txBody>
      </p:sp>
      <p:sp>
        <p:nvSpPr>
          <p:cNvPr id="10" name="矩形 9"/>
          <p:cNvSpPr/>
          <p:nvPr/>
        </p:nvSpPr>
        <p:spPr>
          <a:xfrm>
            <a:off x="467544" y="4011846"/>
            <a:ext cx="8208912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On certain problems: </a:t>
            </a:r>
          </a:p>
          <a:p>
            <a:pPr algn="ctr">
              <a:lnSpc>
                <a:spcPct val="150000"/>
              </a:lnSpc>
              <a:buNone/>
            </a:pPr>
            <a:r>
              <a:rPr lang="en-US" altLang="zh-CN" dirty="0"/>
              <a:t>one future quantum computer  &gt;  all the classical computers in the world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/>
          <p:cNvSpPr/>
          <p:nvPr/>
        </p:nvSpPr>
        <p:spPr>
          <a:xfrm>
            <a:off x="0" y="0"/>
            <a:ext cx="9144000" cy="771550"/>
          </a:xfrm>
          <a:prstGeom prst="rect">
            <a:avLst/>
          </a:prstGeom>
          <a:solidFill>
            <a:srgbClr val="4506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1"/>
            <a:ext cx="7668344" cy="784665"/>
          </a:xfrm>
        </p:spPr>
        <p:txBody>
          <a:bodyPr>
            <a:noAutofit/>
          </a:bodyPr>
          <a:lstStyle/>
          <a:p>
            <a:pPr algn="l"/>
            <a:r>
              <a:rPr lang="en-US" altLang="zh-CN" sz="3200" dirty="0">
                <a:solidFill>
                  <a:schemeClr val="bg1"/>
                </a:solidFill>
              </a:rPr>
              <a:t>  Why Quantum Computers Can Be Faster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751B93C-2EF6-BC34-55AE-764C8AF1E980}"/>
              </a:ext>
            </a:extLst>
          </p:cNvPr>
          <p:cNvSpPr txBox="1"/>
          <p:nvPr/>
        </p:nvSpPr>
        <p:spPr>
          <a:xfrm>
            <a:off x="683568" y="91556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Classical Computer: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9AF3C17-2ACC-8672-E761-7D16844A4F04}"/>
              </a:ext>
            </a:extLst>
          </p:cNvPr>
          <p:cNvSpPr txBox="1"/>
          <p:nvPr/>
        </p:nvSpPr>
        <p:spPr>
          <a:xfrm>
            <a:off x="809328" y="1636516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Bits</a:t>
            </a:r>
            <a:r>
              <a:rPr lang="en-US" dirty="0" smtClean="0"/>
              <a:t>:</a:t>
            </a:r>
            <a:r>
              <a:rPr lang="en-US" dirty="0" smtClean="0"/>
              <a:t> </a:t>
            </a:r>
            <a:endParaRPr lang="en-US" dirty="0"/>
          </a:p>
          <a:p>
            <a:pPr algn="ctr"/>
            <a:r>
              <a:rPr lang="en-US" altLang="zh-CN" dirty="0"/>
              <a:t>either 0 or 1</a:t>
            </a:r>
            <a:endParaRPr lang="zh-CN" alt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6DE21FEE-2CEC-6814-6A5D-D925C0647E38}"/>
              </a:ext>
            </a:extLst>
          </p:cNvPr>
          <p:cNvSpPr/>
          <p:nvPr/>
        </p:nvSpPr>
        <p:spPr>
          <a:xfrm>
            <a:off x="2843808" y="1563638"/>
            <a:ext cx="792088" cy="79208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CD4C318A-F885-4F41-25A1-A8BE3235F2AF}"/>
              </a:ext>
            </a:extLst>
          </p:cNvPr>
          <p:cNvSpPr/>
          <p:nvPr/>
        </p:nvSpPr>
        <p:spPr>
          <a:xfrm>
            <a:off x="6444208" y="1568284"/>
            <a:ext cx="792088" cy="79208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6C20C86-2A52-2E9D-82CB-1B077CAD4C3D}"/>
              </a:ext>
            </a:extLst>
          </p:cNvPr>
          <p:cNvSpPr txBox="1"/>
          <p:nvPr/>
        </p:nvSpPr>
        <p:spPr>
          <a:xfrm>
            <a:off x="683568" y="293179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Quantum Computer: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A5CD1126-BCFA-22A8-E6BA-C634DF71C755}"/>
              </a:ext>
            </a:extLst>
          </p:cNvPr>
          <p:cNvSpPr txBox="1"/>
          <p:nvPr/>
        </p:nvSpPr>
        <p:spPr>
          <a:xfrm>
            <a:off x="539552" y="3538447"/>
            <a:ext cx="1907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Qubits</a:t>
            </a:r>
            <a:r>
              <a:rPr lang="en-US" dirty="0" smtClean="0"/>
              <a:t>:</a:t>
            </a:r>
            <a:endParaRPr lang="en-US" dirty="0"/>
          </a:p>
          <a:p>
            <a:pPr algn="ctr"/>
            <a:r>
              <a:rPr lang="en-US" altLang="zh-CN" dirty="0"/>
              <a:t>infinitely many </a:t>
            </a:r>
            <a:r>
              <a:rPr lang="en-US" altLang="zh-CN" b="1" dirty="0"/>
              <a:t>quantum states</a:t>
            </a:r>
            <a:endParaRPr lang="zh-CN" alt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9D252B63-0C97-0B0D-48EC-CDD7061E7F48}"/>
              </a:ext>
            </a:extLst>
          </p:cNvPr>
          <p:cNvSpPr/>
          <p:nvPr/>
        </p:nvSpPr>
        <p:spPr>
          <a:xfrm>
            <a:off x="2843808" y="3579862"/>
            <a:ext cx="792088" cy="79208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F1A51D09-6BC4-FB94-B541-0648A4E1458C}"/>
              </a:ext>
            </a:extLst>
          </p:cNvPr>
          <p:cNvSpPr/>
          <p:nvPr/>
        </p:nvSpPr>
        <p:spPr>
          <a:xfrm>
            <a:off x="6444208" y="3584508"/>
            <a:ext cx="792088" cy="79208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DC3A87C0-5FF7-9654-2A44-C282764F98C5}"/>
              </a:ext>
            </a:extLst>
          </p:cNvPr>
          <p:cNvSpPr txBox="1"/>
          <p:nvPr/>
        </p:nvSpPr>
        <p:spPr>
          <a:xfrm>
            <a:off x="3059832" y="249974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54EE6A1-DBFF-A85C-E3A3-1FE0A29764F7}"/>
              </a:ext>
            </a:extLst>
          </p:cNvPr>
          <p:cNvSpPr txBox="1"/>
          <p:nvPr/>
        </p:nvSpPr>
        <p:spPr>
          <a:xfrm>
            <a:off x="6660232" y="249974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2" name="Arrow: Left-Right 51">
            <a:extLst>
              <a:ext uri="{FF2B5EF4-FFF2-40B4-BE49-F238E27FC236}">
                <a16:creationId xmlns:a16="http://schemas.microsoft.com/office/drawing/2014/main" xmlns="" id="{A5DCB114-1C87-8486-B6C5-D5E692C6D193}"/>
              </a:ext>
            </a:extLst>
          </p:cNvPr>
          <p:cNvSpPr/>
          <p:nvPr/>
        </p:nvSpPr>
        <p:spPr>
          <a:xfrm>
            <a:off x="3275856" y="4502851"/>
            <a:ext cx="3528392" cy="147839"/>
          </a:xfrm>
          <a:prstGeom prst="leftRightArrow">
            <a:avLst/>
          </a:prstGeom>
          <a:gradFill flip="none" rotWithShape="1">
            <a:gsLst>
              <a:gs pos="0">
                <a:scrgbClr r="0" g="0" b="0"/>
              </a:gs>
              <a:gs pos="0">
                <a:schemeClr val="accent5">
                  <a:lumMod val="0"/>
                  <a:lumOff val="100000"/>
                </a:schemeClr>
              </a:gs>
              <a:gs pos="0">
                <a:srgbClr val="00B0F0"/>
              </a:gs>
              <a:gs pos="100000">
                <a:schemeClr val="accent6">
                  <a:lumMod val="75000"/>
                </a:schemeClr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77A07552-8F12-C202-E075-AE2B73A2E461}"/>
              </a:ext>
            </a:extLst>
          </p:cNvPr>
          <p:cNvSpPr/>
          <p:nvPr/>
        </p:nvSpPr>
        <p:spPr>
          <a:xfrm>
            <a:off x="4644008" y="3604068"/>
            <a:ext cx="792088" cy="792088"/>
          </a:xfrm>
          <a:prstGeom prst="ellipse">
            <a:avLst/>
          </a:prstGeom>
          <a:gradFill>
            <a:gsLst>
              <a:gs pos="0">
                <a:scrgbClr r="0" g="0" b="0"/>
              </a:gs>
              <a:gs pos="0">
                <a:schemeClr val="accent5">
                  <a:lumMod val="0"/>
                  <a:lumOff val="100000"/>
                </a:schemeClr>
              </a:gs>
              <a:gs pos="0">
                <a:srgbClr val="00B0F0"/>
              </a:gs>
              <a:gs pos="100000">
                <a:schemeClr val="accent6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C88872F1-E441-4039-C687-9B66C430D2A1}"/>
              </a:ext>
            </a:extLst>
          </p:cNvPr>
          <p:cNvSpPr txBox="1"/>
          <p:nvPr/>
        </p:nvSpPr>
        <p:spPr>
          <a:xfrm>
            <a:off x="3059832" y="465069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E4153B60-5846-6390-D0C8-2B75C0C983F4}"/>
              </a:ext>
            </a:extLst>
          </p:cNvPr>
          <p:cNvSpPr txBox="1"/>
          <p:nvPr/>
        </p:nvSpPr>
        <p:spPr>
          <a:xfrm>
            <a:off x="6660232" y="465069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771550"/>
          </a:xfrm>
          <a:prstGeom prst="rect">
            <a:avLst/>
          </a:prstGeom>
          <a:solidFill>
            <a:srgbClr val="4506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6563072" cy="771550"/>
          </a:xfrm>
        </p:spPr>
        <p:txBody>
          <a:bodyPr>
            <a:noAutofit/>
          </a:bodyPr>
          <a:lstStyle/>
          <a:p>
            <a:pPr algn="l"/>
            <a:r>
              <a:rPr lang="en-US" altLang="zh-CN" sz="3200" dirty="0">
                <a:solidFill>
                  <a:schemeClr val="bg1"/>
                </a:solidFill>
              </a:rPr>
              <a:t>  Quantum States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2024UNH talk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987574"/>
            <a:ext cx="2880320" cy="271822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868144" y="3939902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Bloch sphere</a:t>
            </a:r>
            <a:endParaRPr lang="zh-CN" alt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67544" y="1131590"/>
            <a:ext cx="53285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100" dirty="0"/>
              <a:t>   Quantum States are positive </a:t>
            </a:r>
          </a:p>
          <a:p>
            <a:r>
              <a:rPr lang="en-US" altLang="zh-CN" sz="2100" dirty="0"/>
              <a:t>     matrices A such that </a:t>
            </a:r>
            <a:r>
              <a:rPr lang="en-US" altLang="zh-CN" sz="2100" dirty="0" err="1"/>
              <a:t>Tr</a:t>
            </a:r>
            <a:r>
              <a:rPr lang="en-US" altLang="zh-CN" sz="2100" dirty="0"/>
              <a:t>[A]=1</a:t>
            </a:r>
            <a:endParaRPr lang="zh-CN" altLang="en-US" sz="2100" dirty="0"/>
          </a:p>
        </p:txBody>
      </p:sp>
      <p:sp>
        <p:nvSpPr>
          <p:cNvPr id="15" name="矩形 14"/>
          <p:cNvSpPr/>
          <p:nvPr/>
        </p:nvSpPr>
        <p:spPr>
          <a:xfrm>
            <a:off x="5256584" y="488189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100" i="1" dirty="0"/>
              <a:t>Image Source: https://doi.org/10.1140/epjp/s13360-024-05011-7</a:t>
            </a:r>
            <a:endParaRPr lang="zh-CN" altLang="en-US" sz="1100" i="1" dirty="0"/>
          </a:p>
        </p:txBody>
      </p:sp>
      <p:cxnSp>
        <p:nvCxnSpPr>
          <p:cNvPr id="16" name="直接箭头连接符 15"/>
          <p:cNvCxnSpPr/>
          <p:nvPr/>
        </p:nvCxnSpPr>
        <p:spPr>
          <a:xfrm flipV="1">
            <a:off x="7092280" y="1707654"/>
            <a:ext cx="936104" cy="288032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8028384" y="1419622"/>
            <a:ext cx="10801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500" i="1" dirty="0"/>
              <a:t>Stabilizer State</a:t>
            </a:r>
            <a:endParaRPr lang="zh-CN" altLang="en-US" sz="1500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771550"/>
          </a:xfrm>
          <a:prstGeom prst="rect">
            <a:avLst/>
          </a:prstGeom>
          <a:solidFill>
            <a:srgbClr val="4506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6563072" cy="771550"/>
          </a:xfrm>
        </p:spPr>
        <p:txBody>
          <a:bodyPr>
            <a:noAutofit/>
          </a:bodyPr>
          <a:lstStyle/>
          <a:p>
            <a:pPr algn="l"/>
            <a:r>
              <a:rPr lang="en-US" altLang="zh-CN" sz="3200" dirty="0">
                <a:solidFill>
                  <a:schemeClr val="bg1"/>
                </a:solidFill>
              </a:rPr>
              <a:t>  Quantum States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2024UNH talk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987574"/>
            <a:ext cx="2880320" cy="271822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868144" y="3939902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Bloch sphere</a:t>
            </a:r>
            <a:endParaRPr lang="zh-CN" alt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67544" y="1131590"/>
            <a:ext cx="53285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100" dirty="0"/>
              <a:t>   Quantum States are positive </a:t>
            </a:r>
          </a:p>
          <a:p>
            <a:r>
              <a:rPr lang="en-US" altLang="zh-CN" sz="2100" dirty="0"/>
              <a:t>     matrices A such that </a:t>
            </a:r>
            <a:r>
              <a:rPr lang="en-US" altLang="zh-CN" sz="2100" dirty="0" err="1"/>
              <a:t>Tr</a:t>
            </a:r>
            <a:r>
              <a:rPr lang="en-US" altLang="zh-CN" sz="2100" dirty="0"/>
              <a:t>[A]=1</a:t>
            </a:r>
            <a:endParaRPr lang="zh-CN" altLang="en-US" sz="2100" dirty="0"/>
          </a:p>
        </p:txBody>
      </p:sp>
      <p:sp>
        <p:nvSpPr>
          <p:cNvPr id="13" name="矩形 12"/>
          <p:cNvSpPr/>
          <p:nvPr/>
        </p:nvSpPr>
        <p:spPr>
          <a:xfrm>
            <a:off x="467544" y="1995686"/>
            <a:ext cx="7200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100" dirty="0"/>
              <a:t>   Quantum states are </a:t>
            </a:r>
          </a:p>
          <a:p>
            <a:r>
              <a:rPr lang="en-US" altLang="zh-CN" sz="2100" dirty="0"/>
              <a:t>    “</a:t>
            </a:r>
            <a:r>
              <a:rPr lang="en-US" altLang="zh-CN" sz="2100" dirty="0">
                <a:solidFill>
                  <a:srgbClr val="1709C7"/>
                </a:solidFill>
              </a:rPr>
              <a:t>quantum probability distributions</a:t>
            </a:r>
            <a:r>
              <a:rPr lang="en-US" altLang="zh-CN" sz="2100" dirty="0"/>
              <a:t>”</a:t>
            </a:r>
            <a:endParaRPr lang="zh-CN" altLang="en-US" sz="2100" dirty="0"/>
          </a:p>
        </p:txBody>
      </p:sp>
      <p:sp>
        <p:nvSpPr>
          <p:cNvPr id="15" name="矩形 14"/>
          <p:cNvSpPr/>
          <p:nvPr/>
        </p:nvSpPr>
        <p:spPr>
          <a:xfrm>
            <a:off x="5256584" y="488189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100" i="1" dirty="0"/>
              <a:t>Image Source: https://doi.org/10.1140/epjp/s13360-024-05011-7</a:t>
            </a:r>
            <a:endParaRPr lang="zh-CN" altLang="en-US" sz="1100" i="1" dirty="0"/>
          </a:p>
        </p:txBody>
      </p:sp>
      <p:cxnSp>
        <p:nvCxnSpPr>
          <p:cNvPr id="16" name="直接箭头连接符 15"/>
          <p:cNvCxnSpPr/>
          <p:nvPr/>
        </p:nvCxnSpPr>
        <p:spPr>
          <a:xfrm flipV="1">
            <a:off x="7092280" y="1707654"/>
            <a:ext cx="936104" cy="288032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8028384" y="1419622"/>
            <a:ext cx="10801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500" i="1" dirty="0"/>
              <a:t>Stabilizer State</a:t>
            </a:r>
            <a:endParaRPr lang="zh-CN" altLang="en-US" sz="1500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771550"/>
          </a:xfrm>
          <a:prstGeom prst="rect">
            <a:avLst/>
          </a:prstGeom>
          <a:solidFill>
            <a:srgbClr val="4506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6563072" cy="771550"/>
          </a:xfrm>
        </p:spPr>
        <p:txBody>
          <a:bodyPr>
            <a:noAutofit/>
          </a:bodyPr>
          <a:lstStyle/>
          <a:p>
            <a:pPr algn="l"/>
            <a:r>
              <a:rPr lang="en-US" altLang="zh-CN" sz="3200" dirty="0">
                <a:solidFill>
                  <a:schemeClr val="bg1"/>
                </a:solidFill>
              </a:rPr>
              <a:t>  Quantum States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2024UNH talk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987574"/>
            <a:ext cx="2880320" cy="271822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868144" y="3939902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Bloch sphere</a:t>
            </a:r>
            <a:endParaRPr lang="zh-CN" alt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67544" y="1131590"/>
            <a:ext cx="53285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100" dirty="0"/>
              <a:t>   Quantum States are positive </a:t>
            </a:r>
          </a:p>
          <a:p>
            <a:r>
              <a:rPr lang="en-US" altLang="zh-CN" sz="2100" dirty="0"/>
              <a:t>     matrices A such that </a:t>
            </a:r>
            <a:r>
              <a:rPr lang="en-US" altLang="zh-CN" sz="2100" dirty="0" err="1"/>
              <a:t>Tr</a:t>
            </a:r>
            <a:r>
              <a:rPr lang="en-US" altLang="zh-CN" sz="2100" dirty="0"/>
              <a:t>[A]=1</a:t>
            </a:r>
            <a:endParaRPr lang="zh-CN" altLang="en-US" sz="2100" dirty="0"/>
          </a:p>
        </p:txBody>
      </p:sp>
      <p:sp>
        <p:nvSpPr>
          <p:cNvPr id="13" name="矩形 12"/>
          <p:cNvSpPr/>
          <p:nvPr/>
        </p:nvSpPr>
        <p:spPr>
          <a:xfrm>
            <a:off x="467544" y="1995686"/>
            <a:ext cx="7200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100" dirty="0"/>
              <a:t>   Quantum states are </a:t>
            </a:r>
          </a:p>
          <a:p>
            <a:r>
              <a:rPr lang="en-US" altLang="zh-CN" sz="2100" dirty="0"/>
              <a:t>    “</a:t>
            </a:r>
            <a:r>
              <a:rPr lang="en-US" altLang="zh-CN" sz="2100" dirty="0">
                <a:solidFill>
                  <a:srgbClr val="1709C7"/>
                </a:solidFill>
              </a:rPr>
              <a:t>quantum probability distributions</a:t>
            </a:r>
            <a:r>
              <a:rPr lang="en-US" altLang="zh-CN" sz="2100" dirty="0"/>
              <a:t>”</a:t>
            </a:r>
            <a:endParaRPr lang="zh-CN" altLang="en-US" sz="2100" dirty="0"/>
          </a:p>
        </p:txBody>
      </p:sp>
      <p:sp>
        <p:nvSpPr>
          <p:cNvPr id="14" name="矩形 13"/>
          <p:cNvSpPr/>
          <p:nvPr/>
        </p:nvSpPr>
        <p:spPr>
          <a:xfrm>
            <a:off x="467544" y="2931790"/>
            <a:ext cx="72008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100" dirty="0"/>
              <a:t>  Faster quantum computing</a:t>
            </a:r>
          </a:p>
          <a:p>
            <a:r>
              <a:rPr lang="en-US" altLang="zh-CN" sz="2100" dirty="0"/>
              <a:t>   (less resources needed)</a:t>
            </a:r>
          </a:p>
          <a:p>
            <a:r>
              <a:rPr lang="en-US" altLang="zh-CN" sz="2100" dirty="0"/>
              <a:t>-&gt; better quantum algorithms</a:t>
            </a:r>
          </a:p>
          <a:p>
            <a:r>
              <a:rPr lang="en-US" altLang="zh-CN" sz="2100" dirty="0"/>
              <a:t>-&gt; more tools for quantum algorithms</a:t>
            </a:r>
          </a:p>
          <a:p>
            <a:r>
              <a:rPr lang="en-US" altLang="zh-CN" sz="2100" dirty="0"/>
              <a:t>-&gt; “quantum probability theory”</a:t>
            </a:r>
            <a:endParaRPr lang="zh-CN" altLang="en-US" sz="2100" dirty="0"/>
          </a:p>
        </p:txBody>
      </p:sp>
      <p:sp>
        <p:nvSpPr>
          <p:cNvPr id="15" name="矩形 14"/>
          <p:cNvSpPr/>
          <p:nvPr/>
        </p:nvSpPr>
        <p:spPr>
          <a:xfrm>
            <a:off x="5256584" y="488189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100" i="1" dirty="0"/>
              <a:t>Image Source: https://doi.org/10.1140/epjp/s13360-024-05011-7</a:t>
            </a:r>
            <a:endParaRPr lang="zh-CN" altLang="en-US" sz="1100" i="1" dirty="0"/>
          </a:p>
        </p:txBody>
      </p:sp>
      <p:cxnSp>
        <p:nvCxnSpPr>
          <p:cNvPr id="16" name="直接箭头连接符 15"/>
          <p:cNvCxnSpPr/>
          <p:nvPr/>
        </p:nvCxnSpPr>
        <p:spPr>
          <a:xfrm flipV="1">
            <a:off x="7092280" y="1707654"/>
            <a:ext cx="936104" cy="288032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8028384" y="1419622"/>
            <a:ext cx="10801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500" i="1" dirty="0"/>
              <a:t>Stabilizer State</a:t>
            </a:r>
            <a:endParaRPr lang="zh-CN" altLang="en-US" sz="1500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771550"/>
          </a:xfrm>
          <a:prstGeom prst="rect">
            <a:avLst/>
          </a:prstGeom>
          <a:solidFill>
            <a:srgbClr val="4506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7668344" cy="771550"/>
          </a:xfrm>
        </p:spPr>
        <p:txBody>
          <a:bodyPr>
            <a:noAutofit/>
          </a:bodyPr>
          <a:lstStyle/>
          <a:p>
            <a:pPr algn="l"/>
            <a:r>
              <a:rPr lang="en-US" altLang="zh-CN" sz="3200" dirty="0">
                <a:solidFill>
                  <a:schemeClr val="bg1"/>
                </a:solidFill>
              </a:rPr>
              <a:t>  Probability Theory : Classical and Quantum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1069" t="17718" r="12004" b="20267"/>
          <a:stretch>
            <a:fillRect/>
          </a:stretch>
        </p:blipFill>
        <p:spPr bwMode="auto">
          <a:xfrm>
            <a:off x="755576" y="1154384"/>
            <a:ext cx="7416824" cy="3361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>
            <a:off x="0" y="0"/>
            <a:ext cx="9144000" cy="771550"/>
          </a:xfrm>
          <a:prstGeom prst="rect">
            <a:avLst/>
          </a:prstGeom>
          <a:solidFill>
            <a:srgbClr val="4506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标题 1"/>
          <p:cNvSpPr txBox="1">
            <a:spLocks/>
          </p:cNvSpPr>
          <p:nvPr/>
        </p:nvSpPr>
        <p:spPr>
          <a:xfrm>
            <a:off x="0" y="0"/>
            <a:ext cx="6563072" cy="7715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What is the Classical Convolution?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 l="2214" t="21656" r="14564" b="64061"/>
          <a:stretch>
            <a:fillRect/>
          </a:stretch>
        </p:blipFill>
        <p:spPr bwMode="auto">
          <a:xfrm>
            <a:off x="395536" y="1059582"/>
            <a:ext cx="820891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971600" y="3580068"/>
          <a:ext cx="2088232" cy="8458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41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41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Value</a:t>
                      </a:r>
                      <a:endParaRPr lang="zh-CN" altLang="en-US" sz="14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Prob.</a:t>
                      </a:r>
                      <a:endParaRPr lang="zh-CN" altLang="en-US" sz="14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</a:t>
                      </a:r>
                      <a:endParaRPr lang="zh-CN" altLang="en-US" sz="14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50%</a:t>
                      </a:r>
                      <a:endParaRPr lang="zh-CN" altLang="en-US" sz="14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</a:t>
                      </a:r>
                      <a:endParaRPr lang="zh-CN" altLang="en-US" sz="14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50%</a:t>
                      </a:r>
                      <a:endParaRPr lang="zh-CN" altLang="en-US" sz="14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3707904" y="3579862"/>
          <a:ext cx="2088232" cy="8458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41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41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Value</a:t>
                      </a:r>
                      <a:endParaRPr lang="zh-CN" altLang="en-US" sz="14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Prob.</a:t>
                      </a:r>
                      <a:endParaRPr lang="zh-CN" altLang="en-US" sz="14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</a:t>
                      </a:r>
                      <a:endParaRPr lang="zh-CN" altLang="en-US" sz="14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50%</a:t>
                      </a:r>
                      <a:endParaRPr lang="zh-CN" altLang="en-US" sz="14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</a:t>
                      </a:r>
                      <a:endParaRPr lang="zh-CN" altLang="en-US" sz="14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50%</a:t>
                      </a:r>
                      <a:endParaRPr lang="zh-CN" altLang="en-US" sz="14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012160" y="3651870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=</a:t>
            </a:r>
            <a:endParaRPr lang="zh-CN" altLang="en-US" sz="3200" dirty="0"/>
          </a:p>
        </p:txBody>
      </p:sp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6588224" y="3579862"/>
          <a:ext cx="2088232" cy="1127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41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41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Value</a:t>
                      </a:r>
                      <a:endParaRPr lang="zh-CN" altLang="en-US" sz="14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Prob.</a:t>
                      </a:r>
                      <a:endParaRPr lang="zh-CN" altLang="en-US" sz="14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</a:t>
                      </a:r>
                      <a:endParaRPr lang="zh-CN" altLang="en-US" sz="14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25%</a:t>
                      </a:r>
                      <a:endParaRPr lang="zh-CN" altLang="en-US" sz="14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</a:t>
                      </a:r>
                      <a:endParaRPr lang="zh-CN" altLang="en-US" sz="14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50%</a:t>
                      </a:r>
                      <a:endParaRPr lang="zh-CN" altLang="en-US" sz="14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2</a:t>
                      </a:r>
                      <a:endParaRPr lang="zh-CN" altLang="en-US" sz="14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25%</a:t>
                      </a:r>
                      <a:endParaRPr lang="zh-CN" altLang="en-US" sz="14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182076" y="3758219"/>
            <a:ext cx="43204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</a:rPr>
              <a:t>*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2" cstate="print"/>
          <a:srcRect l="2214" t="39835" r="15294" b="51076"/>
          <a:stretch>
            <a:fillRect/>
          </a:stretch>
        </p:blipFill>
        <p:spPr bwMode="auto">
          <a:xfrm>
            <a:off x="467544" y="1923678"/>
            <a:ext cx="813690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l="553" t="70874" r="85611" b="20267"/>
          <a:stretch>
            <a:fillRect/>
          </a:stretch>
        </p:blipFill>
        <p:spPr bwMode="auto">
          <a:xfrm>
            <a:off x="240634" y="2583272"/>
            <a:ext cx="1368152" cy="492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 l="39293" t="70874" r="56279" b="22235"/>
          <a:stretch>
            <a:fillRect/>
          </a:stretch>
        </p:blipFill>
        <p:spPr bwMode="auto">
          <a:xfrm>
            <a:off x="1691680" y="2859782"/>
            <a:ext cx="5760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 cstate="print"/>
          <a:srcRect l="47594" t="70874" r="49085" b="22235"/>
          <a:stretch>
            <a:fillRect/>
          </a:stretch>
        </p:blipFill>
        <p:spPr bwMode="auto">
          <a:xfrm>
            <a:off x="4572000" y="2859782"/>
            <a:ext cx="43204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 cstate="print"/>
          <a:srcRect l="55343" t="70874" r="41227" b="22235"/>
          <a:stretch>
            <a:fillRect/>
          </a:stretch>
        </p:blipFill>
        <p:spPr bwMode="auto">
          <a:xfrm>
            <a:off x="7366098" y="2859782"/>
            <a:ext cx="44626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>
            <a:off x="0" y="0"/>
            <a:ext cx="9144000" cy="771550"/>
          </a:xfrm>
          <a:prstGeom prst="rect">
            <a:avLst/>
          </a:prstGeom>
          <a:solidFill>
            <a:srgbClr val="4506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标题 1"/>
          <p:cNvSpPr txBox="1">
            <a:spLocks/>
          </p:cNvSpPr>
          <p:nvPr/>
        </p:nvSpPr>
        <p:spPr>
          <a:xfrm>
            <a:off x="0" y="0"/>
            <a:ext cx="6563072" cy="7715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Quantum Convolution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9552" y="1707654"/>
            <a:ext cx="835292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100" dirty="0"/>
              <a:t>Prop 1. The convolution of quantum states is a quantum state.</a:t>
            </a:r>
          </a:p>
          <a:p>
            <a:endParaRPr lang="en-US" altLang="zh-CN" sz="2100" dirty="0"/>
          </a:p>
          <a:p>
            <a:r>
              <a:rPr lang="en-US" altLang="zh-CN" sz="2100" dirty="0"/>
              <a:t>Prop 2.    Fourier transform (A    B) </a:t>
            </a:r>
          </a:p>
          <a:p>
            <a:r>
              <a:rPr lang="en-US" altLang="zh-CN" sz="2100" dirty="0"/>
              <a:t>              = Fourier transform (A) · Fourier transform (B)  </a:t>
            </a:r>
          </a:p>
          <a:p>
            <a:endParaRPr lang="en-US" altLang="zh-CN" sz="2100" dirty="0"/>
          </a:p>
          <a:p>
            <a:r>
              <a:rPr lang="en-US" altLang="zh-CN" sz="2100" dirty="0"/>
              <a:t>Prop 3. The entropy of the convolution A    B</a:t>
            </a:r>
            <a:r>
              <a:rPr lang="el-GR" altLang="zh-CN" sz="2100" dirty="0"/>
              <a:t> ≥ </a:t>
            </a:r>
            <a:r>
              <a:rPr lang="en-US" altLang="zh-CN" sz="2100" dirty="0"/>
              <a:t>the entropy of A or B.</a:t>
            </a:r>
          </a:p>
          <a:p>
            <a:endParaRPr lang="en-US" altLang="zh-CN" sz="2100" dirty="0"/>
          </a:p>
          <a:p>
            <a:r>
              <a:rPr lang="en-US" altLang="zh-CN" sz="2100" dirty="0"/>
              <a:t>……</a:t>
            </a:r>
          </a:p>
          <a:p>
            <a:endParaRPr lang="en-US" altLang="zh-CN" sz="2100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 l="39022" t="7875" r="58593" b="85056"/>
          <a:stretch>
            <a:fillRect/>
          </a:stretch>
        </p:blipFill>
        <p:spPr bwMode="auto">
          <a:xfrm>
            <a:off x="5039204" y="3367473"/>
            <a:ext cx="194252" cy="32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7544" y="1004124"/>
            <a:ext cx="64807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dirty="0"/>
              <a:t>Is there a quantum convolution     ?  We want:</a:t>
            </a:r>
            <a:endParaRPr lang="zh-CN" altLang="en-US" sz="2100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 l="39022" t="7875" r="58593" b="85056"/>
          <a:stretch>
            <a:fillRect/>
          </a:stretch>
        </p:blipFill>
        <p:spPr bwMode="auto">
          <a:xfrm>
            <a:off x="4024400" y="1076132"/>
            <a:ext cx="194252" cy="32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 l="39022" t="7875" r="58593" b="85056"/>
          <a:stretch>
            <a:fillRect/>
          </a:stretch>
        </p:blipFill>
        <p:spPr bwMode="auto">
          <a:xfrm>
            <a:off x="3851920" y="2409597"/>
            <a:ext cx="194252" cy="32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12674</TotalTime>
  <Words>411</Words>
  <Application>Microsoft Office PowerPoint</Application>
  <PresentationFormat>全屏显示(16:9)</PresentationFormat>
  <Paragraphs>110</Paragraphs>
  <Slides>15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</vt:lpstr>
      <vt:lpstr>Mathematics in Quantum Computing</vt:lpstr>
      <vt:lpstr>  Quantum vs Classical</vt:lpstr>
      <vt:lpstr>  Why Quantum Computers Can Be Faster</vt:lpstr>
      <vt:lpstr>  Quantum States</vt:lpstr>
      <vt:lpstr>  Quantum States</vt:lpstr>
      <vt:lpstr>  Quantum States</vt:lpstr>
      <vt:lpstr>  Probability Theory : Classical and Quantum</vt:lpstr>
      <vt:lpstr>幻灯片 8</vt:lpstr>
      <vt:lpstr>幻灯片 9</vt:lpstr>
      <vt:lpstr>幻灯片 10</vt:lpstr>
      <vt:lpstr>幻灯片 11</vt:lpstr>
      <vt:lpstr>幻灯片 12</vt:lpstr>
      <vt:lpstr>幻灯片 13</vt:lpstr>
      <vt:lpstr>  Probability Theory : Classical and Quantum</vt:lpstr>
      <vt:lpstr>幻灯片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issac</dc:creator>
  <cp:lastModifiedBy>顾维辰</cp:lastModifiedBy>
  <cp:revision>454</cp:revision>
  <dcterms:created xsi:type="dcterms:W3CDTF">2024-04-03T02:18:00Z</dcterms:created>
  <dcterms:modified xsi:type="dcterms:W3CDTF">2024-04-14T16:36:29Z</dcterms:modified>
</cp:coreProperties>
</file>