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4"/>
  </p:sldMasterIdLst>
  <p:notesMasterIdLst>
    <p:notesMasterId r:id="rId29"/>
  </p:notesMasterIdLst>
  <p:sldIdLst>
    <p:sldId id="293" r:id="rId5"/>
    <p:sldId id="416" r:id="rId6"/>
    <p:sldId id="295" r:id="rId7"/>
    <p:sldId id="414" r:id="rId8"/>
    <p:sldId id="411" r:id="rId9"/>
    <p:sldId id="412" r:id="rId10"/>
    <p:sldId id="402" r:id="rId11"/>
    <p:sldId id="404" r:id="rId12"/>
    <p:sldId id="403" r:id="rId13"/>
    <p:sldId id="406" r:id="rId14"/>
    <p:sldId id="405" r:id="rId15"/>
    <p:sldId id="408" r:id="rId16"/>
    <p:sldId id="407" r:id="rId17"/>
    <p:sldId id="410" r:id="rId18"/>
    <p:sldId id="409" r:id="rId19"/>
    <p:sldId id="320" r:id="rId20"/>
    <p:sldId id="319" r:id="rId21"/>
    <p:sldId id="312" r:id="rId22"/>
    <p:sldId id="401" r:id="rId23"/>
    <p:sldId id="277" r:id="rId24"/>
    <p:sldId id="300" r:id="rId25"/>
    <p:sldId id="296" r:id="rId26"/>
    <p:sldId id="301" r:id="rId27"/>
    <p:sldId id="31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3591"/>
    <a:srgbClr val="C58170"/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88951"/>
  </p:normalViewPr>
  <p:slideViewPr>
    <p:cSldViewPr snapToGrid="0">
      <p:cViewPr varScale="1">
        <p:scale>
          <a:sx n="91" d="100"/>
          <a:sy n="91" d="100"/>
        </p:scale>
        <p:origin x="7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E98B2B-4877-4E76-A9C8-E31F250A9705}" type="doc">
      <dgm:prSet loTypeId="urn:microsoft.com/office/officeart/2005/8/layout/vProcess5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07413BC9-3603-4CAD-8502-E9C725FB1079}">
      <dgm:prSet/>
      <dgm:spPr/>
      <dgm:t>
        <a:bodyPr/>
        <a:lstStyle/>
        <a:p>
          <a:r>
            <a:rPr lang="en-US" dirty="0"/>
            <a:t>Introductory STEM courses at the university level are often </a:t>
          </a:r>
          <a:r>
            <a:rPr lang="en-US" b="1" i="1" u="none" dirty="0"/>
            <a:t>barriers</a:t>
          </a:r>
          <a:r>
            <a:rPr lang="en-US" dirty="0"/>
            <a:t> to continued participation in STEM (Talanquer,2014), typically have high D/W/F rates</a:t>
          </a:r>
        </a:p>
      </dgm:t>
    </dgm:pt>
    <dgm:pt modelId="{FAD777B6-8D71-440C-AEE9-CA6CBFFAB3AE}" type="parTrans" cxnId="{EB71B7BD-5317-45A5-8BAF-178376979B90}">
      <dgm:prSet/>
      <dgm:spPr/>
      <dgm:t>
        <a:bodyPr/>
        <a:lstStyle/>
        <a:p>
          <a:endParaRPr lang="en-US"/>
        </a:p>
      </dgm:t>
    </dgm:pt>
    <dgm:pt modelId="{DA03DA5A-7656-4CE6-99B3-2205EF380F55}" type="sibTrans" cxnId="{EB71B7BD-5317-45A5-8BAF-178376979B90}">
      <dgm:prSet/>
      <dgm:spPr/>
      <dgm:t>
        <a:bodyPr/>
        <a:lstStyle/>
        <a:p>
          <a:endParaRPr lang="en-US"/>
        </a:p>
      </dgm:t>
    </dgm:pt>
    <dgm:pt modelId="{1111C814-0D88-4577-A4D8-5C4527B33418}">
      <dgm:prSet/>
      <dgm:spPr/>
      <dgm:t>
        <a:bodyPr/>
        <a:lstStyle/>
        <a:p>
          <a:r>
            <a:rPr lang="en-US" dirty="0"/>
            <a:t>One way to reform such courses is through student-centered instruction with an emphasis on </a:t>
          </a:r>
          <a:r>
            <a:rPr lang="en-US" b="1" i="1" u="none" dirty="0"/>
            <a:t>active learning </a:t>
          </a:r>
          <a:r>
            <a:rPr lang="en-US" dirty="0"/>
            <a:t>(Freeman et al., 2014; Kim et al., 2013) </a:t>
          </a:r>
        </a:p>
      </dgm:t>
    </dgm:pt>
    <dgm:pt modelId="{71F04EDA-6ADF-42E5-B1E0-AD345DD05B46}" type="parTrans" cxnId="{AB4C865E-3CDA-4A73-B9D5-93BBE96A16BF}">
      <dgm:prSet/>
      <dgm:spPr/>
      <dgm:t>
        <a:bodyPr/>
        <a:lstStyle/>
        <a:p>
          <a:endParaRPr lang="en-US"/>
        </a:p>
      </dgm:t>
    </dgm:pt>
    <dgm:pt modelId="{781475D1-C6E2-4C2F-93D6-45E4F6A08517}" type="sibTrans" cxnId="{AB4C865E-3CDA-4A73-B9D5-93BBE96A16BF}">
      <dgm:prSet/>
      <dgm:spPr/>
      <dgm:t>
        <a:bodyPr/>
        <a:lstStyle/>
        <a:p>
          <a:endParaRPr lang="en-US"/>
        </a:p>
      </dgm:t>
    </dgm:pt>
    <dgm:pt modelId="{44708A38-C2F5-4F20-9A7D-CBBBF71773C0}">
      <dgm:prSet/>
      <dgm:spPr/>
      <dgm:t>
        <a:bodyPr/>
        <a:lstStyle/>
        <a:p>
          <a:r>
            <a:rPr lang="en-US" dirty="0"/>
            <a:t>Active</a:t>
          </a:r>
          <a:r>
            <a:rPr lang="en-US" baseline="0" dirty="0"/>
            <a:t> learning Is often </a:t>
          </a:r>
          <a:r>
            <a:rPr lang="en-US" b="1" i="1" u="none" baseline="0" dirty="0"/>
            <a:t>difficult to implement </a:t>
          </a:r>
          <a:r>
            <a:rPr lang="en-US" baseline="0" dirty="0"/>
            <a:t>in large lectures, so active learning is often facilitated by </a:t>
          </a:r>
          <a:r>
            <a:rPr lang="en-US" b="1" i="1" baseline="0" dirty="0"/>
            <a:t>graduate teaching assistants </a:t>
          </a:r>
          <a:r>
            <a:rPr lang="en-US" baseline="0" dirty="0"/>
            <a:t>(GTAs) in smaller sections</a:t>
          </a:r>
          <a:endParaRPr lang="en-US" dirty="0"/>
        </a:p>
      </dgm:t>
    </dgm:pt>
    <dgm:pt modelId="{DEF5B0DD-85BD-4A36-AB85-75A70A8FECAA}" type="parTrans" cxnId="{704327B5-0A3F-45A7-BE31-5AB16467DFD5}">
      <dgm:prSet/>
      <dgm:spPr/>
      <dgm:t>
        <a:bodyPr/>
        <a:lstStyle/>
        <a:p>
          <a:endParaRPr lang="en-US"/>
        </a:p>
      </dgm:t>
    </dgm:pt>
    <dgm:pt modelId="{33C394C6-1854-4A08-934F-3FF6AD35AB7C}" type="sibTrans" cxnId="{704327B5-0A3F-45A7-BE31-5AB16467DFD5}">
      <dgm:prSet/>
      <dgm:spPr/>
      <dgm:t>
        <a:bodyPr/>
        <a:lstStyle/>
        <a:p>
          <a:endParaRPr lang="en-US"/>
        </a:p>
      </dgm:t>
    </dgm:pt>
    <dgm:pt modelId="{35A8FE73-D702-B74C-A6D6-3E116C091E2E}">
      <dgm:prSet/>
      <dgm:spPr/>
      <dgm:t>
        <a:bodyPr/>
        <a:lstStyle/>
        <a:p>
          <a:r>
            <a:rPr lang="en-US" dirty="0"/>
            <a:t>GTAS may or may not have </a:t>
          </a:r>
          <a:r>
            <a:rPr lang="en-US" b="1" i="1" dirty="0"/>
            <a:t>training</a:t>
          </a:r>
          <a:r>
            <a:rPr lang="en-US" dirty="0"/>
            <a:t> on or </a:t>
          </a:r>
          <a:r>
            <a:rPr lang="en-US" b="1" i="1" dirty="0"/>
            <a:t>experience</a:t>
          </a:r>
          <a:r>
            <a:rPr lang="en-US" dirty="0"/>
            <a:t> with the implementation of active learning actives</a:t>
          </a:r>
        </a:p>
      </dgm:t>
    </dgm:pt>
    <dgm:pt modelId="{1D2D0BC0-A855-E84E-8F4A-7B92AAFD1C63}" type="parTrans" cxnId="{BB211E26-7EF7-724F-A6A5-5C326DEA4C40}">
      <dgm:prSet/>
      <dgm:spPr/>
      <dgm:t>
        <a:bodyPr/>
        <a:lstStyle/>
        <a:p>
          <a:endParaRPr lang="en-US"/>
        </a:p>
      </dgm:t>
    </dgm:pt>
    <dgm:pt modelId="{973275EF-476E-1148-A200-1C33B56A5424}" type="sibTrans" cxnId="{BB211E26-7EF7-724F-A6A5-5C326DEA4C40}">
      <dgm:prSet/>
      <dgm:spPr/>
      <dgm:t>
        <a:bodyPr/>
        <a:lstStyle/>
        <a:p>
          <a:endParaRPr lang="en-US"/>
        </a:p>
      </dgm:t>
    </dgm:pt>
    <dgm:pt modelId="{D65D4B0E-6A1B-3B44-9FB8-B3C8021C65E9}" type="pres">
      <dgm:prSet presAssocID="{29E98B2B-4877-4E76-A9C8-E31F250A9705}" presName="outerComposite" presStyleCnt="0">
        <dgm:presLayoutVars>
          <dgm:chMax val="5"/>
          <dgm:dir/>
          <dgm:resizeHandles val="exact"/>
        </dgm:presLayoutVars>
      </dgm:prSet>
      <dgm:spPr/>
    </dgm:pt>
    <dgm:pt modelId="{6D9873BD-A4DC-1E48-A67D-B97C04B95AA8}" type="pres">
      <dgm:prSet presAssocID="{29E98B2B-4877-4E76-A9C8-E31F250A9705}" presName="dummyMaxCanvas" presStyleCnt="0">
        <dgm:presLayoutVars/>
      </dgm:prSet>
      <dgm:spPr/>
    </dgm:pt>
    <dgm:pt modelId="{8412F9BE-F4BB-9C49-9993-6FCD2FA1AAD1}" type="pres">
      <dgm:prSet presAssocID="{29E98B2B-4877-4E76-A9C8-E31F250A9705}" presName="FourNodes_1" presStyleLbl="node1" presStyleIdx="0" presStyleCnt="4">
        <dgm:presLayoutVars>
          <dgm:bulletEnabled val="1"/>
        </dgm:presLayoutVars>
      </dgm:prSet>
      <dgm:spPr/>
    </dgm:pt>
    <dgm:pt modelId="{534210E5-AE27-8C40-9BEC-A8B6C060032A}" type="pres">
      <dgm:prSet presAssocID="{29E98B2B-4877-4E76-A9C8-E31F250A9705}" presName="FourNodes_2" presStyleLbl="node1" presStyleIdx="1" presStyleCnt="4">
        <dgm:presLayoutVars>
          <dgm:bulletEnabled val="1"/>
        </dgm:presLayoutVars>
      </dgm:prSet>
      <dgm:spPr/>
    </dgm:pt>
    <dgm:pt modelId="{41B4D7D0-7167-5748-974B-17313061C867}" type="pres">
      <dgm:prSet presAssocID="{29E98B2B-4877-4E76-A9C8-E31F250A9705}" presName="FourNodes_3" presStyleLbl="node1" presStyleIdx="2" presStyleCnt="4">
        <dgm:presLayoutVars>
          <dgm:bulletEnabled val="1"/>
        </dgm:presLayoutVars>
      </dgm:prSet>
      <dgm:spPr/>
    </dgm:pt>
    <dgm:pt modelId="{41D23F55-B005-7C4A-93AE-A7EFB3051A56}" type="pres">
      <dgm:prSet presAssocID="{29E98B2B-4877-4E76-A9C8-E31F250A9705}" presName="FourNodes_4" presStyleLbl="node1" presStyleIdx="3" presStyleCnt="4">
        <dgm:presLayoutVars>
          <dgm:bulletEnabled val="1"/>
        </dgm:presLayoutVars>
      </dgm:prSet>
      <dgm:spPr/>
    </dgm:pt>
    <dgm:pt modelId="{19941526-55DB-5043-B6F9-48187DE133E8}" type="pres">
      <dgm:prSet presAssocID="{29E98B2B-4877-4E76-A9C8-E31F250A9705}" presName="FourConn_1-2" presStyleLbl="fgAccFollowNode1" presStyleIdx="0" presStyleCnt="3">
        <dgm:presLayoutVars>
          <dgm:bulletEnabled val="1"/>
        </dgm:presLayoutVars>
      </dgm:prSet>
      <dgm:spPr/>
    </dgm:pt>
    <dgm:pt modelId="{FFEE065E-B777-B549-8438-0C856731C558}" type="pres">
      <dgm:prSet presAssocID="{29E98B2B-4877-4E76-A9C8-E31F250A9705}" presName="FourConn_2-3" presStyleLbl="fgAccFollowNode1" presStyleIdx="1" presStyleCnt="3">
        <dgm:presLayoutVars>
          <dgm:bulletEnabled val="1"/>
        </dgm:presLayoutVars>
      </dgm:prSet>
      <dgm:spPr/>
    </dgm:pt>
    <dgm:pt modelId="{CC5C8ACA-7C97-7D4F-99C0-9B8150CB526A}" type="pres">
      <dgm:prSet presAssocID="{29E98B2B-4877-4E76-A9C8-E31F250A9705}" presName="FourConn_3-4" presStyleLbl="fgAccFollowNode1" presStyleIdx="2" presStyleCnt="3">
        <dgm:presLayoutVars>
          <dgm:bulletEnabled val="1"/>
        </dgm:presLayoutVars>
      </dgm:prSet>
      <dgm:spPr/>
    </dgm:pt>
    <dgm:pt modelId="{BB40D143-CFFD-7546-889E-8A746B9A4164}" type="pres">
      <dgm:prSet presAssocID="{29E98B2B-4877-4E76-A9C8-E31F250A9705}" presName="FourNodes_1_text" presStyleLbl="node1" presStyleIdx="3" presStyleCnt="4">
        <dgm:presLayoutVars>
          <dgm:bulletEnabled val="1"/>
        </dgm:presLayoutVars>
      </dgm:prSet>
      <dgm:spPr/>
    </dgm:pt>
    <dgm:pt modelId="{E956D71C-8DF1-E749-A743-722E2946C1AC}" type="pres">
      <dgm:prSet presAssocID="{29E98B2B-4877-4E76-A9C8-E31F250A9705}" presName="FourNodes_2_text" presStyleLbl="node1" presStyleIdx="3" presStyleCnt="4">
        <dgm:presLayoutVars>
          <dgm:bulletEnabled val="1"/>
        </dgm:presLayoutVars>
      </dgm:prSet>
      <dgm:spPr/>
    </dgm:pt>
    <dgm:pt modelId="{E1A14FAF-2F73-754D-8413-06A656ADFA7E}" type="pres">
      <dgm:prSet presAssocID="{29E98B2B-4877-4E76-A9C8-E31F250A9705}" presName="FourNodes_3_text" presStyleLbl="node1" presStyleIdx="3" presStyleCnt="4">
        <dgm:presLayoutVars>
          <dgm:bulletEnabled val="1"/>
        </dgm:presLayoutVars>
      </dgm:prSet>
      <dgm:spPr/>
    </dgm:pt>
    <dgm:pt modelId="{8E2982F6-6A23-D140-A395-21787ADC2A64}" type="pres">
      <dgm:prSet presAssocID="{29E98B2B-4877-4E76-A9C8-E31F250A9705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FC1CC507-357C-CB47-B673-8E5001B36675}" type="presOf" srcId="{1111C814-0D88-4577-A4D8-5C4527B33418}" destId="{534210E5-AE27-8C40-9BEC-A8B6C060032A}" srcOrd="0" destOrd="0" presId="urn:microsoft.com/office/officeart/2005/8/layout/vProcess5"/>
    <dgm:cxn modelId="{BB211E26-7EF7-724F-A6A5-5C326DEA4C40}" srcId="{29E98B2B-4877-4E76-A9C8-E31F250A9705}" destId="{35A8FE73-D702-B74C-A6D6-3E116C091E2E}" srcOrd="3" destOrd="0" parTransId="{1D2D0BC0-A855-E84E-8F4A-7B92AAFD1C63}" sibTransId="{973275EF-476E-1148-A200-1C33B56A5424}"/>
    <dgm:cxn modelId="{A3BD3B41-31A7-5441-872B-EEA41D0FBB43}" type="presOf" srcId="{33C394C6-1854-4A08-934F-3FF6AD35AB7C}" destId="{CC5C8ACA-7C97-7D4F-99C0-9B8150CB526A}" srcOrd="0" destOrd="0" presId="urn:microsoft.com/office/officeart/2005/8/layout/vProcess5"/>
    <dgm:cxn modelId="{CB2C4053-9CF9-E84E-99C0-C5C9E63CC243}" type="presOf" srcId="{781475D1-C6E2-4C2F-93D6-45E4F6A08517}" destId="{FFEE065E-B777-B549-8438-0C856731C558}" srcOrd="0" destOrd="0" presId="urn:microsoft.com/office/officeart/2005/8/layout/vProcess5"/>
    <dgm:cxn modelId="{AB4C865E-3CDA-4A73-B9D5-93BBE96A16BF}" srcId="{29E98B2B-4877-4E76-A9C8-E31F250A9705}" destId="{1111C814-0D88-4577-A4D8-5C4527B33418}" srcOrd="1" destOrd="0" parTransId="{71F04EDA-6ADF-42E5-B1E0-AD345DD05B46}" sibTransId="{781475D1-C6E2-4C2F-93D6-45E4F6A08517}"/>
    <dgm:cxn modelId="{B82B3861-19AA-0F42-AF3B-A721136121D2}" type="presOf" srcId="{35A8FE73-D702-B74C-A6D6-3E116C091E2E}" destId="{8E2982F6-6A23-D140-A395-21787ADC2A64}" srcOrd="1" destOrd="0" presId="urn:microsoft.com/office/officeart/2005/8/layout/vProcess5"/>
    <dgm:cxn modelId="{BA5E7C6D-E790-144B-A940-2985272E0F31}" type="presOf" srcId="{07413BC9-3603-4CAD-8502-E9C725FB1079}" destId="{BB40D143-CFFD-7546-889E-8A746B9A4164}" srcOrd="1" destOrd="0" presId="urn:microsoft.com/office/officeart/2005/8/layout/vProcess5"/>
    <dgm:cxn modelId="{F3329576-D182-9D47-8376-B211DEAE90B7}" type="presOf" srcId="{07413BC9-3603-4CAD-8502-E9C725FB1079}" destId="{8412F9BE-F4BB-9C49-9993-6FCD2FA1AAD1}" srcOrd="0" destOrd="0" presId="urn:microsoft.com/office/officeart/2005/8/layout/vProcess5"/>
    <dgm:cxn modelId="{976DFF83-113C-1245-8C87-A0708FD087A8}" type="presOf" srcId="{35A8FE73-D702-B74C-A6D6-3E116C091E2E}" destId="{41D23F55-B005-7C4A-93AE-A7EFB3051A56}" srcOrd="0" destOrd="0" presId="urn:microsoft.com/office/officeart/2005/8/layout/vProcess5"/>
    <dgm:cxn modelId="{A655529B-99EF-B543-B8E7-7AE2F994D184}" type="presOf" srcId="{29E98B2B-4877-4E76-A9C8-E31F250A9705}" destId="{D65D4B0E-6A1B-3B44-9FB8-B3C8021C65E9}" srcOrd="0" destOrd="0" presId="urn:microsoft.com/office/officeart/2005/8/layout/vProcess5"/>
    <dgm:cxn modelId="{D864B69C-6E7B-1D47-87C4-1600CE6283F8}" type="presOf" srcId="{44708A38-C2F5-4F20-9A7D-CBBBF71773C0}" destId="{E1A14FAF-2F73-754D-8413-06A656ADFA7E}" srcOrd="1" destOrd="0" presId="urn:microsoft.com/office/officeart/2005/8/layout/vProcess5"/>
    <dgm:cxn modelId="{B3EA91A5-2FD7-6040-ADF8-6E26C53DC444}" type="presOf" srcId="{DA03DA5A-7656-4CE6-99B3-2205EF380F55}" destId="{19941526-55DB-5043-B6F9-48187DE133E8}" srcOrd="0" destOrd="0" presId="urn:microsoft.com/office/officeart/2005/8/layout/vProcess5"/>
    <dgm:cxn modelId="{704327B5-0A3F-45A7-BE31-5AB16467DFD5}" srcId="{29E98B2B-4877-4E76-A9C8-E31F250A9705}" destId="{44708A38-C2F5-4F20-9A7D-CBBBF71773C0}" srcOrd="2" destOrd="0" parTransId="{DEF5B0DD-85BD-4A36-AB85-75A70A8FECAA}" sibTransId="{33C394C6-1854-4A08-934F-3FF6AD35AB7C}"/>
    <dgm:cxn modelId="{EB71B7BD-5317-45A5-8BAF-178376979B90}" srcId="{29E98B2B-4877-4E76-A9C8-E31F250A9705}" destId="{07413BC9-3603-4CAD-8502-E9C725FB1079}" srcOrd="0" destOrd="0" parTransId="{FAD777B6-8D71-440C-AEE9-CA6CBFFAB3AE}" sibTransId="{DA03DA5A-7656-4CE6-99B3-2205EF380F55}"/>
    <dgm:cxn modelId="{A9D7ABBF-5489-644C-97EF-B0B92A25A347}" type="presOf" srcId="{1111C814-0D88-4577-A4D8-5C4527B33418}" destId="{E956D71C-8DF1-E749-A743-722E2946C1AC}" srcOrd="1" destOrd="0" presId="urn:microsoft.com/office/officeart/2005/8/layout/vProcess5"/>
    <dgm:cxn modelId="{45BBADDE-EB9B-C14B-9147-E484B633B1D2}" type="presOf" srcId="{44708A38-C2F5-4F20-9A7D-CBBBF71773C0}" destId="{41B4D7D0-7167-5748-974B-17313061C867}" srcOrd="0" destOrd="0" presId="urn:microsoft.com/office/officeart/2005/8/layout/vProcess5"/>
    <dgm:cxn modelId="{A7652D63-EC0E-7F48-BE4E-82263E79AD99}" type="presParOf" srcId="{D65D4B0E-6A1B-3B44-9FB8-B3C8021C65E9}" destId="{6D9873BD-A4DC-1E48-A67D-B97C04B95AA8}" srcOrd="0" destOrd="0" presId="urn:microsoft.com/office/officeart/2005/8/layout/vProcess5"/>
    <dgm:cxn modelId="{85D718B6-739D-A74A-85BA-A08023A676F0}" type="presParOf" srcId="{D65D4B0E-6A1B-3B44-9FB8-B3C8021C65E9}" destId="{8412F9BE-F4BB-9C49-9993-6FCD2FA1AAD1}" srcOrd="1" destOrd="0" presId="urn:microsoft.com/office/officeart/2005/8/layout/vProcess5"/>
    <dgm:cxn modelId="{24483F30-2F4C-9548-9E23-62E2833B9FEF}" type="presParOf" srcId="{D65D4B0E-6A1B-3B44-9FB8-B3C8021C65E9}" destId="{534210E5-AE27-8C40-9BEC-A8B6C060032A}" srcOrd="2" destOrd="0" presId="urn:microsoft.com/office/officeart/2005/8/layout/vProcess5"/>
    <dgm:cxn modelId="{DAFD0135-E133-5D40-941C-03BD97DEF5E3}" type="presParOf" srcId="{D65D4B0E-6A1B-3B44-9FB8-B3C8021C65E9}" destId="{41B4D7D0-7167-5748-974B-17313061C867}" srcOrd="3" destOrd="0" presId="urn:microsoft.com/office/officeart/2005/8/layout/vProcess5"/>
    <dgm:cxn modelId="{76D36A8C-4EE0-7445-9A6E-34A294393F87}" type="presParOf" srcId="{D65D4B0E-6A1B-3B44-9FB8-B3C8021C65E9}" destId="{41D23F55-B005-7C4A-93AE-A7EFB3051A56}" srcOrd="4" destOrd="0" presId="urn:microsoft.com/office/officeart/2005/8/layout/vProcess5"/>
    <dgm:cxn modelId="{2C2A1479-696D-6B42-A25A-FF68E86E8E30}" type="presParOf" srcId="{D65D4B0E-6A1B-3B44-9FB8-B3C8021C65E9}" destId="{19941526-55DB-5043-B6F9-48187DE133E8}" srcOrd="5" destOrd="0" presId="urn:microsoft.com/office/officeart/2005/8/layout/vProcess5"/>
    <dgm:cxn modelId="{0C4675D9-53BB-EA4C-81DE-876D3F01AB60}" type="presParOf" srcId="{D65D4B0E-6A1B-3B44-9FB8-B3C8021C65E9}" destId="{FFEE065E-B777-B549-8438-0C856731C558}" srcOrd="6" destOrd="0" presId="urn:microsoft.com/office/officeart/2005/8/layout/vProcess5"/>
    <dgm:cxn modelId="{531BA6AE-5924-B444-8C26-D12C6228396B}" type="presParOf" srcId="{D65D4B0E-6A1B-3B44-9FB8-B3C8021C65E9}" destId="{CC5C8ACA-7C97-7D4F-99C0-9B8150CB526A}" srcOrd="7" destOrd="0" presId="urn:microsoft.com/office/officeart/2005/8/layout/vProcess5"/>
    <dgm:cxn modelId="{B69B5E95-BEF2-3349-82BB-52A7E52E7FE8}" type="presParOf" srcId="{D65D4B0E-6A1B-3B44-9FB8-B3C8021C65E9}" destId="{BB40D143-CFFD-7546-889E-8A746B9A4164}" srcOrd="8" destOrd="0" presId="urn:microsoft.com/office/officeart/2005/8/layout/vProcess5"/>
    <dgm:cxn modelId="{5BA14940-733D-DB45-A466-D222629BA616}" type="presParOf" srcId="{D65D4B0E-6A1B-3B44-9FB8-B3C8021C65E9}" destId="{E956D71C-8DF1-E749-A743-722E2946C1AC}" srcOrd="9" destOrd="0" presId="urn:microsoft.com/office/officeart/2005/8/layout/vProcess5"/>
    <dgm:cxn modelId="{50C1AD14-8642-B24F-8B06-857EF2FCDD32}" type="presParOf" srcId="{D65D4B0E-6A1B-3B44-9FB8-B3C8021C65E9}" destId="{E1A14FAF-2F73-754D-8413-06A656ADFA7E}" srcOrd="10" destOrd="0" presId="urn:microsoft.com/office/officeart/2005/8/layout/vProcess5"/>
    <dgm:cxn modelId="{9C5C1B88-6611-7644-B5E7-BCA92EBD74D1}" type="presParOf" srcId="{D65D4B0E-6A1B-3B44-9FB8-B3C8021C65E9}" destId="{8E2982F6-6A23-D140-A395-21787ADC2A6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5F4B9F-ED3F-694A-BD15-73F3058C8175}" type="doc">
      <dgm:prSet loTypeId="urn:microsoft.com/office/officeart/2008/layout/CaptionedPicture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E8280F-38CD-2E4A-9E7E-78A9F05ECD4A}">
      <dgm:prSet phldrT="[Text]"/>
      <dgm:spPr/>
      <dgm:t>
        <a:bodyPr/>
        <a:lstStyle/>
        <a:p>
          <a:r>
            <a:rPr lang="en-US" dirty="0">
              <a:solidFill>
                <a:srgbClr val="013591"/>
              </a:solidFill>
            </a:rPr>
            <a:t>Classroom Video Recordings</a:t>
          </a:r>
        </a:p>
      </dgm:t>
    </dgm:pt>
    <dgm:pt modelId="{9CC53A33-F70E-0743-AC19-171C90A5079B}" type="parTrans" cxnId="{E3DEE21E-7DED-A142-8B63-F640DF6CCE74}">
      <dgm:prSet/>
      <dgm:spPr/>
      <dgm:t>
        <a:bodyPr/>
        <a:lstStyle/>
        <a:p>
          <a:endParaRPr lang="en-US"/>
        </a:p>
      </dgm:t>
    </dgm:pt>
    <dgm:pt modelId="{342855C1-0408-0B4E-A763-FFDC3D634088}" type="sibTrans" cxnId="{E3DEE21E-7DED-A142-8B63-F640DF6CCE74}">
      <dgm:prSet/>
      <dgm:spPr/>
      <dgm:t>
        <a:bodyPr/>
        <a:lstStyle/>
        <a:p>
          <a:endParaRPr lang="en-US"/>
        </a:p>
      </dgm:t>
    </dgm:pt>
    <dgm:pt modelId="{BEF4C2B8-A569-DB4D-87B0-C76D8D3EDB8D}">
      <dgm:prSet phldrT="[Text]"/>
      <dgm:spPr/>
      <dgm:t>
        <a:bodyPr/>
        <a:lstStyle/>
        <a:p>
          <a:r>
            <a:rPr lang="en-US" dirty="0">
              <a:solidFill>
                <a:srgbClr val="013591"/>
              </a:solidFill>
            </a:rPr>
            <a:t>Interviews with GTAs</a:t>
          </a:r>
        </a:p>
      </dgm:t>
    </dgm:pt>
    <dgm:pt modelId="{12A4217E-7584-824D-926D-3A424DEEA0E4}" type="parTrans" cxnId="{AA856A5D-B851-5A47-93A7-2F1EF81679CD}">
      <dgm:prSet/>
      <dgm:spPr/>
      <dgm:t>
        <a:bodyPr/>
        <a:lstStyle/>
        <a:p>
          <a:endParaRPr lang="en-US"/>
        </a:p>
      </dgm:t>
    </dgm:pt>
    <dgm:pt modelId="{1A8E8610-76FB-474F-92D9-C2192F8DEDFE}" type="sibTrans" cxnId="{AA856A5D-B851-5A47-93A7-2F1EF81679CD}">
      <dgm:prSet/>
      <dgm:spPr/>
      <dgm:t>
        <a:bodyPr/>
        <a:lstStyle/>
        <a:p>
          <a:endParaRPr lang="en-US"/>
        </a:p>
      </dgm:t>
    </dgm:pt>
    <dgm:pt modelId="{B8E5B005-8F16-3641-8D86-AF6EBC181F04}">
      <dgm:prSet phldrT="[Text]"/>
      <dgm:spPr>
        <a:solidFill>
          <a:srgbClr val="C58170"/>
        </a:solidFill>
      </dgm:spPr>
      <dgm:t>
        <a:bodyPr/>
        <a:lstStyle/>
        <a:p>
          <a:r>
            <a:rPr lang="en-US" dirty="0"/>
            <a:t>Analyzed using </a:t>
          </a:r>
          <a:r>
            <a:rPr lang="en-US" b="0" dirty="0">
              <a:latin typeface="Source Sans Pro"/>
              <a:ea typeface="Source Sans Pro"/>
            </a:rPr>
            <a:t>Classroom Observation Protocol for Undergraduate STEM</a:t>
          </a:r>
          <a:r>
            <a:rPr lang="en-US" dirty="0">
              <a:latin typeface="Source Sans Pro"/>
              <a:ea typeface="Source Sans Pro"/>
            </a:rPr>
            <a:t> (COPUS) (Smith et al., 2012)</a:t>
          </a:r>
          <a:endParaRPr lang="en-US" dirty="0"/>
        </a:p>
      </dgm:t>
    </dgm:pt>
    <dgm:pt modelId="{EC10EAD1-0B02-6245-BD02-9C14E967E9F8}" type="parTrans" cxnId="{74735C82-1789-034B-8A45-EB0D3A3632E3}">
      <dgm:prSet/>
      <dgm:spPr/>
      <dgm:t>
        <a:bodyPr/>
        <a:lstStyle/>
        <a:p>
          <a:endParaRPr lang="en-US"/>
        </a:p>
      </dgm:t>
    </dgm:pt>
    <dgm:pt modelId="{1589AC69-F251-2444-87C1-FD519854E11D}" type="sibTrans" cxnId="{74735C82-1789-034B-8A45-EB0D3A3632E3}">
      <dgm:prSet/>
      <dgm:spPr/>
      <dgm:t>
        <a:bodyPr/>
        <a:lstStyle/>
        <a:p>
          <a:endParaRPr lang="en-US"/>
        </a:p>
      </dgm:t>
    </dgm:pt>
    <dgm:pt modelId="{54371810-BAB5-E442-8739-6FD76DC1CD19}">
      <dgm:prSet phldrT="[Text]"/>
      <dgm:spPr>
        <a:solidFill>
          <a:srgbClr val="C58170"/>
        </a:solidFill>
      </dgm:spPr>
      <dgm:t>
        <a:bodyPr/>
        <a:lstStyle/>
        <a:p>
          <a:r>
            <a:rPr lang="en-US" dirty="0"/>
            <a:t>Analyzed with open </a:t>
          </a:r>
          <a:r>
            <a:rPr lang="en-US" dirty="0">
              <a:solidFill>
                <a:schemeClr val="bg1"/>
              </a:solidFill>
              <a:latin typeface="+mn-lt"/>
            </a:rPr>
            <a:t>coding </a:t>
          </a:r>
          <a:r>
            <a:rPr lang="en-US" b="0" dirty="0">
              <a:solidFill>
                <a:schemeClr val="bg1"/>
              </a:solidFill>
              <a:latin typeface="+mn-lt"/>
            </a:rPr>
            <a:t>for GTA use of and experience with Active Learning</a:t>
          </a:r>
          <a:r>
            <a:rPr lang="en-US" dirty="0">
              <a:solidFill>
                <a:schemeClr val="bg1"/>
              </a:solidFill>
              <a:latin typeface="+mn-lt"/>
            </a:rPr>
            <a:t>  </a:t>
          </a:r>
        </a:p>
      </dgm:t>
    </dgm:pt>
    <dgm:pt modelId="{CA4E5A56-4B75-1A43-9550-04DB6EB46216}" type="parTrans" cxnId="{8BE81F33-09F5-DD40-826E-1E6CD6F76D40}">
      <dgm:prSet/>
      <dgm:spPr/>
      <dgm:t>
        <a:bodyPr/>
        <a:lstStyle/>
        <a:p>
          <a:endParaRPr lang="en-US"/>
        </a:p>
      </dgm:t>
    </dgm:pt>
    <dgm:pt modelId="{B91F88AA-ACDB-FE42-BBC3-BEB3B628C873}" type="sibTrans" cxnId="{8BE81F33-09F5-DD40-826E-1E6CD6F76D40}">
      <dgm:prSet/>
      <dgm:spPr/>
      <dgm:t>
        <a:bodyPr/>
        <a:lstStyle/>
        <a:p>
          <a:endParaRPr lang="en-US"/>
        </a:p>
      </dgm:t>
    </dgm:pt>
    <dgm:pt modelId="{7217E17A-6392-634C-800F-61E3042725E0}" type="pres">
      <dgm:prSet presAssocID="{E35F4B9F-ED3F-694A-BD15-73F3058C8175}" presName="Name0" presStyleCnt="0">
        <dgm:presLayoutVars>
          <dgm:chMax/>
          <dgm:chPref/>
          <dgm:dir/>
        </dgm:presLayoutVars>
      </dgm:prSet>
      <dgm:spPr/>
    </dgm:pt>
    <dgm:pt modelId="{4F44BFA8-0570-0849-A77B-AE697BD95652}" type="pres">
      <dgm:prSet presAssocID="{27E8280F-38CD-2E4A-9E7E-78A9F05ECD4A}" presName="composite" presStyleCnt="0">
        <dgm:presLayoutVars>
          <dgm:chMax val="1"/>
          <dgm:chPref val="1"/>
        </dgm:presLayoutVars>
      </dgm:prSet>
      <dgm:spPr/>
    </dgm:pt>
    <dgm:pt modelId="{174173CC-B2BB-024C-985E-55C922396319}" type="pres">
      <dgm:prSet presAssocID="{27E8280F-38CD-2E4A-9E7E-78A9F05ECD4A}" presName="Accent" presStyleLbl="trAlignAcc1" presStyleIdx="0" presStyleCnt="2">
        <dgm:presLayoutVars>
          <dgm:chMax val="0"/>
          <dgm:chPref val="0"/>
        </dgm:presLayoutVars>
      </dgm:prSet>
      <dgm:spPr/>
    </dgm:pt>
    <dgm:pt modelId="{68B7A0E1-1D35-BA48-B9F1-D235EFDFD92F}" type="pres">
      <dgm:prSet presAssocID="{27E8280F-38CD-2E4A-9E7E-78A9F05ECD4A}" presName="Image" presStyleLbl="alignImgPlace1" presStyleIdx="0" presStyleCnt="2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9000" b="-9000"/>
          </a:stretch>
        </a:blipFill>
      </dgm:spPr>
    </dgm:pt>
    <dgm:pt modelId="{1202CE30-6775-6E43-97B4-2C818DFE8C05}" type="pres">
      <dgm:prSet presAssocID="{27E8280F-38CD-2E4A-9E7E-78A9F05ECD4A}" presName="ChildComposite" presStyleCnt="0"/>
      <dgm:spPr/>
    </dgm:pt>
    <dgm:pt modelId="{1FA8B275-340A-5A4A-9362-863341E913B7}" type="pres">
      <dgm:prSet presAssocID="{27E8280F-38CD-2E4A-9E7E-78A9F05ECD4A}" presName="Child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8069DD19-58CC-A04B-9F74-95A40EBB3B7D}" type="pres">
      <dgm:prSet presAssocID="{27E8280F-38CD-2E4A-9E7E-78A9F05ECD4A}" presName="Parent" presStyleLbl="revTx" presStyleIdx="0" presStyleCnt="2">
        <dgm:presLayoutVars>
          <dgm:chMax val="1"/>
          <dgm:chPref val="0"/>
          <dgm:bulletEnabled val="1"/>
        </dgm:presLayoutVars>
      </dgm:prSet>
      <dgm:spPr/>
    </dgm:pt>
    <dgm:pt modelId="{62F28F1B-307D-3749-A835-91BC78178F8B}" type="pres">
      <dgm:prSet presAssocID="{342855C1-0408-0B4E-A763-FFDC3D634088}" presName="sibTrans" presStyleCnt="0"/>
      <dgm:spPr/>
    </dgm:pt>
    <dgm:pt modelId="{EEC206C6-6FC5-D643-AEA7-FFD58AEA5765}" type="pres">
      <dgm:prSet presAssocID="{BEF4C2B8-A569-DB4D-87B0-C76D8D3EDB8D}" presName="composite" presStyleCnt="0">
        <dgm:presLayoutVars>
          <dgm:chMax val="1"/>
          <dgm:chPref val="1"/>
        </dgm:presLayoutVars>
      </dgm:prSet>
      <dgm:spPr/>
    </dgm:pt>
    <dgm:pt modelId="{8CCCEC02-5C38-7A40-811C-07AA463C419A}" type="pres">
      <dgm:prSet presAssocID="{BEF4C2B8-A569-DB4D-87B0-C76D8D3EDB8D}" presName="Accent" presStyleLbl="trAlignAcc1" presStyleIdx="1" presStyleCnt="2">
        <dgm:presLayoutVars>
          <dgm:chMax val="0"/>
          <dgm:chPref val="0"/>
        </dgm:presLayoutVars>
      </dgm:prSet>
      <dgm:spPr/>
    </dgm:pt>
    <dgm:pt modelId="{32B6CEE7-4A8E-3549-AAB4-7BC1D3180A5C}" type="pres">
      <dgm:prSet presAssocID="{BEF4C2B8-A569-DB4D-87B0-C76D8D3EDB8D}" presName="Image" presStyleLbl="alignImgPlace1" presStyleIdx="1" presStyleCnt="2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9000" b="-9000"/>
          </a:stretch>
        </a:blipFill>
      </dgm:spPr>
    </dgm:pt>
    <dgm:pt modelId="{51BFAC97-2652-6D40-9FF3-54EBB0C761D8}" type="pres">
      <dgm:prSet presAssocID="{BEF4C2B8-A569-DB4D-87B0-C76D8D3EDB8D}" presName="ChildComposite" presStyleCnt="0"/>
      <dgm:spPr/>
    </dgm:pt>
    <dgm:pt modelId="{17E18B2A-220B-A949-BBA3-439ADC2F4894}" type="pres">
      <dgm:prSet presAssocID="{BEF4C2B8-A569-DB4D-87B0-C76D8D3EDB8D}" presName="Child" presStyleLbl="node1" presStyleIdx="1" presStyleCnt="2">
        <dgm:presLayoutVars>
          <dgm:chMax val="0"/>
          <dgm:chPref val="0"/>
          <dgm:bulletEnabled val="1"/>
        </dgm:presLayoutVars>
      </dgm:prSet>
      <dgm:spPr/>
    </dgm:pt>
    <dgm:pt modelId="{E1168BA4-1377-0446-8848-1FB322048B10}" type="pres">
      <dgm:prSet presAssocID="{BEF4C2B8-A569-DB4D-87B0-C76D8D3EDB8D}" presName="Parent" presStyleLbl="revTx" presStyleIdx="1" presStyleCnt="2">
        <dgm:presLayoutVars>
          <dgm:chMax val="1"/>
          <dgm:chPref val="0"/>
          <dgm:bulletEnabled val="1"/>
        </dgm:presLayoutVars>
      </dgm:prSet>
      <dgm:spPr/>
    </dgm:pt>
  </dgm:ptLst>
  <dgm:cxnLst>
    <dgm:cxn modelId="{E3DEE21E-7DED-A142-8B63-F640DF6CCE74}" srcId="{E35F4B9F-ED3F-694A-BD15-73F3058C8175}" destId="{27E8280F-38CD-2E4A-9E7E-78A9F05ECD4A}" srcOrd="0" destOrd="0" parTransId="{9CC53A33-F70E-0743-AC19-171C90A5079B}" sibTransId="{342855C1-0408-0B4E-A763-FFDC3D634088}"/>
    <dgm:cxn modelId="{8BE81F33-09F5-DD40-826E-1E6CD6F76D40}" srcId="{BEF4C2B8-A569-DB4D-87B0-C76D8D3EDB8D}" destId="{54371810-BAB5-E442-8739-6FD76DC1CD19}" srcOrd="0" destOrd="0" parTransId="{CA4E5A56-4B75-1A43-9550-04DB6EB46216}" sibTransId="{B91F88AA-ACDB-FE42-BBC3-BEB3B628C873}"/>
    <dgm:cxn modelId="{4AFE104C-3F90-1742-8717-6461D44F6484}" type="presOf" srcId="{27E8280F-38CD-2E4A-9E7E-78A9F05ECD4A}" destId="{8069DD19-58CC-A04B-9F74-95A40EBB3B7D}" srcOrd="0" destOrd="0" presId="urn:microsoft.com/office/officeart/2008/layout/CaptionedPictures"/>
    <dgm:cxn modelId="{AA856A5D-B851-5A47-93A7-2F1EF81679CD}" srcId="{E35F4B9F-ED3F-694A-BD15-73F3058C8175}" destId="{BEF4C2B8-A569-DB4D-87B0-C76D8D3EDB8D}" srcOrd="1" destOrd="0" parTransId="{12A4217E-7584-824D-926D-3A424DEEA0E4}" sibTransId="{1A8E8610-76FB-474F-92D9-C2192F8DEDFE}"/>
    <dgm:cxn modelId="{9236466E-CAAB-314E-AE53-D8B330BEF449}" type="presOf" srcId="{54371810-BAB5-E442-8739-6FD76DC1CD19}" destId="{17E18B2A-220B-A949-BBA3-439ADC2F4894}" srcOrd="0" destOrd="0" presId="urn:microsoft.com/office/officeart/2008/layout/CaptionedPictures"/>
    <dgm:cxn modelId="{CBBF4570-313F-5B4C-8234-0472AE5B0D99}" type="presOf" srcId="{BEF4C2B8-A569-DB4D-87B0-C76D8D3EDB8D}" destId="{E1168BA4-1377-0446-8848-1FB322048B10}" srcOrd="0" destOrd="0" presId="urn:microsoft.com/office/officeart/2008/layout/CaptionedPictures"/>
    <dgm:cxn modelId="{74735C82-1789-034B-8A45-EB0D3A3632E3}" srcId="{27E8280F-38CD-2E4A-9E7E-78A9F05ECD4A}" destId="{B8E5B005-8F16-3641-8D86-AF6EBC181F04}" srcOrd="0" destOrd="0" parTransId="{EC10EAD1-0B02-6245-BD02-9C14E967E9F8}" sibTransId="{1589AC69-F251-2444-87C1-FD519854E11D}"/>
    <dgm:cxn modelId="{DADD65A4-F738-9D47-BBA2-84554F871F2A}" type="presOf" srcId="{B8E5B005-8F16-3641-8D86-AF6EBC181F04}" destId="{1FA8B275-340A-5A4A-9362-863341E913B7}" srcOrd="0" destOrd="0" presId="urn:microsoft.com/office/officeart/2008/layout/CaptionedPictures"/>
    <dgm:cxn modelId="{CBCBC7C9-E31A-2C42-8504-D9E25D0F213B}" type="presOf" srcId="{E35F4B9F-ED3F-694A-BD15-73F3058C8175}" destId="{7217E17A-6392-634C-800F-61E3042725E0}" srcOrd="0" destOrd="0" presId="urn:microsoft.com/office/officeart/2008/layout/CaptionedPictures"/>
    <dgm:cxn modelId="{1A73E8B7-9717-2C41-9B29-9ED078DAB060}" type="presParOf" srcId="{7217E17A-6392-634C-800F-61E3042725E0}" destId="{4F44BFA8-0570-0849-A77B-AE697BD95652}" srcOrd="0" destOrd="0" presId="urn:microsoft.com/office/officeart/2008/layout/CaptionedPictures"/>
    <dgm:cxn modelId="{4B848F1E-6F97-B247-9754-8D6E6F16C261}" type="presParOf" srcId="{4F44BFA8-0570-0849-A77B-AE697BD95652}" destId="{174173CC-B2BB-024C-985E-55C922396319}" srcOrd="0" destOrd="0" presId="urn:microsoft.com/office/officeart/2008/layout/CaptionedPictures"/>
    <dgm:cxn modelId="{56F98D6A-970C-9944-8ECA-F321E2BA1F55}" type="presParOf" srcId="{4F44BFA8-0570-0849-A77B-AE697BD95652}" destId="{68B7A0E1-1D35-BA48-B9F1-D235EFDFD92F}" srcOrd="1" destOrd="0" presId="urn:microsoft.com/office/officeart/2008/layout/CaptionedPictures"/>
    <dgm:cxn modelId="{E434C717-E939-5147-B978-5377BC99FD31}" type="presParOf" srcId="{4F44BFA8-0570-0849-A77B-AE697BD95652}" destId="{1202CE30-6775-6E43-97B4-2C818DFE8C05}" srcOrd="2" destOrd="0" presId="urn:microsoft.com/office/officeart/2008/layout/CaptionedPictures"/>
    <dgm:cxn modelId="{8A8F677A-2082-2B40-A23A-37EC10B1B97D}" type="presParOf" srcId="{1202CE30-6775-6E43-97B4-2C818DFE8C05}" destId="{1FA8B275-340A-5A4A-9362-863341E913B7}" srcOrd="0" destOrd="0" presId="urn:microsoft.com/office/officeart/2008/layout/CaptionedPictures"/>
    <dgm:cxn modelId="{740B07DF-E45D-C242-99B6-076E17AF079F}" type="presParOf" srcId="{1202CE30-6775-6E43-97B4-2C818DFE8C05}" destId="{8069DD19-58CC-A04B-9F74-95A40EBB3B7D}" srcOrd="1" destOrd="0" presId="urn:microsoft.com/office/officeart/2008/layout/CaptionedPictures"/>
    <dgm:cxn modelId="{107C7956-9033-FB4E-A439-DE7F0363282C}" type="presParOf" srcId="{7217E17A-6392-634C-800F-61E3042725E0}" destId="{62F28F1B-307D-3749-A835-91BC78178F8B}" srcOrd="1" destOrd="0" presId="urn:microsoft.com/office/officeart/2008/layout/CaptionedPictures"/>
    <dgm:cxn modelId="{6F04873C-5BAB-BC4B-AA70-D33D32364C16}" type="presParOf" srcId="{7217E17A-6392-634C-800F-61E3042725E0}" destId="{EEC206C6-6FC5-D643-AEA7-FFD58AEA5765}" srcOrd="2" destOrd="0" presId="urn:microsoft.com/office/officeart/2008/layout/CaptionedPictures"/>
    <dgm:cxn modelId="{74AE5B65-BA96-184C-828C-65E8CAF0B352}" type="presParOf" srcId="{EEC206C6-6FC5-D643-AEA7-FFD58AEA5765}" destId="{8CCCEC02-5C38-7A40-811C-07AA463C419A}" srcOrd="0" destOrd="0" presId="urn:microsoft.com/office/officeart/2008/layout/CaptionedPictures"/>
    <dgm:cxn modelId="{D09AECA4-1A9F-B140-938A-34B75138D8B8}" type="presParOf" srcId="{EEC206C6-6FC5-D643-AEA7-FFD58AEA5765}" destId="{32B6CEE7-4A8E-3549-AAB4-7BC1D3180A5C}" srcOrd="1" destOrd="0" presId="urn:microsoft.com/office/officeart/2008/layout/CaptionedPictures"/>
    <dgm:cxn modelId="{64A7DDB3-9299-C64F-9F0C-907B032B0D98}" type="presParOf" srcId="{EEC206C6-6FC5-D643-AEA7-FFD58AEA5765}" destId="{51BFAC97-2652-6D40-9FF3-54EBB0C761D8}" srcOrd="2" destOrd="0" presId="urn:microsoft.com/office/officeart/2008/layout/CaptionedPictures"/>
    <dgm:cxn modelId="{C7E8DEE9-88F3-CA49-9125-08E8AD3A086E}" type="presParOf" srcId="{51BFAC97-2652-6D40-9FF3-54EBB0C761D8}" destId="{17E18B2A-220B-A949-BBA3-439ADC2F4894}" srcOrd="0" destOrd="0" presId="urn:microsoft.com/office/officeart/2008/layout/CaptionedPictures"/>
    <dgm:cxn modelId="{6D25CA29-3982-7242-8A5D-875AA8E300FB}" type="presParOf" srcId="{51BFAC97-2652-6D40-9FF3-54EBB0C761D8}" destId="{E1168BA4-1377-0446-8848-1FB322048B10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F3AAE3-834E-444D-BFB8-F21EE81690F2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D9438F-E002-554F-9086-B4F908EF3E4C}">
      <dgm:prSet/>
      <dgm:spPr/>
      <dgm:t>
        <a:bodyPr/>
        <a:lstStyle/>
        <a:p>
          <a:pPr rtl="0"/>
          <a:r>
            <a:rPr lang="en-US" b="1" i="1" dirty="0">
              <a:solidFill>
                <a:srgbClr val="FFFFFF"/>
              </a:solidFill>
            </a:rPr>
            <a:t>Implementation</a:t>
          </a:r>
          <a:r>
            <a:rPr lang="en-US" dirty="0">
              <a:solidFill>
                <a:srgbClr val="FFFFFF"/>
              </a:solidFill>
            </a:rPr>
            <a:t> of active learning at large universities depends on GTA's experiences with active learning</a:t>
          </a:r>
        </a:p>
      </dgm:t>
    </dgm:pt>
    <dgm:pt modelId="{A1ACF2F4-DDF8-A749-B9A6-E9D289FD8E5C}" type="parTrans" cxnId="{C7D75B8A-4C93-4848-964D-D5B9C281A07E}">
      <dgm:prSet/>
      <dgm:spPr/>
      <dgm:t>
        <a:bodyPr/>
        <a:lstStyle/>
        <a:p>
          <a:endParaRPr lang="en-US"/>
        </a:p>
      </dgm:t>
    </dgm:pt>
    <dgm:pt modelId="{729403D1-1B77-2642-AAA7-C7213F1A1FC2}" type="sibTrans" cxnId="{C7D75B8A-4C93-4848-964D-D5B9C281A07E}">
      <dgm:prSet/>
      <dgm:spPr/>
      <dgm:t>
        <a:bodyPr/>
        <a:lstStyle/>
        <a:p>
          <a:endParaRPr lang="en-US"/>
        </a:p>
      </dgm:t>
    </dgm:pt>
    <dgm:pt modelId="{E03F9A9E-5A5F-49D8-98EB-1DBAC15B0F86}">
      <dgm:prSet phldr="0"/>
      <dgm:spPr/>
      <dgm:t>
        <a:bodyPr/>
        <a:lstStyle/>
        <a:p>
          <a:r>
            <a:rPr lang="en-US" b="1" i="1" dirty="0">
              <a:solidFill>
                <a:srgbClr val="FFFFFF"/>
              </a:solidFill>
            </a:rPr>
            <a:t>Pedagogical training</a:t>
          </a:r>
          <a:r>
            <a:rPr lang="en-US" b="1" dirty="0">
              <a:solidFill>
                <a:srgbClr val="FFFFFF"/>
              </a:solidFill>
            </a:rPr>
            <a:t> </a:t>
          </a:r>
          <a:r>
            <a:rPr lang="en-US" dirty="0">
              <a:solidFill>
                <a:srgbClr val="FFFFFF"/>
              </a:solidFill>
            </a:rPr>
            <a:t>of GTAs must take </a:t>
          </a:r>
          <a:r>
            <a:rPr lang="en-US" b="1" i="1" dirty="0">
              <a:solidFill>
                <a:srgbClr val="FFFFFF"/>
              </a:solidFill>
            </a:rPr>
            <a:t>lived experience</a:t>
          </a:r>
          <a:r>
            <a:rPr lang="en-US" dirty="0">
              <a:solidFill>
                <a:srgbClr val="FFFFFF"/>
              </a:solidFill>
            </a:rPr>
            <a:t> into account to be effective</a:t>
          </a:r>
          <a:endParaRPr lang="en-US" dirty="0"/>
        </a:p>
      </dgm:t>
    </dgm:pt>
    <dgm:pt modelId="{D801E4FD-7948-428D-B122-66AEB093FCA6}" type="parTrans" cxnId="{CB526FB0-0B1A-4A11-AFCC-E2E09580EC23}">
      <dgm:prSet/>
      <dgm:spPr/>
      <dgm:t>
        <a:bodyPr/>
        <a:lstStyle/>
        <a:p>
          <a:endParaRPr lang="en-US"/>
        </a:p>
      </dgm:t>
    </dgm:pt>
    <dgm:pt modelId="{FC0D33BD-3CB3-477D-9415-04A2117A4585}" type="sibTrans" cxnId="{CB526FB0-0B1A-4A11-AFCC-E2E09580EC23}">
      <dgm:prSet/>
      <dgm:spPr/>
      <dgm:t>
        <a:bodyPr/>
        <a:lstStyle/>
        <a:p>
          <a:endParaRPr lang="en-US"/>
        </a:p>
      </dgm:t>
    </dgm:pt>
    <dgm:pt modelId="{2B5C8A6E-13EA-4717-9EE6-D1CC7961B813}">
      <dgm:prSet phldr="0"/>
      <dgm:spPr/>
      <dgm:t>
        <a:bodyPr/>
        <a:lstStyle/>
        <a:p>
          <a:pPr rtl="0"/>
          <a:r>
            <a:rPr lang="en-US" dirty="0">
              <a:solidFill>
                <a:srgbClr val="FFFFFF"/>
              </a:solidFill>
            </a:rPr>
            <a:t>GTA's</a:t>
          </a:r>
          <a:r>
            <a:rPr lang="en-US" i="1" dirty="0">
              <a:solidFill>
                <a:srgbClr val="FFFFFF"/>
              </a:solidFill>
            </a:rPr>
            <a:t> implementation </a:t>
          </a:r>
          <a:r>
            <a:rPr lang="en-US" dirty="0">
              <a:solidFill>
                <a:srgbClr val="FFFFFF"/>
              </a:solidFill>
            </a:rPr>
            <a:t>depended heavily on their </a:t>
          </a:r>
          <a:r>
            <a:rPr lang="en-US" b="1" i="1" dirty="0">
              <a:solidFill>
                <a:srgbClr val="FFFFFF"/>
              </a:solidFill>
            </a:rPr>
            <a:t>previous experiences</a:t>
          </a:r>
          <a:endParaRPr lang="en-US" b="1" i="1" dirty="0">
            <a:latin typeface="Calibri Light" panose="020F0302020204030204"/>
          </a:endParaRPr>
        </a:p>
      </dgm:t>
    </dgm:pt>
    <dgm:pt modelId="{3348B0BF-F94E-45D8-8DD0-19A8840CF745}" type="parTrans" cxnId="{D3E42445-3D66-4616-B418-A6C8185A61F1}">
      <dgm:prSet/>
      <dgm:spPr/>
      <dgm:t>
        <a:bodyPr/>
        <a:lstStyle/>
        <a:p>
          <a:endParaRPr lang="en-US"/>
        </a:p>
      </dgm:t>
    </dgm:pt>
    <dgm:pt modelId="{68E1535C-EF24-431D-B973-32284B316095}" type="sibTrans" cxnId="{D3E42445-3D66-4616-B418-A6C8185A61F1}">
      <dgm:prSet/>
      <dgm:spPr/>
      <dgm:t>
        <a:bodyPr/>
        <a:lstStyle/>
        <a:p>
          <a:endParaRPr lang="en-US"/>
        </a:p>
      </dgm:t>
    </dgm:pt>
    <dgm:pt modelId="{0BE22A73-0E99-2245-99B1-243BF9DB775E}" type="pres">
      <dgm:prSet presAssocID="{F2F3AAE3-834E-444D-BFB8-F21EE81690F2}" presName="Name0" presStyleCnt="0">
        <dgm:presLayoutVars>
          <dgm:chMax val="7"/>
          <dgm:chPref val="7"/>
          <dgm:dir/>
        </dgm:presLayoutVars>
      </dgm:prSet>
      <dgm:spPr/>
    </dgm:pt>
    <dgm:pt modelId="{C624756B-A111-8847-B4E4-A79A37D8618F}" type="pres">
      <dgm:prSet presAssocID="{F2F3AAE3-834E-444D-BFB8-F21EE81690F2}" presName="Name1" presStyleCnt="0"/>
      <dgm:spPr/>
    </dgm:pt>
    <dgm:pt modelId="{8147DD09-670F-BB49-87E7-F08BDF7A722A}" type="pres">
      <dgm:prSet presAssocID="{F2F3AAE3-834E-444D-BFB8-F21EE81690F2}" presName="cycle" presStyleCnt="0"/>
      <dgm:spPr/>
    </dgm:pt>
    <dgm:pt modelId="{604CBE80-CCD6-1B47-9844-B546C46C9BAE}" type="pres">
      <dgm:prSet presAssocID="{F2F3AAE3-834E-444D-BFB8-F21EE81690F2}" presName="srcNode" presStyleLbl="node1" presStyleIdx="0" presStyleCnt="3"/>
      <dgm:spPr/>
    </dgm:pt>
    <dgm:pt modelId="{E8B27AE6-30A2-6444-98EA-CA252CC1B089}" type="pres">
      <dgm:prSet presAssocID="{F2F3AAE3-834E-444D-BFB8-F21EE81690F2}" presName="conn" presStyleLbl="parChTrans1D2" presStyleIdx="0" presStyleCnt="1"/>
      <dgm:spPr/>
    </dgm:pt>
    <dgm:pt modelId="{7C159078-CAA2-534E-853A-99A8F42D3C9B}" type="pres">
      <dgm:prSet presAssocID="{F2F3AAE3-834E-444D-BFB8-F21EE81690F2}" presName="extraNode" presStyleLbl="node1" presStyleIdx="0" presStyleCnt="3"/>
      <dgm:spPr/>
    </dgm:pt>
    <dgm:pt modelId="{2B903743-B639-1B41-A9AD-E508586469E4}" type="pres">
      <dgm:prSet presAssocID="{F2F3AAE3-834E-444D-BFB8-F21EE81690F2}" presName="dstNode" presStyleLbl="node1" presStyleIdx="0" presStyleCnt="3"/>
      <dgm:spPr/>
    </dgm:pt>
    <dgm:pt modelId="{1473E8C3-F74B-4BDE-B370-6DDB05107A4D}" type="pres">
      <dgm:prSet presAssocID="{2B5C8A6E-13EA-4717-9EE6-D1CC7961B813}" presName="text_1" presStyleLbl="node1" presStyleIdx="0" presStyleCnt="3">
        <dgm:presLayoutVars>
          <dgm:bulletEnabled val="1"/>
        </dgm:presLayoutVars>
      </dgm:prSet>
      <dgm:spPr/>
    </dgm:pt>
    <dgm:pt modelId="{A8D43825-2BA1-430D-8CAD-0074C260BBCE}" type="pres">
      <dgm:prSet presAssocID="{2B5C8A6E-13EA-4717-9EE6-D1CC7961B813}" presName="accent_1" presStyleCnt="0"/>
      <dgm:spPr/>
    </dgm:pt>
    <dgm:pt modelId="{6EA50CA1-4FA5-492B-84DC-DF0451BAD6A4}" type="pres">
      <dgm:prSet presAssocID="{2B5C8A6E-13EA-4717-9EE6-D1CC7961B813}" presName="accentRepeatNode" presStyleLbl="solidFgAcc1" presStyleIdx="0" presStyleCnt="3"/>
      <dgm:spPr/>
    </dgm:pt>
    <dgm:pt modelId="{496FE941-B5BD-443A-8CD4-DC3EBF3A4EC8}" type="pres">
      <dgm:prSet presAssocID="{E03F9A9E-5A5F-49D8-98EB-1DBAC15B0F86}" presName="text_2" presStyleLbl="node1" presStyleIdx="1" presStyleCnt="3">
        <dgm:presLayoutVars>
          <dgm:bulletEnabled val="1"/>
        </dgm:presLayoutVars>
      </dgm:prSet>
      <dgm:spPr/>
    </dgm:pt>
    <dgm:pt modelId="{A4765895-F4A9-466F-A369-DD96A6527C2D}" type="pres">
      <dgm:prSet presAssocID="{E03F9A9E-5A5F-49D8-98EB-1DBAC15B0F86}" presName="accent_2" presStyleCnt="0"/>
      <dgm:spPr/>
    </dgm:pt>
    <dgm:pt modelId="{77C25E85-3C17-432B-B470-AEF0B2B09BEA}" type="pres">
      <dgm:prSet presAssocID="{E03F9A9E-5A5F-49D8-98EB-1DBAC15B0F86}" presName="accentRepeatNode" presStyleLbl="solidFgAcc1" presStyleIdx="1" presStyleCnt="3"/>
      <dgm:spPr/>
    </dgm:pt>
    <dgm:pt modelId="{0F775A4F-3E8D-48B9-81B4-F740B4C1912E}" type="pres">
      <dgm:prSet presAssocID="{FED9438F-E002-554F-9086-B4F908EF3E4C}" presName="text_3" presStyleLbl="node1" presStyleIdx="2" presStyleCnt="3">
        <dgm:presLayoutVars>
          <dgm:bulletEnabled val="1"/>
        </dgm:presLayoutVars>
      </dgm:prSet>
      <dgm:spPr/>
    </dgm:pt>
    <dgm:pt modelId="{42F5EDC6-A2BF-48DB-B95A-B163BE4FFC12}" type="pres">
      <dgm:prSet presAssocID="{FED9438F-E002-554F-9086-B4F908EF3E4C}" presName="accent_3" presStyleCnt="0"/>
      <dgm:spPr/>
    </dgm:pt>
    <dgm:pt modelId="{6559B33E-5D14-5847-BA10-D2EA99B9AF32}" type="pres">
      <dgm:prSet presAssocID="{FED9438F-E002-554F-9086-B4F908EF3E4C}" presName="accentRepeatNode" presStyleLbl="solidFgAcc1" presStyleIdx="2" presStyleCnt="3"/>
      <dgm:spPr/>
    </dgm:pt>
  </dgm:ptLst>
  <dgm:cxnLst>
    <dgm:cxn modelId="{3BBB7201-35CC-4C7A-8653-0B44771A93FA}" type="presOf" srcId="{68E1535C-EF24-431D-B973-32284B316095}" destId="{E8B27AE6-30A2-6444-98EA-CA252CC1B089}" srcOrd="0" destOrd="0" presId="urn:microsoft.com/office/officeart/2008/layout/VerticalCurvedList"/>
    <dgm:cxn modelId="{D3E42445-3D66-4616-B418-A6C8185A61F1}" srcId="{F2F3AAE3-834E-444D-BFB8-F21EE81690F2}" destId="{2B5C8A6E-13EA-4717-9EE6-D1CC7961B813}" srcOrd="0" destOrd="0" parTransId="{3348B0BF-F94E-45D8-8DD0-19A8840CF745}" sibTransId="{68E1535C-EF24-431D-B973-32284B316095}"/>
    <dgm:cxn modelId="{8DFBFB55-6188-4A3B-B1C9-57393F745E49}" type="presOf" srcId="{FED9438F-E002-554F-9086-B4F908EF3E4C}" destId="{0F775A4F-3E8D-48B9-81B4-F740B4C1912E}" srcOrd="0" destOrd="0" presId="urn:microsoft.com/office/officeart/2008/layout/VerticalCurvedList"/>
    <dgm:cxn modelId="{F69C9868-1CCA-4F49-9845-83A4884159B4}" type="presOf" srcId="{2B5C8A6E-13EA-4717-9EE6-D1CC7961B813}" destId="{1473E8C3-F74B-4BDE-B370-6DDB05107A4D}" srcOrd="0" destOrd="0" presId="urn:microsoft.com/office/officeart/2008/layout/VerticalCurvedList"/>
    <dgm:cxn modelId="{49FABC6A-A2E8-D640-AA01-08DF9A75ABC9}" type="presOf" srcId="{F2F3AAE3-834E-444D-BFB8-F21EE81690F2}" destId="{0BE22A73-0E99-2245-99B1-243BF9DB775E}" srcOrd="0" destOrd="0" presId="urn:microsoft.com/office/officeart/2008/layout/VerticalCurvedList"/>
    <dgm:cxn modelId="{C7D75B8A-4C93-4848-964D-D5B9C281A07E}" srcId="{F2F3AAE3-834E-444D-BFB8-F21EE81690F2}" destId="{FED9438F-E002-554F-9086-B4F908EF3E4C}" srcOrd="2" destOrd="0" parTransId="{A1ACF2F4-DDF8-A749-B9A6-E9D289FD8E5C}" sibTransId="{729403D1-1B77-2642-AAA7-C7213F1A1FC2}"/>
    <dgm:cxn modelId="{CB526FB0-0B1A-4A11-AFCC-E2E09580EC23}" srcId="{F2F3AAE3-834E-444D-BFB8-F21EE81690F2}" destId="{E03F9A9E-5A5F-49D8-98EB-1DBAC15B0F86}" srcOrd="1" destOrd="0" parTransId="{D801E4FD-7948-428D-B122-66AEB093FCA6}" sibTransId="{FC0D33BD-3CB3-477D-9415-04A2117A4585}"/>
    <dgm:cxn modelId="{C48BDFE9-68BD-4AF5-B67A-B73D32B3CAF2}" type="presOf" srcId="{E03F9A9E-5A5F-49D8-98EB-1DBAC15B0F86}" destId="{496FE941-B5BD-443A-8CD4-DC3EBF3A4EC8}" srcOrd="0" destOrd="0" presId="urn:microsoft.com/office/officeart/2008/layout/VerticalCurvedList"/>
    <dgm:cxn modelId="{9AD5E8F7-0FAC-0A43-8328-4B120CE1F39C}" type="presParOf" srcId="{0BE22A73-0E99-2245-99B1-243BF9DB775E}" destId="{C624756B-A111-8847-B4E4-A79A37D8618F}" srcOrd="0" destOrd="0" presId="urn:microsoft.com/office/officeart/2008/layout/VerticalCurvedList"/>
    <dgm:cxn modelId="{3407F070-C82D-944A-B132-0A427E193C02}" type="presParOf" srcId="{C624756B-A111-8847-B4E4-A79A37D8618F}" destId="{8147DD09-670F-BB49-87E7-F08BDF7A722A}" srcOrd="0" destOrd="0" presId="urn:microsoft.com/office/officeart/2008/layout/VerticalCurvedList"/>
    <dgm:cxn modelId="{36317F17-D34C-1B40-BC82-516F97FB1261}" type="presParOf" srcId="{8147DD09-670F-BB49-87E7-F08BDF7A722A}" destId="{604CBE80-CCD6-1B47-9844-B546C46C9BAE}" srcOrd="0" destOrd="0" presId="urn:microsoft.com/office/officeart/2008/layout/VerticalCurvedList"/>
    <dgm:cxn modelId="{C850321F-3396-BC44-9E4C-D6A86A6088EF}" type="presParOf" srcId="{8147DD09-670F-BB49-87E7-F08BDF7A722A}" destId="{E8B27AE6-30A2-6444-98EA-CA252CC1B089}" srcOrd="1" destOrd="0" presId="urn:microsoft.com/office/officeart/2008/layout/VerticalCurvedList"/>
    <dgm:cxn modelId="{439A73B2-7C4E-DF4A-AE95-950932658DD2}" type="presParOf" srcId="{8147DD09-670F-BB49-87E7-F08BDF7A722A}" destId="{7C159078-CAA2-534E-853A-99A8F42D3C9B}" srcOrd="2" destOrd="0" presId="urn:microsoft.com/office/officeart/2008/layout/VerticalCurvedList"/>
    <dgm:cxn modelId="{73C77EA4-84BD-1740-AC35-E5154CFDEE82}" type="presParOf" srcId="{8147DD09-670F-BB49-87E7-F08BDF7A722A}" destId="{2B903743-B639-1B41-A9AD-E508586469E4}" srcOrd="3" destOrd="0" presId="urn:microsoft.com/office/officeart/2008/layout/VerticalCurvedList"/>
    <dgm:cxn modelId="{389A47C1-A0A6-47F7-864E-35616233AAB8}" type="presParOf" srcId="{C624756B-A111-8847-B4E4-A79A37D8618F}" destId="{1473E8C3-F74B-4BDE-B370-6DDB05107A4D}" srcOrd="1" destOrd="0" presId="urn:microsoft.com/office/officeart/2008/layout/VerticalCurvedList"/>
    <dgm:cxn modelId="{093733F3-6B18-4401-B8B0-1215CECB5CA6}" type="presParOf" srcId="{C624756B-A111-8847-B4E4-A79A37D8618F}" destId="{A8D43825-2BA1-430D-8CAD-0074C260BBCE}" srcOrd="2" destOrd="0" presId="urn:microsoft.com/office/officeart/2008/layout/VerticalCurvedList"/>
    <dgm:cxn modelId="{41383DCF-E3DD-46C3-B30C-A67F9602FF09}" type="presParOf" srcId="{A8D43825-2BA1-430D-8CAD-0074C260BBCE}" destId="{6EA50CA1-4FA5-492B-84DC-DF0451BAD6A4}" srcOrd="0" destOrd="0" presId="urn:microsoft.com/office/officeart/2008/layout/VerticalCurvedList"/>
    <dgm:cxn modelId="{5FA34A4E-775D-438B-AC02-03218815B839}" type="presParOf" srcId="{C624756B-A111-8847-B4E4-A79A37D8618F}" destId="{496FE941-B5BD-443A-8CD4-DC3EBF3A4EC8}" srcOrd="3" destOrd="0" presId="urn:microsoft.com/office/officeart/2008/layout/VerticalCurvedList"/>
    <dgm:cxn modelId="{D5BC7216-CFA6-408A-9647-EA14028A5963}" type="presParOf" srcId="{C624756B-A111-8847-B4E4-A79A37D8618F}" destId="{A4765895-F4A9-466F-A369-DD96A6527C2D}" srcOrd="4" destOrd="0" presId="urn:microsoft.com/office/officeart/2008/layout/VerticalCurvedList"/>
    <dgm:cxn modelId="{4D416E13-F8C4-4289-BE36-46DE38B9EC7F}" type="presParOf" srcId="{A4765895-F4A9-466F-A369-DD96A6527C2D}" destId="{77C25E85-3C17-432B-B470-AEF0B2B09BEA}" srcOrd="0" destOrd="0" presId="urn:microsoft.com/office/officeart/2008/layout/VerticalCurvedList"/>
    <dgm:cxn modelId="{6D88E996-6715-4882-9394-A1150F8117DB}" type="presParOf" srcId="{C624756B-A111-8847-B4E4-A79A37D8618F}" destId="{0F775A4F-3E8D-48B9-81B4-F740B4C1912E}" srcOrd="5" destOrd="0" presId="urn:microsoft.com/office/officeart/2008/layout/VerticalCurvedList"/>
    <dgm:cxn modelId="{69327D37-0254-4B06-82A5-201FB736542C}" type="presParOf" srcId="{C624756B-A111-8847-B4E4-A79A37D8618F}" destId="{42F5EDC6-A2BF-48DB-B95A-B163BE4FFC12}" srcOrd="6" destOrd="0" presId="urn:microsoft.com/office/officeart/2008/layout/VerticalCurvedList"/>
    <dgm:cxn modelId="{1280499D-E595-469B-8056-140CE47A8744}" type="presParOf" srcId="{42F5EDC6-A2BF-48DB-B95A-B163BE4FFC12}" destId="{6559B33E-5D14-5847-BA10-D2EA99B9AF3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12F9BE-F4BB-9C49-9993-6FCD2FA1AAD1}">
      <dsp:nvSpPr>
        <dsp:cNvPr id="0" name=""/>
        <dsp:cNvSpPr/>
      </dsp:nvSpPr>
      <dsp:spPr>
        <a:xfrm>
          <a:off x="0" y="0"/>
          <a:ext cx="8209280" cy="1117255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Introductory STEM courses at the university level are often </a:t>
          </a:r>
          <a:r>
            <a:rPr lang="en-US" sz="2100" b="1" i="1" u="none" kern="1200" dirty="0"/>
            <a:t>barriers</a:t>
          </a:r>
          <a:r>
            <a:rPr lang="en-US" sz="2100" kern="1200" dirty="0"/>
            <a:t> to continued participation in STEM (Talanquer,2014), typically have high D/W/F rates</a:t>
          </a:r>
        </a:p>
      </dsp:txBody>
      <dsp:txXfrm>
        <a:off x="32723" y="32723"/>
        <a:ext cx="6909266" cy="1051809"/>
      </dsp:txXfrm>
    </dsp:sp>
    <dsp:sp modelId="{534210E5-AE27-8C40-9BEC-A8B6C060032A}">
      <dsp:nvSpPr>
        <dsp:cNvPr id="0" name=""/>
        <dsp:cNvSpPr/>
      </dsp:nvSpPr>
      <dsp:spPr>
        <a:xfrm>
          <a:off x="687527" y="1320393"/>
          <a:ext cx="8209280" cy="1117255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One way to reform such courses is through student-centered instruction with an emphasis on </a:t>
          </a:r>
          <a:r>
            <a:rPr lang="en-US" sz="2100" b="1" i="1" u="none" kern="1200" dirty="0"/>
            <a:t>active learning </a:t>
          </a:r>
          <a:r>
            <a:rPr lang="en-US" sz="2100" kern="1200" dirty="0"/>
            <a:t>(Freeman et al., 2014; Kim et al., 2013) </a:t>
          </a:r>
        </a:p>
      </dsp:txBody>
      <dsp:txXfrm>
        <a:off x="720250" y="1353116"/>
        <a:ext cx="6730090" cy="1051809"/>
      </dsp:txXfrm>
    </dsp:sp>
    <dsp:sp modelId="{41B4D7D0-7167-5748-974B-17313061C867}">
      <dsp:nvSpPr>
        <dsp:cNvPr id="0" name=""/>
        <dsp:cNvSpPr/>
      </dsp:nvSpPr>
      <dsp:spPr>
        <a:xfrm>
          <a:off x="1364792" y="2640786"/>
          <a:ext cx="8209280" cy="1117255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Active</a:t>
          </a:r>
          <a:r>
            <a:rPr lang="en-US" sz="2100" kern="1200" baseline="0" dirty="0"/>
            <a:t> learning Is often </a:t>
          </a:r>
          <a:r>
            <a:rPr lang="en-US" sz="2100" b="1" i="1" u="none" kern="1200" baseline="0" dirty="0"/>
            <a:t>difficult to implement </a:t>
          </a:r>
          <a:r>
            <a:rPr lang="en-US" sz="2100" kern="1200" baseline="0" dirty="0"/>
            <a:t>in large lectures, so active learning is often facilitated by </a:t>
          </a:r>
          <a:r>
            <a:rPr lang="en-US" sz="2100" b="1" i="1" kern="1200" baseline="0" dirty="0"/>
            <a:t>graduate teaching assistants </a:t>
          </a:r>
          <a:r>
            <a:rPr lang="en-US" sz="2100" kern="1200" baseline="0" dirty="0"/>
            <a:t>(GTAs) in smaller sections</a:t>
          </a:r>
          <a:endParaRPr lang="en-US" sz="2100" kern="1200" dirty="0"/>
        </a:p>
      </dsp:txBody>
      <dsp:txXfrm>
        <a:off x="1397515" y="2673509"/>
        <a:ext cx="6740352" cy="1051809"/>
      </dsp:txXfrm>
    </dsp:sp>
    <dsp:sp modelId="{41D23F55-B005-7C4A-93AE-A7EFB3051A56}">
      <dsp:nvSpPr>
        <dsp:cNvPr id="0" name=""/>
        <dsp:cNvSpPr/>
      </dsp:nvSpPr>
      <dsp:spPr>
        <a:xfrm>
          <a:off x="2052319" y="3961180"/>
          <a:ext cx="8209280" cy="1117255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GTAS may or may not have </a:t>
          </a:r>
          <a:r>
            <a:rPr lang="en-US" sz="2100" b="1" i="1" kern="1200" dirty="0"/>
            <a:t>training</a:t>
          </a:r>
          <a:r>
            <a:rPr lang="en-US" sz="2100" kern="1200" dirty="0"/>
            <a:t> on or </a:t>
          </a:r>
          <a:r>
            <a:rPr lang="en-US" sz="2100" b="1" i="1" kern="1200" dirty="0"/>
            <a:t>experience</a:t>
          </a:r>
          <a:r>
            <a:rPr lang="en-US" sz="2100" kern="1200" dirty="0"/>
            <a:t> with the implementation of active learning actives</a:t>
          </a:r>
        </a:p>
      </dsp:txBody>
      <dsp:txXfrm>
        <a:off x="2085042" y="3993903"/>
        <a:ext cx="6730090" cy="1051809"/>
      </dsp:txXfrm>
    </dsp:sp>
    <dsp:sp modelId="{19941526-55DB-5043-B6F9-48187DE133E8}">
      <dsp:nvSpPr>
        <dsp:cNvPr id="0" name=""/>
        <dsp:cNvSpPr/>
      </dsp:nvSpPr>
      <dsp:spPr>
        <a:xfrm>
          <a:off x="7483063" y="855716"/>
          <a:ext cx="726216" cy="72621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7646462" y="855716"/>
        <a:ext cx="399418" cy="546478"/>
      </dsp:txXfrm>
    </dsp:sp>
    <dsp:sp modelId="{FFEE065E-B777-B549-8438-0C856731C558}">
      <dsp:nvSpPr>
        <dsp:cNvPr id="0" name=""/>
        <dsp:cNvSpPr/>
      </dsp:nvSpPr>
      <dsp:spPr>
        <a:xfrm>
          <a:off x="8170590" y="2176109"/>
          <a:ext cx="726216" cy="72621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8333989" y="2176109"/>
        <a:ext cx="399418" cy="546478"/>
      </dsp:txXfrm>
    </dsp:sp>
    <dsp:sp modelId="{CC5C8ACA-7C97-7D4F-99C0-9B8150CB526A}">
      <dsp:nvSpPr>
        <dsp:cNvPr id="0" name=""/>
        <dsp:cNvSpPr/>
      </dsp:nvSpPr>
      <dsp:spPr>
        <a:xfrm>
          <a:off x="8847856" y="3496503"/>
          <a:ext cx="726216" cy="72621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9011255" y="3496503"/>
        <a:ext cx="399418" cy="5464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4173CC-B2BB-024C-985E-55C922396319}">
      <dsp:nvSpPr>
        <dsp:cNvPr id="0" name=""/>
        <dsp:cNvSpPr/>
      </dsp:nvSpPr>
      <dsp:spPr>
        <a:xfrm>
          <a:off x="184304" y="0"/>
          <a:ext cx="4204815" cy="494684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B7A0E1-1D35-BA48-B9F1-D235EFDFD92F}">
      <dsp:nvSpPr>
        <dsp:cNvPr id="0" name=""/>
        <dsp:cNvSpPr/>
      </dsp:nvSpPr>
      <dsp:spPr>
        <a:xfrm>
          <a:off x="394545" y="197873"/>
          <a:ext cx="3784334" cy="32154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A8B275-340A-5A4A-9362-863341E913B7}">
      <dsp:nvSpPr>
        <dsp:cNvPr id="0" name=""/>
        <dsp:cNvSpPr/>
      </dsp:nvSpPr>
      <dsp:spPr>
        <a:xfrm>
          <a:off x="394545" y="3908044"/>
          <a:ext cx="3784334" cy="840923"/>
        </a:xfrm>
        <a:prstGeom prst="rect">
          <a:avLst/>
        </a:prstGeom>
        <a:solidFill>
          <a:srgbClr val="C5817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Analyzed using </a:t>
          </a:r>
          <a:r>
            <a:rPr lang="en-US" sz="1600" b="0" kern="1200" dirty="0">
              <a:latin typeface="Source Sans Pro"/>
              <a:ea typeface="Source Sans Pro"/>
            </a:rPr>
            <a:t>Classroom Observation Protocol for Undergraduate STEM</a:t>
          </a:r>
          <a:r>
            <a:rPr lang="en-US" sz="1600" kern="1200" dirty="0">
              <a:latin typeface="Source Sans Pro"/>
              <a:ea typeface="Source Sans Pro"/>
            </a:rPr>
            <a:t> (COPUS) (Smith et al., 2012)</a:t>
          </a:r>
          <a:endParaRPr lang="en-US" sz="1600" kern="1200" dirty="0"/>
        </a:p>
      </dsp:txBody>
      <dsp:txXfrm>
        <a:off x="394545" y="3908044"/>
        <a:ext cx="3784334" cy="840923"/>
      </dsp:txXfrm>
    </dsp:sp>
    <dsp:sp modelId="{8069DD19-58CC-A04B-9F74-95A40EBB3B7D}">
      <dsp:nvSpPr>
        <dsp:cNvPr id="0" name=""/>
        <dsp:cNvSpPr/>
      </dsp:nvSpPr>
      <dsp:spPr>
        <a:xfrm>
          <a:off x="394545" y="3413320"/>
          <a:ext cx="3784334" cy="494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rgbClr val="013591"/>
              </a:solidFill>
            </a:rPr>
            <a:t>Classroom Video Recordings</a:t>
          </a:r>
        </a:p>
      </dsp:txBody>
      <dsp:txXfrm>
        <a:off x="394545" y="3413320"/>
        <a:ext cx="3784334" cy="494723"/>
      </dsp:txXfrm>
    </dsp:sp>
    <dsp:sp modelId="{8CCCEC02-5C38-7A40-811C-07AA463C419A}">
      <dsp:nvSpPr>
        <dsp:cNvPr id="0" name=""/>
        <dsp:cNvSpPr/>
      </dsp:nvSpPr>
      <dsp:spPr>
        <a:xfrm>
          <a:off x="5364480" y="0"/>
          <a:ext cx="4204815" cy="494684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B6CEE7-4A8E-3549-AAB4-7BC1D3180A5C}">
      <dsp:nvSpPr>
        <dsp:cNvPr id="0" name=""/>
        <dsp:cNvSpPr/>
      </dsp:nvSpPr>
      <dsp:spPr>
        <a:xfrm>
          <a:off x="5574720" y="197873"/>
          <a:ext cx="3784334" cy="32154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E18B2A-220B-A949-BBA3-439ADC2F4894}">
      <dsp:nvSpPr>
        <dsp:cNvPr id="0" name=""/>
        <dsp:cNvSpPr/>
      </dsp:nvSpPr>
      <dsp:spPr>
        <a:xfrm>
          <a:off x="5574720" y="3908044"/>
          <a:ext cx="3784334" cy="840923"/>
        </a:xfrm>
        <a:prstGeom prst="rect">
          <a:avLst/>
        </a:prstGeom>
        <a:solidFill>
          <a:srgbClr val="C5817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Analyzed with open </a:t>
          </a:r>
          <a:r>
            <a:rPr lang="en-US" sz="1600" kern="1200" dirty="0">
              <a:solidFill>
                <a:schemeClr val="bg1"/>
              </a:solidFill>
              <a:latin typeface="+mn-lt"/>
            </a:rPr>
            <a:t>coding </a:t>
          </a:r>
          <a:r>
            <a:rPr lang="en-US" sz="1600" b="0" kern="1200" dirty="0">
              <a:solidFill>
                <a:schemeClr val="bg1"/>
              </a:solidFill>
              <a:latin typeface="+mn-lt"/>
            </a:rPr>
            <a:t>for GTA use of and experience with Active Learning</a:t>
          </a:r>
          <a:r>
            <a:rPr lang="en-US" sz="1600" kern="1200" dirty="0">
              <a:solidFill>
                <a:schemeClr val="bg1"/>
              </a:solidFill>
              <a:latin typeface="+mn-lt"/>
            </a:rPr>
            <a:t>  </a:t>
          </a:r>
        </a:p>
      </dsp:txBody>
      <dsp:txXfrm>
        <a:off x="5574720" y="3908044"/>
        <a:ext cx="3784334" cy="840923"/>
      </dsp:txXfrm>
    </dsp:sp>
    <dsp:sp modelId="{E1168BA4-1377-0446-8848-1FB322048B10}">
      <dsp:nvSpPr>
        <dsp:cNvPr id="0" name=""/>
        <dsp:cNvSpPr/>
      </dsp:nvSpPr>
      <dsp:spPr>
        <a:xfrm>
          <a:off x="5574720" y="3413320"/>
          <a:ext cx="3784334" cy="494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rgbClr val="013591"/>
              </a:solidFill>
            </a:rPr>
            <a:t>Interviews with GTAs</a:t>
          </a:r>
        </a:p>
      </dsp:txBody>
      <dsp:txXfrm>
        <a:off x="5574720" y="3413320"/>
        <a:ext cx="3784334" cy="4947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27AE6-30A2-6444-98EA-CA252CC1B089}">
      <dsp:nvSpPr>
        <dsp:cNvPr id="0" name=""/>
        <dsp:cNvSpPr/>
      </dsp:nvSpPr>
      <dsp:spPr>
        <a:xfrm>
          <a:off x="-4987867" y="-764235"/>
          <a:ext cx="5940303" cy="5940303"/>
        </a:xfrm>
        <a:prstGeom prst="blockArc">
          <a:avLst>
            <a:gd name="adj1" fmla="val 18900000"/>
            <a:gd name="adj2" fmla="val 2700000"/>
            <a:gd name="adj3" fmla="val 36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73E8C3-F74B-4BDE-B370-6DDB05107A4D}">
      <dsp:nvSpPr>
        <dsp:cNvPr id="0" name=""/>
        <dsp:cNvSpPr/>
      </dsp:nvSpPr>
      <dsp:spPr>
        <a:xfrm>
          <a:off x="612565" y="441183"/>
          <a:ext cx="9340549" cy="8823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0378" tIns="66040" rIns="66040" bIns="6604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rgbClr val="FFFFFF"/>
              </a:solidFill>
            </a:rPr>
            <a:t>GTA's</a:t>
          </a:r>
          <a:r>
            <a:rPr lang="en-US" sz="2600" i="1" kern="1200" dirty="0">
              <a:solidFill>
                <a:srgbClr val="FFFFFF"/>
              </a:solidFill>
            </a:rPr>
            <a:t> implementation </a:t>
          </a:r>
          <a:r>
            <a:rPr lang="en-US" sz="2600" kern="1200" dirty="0">
              <a:solidFill>
                <a:srgbClr val="FFFFFF"/>
              </a:solidFill>
            </a:rPr>
            <a:t>depended heavily on their </a:t>
          </a:r>
          <a:r>
            <a:rPr lang="en-US" sz="2600" b="1" i="1" kern="1200" dirty="0">
              <a:solidFill>
                <a:srgbClr val="FFFFFF"/>
              </a:solidFill>
            </a:rPr>
            <a:t>previous experiences</a:t>
          </a:r>
          <a:endParaRPr lang="en-US" sz="2600" b="1" i="1" kern="1200" dirty="0">
            <a:latin typeface="Calibri Light" panose="020F0302020204030204"/>
          </a:endParaRPr>
        </a:p>
      </dsp:txBody>
      <dsp:txXfrm>
        <a:off x="612565" y="441183"/>
        <a:ext cx="9340549" cy="882366"/>
      </dsp:txXfrm>
    </dsp:sp>
    <dsp:sp modelId="{6EA50CA1-4FA5-492B-84DC-DF0451BAD6A4}">
      <dsp:nvSpPr>
        <dsp:cNvPr id="0" name=""/>
        <dsp:cNvSpPr/>
      </dsp:nvSpPr>
      <dsp:spPr>
        <a:xfrm>
          <a:off x="61086" y="330887"/>
          <a:ext cx="1102958" cy="11029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6FE941-B5BD-443A-8CD4-DC3EBF3A4EC8}">
      <dsp:nvSpPr>
        <dsp:cNvPr id="0" name=""/>
        <dsp:cNvSpPr/>
      </dsp:nvSpPr>
      <dsp:spPr>
        <a:xfrm>
          <a:off x="933305" y="1764733"/>
          <a:ext cx="9019809" cy="8823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0378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i="1" kern="1200" dirty="0">
              <a:solidFill>
                <a:srgbClr val="FFFFFF"/>
              </a:solidFill>
            </a:rPr>
            <a:t>Pedagogical training</a:t>
          </a:r>
          <a:r>
            <a:rPr lang="en-US" sz="2600" b="1" kern="1200" dirty="0">
              <a:solidFill>
                <a:srgbClr val="FFFFFF"/>
              </a:solidFill>
            </a:rPr>
            <a:t> </a:t>
          </a:r>
          <a:r>
            <a:rPr lang="en-US" sz="2600" kern="1200" dirty="0">
              <a:solidFill>
                <a:srgbClr val="FFFFFF"/>
              </a:solidFill>
            </a:rPr>
            <a:t>of GTAs must take </a:t>
          </a:r>
          <a:r>
            <a:rPr lang="en-US" sz="2600" b="1" i="1" kern="1200" dirty="0">
              <a:solidFill>
                <a:srgbClr val="FFFFFF"/>
              </a:solidFill>
            </a:rPr>
            <a:t>lived experience</a:t>
          </a:r>
          <a:r>
            <a:rPr lang="en-US" sz="2600" kern="1200" dirty="0">
              <a:solidFill>
                <a:srgbClr val="FFFFFF"/>
              </a:solidFill>
            </a:rPr>
            <a:t> into account to be effective</a:t>
          </a:r>
          <a:endParaRPr lang="en-US" sz="2600" kern="1200" dirty="0"/>
        </a:p>
      </dsp:txBody>
      <dsp:txXfrm>
        <a:off x="933305" y="1764733"/>
        <a:ext cx="9019809" cy="882366"/>
      </dsp:txXfrm>
    </dsp:sp>
    <dsp:sp modelId="{77C25E85-3C17-432B-B470-AEF0B2B09BEA}">
      <dsp:nvSpPr>
        <dsp:cNvPr id="0" name=""/>
        <dsp:cNvSpPr/>
      </dsp:nvSpPr>
      <dsp:spPr>
        <a:xfrm>
          <a:off x="381826" y="1654437"/>
          <a:ext cx="1102958" cy="11029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775A4F-3E8D-48B9-81B4-F740B4C1912E}">
      <dsp:nvSpPr>
        <dsp:cNvPr id="0" name=""/>
        <dsp:cNvSpPr/>
      </dsp:nvSpPr>
      <dsp:spPr>
        <a:xfrm>
          <a:off x="612565" y="3088283"/>
          <a:ext cx="9340549" cy="8823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0378" tIns="66040" rIns="66040" bIns="6604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i="1" kern="1200" dirty="0">
              <a:solidFill>
                <a:srgbClr val="FFFFFF"/>
              </a:solidFill>
            </a:rPr>
            <a:t>Implementation</a:t>
          </a:r>
          <a:r>
            <a:rPr lang="en-US" sz="2600" kern="1200" dirty="0">
              <a:solidFill>
                <a:srgbClr val="FFFFFF"/>
              </a:solidFill>
            </a:rPr>
            <a:t> of active learning at large universities depends on GTA's experiences with active learning</a:t>
          </a:r>
        </a:p>
      </dsp:txBody>
      <dsp:txXfrm>
        <a:off x="612565" y="3088283"/>
        <a:ext cx="9340549" cy="882366"/>
      </dsp:txXfrm>
    </dsp:sp>
    <dsp:sp modelId="{6559B33E-5D14-5847-BA10-D2EA99B9AF32}">
      <dsp:nvSpPr>
        <dsp:cNvPr id="0" name=""/>
        <dsp:cNvSpPr/>
      </dsp:nvSpPr>
      <dsp:spPr>
        <a:xfrm>
          <a:off x="61086" y="2977987"/>
          <a:ext cx="1102958" cy="11029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F1751-3C43-4302-9228-559748CC5FA3}" type="datetimeFigureOut">
              <a:t>4/14/24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8159B-A573-4AE2-9E2C-3B80E7FBC04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68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1BD23-A62D-904C-AD2A-55A3D1165D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6868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ffectLst/>
                <a:latin typeface="Helvetica" pitchFamily="2" charset="0"/>
              </a:rPr>
              <a:t>active learning engages students in the process of learning through</a:t>
            </a:r>
          </a:p>
          <a:p>
            <a:r>
              <a:rPr lang="en-US">
                <a:effectLst/>
                <a:latin typeface="Helvetica" pitchFamily="2" charset="0"/>
              </a:rPr>
              <a:t>activities and/or discussion in class, as opposed to passively listening to an expert. It emphasizes</a:t>
            </a:r>
          </a:p>
          <a:p>
            <a:r>
              <a:rPr lang="en-US">
                <a:effectLst/>
                <a:latin typeface="Helvetica" pitchFamily="2" charset="0"/>
              </a:rPr>
              <a:t>higher-order thinking and often involves group work”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1BD23-A62D-904C-AD2A-55A3D1165D6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81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Codes represent "what is the instructor doing" and "what are students doing"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18159B-A573-4AE2-9E2C-3B80E7FBC043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96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Nationally, almost </a:t>
            </a:r>
            <a:r>
              <a:rPr lang="en-US" sz="1200" b="1" i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a million </a:t>
            </a:r>
            <a:r>
              <a:rPr lang="en-US" sz="12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undergraduate students </a:t>
            </a:r>
            <a:r>
              <a:rPr lang="en-US" sz="1200" b="1" i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fail</a:t>
            </a:r>
            <a:r>
              <a:rPr lang="en-US" sz="12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their first mathematics course each year, students </a:t>
            </a:r>
            <a:r>
              <a:rPr lang="en-US" sz="1200" dirty="0">
                <a:solidFill>
                  <a:schemeClr val="bg1"/>
                </a:solidFill>
                <a:ea typeface="Calibri"/>
                <a:cs typeface="Calibri"/>
              </a:rPr>
              <a:t>from </a:t>
            </a:r>
            <a:r>
              <a:rPr lang="en-US" sz="1200" b="1" i="1" dirty="0">
                <a:solidFill>
                  <a:schemeClr val="bg1"/>
                </a:solidFill>
                <a:ea typeface="Calibri"/>
                <a:cs typeface="Calibri"/>
              </a:rPr>
              <a:t>underrepresented</a:t>
            </a:r>
            <a:r>
              <a:rPr lang="en-US" sz="1200" dirty="0">
                <a:solidFill>
                  <a:schemeClr val="bg1"/>
                </a:solidFill>
                <a:ea typeface="Calibri"/>
                <a:cs typeface="Calibri"/>
              </a:rPr>
              <a:t> groups are even more likely to fail (Smith et al. 2021)</a:t>
            </a:r>
            <a:endParaRPr lang="en-US" dirty="0">
              <a:effectLst/>
              <a:latin typeface="Helvetica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" pitchFamily="2" charset="0"/>
              </a:rPr>
              <a:t>active learning engages students through activities and/or discussion in class, as opposed to passively listening to an expert. It emphasizes</a:t>
            </a:r>
          </a:p>
          <a:p>
            <a:r>
              <a:rPr lang="en-US" dirty="0">
                <a:effectLst/>
                <a:latin typeface="Helvetica" pitchFamily="2" charset="0"/>
              </a:rPr>
              <a:t>higher-order thinking and often involves group work</a:t>
            </a:r>
          </a:p>
          <a:p>
            <a:endParaRPr lang="en-US" dirty="0">
              <a:effectLst/>
              <a:latin typeface="Helvetica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1BD23-A62D-904C-AD2A-55A3D1165D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8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18159B-A573-4AE2-9E2C-3B80E7FBC043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64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Mention 14% of Ursula's Actions (brown at top) are admin – organizing groups and 23% of students' are other (light blue at top) but this is students writing on the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18159B-A573-4AE2-9E2C-3B80E7FBC043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718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Brown = Admin – student related – organizing groups</a:t>
            </a:r>
          </a:p>
          <a:p>
            <a:r>
              <a:rPr lang="en-US" dirty="0">
                <a:ea typeface="Calibri"/>
                <a:cs typeface="Calibri"/>
              </a:rPr>
              <a:t>Teal = other – students writing on whiteboards in room</a:t>
            </a:r>
          </a:p>
          <a:p>
            <a:r>
              <a:rPr lang="en-US" dirty="0">
                <a:ea typeface="Calibri"/>
                <a:cs typeface="Calibri"/>
              </a:rPr>
              <a:t>Yellow tiny = individual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18159B-A573-4AE2-9E2C-3B80E7FBC043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07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Blue tiny = Answering questions</a:t>
            </a:r>
          </a:p>
          <a:p>
            <a:r>
              <a:rPr lang="en-US" dirty="0">
                <a:ea typeface="Calibri"/>
                <a:cs typeface="Calibri"/>
              </a:rPr>
              <a:t>Green tiny = Student question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18159B-A573-4AE2-9E2C-3B80E7FBC043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874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Phoenix has more of a novice status: no TA experience = more time spent on admin/organizing groups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18159B-A573-4AE2-9E2C-3B80E7FBC043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54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Tiny percentages on phoenix’s students: asking q, answering q, waiting on instructor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18159B-A573-4AE2-9E2C-3B80E7FBC04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69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Cole has no intro or follow up In front  of the class</a:t>
            </a:r>
          </a:p>
          <a:p>
            <a:r>
              <a:rPr lang="en-US" dirty="0">
                <a:ea typeface="Calibri"/>
                <a:cs typeface="Calibri"/>
              </a:rPr>
              <a:t>Cole had no active learning experience: only “copy, paste” learning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18159B-A573-4AE2-9E2C-3B80E7FBC043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51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pattFill prst="dkUp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4FC5167-FF84-6D49-B71F-AF38F31D82E9}"/>
              </a:ext>
            </a:extLst>
          </p:cNvPr>
          <p:cNvSpPr/>
          <p:nvPr userDrawn="1"/>
        </p:nvSpPr>
        <p:spPr>
          <a:xfrm>
            <a:off x="0" y="3429000"/>
            <a:ext cx="12192000" cy="1593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DD2C4E-54C3-E942-BCE5-08CA139B77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07030" y="3561520"/>
            <a:ext cx="7088577" cy="836898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l">
              <a:lnSpc>
                <a:spcPts val="3920"/>
              </a:lnSpc>
              <a:defRPr sz="3600" b="1" i="0" baseline="0">
                <a:solidFill>
                  <a:srgbClr val="01359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696E03-67D4-AB44-A78E-11BF4C75A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07029" y="4289097"/>
            <a:ext cx="7088577" cy="544642"/>
          </a:xfrm>
        </p:spPr>
        <p:txBody>
          <a:bodyPr>
            <a:noAutofit/>
          </a:bodyPr>
          <a:lstStyle>
            <a:lvl1pPr marL="0" indent="0" algn="l">
              <a:lnSpc>
                <a:spcPts val="2400"/>
              </a:lnSpc>
              <a:buNone/>
              <a:defRPr sz="1700" b="0" i="0" kern="0" spc="0" baseline="0">
                <a:solidFill>
                  <a:srgbClr val="013591"/>
                </a:solidFill>
                <a:latin typeface="Source Sans Pro Light" panose="020B0403030403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E90848-5DC8-1749-BBFF-5FED1EE01DC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96391" y="3177747"/>
            <a:ext cx="192278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798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 with Copy +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D75C93F-9B39-B14E-8F95-3F4F71234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317"/>
            <a:ext cx="10515600" cy="878459"/>
          </a:xfrm>
          <a:prstGeom prst="rect">
            <a:avLst/>
          </a:prstGeom>
          <a:noFill/>
        </p:spPr>
        <p:txBody>
          <a:bodyPr anchor="b"/>
          <a:lstStyle>
            <a:lvl1pPr>
              <a:defRPr b="1" i="0">
                <a:solidFill>
                  <a:srgbClr val="01359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BB6FEF-CAD6-8545-B06F-55D8B5926E2B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rgbClr val="01359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F7B34011-377E-CE42-9302-79559B2A06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200" y="1828800"/>
            <a:ext cx="3723190" cy="36576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400"/>
              </a:spcBef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84056BA-2837-8F44-8004-739C36682A5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562600" y="2133600"/>
            <a:ext cx="5410200" cy="3048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043363-8F7A-0D43-8F32-D88C4C2810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2173" y="5592076"/>
            <a:ext cx="596515" cy="78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3784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68">
          <p15:clr>
            <a:srgbClr val="FBAE40"/>
          </p15:clr>
        </p15:guide>
        <p15:guide id="3" orient="horz" pos="1152">
          <p15:clr>
            <a:srgbClr val="FBAE40"/>
          </p15:clr>
        </p15:guide>
        <p15:guide id="4" orient="horz" pos="3456">
          <p15:clr>
            <a:srgbClr val="FBAE40"/>
          </p15:clr>
        </p15:guide>
        <p15:guide id="5" pos="6912">
          <p15:clr>
            <a:srgbClr val="FBAE40"/>
          </p15:clr>
        </p15:guide>
        <p15:guide id="6" pos="3840">
          <p15:clr>
            <a:srgbClr val="FBAE40"/>
          </p15:clr>
        </p15:guide>
        <p15:guide id="7" pos="3120" userDrawn="1">
          <p15:clr>
            <a:srgbClr val="FBAE40"/>
          </p15:clr>
        </p15:guide>
        <p15:guide id="8" pos="3504">
          <p15:clr>
            <a:srgbClr val="FBAE40"/>
          </p15:clr>
        </p15:guide>
        <p15:guide id="9" orient="horz" pos="3264" userDrawn="1">
          <p15:clr>
            <a:srgbClr val="FBAE40"/>
          </p15:clr>
        </p15:guide>
        <p15:guide id="10" orient="horz" pos="134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84056BA-2837-8F44-8004-739C36682A52}"/>
              </a:ext>
            </a:extLst>
          </p:cNvPr>
          <p:cNvSpPr>
            <a:spLocks noGrp="1" noChangeAspect="1"/>
          </p:cNvSpPr>
          <p:nvPr>
            <p:ph sz="quarter" idx="11"/>
          </p:nvPr>
        </p:nvSpPr>
        <p:spPr>
          <a:xfrm>
            <a:off x="0" y="3858"/>
            <a:ext cx="12166100" cy="685414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30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68">
          <p15:clr>
            <a:srgbClr val="FBAE40"/>
          </p15:clr>
        </p15:guide>
        <p15:guide id="3" orient="horz" pos="1152">
          <p15:clr>
            <a:srgbClr val="FBAE40"/>
          </p15:clr>
        </p15:guide>
        <p15:guide id="4" orient="horz" pos="3456">
          <p15:clr>
            <a:srgbClr val="FBAE40"/>
          </p15:clr>
        </p15:guide>
        <p15:guide id="5" pos="6912">
          <p15:clr>
            <a:srgbClr val="FBAE40"/>
          </p15:clr>
        </p15:guide>
        <p15:guide id="6" pos="3840">
          <p15:clr>
            <a:srgbClr val="FBAE40"/>
          </p15:clr>
        </p15:guide>
        <p15:guide id="7" pos="3120">
          <p15:clr>
            <a:srgbClr val="FBAE40"/>
          </p15:clr>
        </p15:guide>
        <p15:guide id="8" pos="3504">
          <p15:clr>
            <a:srgbClr val="FBAE40"/>
          </p15:clr>
        </p15:guide>
        <p15:guide id="9" orient="horz" pos="3264">
          <p15:clr>
            <a:srgbClr val="FBAE40"/>
          </p15:clr>
        </p15:guide>
        <p15:guide id="10" orient="horz" pos="134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, Caption and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9C32234-5597-9943-BCC0-4D32D7864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3251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95F29C-14A0-5C4F-877C-1B28B706B781}"/>
              </a:ext>
            </a:extLst>
          </p:cNvPr>
          <p:cNvSpPr/>
          <p:nvPr userDrawn="1"/>
        </p:nvSpPr>
        <p:spPr>
          <a:xfrm>
            <a:off x="10325100" y="0"/>
            <a:ext cx="1866900" cy="6858000"/>
          </a:xfrm>
          <a:prstGeom prst="rect">
            <a:avLst/>
          </a:prstGeom>
          <a:pattFill prst="dk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4738DE-3A36-7743-9096-D88580B25A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2173" y="5592076"/>
            <a:ext cx="596515" cy="78799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56C97FE-F032-B847-BDE5-E74BCB78C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866" y="714887"/>
            <a:ext cx="4128416" cy="2714113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E74C142-31AF-234D-926E-15F7604CA2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2866" y="3691766"/>
            <a:ext cx="2854035" cy="1666717"/>
          </a:xfrm>
        </p:spPr>
        <p:txBody>
          <a:bodyPr>
            <a:noAutofit/>
          </a:bodyPr>
          <a:lstStyle>
            <a:lvl1pPr marL="0" indent="0" algn="l">
              <a:lnSpc>
                <a:spcPts val="2400"/>
              </a:lnSpc>
              <a:buNone/>
              <a:defRPr sz="1700" b="0" i="0" kern="0" spc="0" baseline="0">
                <a:solidFill>
                  <a:schemeClr val="bg1"/>
                </a:solidFill>
                <a:latin typeface="Source Sans Pro Light" panose="020B0403030403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</a:t>
            </a:r>
            <a:br>
              <a:rPr lang="en-US"/>
            </a:br>
            <a:r>
              <a:rPr lang="en-US"/>
              <a:t>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79934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50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itle, Caption and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9C32234-5597-9943-BCC0-4D32D7864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66900" y="0"/>
            <a:ext cx="103251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95F29C-14A0-5C4F-877C-1B28B706B7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866900" cy="6858000"/>
          </a:xfrm>
          <a:prstGeom prst="rect">
            <a:avLst/>
          </a:prstGeom>
          <a:pattFill prst="dk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4738DE-3A36-7743-9096-D88580B25A5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7073" y="5592076"/>
            <a:ext cx="596515" cy="78799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56C97FE-F032-B847-BDE5-E74BCB78C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1925" y="714887"/>
            <a:ext cx="4128416" cy="2714113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r">
              <a:defRPr sz="6000" b="1" i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E74C142-31AF-234D-926E-15F7604CA2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16306" y="3691766"/>
            <a:ext cx="2854035" cy="1666717"/>
          </a:xfrm>
        </p:spPr>
        <p:txBody>
          <a:bodyPr>
            <a:noAutofit/>
          </a:bodyPr>
          <a:lstStyle>
            <a:lvl1pPr marL="0" indent="0" algn="r">
              <a:lnSpc>
                <a:spcPts val="2400"/>
              </a:lnSpc>
              <a:buNone/>
              <a:defRPr sz="1700" b="0" i="0" kern="0" spc="0" baseline="0">
                <a:solidFill>
                  <a:schemeClr val="bg1"/>
                </a:solidFill>
                <a:latin typeface="Source Sans Pro Light" panose="020B0403030403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</a:t>
            </a:r>
            <a:br>
              <a:rPr lang="en-US"/>
            </a:br>
            <a:r>
              <a:rPr lang="en-US"/>
              <a:t>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53001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 with COPY +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C93F7C2-1EE6-7B46-AD76-676DC38D2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5"/>
            <a:ext cx="4991101" cy="870271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rgbClr val="01359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8076DE-3A61-F549-BC8D-062979F11F9F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rgbClr val="01359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83D09D6-5A99-A74C-8BF9-7080E38EEF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200" y="1828800"/>
            <a:ext cx="4610100" cy="36576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400"/>
              </a:spcBef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D972F3-B67C-BA41-9DE6-D0F069460CA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7073" y="5592076"/>
            <a:ext cx="596515" cy="78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867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8">
          <p15:clr>
            <a:srgbClr val="FBAE40"/>
          </p15:clr>
        </p15:guide>
        <p15:guide id="3" pos="768">
          <p15:clr>
            <a:srgbClr val="FBAE40"/>
          </p15:clr>
        </p15:guide>
        <p15:guide id="4" pos="3504" userDrawn="1">
          <p15:clr>
            <a:srgbClr val="FBAE40"/>
          </p15:clr>
        </p15:guide>
        <p15:guide id="6" orient="horz" pos="3456">
          <p15:clr>
            <a:srgbClr val="FBAE40"/>
          </p15:clr>
        </p15:guide>
        <p15:guide id="7" orient="horz" pos="1152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pos="4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itle with COPY +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C93F7C2-1EE6-7B46-AD76-676DC38D2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2699" y="571505"/>
            <a:ext cx="4991101" cy="870271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rgbClr val="01359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8076DE-3A61-F549-BC8D-062979F11F9F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rgbClr val="01359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E506AC32-CF8A-3240-BFFE-0BAE85B420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29400" y="1828800"/>
            <a:ext cx="4610100" cy="36576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400"/>
              </a:spcBef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E40814-8CAE-4841-B97D-1290FFB55C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2173" y="5592076"/>
            <a:ext cx="596515" cy="78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803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8">
          <p15:clr>
            <a:srgbClr val="FBAE40"/>
          </p15:clr>
        </p15:guide>
        <p15:guide id="3" pos="768">
          <p15:clr>
            <a:srgbClr val="FBAE40"/>
          </p15:clr>
        </p15:guide>
        <p15:guide id="4" pos="3504" userDrawn="1">
          <p15:clr>
            <a:srgbClr val="FBAE40"/>
          </p15:clr>
        </p15:guide>
        <p15:guide id="6" orient="horz" pos="3456">
          <p15:clr>
            <a:srgbClr val="FBAE40"/>
          </p15:clr>
        </p15:guide>
        <p15:guide id="7" orient="horz" pos="1152">
          <p15:clr>
            <a:srgbClr val="FBAE40"/>
          </p15:clr>
        </p15:guide>
        <p15:guide id="8" pos="4176" userDrawn="1">
          <p15:clr>
            <a:srgbClr val="FBAE40"/>
          </p15:clr>
        </p15:guide>
        <p15:guide id="9" pos="3840" userDrawn="1">
          <p15:clr>
            <a:srgbClr val="FBAE40"/>
          </p15:clr>
        </p15:guide>
        <p15:guide id="10" pos="691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 with DATA +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C93F7C2-1EE6-7B46-AD76-676DC38D2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5"/>
            <a:ext cx="4991101" cy="870271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rgbClr val="01359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8076DE-3A61-F549-BC8D-062979F11F9F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rgbClr val="01359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Chart Placeholder 2">
            <a:extLst>
              <a:ext uri="{FF2B5EF4-FFF2-40B4-BE49-F238E27FC236}">
                <a16:creationId xmlns:a16="http://schemas.microsoft.com/office/drawing/2014/main" id="{FF498322-C164-CC4D-B4E1-8A9EB2E70EA8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1219200" y="1828800"/>
            <a:ext cx="4343400" cy="3657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E473BD-D837-184C-BEBE-C0149E5773B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7073" y="5592076"/>
            <a:ext cx="596515" cy="78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72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8">
          <p15:clr>
            <a:srgbClr val="FBAE40"/>
          </p15:clr>
        </p15:guide>
        <p15:guide id="3" pos="768">
          <p15:clr>
            <a:srgbClr val="FBAE40"/>
          </p15:clr>
        </p15:guide>
        <p15:guide id="4" pos="3504" userDrawn="1">
          <p15:clr>
            <a:srgbClr val="FBAE40"/>
          </p15:clr>
        </p15:guide>
        <p15:guide id="6" orient="horz" pos="3456">
          <p15:clr>
            <a:srgbClr val="FBAE40"/>
          </p15:clr>
        </p15:guide>
        <p15:guide id="7" orient="horz" pos="1152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pos="4176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itle with DATA +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C93F7C2-1EE6-7B46-AD76-676DC38D2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2699" y="571505"/>
            <a:ext cx="4991101" cy="870271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rgbClr val="01359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8076DE-3A61-F549-BC8D-062979F11F9F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rgbClr val="01359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7A2FCD2B-FE36-6F49-9CCD-8E56619D4DFE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629400" y="1828800"/>
            <a:ext cx="4343400" cy="3657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FB6D81-F300-2047-B552-EEA5130E40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2173" y="5592076"/>
            <a:ext cx="596515" cy="78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084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8">
          <p15:clr>
            <a:srgbClr val="FBAE40"/>
          </p15:clr>
        </p15:guide>
        <p15:guide id="3" pos="768">
          <p15:clr>
            <a:srgbClr val="FBAE40"/>
          </p15:clr>
        </p15:guide>
        <p15:guide id="4" pos="3504" userDrawn="1">
          <p15:clr>
            <a:srgbClr val="FBAE40"/>
          </p15:clr>
        </p15:guide>
        <p15:guide id="6" orient="horz" pos="3456">
          <p15:clr>
            <a:srgbClr val="FBAE40"/>
          </p15:clr>
        </p15:guide>
        <p15:guide id="7" orient="horz" pos="1152">
          <p15:clr>
            <a:srgbClr val="FBAE40"/>
          </p15:clr>
        </p15:guide>
        <p15:guide id="8" pos="4176">
          <p15:clr>
            <a:srgbClr val="FBAE40"/>
          </p15:clr>
        </p15:guide>
        <p15:guide id="9" pos="3840">
          <p15:clr>
            <a:srgbClr val="FBAE40"/>
          </p15:clr>
        </p15:guide>
        <p15:guide id="10" pos="691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55656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4/14/24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624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C93F7C2-1EE6-7B46-AD76-676DC38D2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5"/>
            <a:ext cx="4991101" cy="870271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rgbClr val="01359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8076DE-3A61-F549-BC8D-062979F11F9F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rgbClr val="01359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83D09D6-5A99-A74C-8BF9-7080E38EEF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200" y="1828800"/>
            <a:ext cx="4610100" cy="36576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400"/>
              </a:spcBef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58A068-0B34-8744-823E-4A291939F95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7073" y="5592076"/>
            <a:ext cx="596515" cy="787998"/>
          </a:xfrm>
          <a:prstGeom prst="rect">
            <a:avLst/>
          </a:prstGeom>
        </p:spPr>
      </p:pic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9CF51F07-D41C-F145-88D1-66956E300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57950" y="0"/>
            <a:ext cx="573405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39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08" userDrawn="1">
          <p15:clr>
            <a:srgbClr val="FBAE40"/>
          </p15:clr>
        </p15:guide>
        <p15:guide id="3" pos="768" userDrawn="1">
          <p15:clr>
            <a:srgbClr val="FBAE40"/>
          </p15:clr>
        </p15:guide>
        <p15:guide id="4" pos="3504" userDrawn="1">
          <p15:clr>
            <a:srgbClr val="FBAE40"/>
          </p15:clr>
        </p15:guide>
        <p15:guide id="6" orient="horz" pos="3456" userDrawn="1">
          <p15:clr>
            <a:srgbClr val="FBAE40"/>
          </p15:clr>
        </p15:guide>
        <p15:guide id="7" orient="horz" pos="1152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pos="417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+ R.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C93F7C2-1EE6-7B46-AD76-676DC38D2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9329" y="571505"/>
            <a:ext cx="4991101" cy="870271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rgbClr val="01359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83D09D6-5A99-A74C-8BF9-7080E38EEF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59329" y="1858276"/>
            <a:ext cx="4610100" cy="3657600"/>
          </a:xfrm>
        </p:spPr>
        <p:txBody>
          <a:bodyPr>
            <a:noAutofit/>
          </a:bodyPr>
          <a:lstStyle>
            <a:lvl1pPr marL="342900" indent="-342900">
              <a:lnSpc>
                <a:spcPts val="24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0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/>
              <a:t>Bullet 1</a:t>
            </a:r>
          </a:p>
          <a:p>
            <a:pPr lvl="0"/>
            <a:r>
              <a:rPr lang="en-US"/>
              <a:t>Bullet 2</a:t>
            </a:r>
          </a:p>
          <a:p>
            <a:pPr lvl="0"/>
            <a:r>
              <a:rPr lang="en-US"/>
              <a:t>Bullet 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4738DE-3A36-7743-9096-D88580B25A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2173" y="5592076"/>
            <a:ext cx="596515" cy="787998"/>
          </a:xfrm>
          <a:prstGeom prst="rect">
            <a:avLst/>
          </a:prstGeom>
        </p:spPr>
      </p:pic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9CF51F07-D41C-F145-88D1-66956E300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77215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48076DE-3A61-F549-BC8D-062979F11F9F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rgbClr val="01359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7760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8">
          <p15:clr>
            <a:srgbClr val="FBAE40"/>
          </p15:clr>
        </p15:guide>
        <p15:guide id="3" pos="768">
          <p15:clr>
            <a:srgbClr val="FBAE40"/>
          </p15:clr>
        </p15:guide>
        <p15:guide id="4" pos="3504">
          <p15:clr>
            <a:srgbClr val="FBAE40"/>
          </p15:clr>
        </p15:guide>
        <p15:guide id="6" orient="horz" pos="3456">
          <p15:clr>
            <a:srgbClr val="FBAE40"/>
          </p15:clr>
        </p15:guide>
        <p15:guide id="7" orient="horz" pos="1152">
          <p15:clr>
            <a:srgbClr val="FBAE40"/>
          </p15:clr>
        </p15:guide>
        <p15:guide id="8" pos="3840">
          <p15:clr>
            <a:srgbClr val="FBAE40"/>
          </p15:clr>
        </p15:guide>
        <p15:guide id="9" pos="417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pattFill prst="dkUpDiag">
          <a:fgClr>
            <a:srgbClr val="004F9D"/>
          </a:fgClr>
          <a:bgClr>
            <a:srgbClr val="01359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56C97FE-F032-B847-BDE5-E74BCB78C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089" y="714886"/>
            <a:ext cx="5967713" cy="3988887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sz="7200" b="1" i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4738DE-3A36-7743-9096-D88580B25A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2173" y="5592076"/>
            <a:ext cx="596515" cy="78799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CB7C41-036F-3C46-985A-A2DA08A2D9DF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671793"/>
            <a:ext cx="7141580" cy="319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373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ection Header +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F95F29C-14A0-5C4F-877C-1B28B706B7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262718" cy="6858000"/>
          </a:xfrm>
          <a:prstGeom prst="rect">
            <a:avLst/>
          </a:prstGeom>
          <a:pattFill prst="dk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7A2BA2-B7FF-5149-B98F-44E9F3D7BA2B}"/>
              </a:ext>
            </a:extLst>
          </p:cNvPr>
          <p:cNvSpPr/>
          <p:nvPr userDrawn="1"/>
        </p:nvSpPr>
        <p:spPr>
          <a:xfrm>
            <a:off x="657676" y="3604628"/>
            <a:ext cx="1343891" cy="138546"/>
          </a:xfrm>
          <a:prstGeom prst="rect">
            <a:avLst/>
          </a:prstGeom>
          <a:solidFill>
            <a:srgbClr val="182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035FF9D-8F55-774F-A2D7-885F4FB16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501" y="954741"/>
            <a:ext cx="3328911" cy="2474259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rgbClr val="013591"/>
                </a:solidFill>
                <a:latin typeface="Source Sans Pro" panose="020B0503030403020204" pitchFamily="34" charset="77"/>
              </a:defRPr>
            </a:lvl1pPr>
          </a:lstStyle>
          <a:p>
            <a:endParaRPr lang="en-US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9CF51F07-D41C-F145-88D1-66956E300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2718" y="0"/>
            <a:ext cx="7929282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745200-ED8B-854E-8AF4-AE185B01A5B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7073" y="5592076"/>
            <a:ext cx="596515" cy="78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3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ection Header +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A240887-672A-304F-9FA5-1BEF1B2AE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29282" y="0"/>
            <a:ext cx="4262718" cy="6858000"/>
          </a:xfrm>
          <a:prstGeom prst="rect">
            <a:avLst/>
          </a:prstGeom>
          <a:pattFill prst="dk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9C32234-5597-9943-BCC0-4D32D7864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929282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4738DE-3A36-7743-9096-D88580B25A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2173" y="5592076"/>
            <a:ext cx="596515" cy="78799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A85F05C-984C-D042-AFBB-8851E753CF09}"/>
              </a:ext>
            </a:extLst>
          </p:cNvPr>
          <p:cNvSpPr/>
          <p:nvPr userDrawn="1"/>
        </p:nvSpPr>
        <p:spPr>
          <a:xfrm>
            <a:off x="8491193" y="3604628"/>
            <a:ext cx="1343891" cy="138546"/>
          </a:xfrm>
          <a:prstGeom prst="rect">
            <a:avLst/>
          </a:prstGeom>
          <a:solidFill>
            <a:srgbClr val="182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3CEF31-6BBD-F84E-936F-6782D772F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7018" y="954741"/>
            <a:ext cx="3328911" cy="2474259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rgbClr val="013591"/>
                </a:solidFill>
                <a:latin typeface="Source Sans Pro" panose="020B0503030403020204" pitchFamily="34" charset="77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65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82A7DE4-9D1B-B94D-B064-FC6B4CCD3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317"/>
            <a:ext cx="10515600" cy="878459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>
                <a:solidFill>
                  <a:srgbClr val="01359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2C1D0E4-3F7B-8E47-99F5-5078B9047C5E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rgbClr val="01359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3A0125DB-FA05-1F44-8F17-9B2134CCC5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200" y="1828800"/>
            <a:ext cx="9753600" cy="36576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400"/>
              </a:spcBef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7AFD6A-D2C0-A74E-9AFB-31DA6E393B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2173" y="5592076"/>
            <a:ext cx="596515" cy="78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476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72" userDrawn="1">
          <p15:clr>
            <a:srgbClr val="FBAE40"/>
          </p15:clr>
        </p15:guide>
        <p15:guide id="3" pos="768" userDrawn="1">
          <p15:clr>
            <a:srgbClr val="FBAE40"/>
          </p15:clr>
        </p15:guide>
        <p15:guide id="4" pos="6912" userDrawn="1">
          <p15:clr>
            <a:srgbClr val="FBAE40"/>
          </p15:clr>
        </p15:guide>
        <p15:guide id="5" orient="horz" pos="1152" userDrawn="1">
          <p15:clr>
            <a:srgbClr val="FBAE40"/>
          </p15:clr>
        </p15:guide>
        <p15:guide id="6" orient="horz" pos="345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 with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>
            <a:extLst>
              <a:ext uri="{FF2B5EF4-FFF2-40B4-BE49-F238E27FC236}">
                <a16:creationId xmlns:a16="http://schemas.microsoft.com/office/drawing/2014/main" id="{3B7F23B7-3D29-7648-8921-3A0E9180A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317"/>
            <a:ext cx="10515600" cy="878459"/>
          </a:xfrm>
          <a:prstGeom prst="rect">
            <a:avLst/>
          </a:prstGeom>
          <a:noFill/>
        </p:spPr>
        <p:txBody>
          <a:bodyPr anchor="b"/>
          <a:lstStyle>
            <a:lvl1pPr>
              <a:defRPr b="1" i="0">
                <a:solidFill>
                  <a:srgbClr val="01359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8FD7305-84FB-DD4D-8E52-33C2B3B6A0A5}"/>
              </a:ext>
            </a:extLst>
          </p:cNvPr>
          <p:cNvCxnSpPr/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rgbClr val="01359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B0015C2C-C98E-C64F-B39D-C237006462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200" y="1828800"/>
            <a:ext cx="9753600" cy="3657600"/>
          </a:xfrm>
        </p:spPr>
        <p:txBody>
          <a:bodyPr>
            <a:noAutofit/>
          </a:bodyPr>
          <a:lstStyle>
            <a:lvl1pPr marL="0" indent="-160020">
              <a:lnSpc>
                <a:spcPts val="24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10FF76-DE25-8D40-8EFE-7B9A471F04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2173" y="5592076"/>
            <a:ext cx="596515" cy="78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952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72" userDrawn="1">
          <p15:clr>
            <a:srgbClr val="FBAE40"/>
          </p15:clr>
        </p15:guide>
        <p15:guide id="3" pos="768" userDrawn="1">
          <p15:clr>
            <a:srgbClr val="FBAE40"/>
          </p15:clr>
        </p15:guide>
        <p15:guide id="4" pos="6912" userDrawn="1">
          <p15:clr>
            <a:srgbClr val="FBAE40"/>
          </p15:clr>
        </p15:guide>
        <p15:guide id="5" orient="horz" pos="1152" userDrawn="1">
          <p15:clr>
            <a:srgbClr val="FBAE40"/>
          </p15:clr>
        </p15:guide>
        <p15:guide id="6" orient="horz" pos="345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 with Copy +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D75C93F-9B39-B14E-8F95-3F4F71234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317"/>
            <a:ext cx="10515600" cy="878459"/>
          </a:xfrm>
          <a:prstGeom prst="rect">
            <a:avLst/>
          </a:prstGeom>
          <a:noFill/>
        </p:spPr>
        <p:txBody>
          <a:bodyPr anchor="b"/>
          <a:lstStyle>
            <a:lvl1pPr>
              <a:defRPr b="1" i="0">
                <a:solidFill>
                  <a:srgbClr val="01359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BB6FEF-CAD6-8545-B06F-55D8B5926E2B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rgbClr val="01359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F7B34011-377E-CE42-9302-79559B2A06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200" y="1828800"/>
            <a:ext cx="4343400" cy="36576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400"/>
              </a:spcBef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84056BA-2837-8F44-8004-739C36682A5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629400" y="1828800"/>
            <a:ext cx="4343400" cy="36576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8957F7-CF9F-E448-9A02-EAAD09EF47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2173" y="5592076"/>
            <a:ext cx="596515" cy="78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4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68" userDrawn="1">
          <p15:clr>
            <a:srgbClr val="FBAE40"/>
          </p15:clr>
        </p15:guide>
        <p15:guide id="3" orient="horz" pos="1152" userDrawn="1">
          <p15:clr>
            <a:srgbClr val="FBAE40"/>
          </p15:clr>
        </p15:guide>
        <p15:guide id="4" orient="horz" pos="3456" userDrawn="1">
          <p15:clr>
            <a:srgbClr val="FBAE40"/>
          </p15:clr>
        </p15:guide>
        <p15:guide id="5" pos="6912" userDrawn="1">
          <p15:clr>
            <a:srgbClr val="FBAE40"/>
          </p15:clr>
        </p15:guide>
        <p15:guide id="6" pos="3840" userDrawn="1">
          <p15:clr>
            <a:srgbClr val="FBAE40"/>
          </p15:clr>
        </p15:guide>
        <p15:guide id="7" pos="4176" userDrawn="1">
          <p15:clr>
            <a:srgbClr val="FBAE40"/>
          </p15:clr>
        </p15:guide>
        <p15:guide id="8" pos="350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A0E167-3836-0642-BCC3-4535E090A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0"/>
            <a:ext cx="10515600" cy="864725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6B000-B4CE-5D45-B0F6-37FF6D9B6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1828800"/>
            <a:ext cx="9753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B69483-D310-4C47-9384-835ED571A6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77"/>
              </a:defRPr>
            </a:lvl1pPr>
          </a:lstStyle>
          <a:p>
            <a:endParaRPr 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C688A30-D0E0-AF4A-AB9B-CD0AC88CA1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77"/>
              </a:defRPr>
            </a:lvl1pPr>
          </a:lstStyle>
          <a:p>
            <a:fld id="{6662B9F8-EAF5-A544-B3D2-43A2A7884903}" type="datetimeFigureOut">
              <a:rPr lang="en-US" smtClean="0"/>
              <a:pPr/>
              <a:t>4/14/24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47E2A7E-8957-394B-836C-16BA372D57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77"/>
              </a:defRPr>
            </a:lvl1pPr>
          </a:lstStyle>
          <a:p>
            <a:fld id="{F9DACE89-5049-9D42-8713-0737A9D748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588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83" r:id="rId2"/>
    <p:sldLayoutId id="2147483708" r:id="rId3"/>
    <p:sldLayoutId id="2147483673" r:id="rId4"/>
    <p:sldLayoutId id="2147483694" r:id="rId5"/>
    <p:sldLayoutId id="2147483695" r:id="rId6"/>
    <p:sldLayoutId id="2147483682" r:id="rId7"/>
    <p:sldLayoutId id="2147483672" r:id="rId8"/>
    <p:sldLayoutId id="2147483684" r:id="rId9"/>
    <p:sldLayoutId id="2147483686" r:id="rId10"/>
    <p:sldLayoutId id="2147483687" r:id="rId11"/>
    <p:sldLayoutId id="2147483689" r:id="rId12"/>
    <p:sldLayoutId id="2147483688" r:id="rId13"/>
    <p:sldLayoutId id="2147483690" r:id="rId14"/>
    <p:sldLayoutId id="2147483691" r:id="rId15"/>
    <p:sldLayoutId id="2147483692" r:id="rId16"/>
    <p:sldLayoutId id="2147483693" r:id="rId17"/>
    <p:sldLayoutId id="2147483677" r:id="rId18"/>
    <p:sldLayoutId id="2147483737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13591"/>
          </a:solidFill>
          <a:latin typeface="Source Sans Pro" panose="020B0503030403020204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4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0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diagramLayout" Target="../diagrams/layout3.xml"/><Relationship Id="rId7" Type="http://schemas.openxmlformats.org/officeDocument/2006/relationships/image" Target="../media/image44.png"/><Relationship Id="rId12" Type="http://schemas.openxmlformats.org/officeDocument/2006/relationships/image" Target="../media/image49.sv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openxmlformats.org/officeDocument/2006/relationships/image" Target="../media/image48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47.sv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87/cbe.13-08-0154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46DF101-A675-804C-BE5B-0B1B1652D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4896" y="3258491"/>
            <a:ext cx="7850577" cy="1798645"/>
          </a:xfrm>
        </p:spPr>
        <p:txBody>
          <a:bodyPr/>
          <a:lstStyle/>
          <a:p>
            <a:r>
              <a:rPr lang="en-US" b="0" dirty="0">
                <a:latin typeface="Source Sans Pro"/>
                <a:ea typeface="Source Sans Pro"/>
                <a:cs typeface="Times New Roman"/>
              </a:rPr>
              <a:t>Exploring Graduate Teaching Assistants’ Teaching Practices in a Purposefully Designed Active Learning Environment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5E807956-4631-E840-A00A-A0F59B890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4896" y="5057136"/>
            <a:ext cx="7745193" cy="80550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Source Sans Pro Light"/>
              </a:rPr>
              <a:t>Lauren Sager*, </a:t>
            </a:r>
            <a:r>
              <a:rPr lang="en-US" b="1" dirty="0">
                <a:latin typeface="Source Sans Pro Light"/>
              </a:rPr>
              <a:t>Rebecca Butler</a:t>
            </a:r>
            <a:r>
              <a:rPr lang="en-US" dirty="0">
                <a:latin typeface="Source Sans Pro Light"/>
              </a:rPr>
              <a:t>*, Orly Buchbinder*, </a:t>
            </a:r>
            <a:r>
              <a:rPr lang="en-US" dirty="0" err="1">
                <a:latin typeface="Source Sans Pro Light"/>
              </a:rPr>
              <a:t>Nigar</a:t>
            </a:r>
            <a:r>
              <a:rPr lang="en-US" dirty="0">
                <a:latin typeface="Source Sans Pro Light"/>
              </a:rPr>
              <a:t> </a:t>
            </a:r>
            <a:r>
              <a:rPr lang="en-US" dirty="0" err="1">
                <a:latin typeface="Source Sans Pro Light"/>
              </a:rPr>
              <a:t>Altindis</a:t>
            </a:r>
            <a:r>
              <a:rPr lang="en-US" dirty="0">
                <a:latin typeface="Source Sans Pro Light"/>
              </a:rPr>
              <a:t>** and Karen Graham*</a:t>
            </a:r>
            <a:endParaRPr lang="en-US" dirty="0"/>
          </a:p>
          <a:p>
            <a:r>
              <a:rPr lang="en-US" dirty="0">
                <a:latin typeface="Source Sans Pro Light"/>
                <a:ea typeface="Source Sans Pro Light"/>
              </a:rPr>
              <a:t>*University of New Hampshire and ** University of Alabama</a:t>
            </a:r>
          </a:p>
          <a:p>
            <a:r>
              <a:rPr lang="en-US" dirty="0">
                <a:latin typeface="Source Sans Pro Light"/>
                <a:ea typeface="Source Sans Pro Light"/>
              </a:rPr>
              <a:t>April 15, 2024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E44504-0370-7DBA-3EFC-88EF2FD82B75}"/>
              </a:ext>
            </a:extLst>
          </p:cNvPr>
          <p:cNvSpPr txBox="1"/>
          <p:nvPr/>
        </p:nvSpPr>
        <p:spPr>
          <a:xfrm>
            <a:off x="7359471" y="6091529"/>
            <a:ext cx="4130618" cy="6001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dirty="0"/>
              <a:t>Supported by NSF IUSE Award No. 2013427. The opinions expressed herein are those of the authors and do not necessarily reflect the views of the  NSF.</a:t>
            </a:r>
          </a:p>
        </p:txBody>
      </p:sp>
      <p:pic>
        <p:nvPicPr>
          <p:cNvPr id="3" name="Picture 3" descr="Logo&#10;&#10;Description automatically generated">
            <a:extLst>
              <a:ext uri="{FF2B5EF4-FFF2-40B4-BE49-F238E27FC236}">
                <a16:creationId xmlns:a16="http://schemas.microsoft.com/office/drawing/2014/main" id="{8EF53787-8311-21C4-DC23-29F735D0A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2966" y="5945578"/>
            <a:ext cx="676275" cy="66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273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6897A5-AE40-1F88-F80E-EBAB6F449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1958" y="2475407"/>
            <a:ext cx="5290591" cy="28690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792E71-FAA0-A2F1-CC26-6868EC609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Ava’s Classroom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A298DC-7809-4087-C37C-D13BFA995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82662"/>
            <a:ext cx="4965700" cy="303530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5772858-DD7E-7E2F-898F-474BFE329C91}"/>
              </a:ext>
            </a:extLst>
          </p:cNvPr>
          <p:cNvSpPr/>
          <p:nvPr/>
        </p:nvSpPr>
        <p:spPr>
          <a:xfrm>
            <a:off x="2051048" y="1595519"/>
            <a:ext cx="2540000" cy="533400"/>
          </a:xfrm>
          <a:prstGeom prst="roundRect">
            <a:avLst/>
          </a:prstGeom>
          <a:solidFill>
            <a:srgbClr val="01349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GTAs’ Actions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B1BBB22-2A00-DAC8-2B91-40731D91AA92}"/>
              </a:ext>
            </a:extLst>
          </p:cNvPr>
          <p:cNvSpPr/>
          <p:nvPr/>
        </p:nvSpPr>
        <p:spPr>
          <a:xfrm>
            <a:off x="7600952" y="1595519"/>
            <a:ext cx="2540000" cy="533400"/>
          </a:xfrm>
          <a:prstGeom prst="roundRect">
            <a:avLst/>
          </a:prstGeom>
          <a:solidFill>
            <a:srgbClr val="01349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Students’ Actions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9D426F6-0141-CA29-7282-9BE8721BC726}"/>
              </a:ext>
            </a:extLst>
          </p:cNvPr>
          <p:cNvSpPr/>
          <p:nvPr/>
        </p:nvSpPr>
        <p:spPr>
          <a:xfrm>
            <a:off x="3008461" y="5495598"/>
            <a:ext cx="6175077" cy="927100"/>
          </a:xfrm>
          <a:prstGeom prst="roundRect">
            <a:avLst/>
          </a:prstGeom>
          <a:noFill/>
          <a:ln w="38100">
            <a:solidFill>
              <a:srgbClr val="0134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Ava’s classroom is similar to Ursula’s but with a stronger focus on independent student work; Ava </a:t>
            </a:r>
            <a:r>
              <a:rPr lang="en-US" i="1">
                <a:solidFill>
                  <a:srgbClr val="72248E"/>
                </a:solidFill>
              </a:rPr>
              <a:t>waits </a:t>
            </a:r>
            <a:r>
              <a:rPr lang="en-US">
                <a:solidFill>
                  <a:schemeClr val="tx1"/>
                </a:solidFill>
              </a:rPr>
              <a:t>and her students </a:t>
            </a:r>
            <a:r>
              <a:rPr lang="en-US" i="1">
                <a:solidFill>
                  <a:srgbClr val="FAA93A"/>
                </a:solidFill>
              </a:rPr>
              <a:t>independently think 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2CAD248-DFC4-206F-A27D-0B22127ED225}"/>
              </a:ext>
            </a:extLst>
          </p:cNvPr>
          <p:cNvSpPr/>
          <p:nvPr/>
        </p:nvSpPr>
        <p:spPr>
          <a:xfrm>
            <a:off x="1789112" y="2455835"/>
            <a:ext cx="523872" cy="4986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74A1025-25B0-0FE7-0305-516A084BB991}"/>
              </a:ext>
            </a:extLst>
          </p:cNvPr>
          <p:cNvSpPr/>
          <p:nvPr/>
        </p:nvSpPr>
        <p:spPr>
          <a:xfrm>
            <a:off x="7237412" y="4043335"/>
            <a:ext cx="523872" cy="4986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511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ADD840-9660-3AC0-CBB6-B02759155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4569" y="2001031"/>
            <a:ext cx="3538615" cy="47546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670D3F-AB6E-830D-1362-47675FC53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ource Sans Pro"/>
                <a:ea typeface="Source Sans Pro"/>
              </a:rPr>
              <a:t>Ava's Classroom </a:t>
            </a:r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056AF95-1D92-9039-A57B-7D468DC61E84}"/>
              </a:ext>
            </a:extLst>
          </p:cNvPr>
          <p:cNvSpPr/>
          <p:nvPr/>
        </p:nvSpPr>
        <p:spPr>
          <a:xfrm>
            <a:off x="838200" y="2002536"/>
            <a:ext cx="3608172" cy="1871300"/>
          </a:xfrm>
          <a:prstGeom prst="roundRect">
            <a:avLst/>
          </a:prstGeom>
          <a:noFill/>
          <a:ln w="38100">
            <a:solidFill>
              <a:srgbClr val="0134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Ava’s classroom is similar to Ursula’s but with a stronger focus on independent student work. Ava </a:t>
            </a:r>
            <a:r>
              <a:rPr lang="en-US" i="1">
                <a:solidFill>
                  <a:srgbClr val="72248E"/>
                </a:solidFill>
              </a:rPr>
              <a:t>waits </a:t>
            </a:r>
            <a:r>
              <a:rPr lang="en-US">
                <a:solidFill>
                  <a:schemeClr val="tx1"/>
                </a:solidFill>
              </a:rPr>
              <a:t>and her students </a:t>
            </a:r>
            <a:r>
              <a:rPr lang="en-US" i="1">
                <a:solidFill>
                  <a:srgbClr val="FAA93A"/>
                </a:solidFill>
              </a:rPr>
              <a:t>independently think </a:t>
            </a:r>
          </a:p>
        </p:txBody>
      </p:sp>
      <p:pic>
        <p:nvPicPr>
          <p:cNvPr id="11" name="Graphic 10" descr="User outline">
            <a:extLst>
              <a:ext uri="{FF2B5EF4-FFF2-40B4-BE49-F238E27FC236}">
                <a16:creationId xmlns:a16="http://schemas.microsoft.com/office/drawing/2014/main" id="{900F92E7-9143-B97A-48C6-B4FDD54266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7057" y="5591285"/>
            <a:ext cx="914400" cy="914400"/>
          </a:xfrm>
          <a:prstGeom prst="rect">
            <a:avLst/>
          </a:prstGeom>
        </p:spPr>
      </p:pic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BC6C435E-9F79-8870-EEEF-F8D8087E0669}"/>
              </a:ext>
            </a:extLst>
          </p:cNvPr>
          <p:cNvSpPr/>
          <p:nvPr/>
        </p:nvSpPr>
        <p:spPr>
          <a:xfrm>
            <a:off x="1222544" y="4177177"/>
            <a:ext cx="3361295" cy="1564404"/>
          </a:xfrm>
          <a:prstGeom prst="wedgeRoundRectCallout">
            <a:avLst>
              <a:gd name="adj1" fmla="val -50568"/>
              <a:gd name="adj2" fmla="val 61820"/>
              <a:gd name="adj3" fmla="val 16667"/>
            </a:avLst>
          </a:prstGeom>
          <a:solidFill>
            <a:srgbClr val="01349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Active learning requires “the student thinking more deeply about the topic”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BD45F5B-DE64-5F72-877B-6314A3EDA2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3839" y="1584474"/>
            <a:ext cx="3928047" cy="5119140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B4C8B6F-1AF0-69B9-FA03-C4A1AC89CABF}"/>
              </a:ext>
            </a:extLst>
          </p:cNvPr>
          <p:cNvSpPr/>
          <p:nvPr/>
        </p:nvSpPr>
        <p:spPr>
          <a:xfrm>
            <a:off x="5419182" y="6294683"/>
            <a:ext cx="2024743" cy="422007"/>
          </a:xfrm>
          <a:prstGeom prst="roundRect">
            <a:avLst/>
          </a:prstGeom>
          <a:solidFill>
            <a:srgbClr val="01349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Ava’s Actions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ED89101-76F3-D108-7102-A60951594E79}"/>
              </a:ext>
            </a:extLst>
          </p:cNvPr>
          <p:cNvSpPr/>
          <p:nvPr/>
        </p:nvSpPr>
        <p:spPr>
          <a:xfrm>
            <a:off x="9274152" y="6294682"/>
            <a:ext cx="2024743" cy="422007"/>
          </a:xfrm>
          <a:prstGeom prst="roundRect">
            <a:avLst/>
          </a:prstGeom>
          <a:solidFill>
            <a:srgbClr val="01349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Students’ Actions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B35F486-61C1-AE64-69AB-EBFBD2FB1E62}"/>
              </a:ext>
            </a:extLst>
          </p:cNvPr>
          <p:cNvSpPr/>
          <p:nvPr/>
        </p:nvSpPr>
        <p:spPr>
          <a:xfrm>
            <a:off x="6096000" y="1906879"/>
            <a:ext cx="749300" cy="7533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72DA1D-8E23-9FCB-A623-34BC89DAA9A4}"/>
              </a:ext>
            </a:extLst>
          </p:cNvPr>
          <p:cNvSpPr/>
          <p:nvPr/>
        </p:nvSpPr>
        <p:spPr>
          <a:xfrm>
            <a:off x="9605246" y="4582697"/>
            <a:ext cx="897653" cy="10085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36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92E71-FAA0-A2F1-CC26-6868EC609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Phoenix’s Classroom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5772858-DD7E-7E2F-898F-474BFE329C91}"/>
              </a:ext>
            </a:extLst>
          </p:cNvPr>
          <p:cNvSpPr/>
          <p:nvPr/>
        </p:nvSpPr>
        <p:spPr>
          <a:xfrm>
            <a:off x="2051048" y="1595519"/>
            <a:ext cx="2540000" cy="533400"/>
          </a:xfrm>
          <a:prstGeom prst="roundRect">
            <a:avLst/>
          </a:prstGeom>
          <a:solidFill>
            <a:srgbClr val="01349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GTAs’ Actions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B1BBB22-2A00-DAC8-2B91-40731D91AA92}"/>
              </a:ext>
            </a:extLst>
          </p:cNvPr>
          <p:cNvSpPr/>
          <p:nvPr/>
        </p:nvSpPr>
        <p:spPr>
          <a:xfrm>
            <a:off x="7600952" y="1595519"/>
            <a:ext cx="2540000" cy="533400"/>
          </a:xfrm>
          <a:prstGeom prst="roundRect">
            <a:avLst/>
          </a:prstGeom>
          <a:solidFill>
            <a:srgbClr val="01349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Students’ Actions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9D426F6-0141-CA29-7282-9BE8721BC726}"/>
              </a:ext>
            </a:extLst>
          </p:cNvPr>
          <p:cNvSpPr/>
          <p:nvPr/>
        </p:nvSpPr>
        <p:spPr>
          <a:xfrm>
            <a:off x="3008461" y="5495598"/>
            <a:ext cx="6175077" cy="927100"/>
          </a:xfrm>
          <a:prstGeom prst="roundRect">
            <a:avLst/>
          </a:prstGeom>
          <a:noFill/>
          <a:ln w="38100">
            <a:solidFill>
              <a:srgbClr val="0134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Ava and Phoenix’s students’ actions are relatively similar, but their own actions are distinct. Phoenix does more </a:t>
            </a:r>
            <a:r>
              <a:rPr lang="en-US" i="1" dirty="0">
                <a:solidFill>
                  <a:srgbClr val="862F1F"/>
                </a:solidFill>
              </a:rPr>
              <a:t>admin </a:t>
            </a:r>
            <a:r>
              <a:rPr lang="en-US" dirty="0">
                <a:solidFill>
                  <a:schemeClr val="tx1"/>
                </a:solidFill>
              </a:rPr>
              <a:t>and drops </a:t>
            </a:r>
            <a:r>
              <a:rPr lang="en-US" i="1" dirty="0">
                <a:solidFill>
                  <a:srgbClr val="9ACD4C"/>
                </a:solidFill>
              </a:rPr>
              <a:t>lecture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and</a:t>
            </a:r>
            <a:r>
              <a:rPr lang="en-US" i="1" dirty="0">
                <a:solidFill>
                  <a:srgbClr val="FAA93A"/>
                </a:solidFill>
                <a:ea typeface="Source Sans Pro" panose="020B0503030403020204" pitchFamily="34" charset="77"/>
              </a:rPr>
              <a:t> real time writing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DA07C1-2E8B-A6C5-9911-05F892C67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404981"/>
            <a:ext cx="4419600" cy="28575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2CAD248-DFC4-206F-A27D-0B22127ED225}"/>
              </a:ext>
            </a:extLst>
          </p:cNvPr>
          <p:cNvSpPr/>
          <p:nvPr/>
        </p:nvSpPr>
        <p:spPr>
          <a:xfrm>
            <a:off x="1820864" y="2720649"/>
            <a:ext cx="523872" cy="4986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A51ADAA-4E77-326A-0909-282C9D8CC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2" y="2584665"/>
            <a:ext cx="5350805" cy="2767658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D74A1025-25B0-0FE7-0305-516A084BB991}"/>
              </a:ext>
            </a:extLst>
          </p:cNvPr>
          <p:cNvSpPr/>
          <p:nvPr/>
        </p:nvSpPr>
        <p:spPr>
          <a:xfrm>
            <a:off x="4227512" y="4379548"/>
            <a:ext cx="523872" cy="5988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51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70D3F-AB6E-830D-1362-47675FC53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ource Sans Pro"/>
                <a:ea typeface="Source Sans Pro"/>
              </a:rPr>
              <a:t>Phoenix's Classroom </a:t>
            </a:r>
            <a:endParaRPr lang="en-US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056AF95-1D92-9039-A57B-7D468DC61E84}"/>
              </a:ext>
            </a:extLst>
          </p:cNvPr>
          <p:cNvSpPr/>
          <p:nvPr/>
        </p:nvSpPr>
        <p:spPr>
          <a:xfrm>
            <a:off x="838200" y="2002536"/>
            <a:ext cx="3608172" cy="1871300"/>
          </a:xfrm>
          <a:prstGeom prst="roundRect">
            <a:avLst/>
          </a:prstGeom>
          <a:noFill/>
          <a:ln w="38100">
            <a:solidFill>
              <a:srgbClr val="0134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Phoenix didn’t have an intro and student sharing at the end of class was briefer (</a:t>
            </a:r>
            <a:r>
              <a:rPr lang="en-US" i="1" dirty="0">
                <a:solidFill>
                  <a:srgbClr val="D35940"/>
                </a:solidFill>
              </a:rPr>
              <a:t>follow up</a:t>
            </a:r>
            <a:r>
              <a:rPr lang="en-US" dirty="0">
                <a:solidFill>
                  <a:schemeClr val="tx1"/>
                </a:solidFill>
              </a:rPr>
              <a:t>). She focused on </a:t>
            </a:r>
            <a:r>
              <a:rPr lang="en-US" i="1" dirty="0">
                <a:solidFill>
                  <a:srgbClr val="862F1F"/>
                </a:solidFill>
              </a:rPr>
              <a:t>admin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i="1" dirty="0">
                <a:solidFill>
                  <a:srgbClr val="8AC4A8"/>
                </a:solidFill>
              </a:rPr>
              <a:t>moving and guiding </a:t>
            </a:r>
          </a:p>
        </p:txBody>
      </p:sp>
      <p:pic>
        <p:nvPicPr>
          <p:cNvPr id="11" name="Graphic 10" descr="User outline">
            <a:extLst>
              <a:ext uri="{FF2B5EF4-FFF2-40B4-BE49-F238E27FC236}">
                <a16:creationId xmlns:a16="http://schemas.microsoft.com/office/drawing/2014/main" id="{900F92E7-9143-B97A-48C6-B4FDD5426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7057" y="5591285"/>
            <a:ext cx="914400" cy="914400"/>
          </a:xfrm>
          <a:prstGeom prst="rect">
            <a:avLst/>
          </a:prstGeom>
        </p:spPr>
      </p:pic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BC6C435E-9F79-8870-EEEF-F8D8087E0669}"/>
              </a:ext>
            </a:extLst>
          </p:cNvPr>
          <p:cNvSpPr/>
          <p:nvPr/>
        </p:nvSpPr>
        <p:spPr>
          <a:xfrm>
            <a:off x="1222544" y="4177177"/>
            <a:ext cx="3361295" cy="1564404"/>
          </a:xfrm>
          <a:prstGeom prst="wedgeRoundRectCallout">
            <a:avLst>
              <a:gd name="adj1" fmla="val -50568"/>
              <a:gd name="adj2" fmla="val 61820"/>
              <a:gd name="adj3" fmla="val 16667"/>
            </a:avLst>
          </a:prstGeom>
          <a:solidFill>
            <a:srgbClr val="01349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Phoenix’s role is to “help each individual student”</a:t>
            </a:r>
          </a:p>
        </p:txBody>
      </p:sp>
      <p:pic>
        <p:nvPicPr>
          <p:cNvPr id="8" name="Picture 7" descr="A screenshot of a graph&#10;&#10;Description automatically generated">
            <a:extLst>
              <a:ext uri="{FF2B5EF4-FFF2-40B4-BE49-F238E27FC236}">
                <a16:creationId xmlns:a16="http://schemas.microsoft.com/office/drawing/2014/main" id="{9B0A7A03-14CD-D964-0C0F-03801DEEF1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9222" y="1851770"/>
            <a:ext cx="3487379" cy="4864919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B4C8B6F-1AF0-69B9-FA03-C4A1AC89CABF}"/>
              </a:ext>
            </a:extLst>
          </p:cNvPr>
          <p:cNvSpPr/>
          <p:nvPr/>
        </p:nvSpPr>
        <p:spPr>
          <a:xfrm>
            <a:off x="5419182" y="6294683"/>
            <a:ext cx="2024743" cy="422007"/>
          </a:xfrm>
          <a:prstGeom prst="roundRect">
            <a:avLst/>
          </a:prstGeom>
          <a:solidFill>
            <a:srgbClr val="01349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Phoenix’s Actions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BAE154-5BDC-5EB2-9C3E-6E35953D46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6601" y="2304846"/>
            <a:ext cx="3835399" cy="4553154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ED89101-76F3-D108-7102-A60951594E79}"/>
              </a:ext>
            </a:extLst>
          </p:cNvPr>
          <p:cNvSpPr/>
          <p:nvPr/>
        </p:nvSpPr>
        <p:spPr>
          <a:xfrm>
            <a:off x="9269277" y="6294682"/>
            <a:ext cx="2024743" cy="422007"/>
          </a:xfrm>
          <a:prstGeom prst="roundRect">
            <a:avLst/>
          </a:prstGeom>
          <a:solidFill>
            <a:srgbClr val="01349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Students’ Actions</a:t>
            </a:r>
          </a:p>
        </p:txBody>
      </p:sp>
    </p:spTree>
    <p:extLst>
      <p:ext uri="{BB962C8B-B14F-4D97-AF65-F5344CB8AC3E}">
        <p14:creationId xmlns:p14="http://schemas.microsoft.com/office/powerpoint/2010/main" val="856645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92E71-FAA0-A2F1-CC26-6868EC609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Cole’s Classroom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5772858-DD7E-7E2F-898F-474BFE329C91}"/>
              </a:ext>
            </a:extLst>
          </p:cNvPr>
          <p:cNvSpPr/>
          <p:nvPr/>
        </p:nvSpPr>
        <p:spPr>
          <a:xfrm>
            <a:off x="2051048" y="1595519"/>
            <a:ext cx="2540000" cy="533400"/>
          </a:xfrm>
          <a:prstGeom prst="roundRect">
            <a:avLst/>
          </a:prstGeom>
          <a:solidFill>
            <a:srgbClr val="01349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GTAs’ Actions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B1BBB22-2A00-DAC8-2B91-40731D91AA92}"/>
              </a:ext>
            </a:extLst>
          </p:cNvPr>
          <p:cNvSpPr/>
          <p:nvPr/>
        </p:nvSpPr>
        <p:spPr>
          <a:xfrm>
            <a:off x="7600952" y="1595519"/>
            <a:ext cx="2540000" cy="533400"/>
          </a:xfrm>
          <a:prstGeom prst="roundRect">
            <a:avLst/>
          </a:prstGeom>
          <a:solidFill>
            <a:srgbClr val="01349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Students’ Actions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9D426F6-0141-CA29-7282-9BE8721BC726}"/>
              </a:ext>
            </a:extLst>
          </p:cNvPr>
          <p:cNvSpPr/>
          <p:nvPr/>
        </p:nvSpPr>
        <p:spPr>
          <a:xfrm>
            <a:off x="3008461" y="5495598"/>
            <a:ext cx="6175077" cy="927100"/>
          </a:xfrm>
          <a:prstGeom prst="roundRect">
            <a:avLst/>
          </a:prstGeom>
          <a:noFill/>
          <a:ln w="38100">
            <a:solidFill>
              <a:srgbClr val="0134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Cole had the highest percentage of </a:t>
            </a:r>
            <a:r>
              <a:rPr lang="en-US" i="1" dirty="0">
                <a:solidFill>
                  <a:srgbClr val="72248E"/>
                </a:solidFill>
              </a:rPr>
              <a:t>waiting</a:t>
            </a:r>
            <a:r>
              <a:rPr lang="en-US" dirty="0">
                <a:solidFill>
                  <a:schemeClr val="tx1"/>
                </a:solidFill>
              </a:rPr>
              <a:t>, and </a:t>
            </a:r>
            <a:r>
              <a:rPr lang="en-US" i="1" dirty="0">
                <a:solidFill>
                  <a:srgbClr val="2D6288"/>
                </a:solidFill>
              </a:rPr>
              <a:t>other</a:t>
            </a:r>
            <a:r>
              <a:rPr lang="en-US" dirty="0">
                <a:solidFill>
                  <a:schemeClr val="tx1"/>
                </a:solidFill>
              </a:rPr>
              <a:t> codes marked times that he left the room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AA7098-3C5B-FC8B-6494-C8561E84C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529" y="2575513"/>
            <a:ext cx="4938017" cy="26718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1CFC6A-6149-1DE4-5D32-1F976C5033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399" y="2377158"/>
            <a:ext cx="4445000" cy="28702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C98CF1D-84D1-3AA7-48E3-1165E448FD40}"/>
              </a:ext>
            </a:extLst>
          </p:cNvPr>
          <p:cNvSpPr/>
          <p:nvPr/>
        </p:nvSpPr>
        <p:spPr>
          <a:xfrm>
            <a:off x="1868713" y="2757713"/>
            <a:ext cx="489857" cy="3809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75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70D3F-AB6E-830D-1362-47675FC53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ource Sans Pro"/>
                <a:ea typeface="Source Sans Pro"/>
              </a:rPr>
              <a:t>Cole's Classroom </a:t>
            </a:r>
            <a:endParaRPr lang="en-US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056AF95-1D92-9039-A57B-7D468DC61E84}"/>
              </a:ext>
            </a:extLst>
          </p:cNvPr>
          <p:cNvSpPr/>
          <p:nvPr/>
        </p:nvSpPr>
        <p:spPr>
          <a:xfrm>
            <a:off x="838200" y="2002536"/>
            <a:ext cx="3608172" cy="1871300"/>
          </a:xfrm>
          <a:prstGeom prst="roundRect">
            <a:avLst/>
          </a:prstGeom>
          <a:noFill/>
          <a:ln w="38100">
            <a:solidFill>
              <a:srgbClr val="0134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Cole focuses on </a:t>
            </a:r>
            <a:r>
              <a:rPr lang="en-US" i="1" dirty="0">
                <a:solidFill>
                  <a:srgbClr val="8AC4A8"/>
                </a:solidFill>
              </a:rPr>
              <a:t>moving and guiding</a:t>
            </a:r>
            <a:r>
              <a:rPr lang="en-US" dirty="0">
                <a:solidFill>
                  <a:schemeClr val="tx1"/>
                </a:solidFill>
              </a:rPr>
              <a:t> while his students do </a:t>
            </a:r>
            <a:r>
              <a:rPr lang="en-US" dirty="0">
                <a:solidFill>
                  <a:srgbClr val="B258D3"/>
                </a:solidFill>
              </a:rPr>
              <a:t>group</a:t>
            </a:r>
            <a:r>
              <a:rPr lang="en-US" dirty="0">
                <a:solidFill>
                  <a:schemeClr val="tx1"/>
                </a:solidFill>
              </a:rPr>
              <a:t> or </a:t>
            </a:r>
            <a:r>
              <a:rPr lang="en-US" i="1" dirty="0">
                <a:solidFill>
                  <a:srgbClr val="FAA93A"/>
                </a:solidFill>
              </a:rPr>
              <a:t>independent</a:t>
            </a:r>
            <a:r>
              <a:rPr lang="en-US" dirty="0">
                <a:solidFill>
                  <a:schemeClr val="tx1"/>
                </a:solidFill>
              </a:rPr>
              <a:t> work</a:t>
            </a:r>
            <a:endParaRPr lang="en-US" i="1" dirty="0">
              <a:solidFill>
                <a:srgbClr val="8AC4A8"/>
              </a:solidFill>
            </a:endParaRPr>
          </a:p>
        </p:txBody>
      </p:sp>
      <p:pic>
        <p:nvPicPr>
          <p:cNvPr id="11" name="Graphic 10" descr="User outline">
            <a:extLst>
              <a:ext uri="{FF2B5EF4-FFF2-40B4-BE49-F238E27FC236}">
                <a16:creationId xmlns:a16="http://schemas.microsoft.com/office/drawing/2014/main" id="{900F92E7-9143-B97A-48C6-B4FDD5426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7057" y="5591285"/>
            <a:ext cx="914400" cy="914400"/>
          </a:xfrm>
          <a:prstGeom prst="rect">
            <a:avLst/>
          </a:prstGeom>
        </p:spPr>
      </p:pic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BC6C435E-9F79-8870-EEEF-F8D8087E0669}"/>
              </a:ext>
            </a:extLst>
          </p:cNvPr>
          <p:cNvSpPr/>
          <p:nvPr/>
        </p:nvSpPr>
        <p:spPr>
          <a:xfrm>
            <a:off x="1222544" y="4177177"/>
            <a:ext cx="3361295" cy="1564404"/>
          </a:xfrm>
          <a:prstGeom prst="wedgeRoundRectCallout">
            <a:avLst>
              <a:gd name="adj1" fmla="val -50568"/>
              <a:gd name="adj2" fmla="val 61820"/>
              <a:gd name="adj3" fmla="val 16667"/>
            </a:avLst>
          </a:prstGeom>
          <a:solidFill>
            <a:srgbClr val="01349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Cole’s role is “more like a tutor”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0352985C-6FBA-56FF-E034-5D389E1AAE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6940" y="1921825"/>
            <a:ext cx="3269225" cy="4794864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B4C8B6F-1AF0-69B9-FA03-C4A1AC89CABF}"/>
              </a:ext>
            </a:extLst>
          </p:cNvPr>
          <p:cNvSpPr/>
          <p:nvPr/>
        </p:nvSpPr>
        <p:spPr>
          <a:xfrm>
            <a:off x="5419182" y="6294683"/>
            <a:ext cx="2024743" cy="422007"/>
          </a:xfrm>
          <a:prstGeom prst="roundRect">
            <a:avLst/>
          </a:prstGeom>
          <a:solidFill>
            <a:srgbClr val="01349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Cole’s Actions</a:t>
            </a:r>
          </a:p>
        </p:txBody>
      </p:sp>
      <p:pic>
        <p:nvPicPr>
          <p:cNvPr id="6" name="Picture 5" descr="A colorful squares with text&#10;&#10;Description automatically generated">
            <a:extLst>
              <a:ext uri="{FF2B5EF4-FFF2-40B4-BE49-F238E27FC236}">
                <a16:creationId xmlns:a16="http://schemas.microsoft.com/office/drawing/2014/main" id="{D288A92F-80B6-B414-D949-C8520E9391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8675" y="2108637"/>
            <a:ext cx="3653325" cy="460805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ED89101-76F3-D108-7102-A60951594E79}"/>
              </a:ext>
            </a:extLst>
          </p:cNvPr>
          <p:cNvSpPr/>
          <p:nvPr/>
        </p:nvSpPr>
        <p:spPr>
          <a:xfrm>
            <a:off x="9269277" y="6294682"/>
            <a:ext cx="2024743" cy="422007"/>
          </a:xfrm>
          <a:prstGeom prst="roundRect">
            <a:avLst/>
          </a:prstGeom>
          <a:solidFill>
            <a:srgbClr val="01349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Students’ Actions</a:t>
            </a:r>
          </a:p>
        </p:txBody>
      </p:sp>
    </p:spTree>
    <p:extLst>
      <p:ext uri="{BB962C8B-B14F-4D97-AF65-F5344CB8AC3E}">
        <p14:creationId xmlns:p14="http://schemas.microsoft.com/office/powerpoint/2010/main" val="1754228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39995-362C-A64F-02AC-4A71744C3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ource Sans Pro"/>
                <a:ea typeface="Source Sans Pro"/>
              </a:rPr>
              <a:t>Discussion</a:t>
            </a:r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7B842F3-50F7-DC03-6256-16DF6D0284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870361"/>
              </p:ext>
            </p:extLst>
          </p:nvPr>
        </p:nvGraphicFramePr>
        <p:xfrm>
          <a:off x="1162627" y="1604263"/>
          <a:ext cx="9692661" cy="48201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7500">
                  <a:extLst>
                    <a:ext uri="{9D8B030D-6E8A-4147-A177-3AD203B41FA5}">
                      <a16:colId xmlns:a16="http://schemas.microsoft.com/office/drawing/2014/main" val="512542909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3645567503"/>
                    </a:ext>
                  </a:extLst>
                </a:gridCol>
                <a:gridCol w="3416300">
                  <a:extLst>
                    <a:ext uri="{9D8B030D-6E8A-4147-A177-3AD203B41FA5}">
                      <a16:colId xmlns:a16="http://schemas.microsoft.com/office/drawing/2014/main" val="821424337"/>
                    </a:ext>
                  </a:extLst>
                </a:gridCol>
                <a:gridCol w="3660161">
                  <a:extLst>
                    <a:ext uri="{9D8B030D-6E8A-4147-A177-3AD203B41FA5}">
                      <a16:colId xmlns:a16="http://schemas.microsoft.com/office/drawing/2014/main" val="3603864828"/>
                    </a:ext>
                  </a:extLst>
                </a:gridCol>
              </a:tblGrid>
              <a:tr h="93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GTA Experience</a:t>
                      </a: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3632911679"/>
                  </a:ext>
                </a:extLst>
              </a:tr>
              <a:tr h="6583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</a:rPr>
                        <a:t>Novice</a:t>
                      </a:r>
                    </a:p>
                  </a:txBody>
                  <a:tcPr anchor="ctr">
                    <a:lnL w="0">
                      <a:noFill/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</a:rPr>
                        <a:t>Experienced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0">
                      <a:noFill/>
                    </a:lnR>
                    <a:lnT w="0">
                      <a:noFill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99294"/>
                  </a:ext>
                </a:extLst>
              </a:tr>
              <a:tr h="658398">
                <a:tc rowSpan="2">
                  <a:txBody>
                    <a:bodyPr/>
                    <a:lstStyle/>
                    <a:p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Prior Teaching Experience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No </a:t>
                      </a:r>
                    </a:p>
                  </a:txBody>
                  <a:tcPr anchor="ctr">
                    <a:lnL w="0">
                      <a:noFill/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Cole</a:t>
                      </a:r>
                      <a:r>
                        <a:rPr lang="en-US" sz="1800"/>
                        <a:t>: </a:t>
                      </a:r>
                      <a:r>
                        <a:rPr lang="en-US" sz="2000"/>
                        <a:t>inexperienced with active learning, uses only group work and leaves students to their own devices occasionally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T w="12700">
                      <a:solidFill>
                        <a:schemeClr val="tx1"/>
                      </a:solidFill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None/>
                      </a:pPr>
                      <a:r>
                        <a:rPr lang="en-US" sz="1800" b="1" i="0" u="none" strike="noStrike" noProof="0">
                          <a:latin typeface="Calibri"/>
                        </a:rPr>
                        <a:t>Ava</a:t>
                      </a:r>
                      <a:r>
                        <a:rPr lang="en-US" sz="1800" b="0" i="0" u="none" strike="noStrike" noProof="0">
                          <a:latin typeface="Calibri"/>
                        </a:rPr>
                        <a:t>: </a:t>
                      </a:r>
                      <a:r>
                        <a:rPr lang="en-US" sz="20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supported group work, but added the option for individual work, used some direct instruction and following up with a whole class discussion</a:t>
                      </a:r>
                      <a:endParaRPr lang="en-US" sz="2000" kern="1200" noProof="0" err="1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>
                      <a:solidFill>
                        <a:schemeClr val="tx1"/>
                      </a:solidFill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792539"/>
                  </a:ext>
                </a:extLst>
              </a:tr>
              <a:tr h="1054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 anchor="ctr">
                    <a:lnL w="0">
                      <a:noFill/>
                    </a:lnL>
                    <a:lnT w="12700">
                      <a:solidFill>
                        <a:schemeClr val="tx1"/>
                      </a:solidFill>
                    </a:lnT>
                    <a:lnB w="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444444"/>
                          </a:solidFill>
                          <a:latin typeface="Calibri"/>
                        </a:rPr>
                        <a:t>Phoenix</a:t>
                      </a:r>
                      <a:r>
                        <a:rPr lang="en-US" sz="1800" b="0" i="0" u="none" strike="noStrike" noProof="0">
                          <a:solidFill>
                            <a:srgbClr val="444444"/>
                          </a:solidFill>
                          <a:latin typeface="Calibri"/>
                        </a:rPr>
                        <a:t>: </a:t>
                      </a:r>
                      <a:r>
                        <a:rPr lang="en-US" sz="20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supported group work, but added the option for individual work, followed up with a whole class discussion</a:t>
                      </a:r>
                      <a:endParaRPr lang="en-US" sz="1800" b="0" i="0" u="none" strike="noStrike" noProof="0">
                        <a:solidFill>
                          <a:srgbClr val="444444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None/>
                      </a:pPr>
                      <a:r>
                        <a:rPr lang="en-US" sz="2000" b="1" i="0" u="none" strike="noStrike" noProof="0">
                          <a:solidFill>
                            <a:srgbClr val="444444"/>
                          </a:solidFill>
                          <a:latin typeface="Calibri"/>
                        </a:rPr>
                        <a:t>Ursula</a:t>
                      </a:r>
                      <a:r>
                        <a:rPr lang="en-US" sz="1800" b="0" i="0" u="none" strike="noStrike" noProof="0">
                          <a:solidFill>
                            <a:srgbClr val="444444"/>
                          </a:solidFill>
                          <a:latin typeface="Calibri"/>
                        </a:rPr>
                        <a:t>: </a:t>
                      </a:r>
                      <a:r>
                        <a:rPr lang="en-US" sz="20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most experienced with active learning, supported group work with some direct instruction and following up with a whole class discussion</a:t>
                      </a:r>
                      <a:endParaRPr lang="en-US" sz="2000" b="0" i="0" u="none" strike="noStrike" noProof="0">
                        <a:solidFill>
                          <a:srgbClr val="444444"/>
                        </a:solidFill>
                        <a:latin typeface="Calibri"/>
                      </a:endParaRPr>
                    </a:p>
                  </a:txBody>
                  <a:tcP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4143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7749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18EC9-C10D-546C-0BC9-DE8E57A47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ource Sans Pro"/>
                <a:ea typeface="Source Sans Pro"/>
              </a:rPr>
              <a:t>Implications</a:t>
            </a:r>
            <a:endParaRPr lang="en-US">
              <a:ea typeface="Source Sans Pro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1DD447D-F413-8D4F-1FCF-B2303817BCD6}"/>
              </a:ext>
            </a:extLst>
          </p:cNvPr>
          <p:cNvGrpSpPr/>
          <p:nvPr/>
        </p:nvGrpSpPr>
        <p:grpSpPr>
          <a:xfrm>
            <a:off x="838200" y="1654048"/>
            <a:ext cx="10013795" cy="4411833"/>
            <a:chOff x="1530505" y="1842018"/>
            <a:chExt cx="9362535" cy="3864634"/>
          </a:xfrm>
        </p:grpSpPr>
        <p:graphicFrame>
          <p:nvGraphicFramePr>
            <p:cNvPr id="13" name="Diagram 12">
              <a:extLst>
                <a:ext uri="{FF2B5EF4-FFF2-40B4-BE49-F238E27FC236}">
                  <a16:creationId xmlns:a16="http://schemas.microsoft.com/office/drawing/2014/main" id="{8F0C116E-9F9C-D352-EC85-86FB1650C4E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933608237"/>
                </p:ext>
              </p:extLst>
            </p:nvPr>
          </p:nvGraphicFramePr>
          <p:xfrm>
            <a:off x="1530505" y="1842018"/>
            <a:ext cx="9362535" cy="386463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28" name="Graphic 27" descr="Schoolhouse with solid fill">
              <a:extLst>
                <a:ext uri="{FF2B5EF4-FFF2-40B4-BE49-F238E27FC236}">
                  <a16:creationId xmlns:a16="http://schemas.microsoft.com/office/drawing/2014/main" id="{DA54811E-DAF2-9404-CFDD-16E10212F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629229" y="4405086"/>
              <a:ext cx="914400" cy="914400"/>
            </a:xfrm>
            <a:prstGeom prst="rect">
              <a:avLst/>
            </a:prstGeom>
          </p:spPr>
        </p:pic>
        <p:pic>
          <p:nvPicPr>
            <p:cNvPr id="29" name="Graphic 28" descr="Address Book with solid fill">
              <a:extLst>
                <a:ext uri="{FF2B5EF4-FFF2-40B4-BE49-F238E27FC236}">
                  <a16:creationId xmlns:a16="http://schemas.microsoft.com/office/drawing/2014/main" id="{C55BD8D3-3F8E-F02D-805A-DBB724347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937656" y="3352799"/>
              <a:ext cx="841829" cy="841829"/>
            </a:xfrm>
            <a:prstGeom prst="rect">
              <a:avLst/>
            </a:prstGeom>
          </p:spPr>
        </p:pic>
        <p:pic>
          <p:nvPicPr>
            <p:cNvPr id="30" name="Graphic 29" descr="Brain in head with solid fill">
              <a:extLst>
                <a:ext uri="{FF2B5EF4-FFF2-40B4-BE49-F238E27FC236}">
                  <a16:creationId xmlns:a16="http://schemas.microsoft.com/office/drawing/2014/main" id="{054D4C7D-9A56-EF2C-094F-D4AB318E1C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665514" y="2173514"/>
              <a:ext cx="841829" cy="8418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4426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213B2-8C0C-B1E6-C6BE-206C51C39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ource Sans Pro"/>
                <a:ea typeface="Source Sans Pro"/>
              </a:rPr>
              <a:t>References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417183-2B95-7F02-117D-75B456E285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460375" indent="-460375"/>
            <a:r>
              <a:rPr lang="en-US" sz="1200" kern="1200" dirty="0">
                <a:solidFill>
                  <a:srgbClr val="000000"/>
                </a:solidFill>
                <a:effectLst/>
                <a:latin typeface="+mn-lt"/>
                <a:ea typeface="+mn-ea"/>
              </a:rPr>
              <a:t>Freeman, S., Eddy, S. L., McDonough, M., Smith, M. K., </a:t>
            </a:r>
            <a:r>
              <a:rPr lang="en-US" sz="1200" kern="1200" dirty="0" err="1">
                <a:solidFill>
                  <a:srgbClr val="000000"/>
                </a:solidFill>
                <a:effectLst/>
                <a:latin typeface="+mn-lt"/>
                <a:ea typeface="+mn-ea"/>
              </a:rPr>
              <a:t>Okoroafor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+mn-lt"/>
                <a:ea typeface="+mn-ea"/>
              </a:rPr>
              <a:t>, N., </a:t>
            </a:r>
            <a:r>
              <a:rPr lang="en-US" sz="1200" kern="1200" dirty="0" err="1">
                <a:solidFill>
                  <a:srgbClr val="000000"/>
                </a:solidFill>
                <a:effectLst/>
                <a:latin typeface="+mn-lt"/>
                <a:ea typeface="+mn-ea"/>
              </a:rPr>
              <a:t>Jordt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+mn-lt"/>
                <a:ea typeface="+mn-ea"/>
              </a:rPr>
              <a:t>, H., &amp; </a:t>
            </a:r>
            <a:r>
              <a:rPr lang="en-US" sz="1200" kern="1200" dirty="0" err="1">
                <a:solidFill>
                  <a:srgbClr val="000000"/>
                </a:solidFill>
                <a:effectLst/>
                <a:latin typeface="+mn-lt"/>
                <a:ea typeface="+mn-ea"/>
              </a:rPr>
              <a:t>Wenderoth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+mn-lt"/>
                <a:ea typeface="+mn-ea"/>
              </a:rPr>
              <a:t>, M. P. (2014). Active learning increases student performance in science, engineering, and mathematics. </a:t>
            </a:r>
            <a:r>
              <a:rPr lang="en-US" sz="1200" i="1" kern="1200" dirty="0">
                <a:solidFill>
                  <a:srgbClr val="000000"/>
                </a:solidFill>
                <a:effectLst/>
                <a:latin typeface="+mn-lt"/>
                <a:ea typeface="+mn-ea"/>
              </a:rPr>
              <a:t>Proceedings of the national academy of sciences, 111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+mn-lt"/>
                <a:ea typeface="+mn-ea"/>
              </a:rPr>
              <a:t>(23), 8410-8415. https://</a:t>
            </a:r>
            <a:r>
              <a:rPr lang="en-US" sz="1200" kern="1200" dirty="0" err="1">
                <a:solidFill>
                  <a:srgbClr val="000000"/>
                </a:solidFill>
                <a:effectLst/>
                <a:latin typeface="+mn-lt"/>
                <a:ea typeface="+mn-ea"/>
              </a:rPr>
              <a:t>doi.org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+mn-lt"/>
                <a:ea typeface="+mn-ea"/>
              </a:rPr>
              <a:t>/10.1073/pnas.1319030111</a:t>
            </a:r>
          </a:p>
          <a:p>
            <a:pPr marL="460375" indent="-460375"/>
            <a:r>
              <a:rPr lang="en-US" sz="1200" kern="1200" dirty="0">
                <a:solidFill>
                  <a:srgbClr val="000000"/>
                </a:solidFill>
                <a:effectLst/>
                <a:latin typeface="+mn-lt"/>
                <a:ea typeface="+mn-ea"/>
              </a:rPr>
              <a:t>Kim, K., Sharma, P., Land, S. M., &amp; Furlong, K. P. (2013). Effects of active learning on enhancing student critical thinking in an undergraduate general science course</a:t>
            </a:r>
            <a:r>
              <a:rPr lang="en-US" sz="1200" i="1" kern="1200" dirty="0">
                <a:solidFill>
                  <a:srgbClr val="000000"/>
                </a:solidFill>
                <a:effectLst/>
                <a:latin typeface="+mn-lt"/>
                <a:ea typeface="+mn-ea"/>
              </a:rPr>
              <a:t>. Innovative Higher Education, 38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+mn-lt"/>
                <a:ea typeface="+mn-ea"/>
              </a:rPr>
              <a:t>(3), 223-235. https://</a:t>
            </a:r>
            <a:r>
              <a:rPr lang="en-US" sz="1200" kern="1200" dirty="0" err="1">
                <a:solidFill>
                  <a:srgbClr val="000000"/>
                </a:solidFill>
                <a:effectLst/>
                <a:latin typeface="+mn-lt"/>
                <a:ea typeface="+mn-ea"/>
              </a:rPr>
              <a:t>doi.org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+mn-lt"/>
                <a:ea typeface="+mn-ea"/>
              </a:rPr>
              <a:t>/10.1007/s10755-012-9236-x</a:t>
            </a:r>
            <a:endParaRPr lang="en-US" sz="1200" dirty="0">
              <a:latin typeface="+mn-lt"/>
              <a:ea typeface="Source Sans Pro"/>
            </a:endParaRPr>
          </a:p>
          <a:p>
            <a:pPr marL="460375" indent="-460375"/>
            <a:r>
              <a:rPr lang="en-US" sz="1200" dirty="0">
                <a:latin typeface="+mn-lt"/>
                <a:ea typeface="Source Sans Pro"/>
              </a:rPr>
              <a:t>Smith, M.K., Jones, F.H.M., Gilbert, S.L., </a:t>
            </a:r>
            <a:r>
              <a:rPr lang="en-US" sz="1200" dirty="0" err="1">
                <a:latin typeface="+mn-lt"/>
                <a:ea typeface="Source Sans Pro"/>
              </a:rPr>
              <a:t>Wieman</a:t>
            </a:r>
            <a:r>
              <a:rPr lang="en-US" sz="1200" dirty="0">
                <a:latin typeface="+mn-lt"/>
                <a:ea typeface="Source Sans Pro"/>
              </a:rPr>
              <a:t>, C. (2012). </a:t>
            </a:r>
            <a:r>
              <a:rPr lang="en-US" sz="1200" i="1" dirty="0">
                <a:latin typeface="+mn-lt"/>
                <a:ea typeface="Source Sans Pro"/>
              </a:rPr>
              <a:t>The classroom observation protocol for undergraduate STEM (COPUS): A new instrument to characterize university STEM classroom practices.</a:t>
            </a:r>
            <a:r>
              <a:rPr lang="en-US" sz="1200" dirty="0">
                <a:latin typeface="+mn-lt"/>
                <a:ea typeface="Source Sans Pro"/>
              </a:rPr>
              <a:t> </a:t>
            </a:r>
            <a:r>
              <a:rPr lang="en-US" sz="1200" i="1" dirty="0">
                <a:latin typeface="+mn-lt"/>
                <a:ea typeface="Source Sans Pro"/>
              </a:rPr>
              <a:t>CBE Life Sciences Education,</a:t>
            </a:r>
            <a:r>
              <a:rPr lang="en-US" sz="1200" dirty="0">
                <a:latin typeface="+mn-lt"/>
                <a:ea typeface="Source Sans Pro"/>
              </a:rPr>
              <a:t> 12, 618 627.  https://doi.org/10.1187/cbe.13-08-0154</a:t>
            </a:r>
            <a:endParaRPr lang="en-US" sz="1200" u="sng" dirty="0">
              <a:solidFill>
                <a:srgbClr val="5881B7"/>
              </a:solidFill>
              <a:latin typeface="+mn-lt"/>
              <a:ea typeface="Source Sans Pro"/>
              <a:hlinkClick r:id="rId2"/>
            </a:endParaRPr>
          </a:p>
          <a:p>
            <a:pPr marL="460375" indent="-460375"/>
            <a:r>
              <a:rPr lang="en-US" sz="1200" kern="1200" dirty="0" err="1">
                <a:solidFill>
                  <a:srgbClr val="000000"/>
                </a:solidFill>
                <a:effectLst/>
                <a:latin typeface="+mn-lt"/>
                <a:ea typeface="+mn-ea"/>
              </a:rPr>
              <a:t>Talanquer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+mn-lt"/>
                <a:ea typeface="+mn-ea"/>
              </a:rPr>
              <a:t>, V. (2014). DBER and STEM education reform: Are we up to the challenge?. </a:t>
            </a:r>
            <a:r>
              <a:rPr lang="en-US" sz="1200" i="1" kern="1200" dirty="0">
                <a:solidFill>
                  <a:srgbClr val="000000"/>
                </a:solidFill>
                <a:effectLst/>
                <a:latin typeface="+mn-lt"/>
                <a:ea typeface="+mn-ea"/>
              </a:rPr>
              <a:t>Journal of Research in Science Teaching, 51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+mn-lt"/>
                <a:ea typeface="+mn-ea"/>
              </a:rPr>
              <a:t>(6), 809-819. https://</a:t>
            </a:r>
            <a:r>
              <a:rPr lang="en-US" sz="1200" kern="1200" dirty="0" err="1">
                <a:solidFill>
                  <a:srgbClr val="000000"/>
                </a:solidFill>
                <a:effectLst/>
                <a:latin typeface="+mn-lt"/>
                <a:ea typeface="+mn-ea"/>
              </a:rPr>
              <a:t>doi.org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+mn-lt"/>
                <a:ea typeface="+mn-ea"/>
              </a:rPr>
              <a:t>/10.1002/tea.21162</a:t>
            </a:r>
            <a:endParaRPr lang="en-US" sz="12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460375" indent="-460375"/>
            <a:endParaRPr lang="en-US" sz="1200" u="sng" dirty="0">
              <a:solidFill>
                <a:srgbClr val="5881B7"/>
              </a:solidFill>
              <a:latin typeface="+mn-lt"/>
              <a:ea typeface="Source Sans Pro"/>
              <a:hlinkClick r:id="rId2"/>
            </a:endParaRPr>
          </a:p>
          <a:p>
            <a:pPr marL="460375" indent="-460375"/>
            <a:endParaRPr lang="en-US" sz="1200" dirty="0">
              <a:solidFill>
                <a:srgbClr val="808080"/>
              </a:solidFill>
              <a:latin typeface="+mn-lt"/>
              <a:ea typeface="Source Sans Pro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931002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4BD58-327C-3858-5D64-C6AF28CDC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2721" y="3605454"/>
            <a:ext cx="2799279" cy="836898"/>
          </a:xfrm>
        </p:spPr>
        <p:txBody>
          <a:bodyPr anchor="ctr"/>
          <a:lstStyle/>
          <a:p>
            <a:r>
              <a:rPr lang="en-US" sz="4000" dirty="0"/>
              <a:t>Thank you!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4CE17D-E1BA-138F-1BF6-8EA184A28A04}"/>
              </a:ext>
            </a:extLst>
          </p:cNvPr>
          <p:cNvSpPr txBox="1"/>
          <p:nvPr/>
        </p:nvSpPr>
        <p:spPr>
          <a:xfrm>
            <a:off x="5645396" y="4257686"/>
            <a:ext cx="2673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13591"/>
                </a:solidFill>
              </a:rPr>
              <a:t>Rebecca.Butler@unh.edu</a:t>
            </a:r>
            <a:endParaRPr lang="en-US" dirty="0">
              <a:solidFill>
                <a:srgbClr val="01359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952D61-BFCA-D49B-F346-EDB33B330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572" y="245919"/>
            <a:ext cx="1905000" cy="1905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75EF7F-DD6B-3766-F823-9BF6F1AAF572}"/>
              </a:ext>
            </a:extLst>
          </p:cNvPr>
          <p:cNvSpPr txBox="1"/>
          <p:nvPr/>
        </p:nvSpPr>
        <p:spPr>
          <a:xfrm>
            <a:off x="10273144" y="2150919"/>
            <a:ext cx="15378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13591"/>
                </a:solidFill>
              </a:rPr>
              <a:t>Research Gate</a:t>
            </a:r>
          </a:p>
        </p:txBody>
      </p:sp>
    </p:spTree>
    <p:extLst>
      <p:ext uri="{BB962C8B-B14F-4D97-AF65-F5344CB8AC3E}">
        <p14:creationId xmlns:p14="http://schemas.microsoft.com/office/powerpoint/2010/main" val="3767358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6554B78-762B-4F84-A246-18E5D07EC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Introduction: Collegiate STEM Reform</a:t>
            </a:r>
          </a:p>
        </p:txBody>
      </p:sp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E2FD8006-CB55-4955-F088-ECDCC4E8BD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951230"/>
              </p:ext>
            </p:extLst>
          </p:nvPr>
        </p:nvGraphicFramePr>
        <p:xfrm>
          <a:off x="711200" y="1561515"/>
          <a:ext cx="10261600" cy="5078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36402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6554B78-762B-4F84-A246-18E5D07EC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ource Sans Pro"/>
                <a:ea typeface="Source Sans Pro"/>
              </a:rPr>
              <a:t>Why Active Learning in Calculus?</a:t>
            </a:r>
            <a:endParaRPr lang="en-US">
              <a:ea typeface="Source Sans Pro" panose="020B0503030403020204" pitchFamily="34" charset="77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6A1E135-2163-2C7C-37BE-B1F01AE55233}"/>
              </a:ext>
            </a:extLst>
          </p:cNvPr>
          <p:cNvSpPr/>
          <p:nvPr/>
        </p:nvSpPr>
        <p:spPr>
          <a:xfrm>
            <a:off x="649574" y="1774102"/>
            <a:ext cx="4429672" cy="1831247"/>
          </a:xfrm>
          <a:prstGeom prst="roundRect">
            <a:avLst/>
          </a:prstGeom>
          <a:solidFill>
            <a:srgbClr val="01359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Nationally, almost </a:t>
            </a:r>
            <a:r>
              <a:rPr lang="en-US" sz="2000" b="1" i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a million 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undergraduate students </a:t>
            </a:r>
            <a:r>
              <a:rPr lang="en-US" sz="2000" b="1" i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fail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their first mathematics course each year, students </a:t>
            </a:r>
            <a:r>
              <a:rPr lang="en-US" sz="2000" dirty="0">
                <a:solidFill>
                  <a:schemeClr val="bg1"/>
                </a:solidFill>
                <a:ea typeface="Calibri"/>
                <a:cs typeface="Calibri"/>
              </a:rPr>
              <a:t>from </a:t>
            </a:r>
            <a:r>
              <a:rPr lang="en-US" sz="2000" b="1" i="1" dirty="0">
                <a:solidFill>
                  <a:schemeClr val="bg1"/>
                </a:solidFill>
                <a:ea typeface="Calibri"/>
                <a:cs typeface="Calibri"/>
              </a:rPr>
              <a:t>underrepresented</a:t>
            </a:r>
            <a:r>
              <a:rPr lang="en-US" sz="2000" dirty="0">
                <a:solidFill>
                  <a:schemeClr val="bg1"/>
                </a:solidFill>
                <a:ea typeface="Calibri"/>
                <a:cs typeface="Calibri"/>
              </a:rPr>
              <a:t> groups are even more likely to fail (Smith et al. 2021)</a:t>
            </a:r>
            <a:endParaRPr lang="en-US" sz="20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2" name="Explosion: 8 Points 31">
            <a:extLst>
              <a:ext uri="{FF2B5EF4-FFF2-40B4-BE49-F238E27FC236}">
                <a16:creationId xmlns:a16="http://schemas.microsoft.com/office/drawing/2014/main" id="{6148C0BC-B6F5-770B-540A-7AF6AE4A01D2}"/>
              </a:ext>
            </a:extLst>
          </p:cNvPr>
          <p:cNvSpPr/>
          <p:nvPr/>
        </p:nvSpPr>
        <p:spPr>
          <a:xfrm>
            <a:off x="6612490" y="1441776"/>
            <a:ext cx="4563848" cy="3373487"/>
          </a:xfrm>
          <a:prstGeom prst="irregularSeal1">
            <a:avLst/>
          </a:prstGeom>
          <a:solidFill>
            <a:srgbClr val="C581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ea typeface="Calibri"/>
                <a:cs typeface="Calibri"/>
              </a:rPr>
              <a:t>Focus on </a:t>
            </a:r>
            <a:r>
              <a:rPr lang="en-US" sz="2000" b="1" i="1" dirty="0">
                <a:ea typeface="Calibri"/>
                <a:cs typeface="Calibri"/>
              </a:rPr>
              <a:t>Active Learning</a:t>
            </a:r>
            <a:r>
              <a:rPr lang="en-US" sz="2000" dirty="0">
                <a:ea typeface="Calibri"/>
                <a:cs typeface="Calibri"/>
              </a:rPr>
              <a:t> in Introductory Mathematics Courses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65129CF7-5192-A247-BC99-9164A00AF792}"/>
              </a:ext>
            </a:extLst>
          </p:cNvPr>
          <p:cNvSpPr/>
          <p:nvPr/>
        </p:nvSpPr>
        <p:spPr>
          <a:xfrm>
            <a:off x="5211127" y="2446135"/>
            <a:ext cx="980606" cy="48718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6EF73F7-A473-9CC6-7956-6A6C9B49CD89}"/>
              </a:ext>
            </a:extLst>
          </p:cNvPr>
          <p:cNvSpPr/>
          <p:nvPr/>
        </p:nvSpPr>
        <p:spPr>
          <a:xfrm>
            <a:off x="687809" y="4323806"/>
            <a:ext cx="7103790" cy="1293223"/>
          </a:xfrm>
          <a:prstGeom prst="roundRect">
            <a:avLst/>
          </a:prstGeom>
          <a:solidFill>
            <a:srgbClr val="A5A5A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Active Learning</a:t>
            </a:r>
          </a:p>
          <a:p>
            <a:pPr algn="ctr"/>
            <a:r>
              <a:rPr lang="en-US" sz="1800" dirty="0">
                <a:latin typeface="Calibri"/>
                <a:cs typeface="Times New Roman"/>
              </a:rPr>
              <a:t>A productive learning environment that provides meaningful mathematical learning activities for all students, including two key components</a:t>
            </a:r>
            <a:endParaRPr lang="en-US" dirty="0"/>
          </a:p>
        </p:txBody>
      </p:sp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id="{FE321D69-4CF2-7A9E-1AA7-061A803938DC}"/>
              </a:ext>
            </a:extLst>
          </p:cNvPr>
          <p:cNvSpPr/>
          <p:nvPr/>
        </p:nvSpPr>
        <p:spPr>
          <a:xfrm>
            <a:off x="649574" y="5711073"/>
            <a:ext cx="3356202" cy="1121023"/>
          </a:xfrm>
          <a:prstGeom prst="roundRect">
            <a:avLst/>
          </a:prstGeom>
          <a:solidFill>
            <a:srgbClr val="A5A5A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/>
              </a:rPr>
              <a:t>(1) The</a:t>
            </a:r>
            <a:r>
              <a:rPr lang="en-US" baseline="0" dirty="0">
                <a:solidFill>
                  <a:schemeClr val="bg1"/>
                </a:solidFill>
                <a:latin typeface="Calibri"/>
              </a:rPr>
              <a:t> inclusion of </a:t>
            </a:r>
            <a:r>
              <a:rPr lang="en-US" b="1" i="1" baseline="0" dirty="0">
                <a:solidFill>
                  <a:schemeClr val="bg1"/>
                </a:solidFill>
                <a:latin typeface="Calibri"/>
              </a:rPr>
              <a:t>cognitively demanding </a:t>
            </a:r>
            <a:r>
              <a:rPr lang="en-US" baseline="0" dirty="0">
                <a:solidFill>
                  <a:schemeClr val="bg1"/>
                </a:solidFill>
                <a:latin typeface="Calibri"/>
              </a:rPr>
              <a:t>mathematical tasks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7" name="Rectangle: Rounded Corners 4">
            <a:extLst>
              <a:ext uri="{FF2B5EF4-FFF2-40B4-BE49-F238E27FC236}">
                <a16:creationId xmlns:a16="http://schemas.microsoft.com/office/drawing/2014/main" id="{9747A7AB-F2AC-A465-12EF-8761F0879F81}"/>
              </a:ext>
            </a:extLst>
          </p:cNvPr>
          <p:cNvSpPr/>
          <p:nvPr/>
        </p:nvSpPr>
        <p:spPr>
          <a:xfrm>
            <a:off x="4132546" y="5711073"/>
            <a:ext cx="3659053" cy="1121023"/>
          </a:xfrm>
          <a:prstGeom prst="roundRect">
            <a:avLst/>
          </a:prstGeom>
          <a:solidFill>
            <a:srgbClr val="A5A5A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/>
              </a:rPr>
              <a:t>(2) Instructor</a:t>
            </a:r>
            <a:r>
              <a:rPr lang="en-US" baseline="0" dirty="0">
                <a:solidFill>
                  <a:schemeClr val="bg1"/>
                </a:solidFill>
                <a:latin typeface="Calibri"/>
              </a:rPr>
              <a:t> facilitation of</a:t>
            </a:r>
            <a:r>
              <a:rPr lang="en-US" dirty="0">
                <a:solidFill>
                  <a:schemeClr val="bg1"/>
                </a:solidFill>
                <a:latin typeface="Calibri"/>
              </a:rPr>
              <a:t> </a:t>
            </a:r>
            <a:r>
              <a:rPr lang="en-US" b="1" i="1" dirty="0">
                <a:solidFill>
                  <a:schemeClr val="bg1"/>
                </a:solidFill>
                <a:latin typeface="Calibri"/>
              </a:rPr>
              <a:t>collaborative learning </a:t>
            </a:r>
            <a:r>
              <a:rPr lang="en-US" dirty="0">
                <a:solidFill>
                  <a:schemeClr val="bg1"/>
                </a:solidFill>
                <a:latin typeface="Calibri"/>
              </a:rPr>
              <a:t>opportunities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8" name="Arrow: Right 32">
            <a:extLst>
              <a:ext uri="{FF2B5EF4-FFF2-40B4-BE49-F238E27FC236}">
                <a16:creationId xmlns:a16="http://schemas.microsoft.com/office/drawing/2014/main" id="{86BED057-9122-29EF-EBE8-5A37DB135B9A}"/>
              </a:ext>
            </a:extLst>
          </p:cNvPr>
          <p:cNvSpPr/>
          <p:nvPr/>
        </p:nvSpPr>
        <p:spPr>
          <a:xfrm rot="8311994">
            <a:off x="7898717" y="4972557"/>
            <a:ext cx="1443810" cy="48718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06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48E3E-C775-5F45-C96A-63CC78668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ource Sans Pro"/>
                <a:ea typeface="Source Sans Pro"/>
              </a:rPr>
              <a:t>Future Research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5359B7-B973-4A30-44B6-95D3D058EF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Arial,Sans-Serif" panose="020B0604020202020204" pitchFamily="34" charset="0"/>
              <a:buChar char="•"/>
            </a:pPr>
            <a:r>
              <a:rPr lang="en-US">
                <a:latin typeface="Source Sans Pro"/>
                <a:ea typeface="Source Sans Pro"/>
              </a:rPr>
              <a:t>Extended the implementation to Calculus II and Precalculus courses</a:t>
            </a:r>
            <a:endParaRPr lang="en-US">
              <a:ea typeface="Source Sans Pro" panose="020B0503030403020204" pitchFamily="34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Source Sans Pro"/>
                <a:ea typeface="Source Sans Pro"/>
              </a:rPr>
              <a:t>Added 6 more Calculus I GTAs (along with 6 from Precalculus and Calculus II)</a:t>
            </a:r>
            <a:endParaRPr lang="en-US">
              <a:ea typeface="Source Sans Pro" panose="020B0503030403020204" pitchFamily="34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Source Sans Pro"/>
                <a:ea typeface="Source Sans Pro"/>
              </a:rPr>
              <a:t>We have 4+ recordings for each Calculus I GTA and 2 for each Precalculus and Calculus II GTA</a:t>
            </a:r>
          </a:p>
          <a:p>
            <a:endParaRPr lang="en-US">
              <a:ea typeface="Source Sans Pr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>
              <a:latin typeface="Source Sans Pro"/>
              <a:ea typeface="Source Sans Pro"/>
            </a:endParaRPr>
          </a:p>
          <a:p>
            <a:pPr marL="800100" lvl="1" indent="-342900">
              <a:buFont typeface="Courier New" panose="020B0604020202020204" pitchFamily="34" charset="0"/>
              <a:buChar char="o"/>
            </a:pPr>
            <a:endParaRPr lang="en-US">
              <a:latin typeface="Source Sans Pro"/>
              <a:ea typeface="Source Sans Pr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>
              <a:latin typeface="Source Sans Pro"/>
              <a:ea typeface="Source Sans Pro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79B74A-341E-C375-05EE-F7218136AA16}"/>
              </a:ext>
            </a:extLst>
          </p:cNvPr>
          <p:cNvSpPr/>
          <p:nvPr/>
        </p:nvSpPr>
        <p:spPr>
          <a:xfrm>
            <a:off x="4006404" y="3427051"/>
            <a:ext cx="4187798" cy="44823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cs typeface="Calibri"/>
              </a:rPr>
              <a:t>Future Questions: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BD4E5E2-1EAF-C173-8B99-1AF70B4C3D82}"/>
              </a:ext>
            </a:extLst>
          </p:cNvPr>
          <p:cNvSpPr/>
          <p:nvPr/>
        </p:nvSpPr>
        <p:spPr>
          <a:xfrm>
            <a:off x="2133054" y="3999160"/>
            <a:ext cx="3745966" cy="193381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aseline="0">
                <a:latin typeface="Source Sans Pro"/>
                <a:ea typeface="Arial"/>
                <a:cs typeface="Arial"/>
              </a:rPr>
              <a:t>Some GTAs have worked in several classes – do their actions change based on course?</a:t>
            </a:r>
            <a:r>
              <a:rPr lang="en-US" sz="2000">
                <a:solidFill>
                  <a:srgbClr val="808080"/>
                </a:solidFill>
                <a:latin typeface="Source Sans Pro"/>
                <a:ea typeface="Arial"/>
                <a:cs typeface="Arial"/>
              </a:rPr>
              <a:t>​</a:t>
            </a:r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E579710-A579-C168-7177-DFB00D6B03F3}"/>
              </a:ext>
            </a:extLst>
          </p:cNvPr>
          <p:cNvSpPr/>
          <p:nvPr/>
        </p:nvSpPr>
        <p:spPr>
          <a:xfrm>
            <a:off x="6320851" y="4000105"/>
            <a:ext cx="3745966" cy="193381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aseline="0">
                <a:latin typeface="Source Sans Pro"/>
              </a:rPr>
              <a:t>How do the </a:t>
            </a:r>
            <a:r>
              <a:rPr lang="en-US" sz="2000">
                <a:latin typeface="Source Sans Pro"/>
              </a:rPr>
              <a:t>GTAs'</a:t>
            </a:r>
            <a:r>
              <a:rPr lang="en-US" sz="2000" baseline="0">
                <a:latin typeface="Source Sans Pro"/>
              </a:rPr>
              <a:t> actions change in subsequent semesters in Calculus I? </a:t>
            </a:r>
            <a:endParaRPr lang="en-US" sz="2000">
              <a:latin typeface="Source Sans Pro"/>
              <a:cs typeface="Arial"/>
            </a:endParaRPr>
          </a:p>
        </p:txBody>
      </p:sp>
      <p:sp>
        <p:nvSpPr>
          <p:cNvPr id="8" name="Callout: Left Arrow 7">
            <a:extLst>
              <a:ext uri="{FF2B5EF4-FFF2-40B4-BE49-F238E27FC236}">
                <a16:creationId xmlns:a16="http://schemas.microsoft.com/office/drawing/2014/main" id="{A28E9EAC-31D0-98ED-86A5-86707E396724}"/>
              </a:ext>
            </a:extLst>
          </p:cNvPr>
          <p:cNvSpPr/>
          <p:nvPr/>
        </p:nvSpPr>
        <p:spPr>
          <a:xfrm>
            <a:off x="9693640" y="2985540"/>
            <a:ext cx="2323474" cy="3722557"/>
          </a:xfrm>
          <a:prstGeom prst="leftArrow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Cole worked with a very experienced LA in his second</a:t>
            </a:r>
            <a:endParaRPr lang="en-US">
              <a:solidFill>
                <a:srgbClr val="FFFFFF"/>
              </a:solidFill>
              <a:ea typeface="+mn-lt"/>
              <a:cs typeface="+mn-lt"/>
            </a:endParaRPr>
          </a:p>
          <a:p>
            <a:pPr algn="ctr"/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 semester </a:t>
            </a:r>
            <a:endParaRPr lang="en-US">
              <a:solidFill>
                <a:srgbClr val="FFFFFF"/>
              </a:solidFill>
              <a:ea typeface="+mn-lt"/>
              <a:cs typeface="+mn-lt"/>
            </a:endParaRPr>
          </a:p>
          <a:p>
            <a:pPr algn="ctr"/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and we've already seen that impact his classroom actions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63340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2323A-3A41-6544-54CB-9C4A492DA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ource Sans Pro"/>
                <a:ea typeface="Source Sans Pro"/>
              </a:rPr>
              <a:t>Methods (COPUS) 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65D4AD-9BFE-4400-2CD0-8CFFCE6E65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1503" y="1597891"/>
            <a:ext cx="9753600" cy="3657600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 b="1" dirty="0">
              <a:latin typeface="Source Sans Pro"/>
              <a:ea typeface="Source Sans Pro"/>
            </a:endParaRPr>
          </a:p>
          <a:p>
            <a:r>
              <a:rPr lang="en-US" b="1" dirty="0">
                <a:latin typeface="Source Sans Pro"/>
                <a:ea typeface="Source Sans Pro"/>
              </a:rPr>
              <a:t>Classroom Observation Protocol for Undergraduate STEM</a:t>
            </a:r>
            <a:r>
              <a:rPr lang="en-US" dirty="0">
                <a:latin typeface="Source Sans Pro"/>
                <a:ea typeface="Source Sans Pro"/>
              </a:rPr>
              <a:t> from Smith, et al. (2012)</a:t>
            </a:r>
            <a:endParaRPr lang="en-US" dirty="0">
              <a:ea typeface="Source Sans Pro"/>
            </a:endParaRPr>
          </a:p>
          <a:p>
            <a:endParaRPr lang="en-US" dirty="0">
              <a:latin typeface="Source Sans Pro"/>
              <a:ea typeface="Source Sans Pro"/>
            </a:endParaRPr>
          </a:p>
          <a:p>
            <a:pPr marL="342900" indent="-342900">
              <a:buChar char="•"/>
            </a:pPr>
            <a:r>
              <a:rPr lang="en-US" dirty="0">
                <a:latin typeface="Source Sans Pro"/>
                <a:ea typeface="Source Sans Pro"/>
              </a:rPr>
              <a:t>For each 2-minute interval, observer marks any of 25 codes (13 for instructor, 12 for students) that occurs.</a:t>
            </a:r>
            <a:endParaRPr lang="en-US" dirty="0">
              <a:ea typeface="Source Sans Pro"/>
            </a:endParaRPr>
          </a:p>
          <a:p>
            <a:pPr marL="342900" indent="-342900">
              <a:buChar char="•"/>
            </a:pPr>
            <a:r>
              <a:rPr lang="en-US" dirty="0">
                <a:latin typeface="Source Sans Pro"/>
                <a:ea typeface="Source Sans Pro"/>
              </a:rPr>
              <a:t>Codes are meant to be judgement-free and represent the classroom actions in a 2-minute interval.</a:t>
            </a:r>
            <a:endParaRPr lang="en-US" dirty="0">
              <a:ea typeface="Source Sans Pro"/>
            </a:endParaRP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US" dirty="0">
                <a:latin typeface="Source Sans Pro"/>
                <a:ea typeface="Source Sans Pro"/>
              </a:rPr>
              <a:t>Example instructor codes: lecturing, demonstration, moving around the classroom</a:t>
            </a: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US" dirty="0">
                <a:latin typeface="Source Sans Pro"/>
                <a:ea typeface="Source Sans Pro"/>
              </a:rPr>
              <a:t>Example student codes: listening, worksheet group work, predicting</a:t>
            </a:r>
          </a:p>
          <a:p>
            <a:pPr marL="342900" indent="-342900">
              <a:buChar char="•"/>
            </a:pPr>
            <a:r>
              <a:rPr lang="en-US" dirty="0">
                <a:latin typeface="Source Sans Pro"/>
                <a:ea typeface="Source Sans Pro"/>
              </a:rPr>
              <a:t>Percentages were calculated as follows:</a:t>
            </a:r>
            <a:endParaRPr lang="en-US" dirty="0">
              <a:ea typeface="Source Sans Pro"/>
            </a:endParaRPr>
          </a:p>
          <a:p>
            <a:endParaRPr lang="en-US" dirty="0">
              <a:ea typeface="Source Sans Pro"/>
            </a:endParaRPr>
          </a:p>
          <a:p>
            <a:endParaRPr lang="en-US" dirty="0">
              <a:ea typeface="Source Sans Pro"/>
            </a:endParaRPr>
          </a:p>
          <a:p>
            <a:endParaRPr lang="en-US" dirty="0">
              <a:ea typeface="Source Sans Pro"/>
            </a:endParaRPr>
          </a:p>
        </p:txBody>
      </p:sp>
      <p:sp>
        <p:nvSpPr>
          <p:cNvPr id="4" name="Division Sign 3">
            <a:extLst>
              <a:ext uri="{FF2B5EF4-FFF2-40B4-BE49-F238E27FC236}">
                <a16:creationId xmlns:a16="http://schemas.microsoft.com/office/drawing/2014/main" id="{770BC378-66E0-54CB-8DB7-038C5C6AE15B}"/>
              </a:ext>
            </a:extLst>
          </p:cNvPr>
          <p:cNvSpPr/>
          <p:nvPr/>
        </p:nvSpPr>
        <p:spPr>
          <a:xfrm>
            <a:off x="3647606" y="5334000"/>
            <a:ext cx="911901" cy="911901"/>
          </a:xfrm>
          <a:prstGeom prst="mathDivid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6DCAB37-4E2E-4F5F-9D42-B4ED17A93186}"/>
              </a:ext>
            </a:extLst>
          </p:cNvPr>
          <p:cNvSpPr/>
          <p:nvPr/>
        </p:nvSpPr>
        <p:spPr>
          <a:xfrm>
            <a:off x="1474033" y="5290278"/>
            <a:ext cx="2123606" cy="99934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Number of times a particular code is marked</a:t>
            </a:r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F90B094-F53A-C934-B9D6-43AF9492D51E}"/>
              </a:ext>
            </a:extLst>
          </p:cNvPr>
          <p:cNvSpPr/>
          <p:nvPr/>
        </p:nvSpPr>
        <p:spPr>
          <a:xfrm>
            <a:off x="4559508" y="5290277"/>
            <a:ext cx="2123606" cy="99934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Total number of times any code is marked</a:t>
            </a:r>
          </a:p>
        </p:txBody>
      </p:sp>
      <p:sp>
        <p:nvSpPr>
          <p:cNvPr id="7" name="Equals 6">
            <a:extLst>
              <a:ext uri="{FF2B5EF4-FFF2-40B4-BE49-F238E27FC236}">
                <a16:creationId xmlns:a16="http://schemas.microsoft.com/office/drawing/2014/main" id="{FFC200EC-C2A6-A632-9A03-17A137DE9050}"/>
              </a:ext>
            </a:extLst>
          </p:cNvPr>
          <p:cNvSpPr/>
          <p:nvPr/>
        </p:nvSpPr>
        <p:spPr>
          <a:xfrm>
            <a:off x="7057868" y="5290278"/>
            <a:ext cx="911901" cy="911901"/>
          </a:xfrm>
          <a:prstGeom prst="mathEqua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49652CF-92BC-63A3-66C7-60C14A7FB985}"/>
              </a:ext>
            </a:extLst>
          </p:cNvPr>
          <p:cNvSpPr/>
          <p:nvPr/>
        </p:nvSpPr>
        <p:spPr>
          <a:xfrm>
            <a:off x="8269574" y="5290278"/>
            <a:ext cx="2123606" cy="99934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Percentage of actions marked as a given code</a:t>
            </a:r>
          </a:p>
        </p:txBody>
      </p:sp>
    </p:spTree>
    <p:extLst>
      <p:ext uri="{BB962C8B-B14F-4D97-AF65-F5344CB8AC3E}">
        <p14:creationId xmlns:p14="http://schemas.microsoft.com/office/powerpoint/2010/main" val="3986679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E54BA-0AA4-DBBE-9852-0ADD50BB3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ource Sans Pro"/>
                <a:ea typeface="Source Sans Pro"/>
              </a:rPr>
              <a:t>Methods (Interviews)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A1B0CD-CF35-DAA6-E7E6-F3E2612404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Char char="•"/>
            </a:pPr>
            <a:r>
              <a:rPr lang="en-US">
                <a:latin typeface="Source Sans Pro"/>
                <a:ea typeface="Source Sans Pro"/>
              </a:rPr>
              <a:t>Semi-structured interviews near beginning and end of each semester </a:t>
            </a:r>
            <a:endParaRPr lang="en-US">
              <a:ea typeface="Source Sans Pro" panose="020B0503030403020204" pitchFamily="34" charset="77"/>
            </a:endParaRPr>
          </a:p>
          <a:p>
            <a:endParaRPr lang="en-US">
              <a:latin typeface="Source Sans Pro"/>
              <a:ea typeface="Source Sans Pro"/>
            </a:endParaRPr>
          </a:p>
          <a:p>
            <a:r>
              <a:rPr lang="en-US">
                <a:latin typeface="Source Sans Pro"/>
                <a:ea typeface="Source Sans Pro"/>
              </a:rPr>
              <a:t>Example Questions:</a:t>
            </a:r>
          </a:p>
          <a:p>
            <a:pPr marL="342900" indent="-342900">
              <a:buChar char="•"/>
            </a:pPr>
            <a:r>
              <a:rPr lang="en-US">
                <a:latin typeface="Source Sans Pro"/>
                <a:ea typeface="Source Sans Pro"/>
                <a:cs typeface="Times New Roman"/>
              </a:rPr>
              <a:t>Describe how you see your role and responsibilities as a teaching assistant?</a:t>
            </a:r>
          </a:p>
          <a:p>
            <a:pPr marL="342900" indent="-342900">
              <a:buChar char="•"/>
            </a:pPr>
            <a:r>
              <a:rPr lang="en-US">
                <a:latin typeface="Source Sans Pro"/>
                <a:ea typeface="Source Sans Pro"/>
                <a:cs typeface="Times New Roman"/>
              </a:rPr>
              <a:t>What is your definition of </a:t>
            </a:r>
            <a:r>
              <a:rPr lang="en-US" i="1">
                <a:latin typeface="Source Sans Pro"/>
                <a:ea typeface="Source Sans Pro"/>
                <a:cs typeface="Times New Roman"/>
              </a:rPr>
              <a:t>active learning</a:t>
            </a:r>
            <a:r>
              <a:rPr lang="en-US">
                <a:latin typeface="Source Sans Pro"/>
                <a:ea typeface="Source Sans Pro"/>
                <a:cs typeface="Times New Roman"/>
              </a:rPr>
              <a:t>?</a:t>
            </a:r>
          </a:p>
          <a:p>
            <a:pPr marL="342900" indent="-342900">
              <a:buChar char="•"/>
            </a:pPr>
            <a:r>
              <a:rPr lang="en-US">
                <a:latin typeface="Source Sans Pro"/>
                <a:ea typeface="Source Sans Pro"/>
                <a:cs typeface="Times New Roman"/>
              </a:rPr>
              <a:t>How do you envision the instructor and student's role in a classroom where active learning is happening?  How do you imagine these students' and instructor's roles? </a:t>
            </a:r>
            <a:endParaRPr lang="en-US">
              <a:solidFill>
                <a:srgbClr val="808080"/>
              </a:solidFill>
              <a:latin typeface="Source Sans Pro"/>
              <a:ea typeface="Source Sans Pro"/>
              <a:cs typeface="Times New Roman"/>
            </a:endParaRPr>
          </a:p>
          <a:p>
            <a:pPr marL="342900" indent="-342900">
              <a:buChar char="•"/>
            </a:pPr>
            <a:r>
              <a:rPr lang="en-US">
                <a:latin typeface="Source Sans Pro"/>
                <a:ea typeface="Source Sans Pro"/>
                <a:cs typeface="Times New Roman"/>
              </a:rPr>
              <a:t>Who do you think benefits from active learning? Instructors or students or both? In what ways do they benefit? </a:t>
            </a:r>
            <a:endParaRPr lang="en-US">
              <a:solidFill>
                <a:srgbClr val="808080"/>
              </a:solidFill>
              <a:latin typeface="Source Sans Pro"/>
              <a:ea typeface="Source Sans Pro"/>
              <a:cs typeface="Times New Roman"/>
            </a:endParaRPr>
          </a:p>
          <a:p>
            <a:pPr marL="342900" indent="-342900">
              <a:buChar char="•"/>
            </a:pPr>
            <a:r>
              <a:rPr lang="en-US">
                <a:latin typeface="Source Sans Pro"/>
                <a:ea typeface="Source Sans Pro"/>
                <a:cs typeface="Times New Roman"/>
              </a:rPr>
              <a:t>What is the difference between a mathematical task and active learning activities? </a:t>
            </a:r>
          </a:p>
          <a:p>
            <a:pPr marL="342900" indent="-342900">
              <a:buChar char="•"/>
            </a:pPr>
            <a:endParaRPr lang="en-US" sz="1200">
              <a:latin typeface="Times New Roman"/>
              <a:ea typeface="Source Sans Pro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64775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BC0DF-370A-1CEC-20A2-F73BA3547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ource Sans Pro"/>
                <a:ea typeface="Source Sans Pro"/>
              </a:rPr>
              <a:t>COPUS Codes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325CA-D2A6-D7ED-8BBA-25DCF26FD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Source Sans Pro"/>
                <a:ea typeface="Source Sans Pro"/>
              </a:rPr>
              <a:t>From Smith, et al. (2013)</a:t>
            </a:r>
            <a:endParaRPr lang="en-US"/>
          </a:p>
        </p:txBody>
      </p:sp>
      <p:pic>
        <p:nvPicPr>
          <p:cNvPr id="5" name="Picture 4" descr="Figure 1.">
            <a:extLst>
              <a:ext uri="{FF2B5EF4-FFF2-40B4-BE49-F238E27FC236}">
                <a16:creationId xmlns:a16="http://schemas.microsoft.com/office/drawing/2014/main" id="{EAD3D507-1FD3-B081-3E23-CB59C8011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6078" y="296186"/>
            <a:ext cx="5905909" cy="626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69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59C38-3984-F05D-CD0E-684B76B7F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Context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7F46E-3D3B-4060-23F5-F4080E55E2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5063" y="2480484"/>
            <a:ext cx="10641874" cy="150374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Source Sans Pro"/>
                <a:ea typeface="Source Sans Pro"/>
              </a:rPr>
              <a:t>Lecture-Recitation model Calculus I course transformed through active learning: </a:t>
            </a:r>
          </a:p>
          <a:p>
            <a:pPr marL="342900" indent="-342900">
              <a:buChar char="•"/>
            </a:pPr>
            <a:r>
              <a:rPr lang="en-US" dirty="0">
                <a:latin typeface="Source Sans Pro"/>
                <a:ea typeface="Source Sans Pro"/>
              </a:rPr>
              <a:t>Six researcher-designed activities used over the semester </a:t>
            </a:r>
          </a:p>
          <a:p>
            <a:pPr marL="342900" indent="-342900">
              <a:buChar char="•"/>
            </a:pPr>
            <a:r>
              <a:rPr lang="en-US" dirty="0">
                <a:latin typeface="Source Sans Pro"/>
                <a:ea typeface="Source Sans Pro"/>
              </a:rPr>
              <a:t>Students work collaboratively on SMMP activities in groups (3-5 students) during recitation sections facilitated by GTAs and LAs</a:t>
            </a:r>
            <a:endParaRPr lang="en-US" dirty="0">
              <a:ea typeface="Source Sans Pro" panose="020B0503030403020204" pitchFamily="34" charset="77"/>
            </a:endParaRPr>
          </a:p>
          <a:p>
            <a:pPr marL="342900" indent="-342900">
              <a:buChar char="•"/>
            </a:pPr>
            <a:endParaRPr lang="en-US" dirty="0">
              <a:latin typeface="Source Sans Pro"/>
              <a:ea typeface="Source Sans Pro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BAB382B-A525-48AD-9D4F-AC3D655EAFFC}"/>
              </a:ext>
            </a:extLst>
          </p:cNvPr>
          <p:cNvGrpSpPr/>
          <p:nvPr/>
        </p:nvGrpSpPr>
        <p:grpSpPr>
          <a:xfrm>
            <a:off x="5856791" y="3473968"/>
            <a:ext cx="5497009" cy="2831316"/>
            <a:chOff x="3233333" y="4308121"/>
            <a:chExt cx="6655460" cy="3034235"/>
          </a:xfrm>
        </p:grpSpPr>
        <p:pic>
          <p:nvPicPr>
            <p:cNvPr id="5" name="Graphic 2" descr="Meeting outline">
              <a:extLst>
                <a:ext uri="{FF2B5EF4-FFF2-40B4-BE49-F238E27FC236}">
                  <a16:creationId xmlns:a16="http://schemas.microsoft.com/office/drawing/2014/main" id="{EBE69B10-69C4-3193-181A-F88AD52FE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03193" y="5503639"/>
              <a:ext cx="1182587" cy="1182587"/>
            </a:xfrm>
            <a:prstGeom prst="rect">
              <a:avLst/>
            </a:prstGeom>
          </p:spPr>
        </p:pic>
        <p:pic>
          <p:nvPicPr>
            <p:cNvPr id="6" name="Graphic 3" descr="Meeting outline">
              <a:extLst>
                <a:ext uri="{FF2B5EF4-FFF2-40B4-BE49-F238E27FC236}">
                  <a16:creationId xmlns:a16="http://schemas.microsoft.com/office/drawing/2014/main" id="{FED3567F-ADEA-C67F-29C0-7218667AD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335239" y="4757770"/>
              <a:ext cx="1182587" cy="1182587"/>
            </a:xfrm>
            <a:prstGeom prst="rect">
              <a:avLst/>
            </a:prstGeom>
          </p:spPr>
        </p:pic>
        <p:pic>
          <p:nvPicPr>
            <p:cNvPr id="7" name="Graphic 4" descr="Meeting outline">
              <a:extLst>
                <a:ext uri="{FF2B5EF4-FFF2-40B4-BE49-F238E27FC236}">
                  <a16:creationId xmlns:a16="http://schemas.microsoft.com/office/drawing/2014/main" id="{7A928A2A-0800-2482-0FCC-2C24DDA92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55233" y="6159769"/>
              <a:ext cx="1182587" cy="1182587"/>
            </a:xfrm>
            <a:prstGeom prst="rect">
              <a:avLst/>
            </a:prstGeom>
          </p:spPr>
        </p:pic>
        <p:pic>
          <p:nvPicPr>
            <p:cNvPr id="8" name="Graphic 5" descr="Meeting outline">
              <a:extLst>
                <a:ext uri="{FF2B5EF4-FFF2-40B4-BE49-F238E27FC236}">
                  <a16:creationId xmlns:a16="http://schemas.microsoft.com/office/drawing/2014/main" id="{6BFBC4DE-7E0A-EC6B-0B4A-01F851206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532665" y="5133199"/>
              <a:ext cx="1182587" cy="1182587"/>
            </a:xfrm>
            <a:prstGeom prst="rect">
              <a:avLst/>
            </a:prstGeom>
          </p:spPr>
        </p:pic>
        <p:pic>
          <p:nvPicPr>
            <p:cNvPr id="9" name="Graphic 6" descr="User outline">
              <a:extLst>
                <a:ext uri="{FF2B5EF4-FFF2-40B4-BE49-F238E27FC236}">
                  <a16:creationId xmlns:a16="http://schemas.microsoft.com/office/drawing/2014/main" id="{57050EA5-1961-6C18-EC61-D5F3E03C2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233333" y="5666343"/>
              <a:ext cx="914400" cy="914400"/>
            </a:xfrm>
            <a:prstGeom prst="rect">
              <a:avLst/>
            </a:prstGeom>
          </p:spPr>
        </p:pic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385F44F3-2F18-80B0-E498-4434E339E459}"/>
                </a:ext>
              </a:extLst>
            </p:cNvPr>
            <p:cNvSpPr txBox="1"/>
            <p:nvPr/>
          </p:nvSpPr>
          <p:spPr>
            <a:xfrm>
              <a:off x="3374627" y="6489008"/>
              <a:ext cx="6437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/>
                <a:t>LA</a:t>
              </a:r>
            </a:p>
          </p:txBody>
        </p:sp>
        <p:pic>
          <p:nvPicPr>
            <p:cNvPr id="11" name="Graphic 8" descr="Teacher outline">
              <a:extLst>
                <a:ext uri="{FF2B5EF4-FFF2-40B4-BE49-F238E27FC236}">
                  <a16:creationId xmlns:a16="http://schemas.microsoft.com/office/drawing/2014/main" id="{D77AC18C-CC41-17D1-7181-F3307C3DF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911298" y="4944342"/>
              <a:ext cx="1785265" cy="1785265"/>
            </a:xfrm>
            <a:prstGeom prst="rect">
              <a:avLst/>
            </a:prstGeom>
          </p:spPr>
        </p:pic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F509E4C4-EB51-16CB-C999-EE5379383C81}"/>
                </a:ext>
              </a:extLst>
            </p:cNvPr>
            <p:cNvSpPr txBox="1"/>
            <p:nvPr/>
          </p:nvSpPr>
          <p:spPr>
            <a:xfrm>
              <a:off x="7848558" y="6540519"/>
              <a:ext cx="20402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/>
                <a:t>Graduate TA</a:t>
              </a:r>
            </a:p>
          </p:txBody>
        </p:sp>
        <p:pic>
          <p:nvPicPr>
            <p:cNvPr id="13" name="Graphic 10" descr="Chat outline">
              <a:extLst>
                <a:ext uri="{FF2B5EF4-FFF2-40B4-BE49-F238E27FC236}">
                  <a16:creationId xmlns:a16="http://schemas.microsoft.com/office/drawing/2014/main" id="{058D952C-7E89-5F03-A8DE-67D7F0E9024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601144" y="4972201"/>
              <a:ext cx="967623" cy="967623"/>
            </a:xfrm>
            <a:prstGeom prst="rect">
              <a:avLst/>
            </a:prstGeom>
          </p:spPr>
        </p:pic>
        <p:pic>
          <p:nvPicPr>
            <p:cNvPr id="14" name="Graphic 11" descr="Chat outline">
              <a:extLst>
                <a:ext uri="{FF2B5EF4-FFF2-40B4-BE49-F238E27FC236}">
                  <a16:creationId xmlns:a16="http://schemas.microsoft.com/office/drawing/2014/main" id="{C62370D8-2061-675B-A57B-2B150760A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393925" y="4308121"/>
              <a:ext cx="967623" cy="967623"/>
            </a:xfrm>
            <a:prstGeom prst="rect">
              <a:avLst/>
            </a:prstGeom>
          </p:spPr>
        </p:pic>
        <p:pic>
          <p:nvPicPr>
            <p:cNvPr id="15" name="Graphic 12" descr="Chat outline">
              <a:extLst>
                <a:ext uri="{FF2B5EF4-FFF2-40B4-BE49-F238E27FC236}">
                  <a16:creationId xmlns:a16="http://schemas.microsoft.com/office/drawing/2014/main" id="{4E8E1D10-923A-8981-BDBC-AB08FF9D8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661074" y="4688769"/>
              <a:ext cx="967623" cy="967623"/>
            </a:xfrm>
            <a:prstGeom prst="rect">
              <a:avLst/>
            </a:prstGeom>
          </p:spPr>
        </p:pic>
        <p:pic>
          <p:nvPicPr>
            <p:cNvPr id="16" name="Graphic 13" descr="Chat outline">
              <a:extLst>
                <a:ext uri="{FF2B5EF4-FFF2-40B4-BE49-F238E27FC236}">
                  <a16:creationId xmlns:a16="http://schemas.microsoft.com/office/drawing/2014/main" id="{F0A528F7-E3DB-DBF8-EF16-B338F8F81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521768" y="5704317"/>
              <a:ext cx="967623" cy="967623"/>
            </a:xfrm>
            <a:prstGeom prst="rect">
              <a:avLst/>
            </a:prstGeom>
          </p:spPr>
        </p:pic>
      </p:grpSp>
      <p:sp>
        <p:nvSpPr>
          <p:cNvPr id="17" name="Callout: Down Arrow 16">
            <a:extLst>
              <a:ext uri="{FF2B5EF4-FFF2-40B4-BE49-F238E27FC236}">
                <a16:creationId xmlns:a16="http://schemas.microsoft.com/office/drawing/2014/main" id="{F7E3CC4E-B343-57C8-7F6B-5E2FB96BA964}"/>
              </a:ext>
            </a:extLst>
          </p:cNvPr>
          <p:cNvSpPr/>
          <p:nvPr/>
        </p:nvSpPr>
        <p:spPr>
          <a:xfrm>
            <a:off x="1030573" y="1575086"/>
            <a:ext cx="10130853" cy="924394"/>
          </a:xfrm>
          <a:prstGeom prst="downArrow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>
                <a:solidFill>
                  <a:schemeClr val="tx1"/>
                </a:solidFill>
                <a:cs typeface="Calibri"/>
              </a:rPr>
              <a:t>STEM Gateways Project                           </a:t>
            </a:r>
            <a:r>
              <a:rPr lang="en-US" sz="1600">
                <a:solidFill>
                  <a:schemeClr val="tx1"/>
                </a:solidFill>
                <a:cs typeface="Calibri"/>
              </a:rPr>
              <a:t>NSF #2013427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18" name="Picture 17" descr="A logo with a globe and text&#10;&#10;Description automatically generated">
            <a:extLst>
              <a:ext uri="{FF2B5EF4-FFF2-40B4-BE49-F238E27FC236}">
                <a16:creationId xmlns:a16="http://schemas.microsoft.com/office/drawing/2014/main" id="{09C786E7-67E8-C4B1-16D6-F251BA15C47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77583" y="1613729"/>
            <a:ext cx="542925" cy="533400"/>
          </a:xfrm>
          <a:prstGeom prst="rect">
            <a:avLst/>
          </a:prstGeom>
        </p:spPr>
      </p:pic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22E28455-2ACB-B18A-5937-6C5EEA6EAA7C}"/>
              </a:ext>
            </a:extLst>
          </p:cNvPr>
          <p:cNvSpPr txBox="1">
            <a:spLocks/>
          </p:cNvSpPr>
          <p:nvPr/>
        </p:nvSpPr>
        <p:spPr>
          <a:xfrm>
            <a:off x="270979" y="4275627"/>
            <a:ext cx="5123977" cy="2114863"/>
          </a:xfrm>
          <a:prstGeom prst="roundRect">
            <a:avLst/>
          </a:prstGeom>
          <a:solidFill>
            <a:srgbClr val="C58170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800" dirty="0">
                <a:solidFill>
                  <a:schemeClr val="bg1"/>
                </a:solidFill>
                <a:latin typeface="Source Sans Pro"/>
                <a:ea typeface="Source Sans Pro"/>
                <a:cs typeface="Times New Roman"/>
              </a:rPr>
              <a:t>What </a:t>
            </a:r>
            <a:r>
              <a:rPr lang="en-US" sz="1800" b="1" i="1" dirty="0">
                <a:solidFill>
                  <a:schemeClr val="bg1"/>
                </a:solidFill>
                <a:latin typeface="Source Sans Pro"/>
                <a:ea typeface="Source Sans Pro"/>
                <a:cs typeface="Times New Roman"/>
              </a:rPr>
              <a:t>teaching actions </a:t>
            </a:r>
            <a:r>
              <a:rPr lang="en-US" sz="1800" dirty="0">
                <a:solidFill>
                  <a:schemeClr val="bg1"/>
                </a:solidFill>
                <a:latin typeface="Source Sans Pro"/>
                <a:ea typeface="Source Sans Pro"/>
                <a:cs typeface="Times New Roman"/>
              </a:rPr>
              <a:t>do GTAs with different </a:t>
            </a:r>
            <a:r>
              <a:rPr lang="en-US" sz="1800" b="1" i="1" dirty="0">
                <a:solidFill>
                  <a:schemeClr val="bg1"/>
                </a:solidFill>
                <a:latin typeface="Source Sans Pro"/>
                <a:ea typeface="Source Sans Pro"/>
                <a:cs typeface="Times New Roman"/>
              </a:rPr>
              <a:t>pedagogical backgrounds</a:t>
            </a:r>
            <a:r>
              <a:rPr lang="en-US" sz="1800" dirty="0">
                <a:solidFill>
                  <a:schemeClr val="bg1"/>
                </a:solidFill>
                <a:latin typeface="Source Sans Pro"/>
                <a:ea typeface="Source Sans Pro"/>
                <a:cs typeface="Times New Roman"/>
              </a:rPr>
              <a:t> take in a Calculus I course that includes active learning and how do the GTAs </a:t>
            </a:r>
            <a:r>
              <a:rPr lang="en-US" sz="1800" b="1" i="1" dirty="0">
                <a:solidFill>
                  <a:schemeClr val="bg1"/>
                </a:solidFill>
                <a:latin typeface="Source Sans Pro"/>
                <a:ea typeface="Source Sans Pro"/>
                <a:cs typeface="Times New Roman"/>
              </a:rPr>
              <a:t>discuss</a:t>
            </a:r>
            <a:r>
              <a:rPr lang="en-US" sz="1800" dirty="0">
                <a:solidFill>
                  <a:schemeClr val="bg1"/>
                </a:solidFill>
                <a:latin typeface="Source Sans Pro"/>
                <a:ea typeface="Source Sans Pro"/>
                <a:cs typeface="Times New Roman"/>
              </a:rPr>
              <a:t> these actions?</a:t>
            </a:r>
          </a:p>
        </p:txBody>
      </p:sp>
    </p:spTree>
    <p:extLst>
      <p:ext uri="{BB962C8B-B14F-4D97-AF65-F5344CB8AC3E}">
        <p14:creationId xmlns:p14="http://schemas.microsoft.com/office/powerpoint/2010/main" val="3841547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39995-362C-A64F-02AC-4A71744C3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Source Sans Pro"/>
              </a:rPr>
              <a:t>Calculus GTAs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7B842F3-50F7-DC03-6256-16DF6D0284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478087"/>
              </p:ext>
            </p:extLst>
          </p:nvPr>
        </p:nvGraphicFramePr>
        <p:xfrm>
          <a:off x="522514" y="1742900"/>
          <a:ext cx="10311333" cy="4583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8829">
                  <a:extLst>
                    <a:ext uri="{9D8B030D-6E8A-4147-A177-3AD203B41FA5}">
                      <a16:colId xmlns:a16="http://schemas.microsoft.com/office/drawing/2014/main" val="512542909"/>
                    </a:ext>
                  </a:extLst>
                </a:gridCol>
                <a:gridCol w="580842">
                  <a:extLst>
                    <a:ext uri="{9D8B030D-6E8A-4147-A177-3AD203B41FA5}">
                      <a16:colId xmlns:a16="http://schemas.microsoft.com/office/drawing/2014/main" val="3645567503"/>
                    </a:ext>
                  </a:extLst>
                </a:gridCol>
                <a:gridCol w="4147877">
                  <a:extLst>
                    <a:ext uri="{9D8B030D-6E8A-4147-A177-3AD203B41FA5}">
                      <a16:colId xmlns:a16="http://schemas.microsoft.com/office/drawing/2014/main" val="821424337"/>
                    </a:ext>
                  </a:extLst>
                </a:gridCol>
                <a:gridCol w="3893785">
                  <a:extLst>
                    <a:ext uri="{9D8B030D-6E8A-4147-A177-3AD203B41FA5}">
                      <a16:colId xmlns:a16="http://schemas.microsoft.com/office/drawing/2014/main" val="3603864828"/>
                    </a:ext>
                  </a:extLst>
                </a:gridCol>
              </a:tblGrid>
              <a:tr h="64730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GTA Experience</a:t>
                      </a: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3632911679"/>
                  </a:ext>
                </a:extLst>
              </a:tr>
              <a:tr h="59213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</a:rPr>
                        <a:t>Novice</a:t>
                      </a:r>
                    </a:p>
                  </a:txBody>
                  <a:tcPr anchor="ctr">
                    <a:lnL w="0">
                      <a:noFill/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</a:rPr>
                        <a:t>Experienced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0">
                      <a:noFill/>
                    </a:lnR>
                    <a:lnT w="0">
                      <a:noFill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99294"/>
                  </a:ext>
                </a:extLst>
              </a:tr>
              <a:tr h="1596885">
                <a:tc rowSpan="2">
                  <a:txBody>
                    <a:bodyPr/>
                    <a:lstStyle/>
                    <a:p>
                      <a:endParaRPr lang="en-US" dirty="0"/>
                    </a:p>
                    <a:p>
                      <a:pPr lvl="0"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Prior Teaching Experience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No </a:t>
                      </a:r>
                    </a:p>
                  </a:txBody>
                  <a:tcPr anchor="ctr">
                    <a:lnL w="0">
                      <a:noFill/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Cole</a:t>
                      </a:r>
                    </a:p>
                    <a:p>
                      <a:pPr algn="ctr"/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Stats Ph.D. Student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T w="12700">
                      <a:solidFill>
                        <a:schemeClr val="tx1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None/>
                      </a:pPr>
                      <a:r>
                        <a:rPr lang="en-US" sz="1800" b="1" i="0" u="none" strike="noStrike" noProof="0" dirty="0">
                          <a:latin typeface="Calibri"/>
                        </a:rPr>
                        <a:t>Ava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None/>
                      </a:pPr>
                      <a:r>
                        <a:rPr lang="en-US" sz="1800" b="0" i="0" u="none" strike="noStrike" noProof="0" dirty="0">
                          <a:latin typeface="Calibri"/>
                        </a:rPr>
                        <a:t>Math Ph.D. Student</a:t>
                      </a:r>
                    </a:p>
                  </a:txBody>
                  <a:tcPr>
                    <a:lnT w="12700">
                      <a:solidFill>
                        <a:schemeClr val="tx1"/>
                      </a:solidFill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767792539"/>
                  </a:ext>
                </a:extLst>
              </a:tr>
              <a:tr h="17471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Yes</a:t>
                      </a:r>
                    </a:p>
                  </a:txBody>
                  <a:tcPr anchor="ctr">
                    <a:lnL w="0">
                      <a:noFill/>
                    </a:lnL>
                    <a:lnT w="12700">
                      <a:solidFill>
                        <a:schemeClr val="tx1"/>
                      </a:solidFill>
                    </a:lnT>
                    <a:lnB w="0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None/>
                      </a:pPr>
                      <a:r>
                        <a:rPr lang="en-US" sz="1800" b="1" i="0" u="none" strike="noStrike" noProof="0" dirty="0">
                          <a:solidFill>
                            <a:srgbClr val="444444"/>
                          </a:solidFill>
                          <a:latin typeface="Calibri"/>
                        </a:rPr>
                        <a:t>Phoenix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444444"/>
                          </a:solidFill>
                          <a:latin typeface="Calibri"/>
                        </a:rPr>
                        <a:t>Math Ed Ph.D. Student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None/>
                      </a:pPr>
                      <a:r>
                        <a:rPr lang="en-US" sz="1800" b="1" i="0" u="none" strike="noStrike" noProof="0" dirty="0">
                          <a:solidFill>
                            <a:srgbClr val="444444"/>
                          </a:solidFill>
                          <a:latin typeface="Calibri"/>
                        </a:rPr>
                        <a:t>Ursula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444444"/>
                          </a:solidFill>
                          <a:latin typeface="Calibri"/>
                        </a:rPr>
                        <a:t>Math Ed Ph.D. Student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None/>
                      </a:pPr>
                      <a:endParaRPr lang="en-US" sz="1800" b="0" i="0" u="none" strike="noStrike" noProof="0" dirty="0">
                        <a:solidFill>
                          <a:srgbClr val="444444"/>
                        </a:solidFill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414333"/>
                  </a:ext>
                </a:extLst>
              </a:tr>
            </a:tbl>
          </a:graphicData>
        </a:graphic>
      </p:graphicFrame>
      <p:pic>
        <p:nvPicPr>
          <p:cNvPr id="9" name="Graphic 8" descr="Professor female outline">
            <a:extLst>
              <a:ext uri="{FF2B5EF4-FFF2-40B4-BE49-F238E27FC236}">
                <a16:creationId xmlns:a16="http://schemas.microsoft.com/office/drawing/2014/main" id="{2D412DB2-A771-9617-62AC-28A01F880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15036" y="5193488"/>
            <a:ext cx="1101195" cy="1101195"/>
          </a:xfrm>
          <a:prstGeom prst="rect">
            <a:avLst/>
          </a:prstGeom>
        </p:spPr>
      </p:pic>
      <p:pic>
        <p:nvPicPr>
          <p:cNvPr id="11" name="Graphic 10" descr="Classroom outline">
            <a:extLst>
              <a:ext uri="{FF2B5EF4-FFF2-40B4-BE49-F238E27FC236}">
                <a16:creationId xmlns:a16="http://schemas.microsoft.com/office/drawing/2014/main" id="{E78D9DF6-1341-3BED-F748-477DA30331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44228" y="3523443"/>
            <a:ext cx="1101194" cy="1101194"/>
          </a:xfrm>
          <a:prstGeom prst="rect">
            <a:avLst/>
          </a:prstGeom>
        </p:spPr>
      </p:pic>
      <p:pic>
        <p:nvPicPr>
          <p:cNvPr id="15" name="Graphic 14" descr="Books outline">
            <a:extLst>
              <a:ext uri="{FF2B5EF4-FFF2-40B4-BE49-F238E27FC236}">
                <a16:creationId xmlns:a16="http://schemas.microsoft.com/office/drawing/2014/main" id="{27BFCB18-F0B4-AF4C-1CDE-D5DAAF365A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92441" y="5193490"/>
            <a:ext cx="1101193" cy="1101193"/>
          </a:xfrm>
          <a:prstGeom prst="rect">
            <a:avLst/>
          </a:prstGeom>
        </p:spPr>
      </p:pic>
      <p:pic>
        <p:nvPicPr>
          <p:cNvPr id="17" name="Graphic 16" descr="Mathematics outline">
            <a:extLst>
              <a:ext uri="{FF2B5EF4-FFF2-40B4-BE49-F238E27FC236}">
                <a16:creationId xmlns:a16="http://schemas.microsoft.com/office/drawing/2014/main" id="{2749FFE4-8433-5B9E-C33B-43F807AF33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63563" y="3510610"/>
            <a:ext cx="1101194" cy="1101194"/>
          </a:xfrm>
          <a:prstGeom prst="rect">
            <a:avLst/>
          </a:prstGeom>
        </p:spPr>
      </p:pic>
      <p:pic>
        <p:nvPicPr>
          <p:cNvPr id="19" name="Graphic 18" descr="Normal Distribution outline">
            <a:extLst>
              <a:ext uri="{FF2B5EF4-FFF2-40B4-BE49-F238E27FC236}">
                <a16:creationId xmlns:a16="http://schemas.microsoft.com/office/drawing/2014/main" id="{CA6B084E-988E-865A-E600-FDDDB3A084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292442" y="3484036"/>
            <a:ext cx="1101193" cy="1101193"/>
          </a:xfrm>
          <a:prstGeom prst="rect">
            <a:avLst/>
          </a:prstGeom>
        </p:spPr>
      </p:pic>
      <p:pic>
        <p:nvPicPr>
          <p:cNvPr id="23" name="Graphic 22" descr="Books outline">
            <a:extLst>
              <a:ext uri="{FF2B5EF4-FFF2-40B4-BE49-F238E27FC236}">
                <a16:creationId xmlns:a16="http://schemas.microsoft.com/office/drawing/2014/main" id="{0EE30DDA-5D97-C39D-6985-A818E3DD9F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29325" y="5193488"/>
            <a:ext cx="1101193" cy="1101193"/>
          </a:xfrm>
          <a:prstGeom prst="rect">
            <a:avLst/>
          </a:prstGeom>
        </p:spPr>
      </p:pic>
      <p:pic>
        <p:nvPicPr>
          <p:cNvPr id="24" name="Graphic 23" descr="Classroom outline">
            <a:extLst>
              <a:ext uri="{FF2B5EF4-FFF2-40B4-BE49-F238E27FC236}">
                <a16:creationId xmlns:a16="http://schemas.microsoft.com/office/drawing/2014/main" id="{55BFA3BA-3684-CC9F-1F46-6427CF6FA0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82022" y="5193489"/>
            <a:ext cx="1101194" cy="110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731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29DDF-1E76-D6A2-B8E8-0EEC29DBD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and Analysis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4D6444B-45F7-A43A-63AD-55BAA58873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69749"/>
              </p:ext>
            </p:extLst>
          </p:nvPr>
        </p:nvGraphicFramePr>
        <p:xfrm>
          <a:off x="983673" y="1676400"/>
          <a:ext cx="9753600" cy="4946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6405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C4E5-FD88-2A3C-F474-4989F8930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Results- GTA and Student Actions</a:t>
            </a:r>
          </a:p>
        </p:txBody>
      </p:sp>
      <p:pic>
        <p:nvPicPr>
          <p:cNvPr id="5" name="Picture 4" descr="A graph of a student classroom action&#10;&#10;Description automatically generated">
            <a:extLst>
              <a:ext uri="{FF2B5EF4-FFF2-40B4-BE49-F238E27FC236}">
                <a16:creationId xmlns:a16="http://schemas.microsoft.com/office/drawing/2014/main" id="{5E8B7B33-2470-DA72-6193-3C7A249C0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7152" y="3990108"/>
            <a:ext cx="6994848" cy="2867891"/>
          </a:xfrm>
          <a:prstGeom prst="rect">
            <a:avLst/>
          </a:prstGeom>
        </p:spPr>
      </p:pic>
      <p:pic>
        <p:nvPicPr>
          <p:cNvPr id="4" name="Picture 3" descr="A graph of a diagram&#10;&#10;Description automatically generated with medium confidence">
            <a:extLst>
              <a:ext uri="{FF2B5EF4-FFF2-40B4-BE49-F238E27FC236}">
                <a16:creationId xmlns:a16="http://schemas.microsoft.com/office/drawing/2014/main" id="{02AF3D6D-A23C-C121-0900-7D82E5B86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32" y="1608030"/>
            <a:ext cx="6409868" cy="283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726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70D3F-AB6E-830D-1362-47675FC53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ource Sans Pro"/>
                <a:ea typeface="Source Sans Pro"/>
              </a:rPr>
              <a:t>Ursula's Classroom: Intro/Review </a:t>
            </a:r>
            <a:endParaRPr lang="en-US" dirty="0"/>
          </a:p>
        </p:txBody>
      </p:sp>
      <p:pic>
        <p:nvPicPr>
          <p:cNvPr id="4" name="Picture 3" descr="A screen shot of a graph&#10;&#10;Description automatically generated">
            <a:extLst>
              <a:ext uri="{FF2B5EF4-FFF2-40B4-BE49-F238E27FC236}">
                <a16:creationId xmlns:a16="http://schemas.microsoft.com/office/drawing/2014/main" id="{B48161D9-FE86-D11D-F1B6-C7DD290FA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908" y="1770406"/>
            <a:ext cx="3361295" cy="501321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AE8BB20-465E-F71D-FC76-44CAEE41A5E8}"/>
              </a:ext>
            </a:extLst>
          </p:cNvPr>
          <p:cNvSpPr/>
          <p:nvPr/>
        </p:nvSpPr>
        <p:spPr>
          <a:xfrm>
            <a:off x="6037566" y="5657132"/>
            <a:ext cx="787973" cy="6178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056AF95-1D92-9039-A57B-7D468DC61E84}"/>
              </a:ext>
            </a:extLst>
          </p:cNvPr>
          <p:cNvSpPr/>
          <p:nvPr/>
        </p:nvSpPr>
        <p:spPr>
          <a:xfrm>
            <a:off x="838200" y="2002536"/>
            <a:ext cx="3608172" cy="1871300"/>
          </a:xfrm>
          <a:prstGeom prst="roundRect">
            <a:avLst/>
          </a:prstGeom>
          <a:noFill/>
          <a:ln w="38100">
            <a:solidFill>
              <a:srgbClr val="0134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  <a:ea typeface="Source Sans Pro" panose="020B0503030403020204" pitchFamily="34" charset="77"/>
              </a:rPr>
              <a:t>Ursula began each lesson with a  brief review of content (</a:t>
            </a:r>
            <a:r>
              <a:rPr lang="en-US" i="1">
                <a:solidFill>
                  <a:srgbClr val="9ACD4C"/>
                </a:solidFill>
                <a:ea typeface="Source Sans Pro" panose="020B0503030403020204" pitchFamily="34" charset="77"/>
              </a:rPr>
              <a:t>lecture</a:t>
            </a:r>
            <a:r>
              <a:rPr lang="en-US">
                <a:solidFill>
                  <a:schemeClr val="tx1"/>
                </a:solidFill>
                <a:ea typeface="Source Sans Pro" panose="020B0503030403020204" pitchFamily="34" charset="77"/>
              </a:rPr>
              <a:t> and </a:t>
            </a:r>
            <a:r>
              <a:rPr lang="en-US" i="1">
                <a:solidFill>
                  <a:srgbClr val="FAA93A"/>
                </a:solidFill>
                <a:ea typeface="Source Sans Pro" panose="020B0503030403020204" pitchFamily="34" charset="77"/>
              </a:rPr>
              <a:t>real time writing</a:t>
            </a:r>
            <a:r>
              <a:rPr lang="en-US">
                <a:solidFill>
                  <a:schemeClr val="tx1"/>
                </a:solidFill>
                <a:ea typeface="Source Sans Pro" panose="020B0503030403020204" pitchFamily="34" charset="77"/>
              </a:rPr>
              <a:t>) while students </a:t>
            </a:r>
            <a:r>
              <a:rPr lang="en-US" i="1">
                <a:solidFill>
                  <a:srgbClr val="9ACD4C"/>
                </a:solidFill>
                <a:ea typeface="Source Sans Pro" panose="020B0503030403020204" pitchFamily="34" charset="77"/>
              </a:rPr>
              <a:t>listened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B4C8B6F-1AF0-69B9-FA03-C4A1AC89CABF}"/>
              </a:ext>
            </a:extLst>
          </p:cNvPr>
          <p:cNvSpPr/>
          <p:nvPr/>
        </p:nvSpPr>
        <p:spPr>
          <a:xfrm>
            <a:off x="5419182" y="6294683"/>
            <a:ext cx="2024743" cy="422007"/>
          </a:xfrm>
          <a:prstGeom prst="roundRect">
            <a:avLst/>
          </a:prstGeom>
          <a:solidFill>
            <a:srgbClr val="01349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Ursula’s Actions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6AE6B1E-4A6C-B2EA-4687-1923FB334F9D}"/>
              </a:ext>
            </a:extLst>
          </p:cNvPr>
          <p:cNvSpPr/>
          <p:nvPr/>
        </p:nvSpPr>
        <p:spPr>
          <a:xfrm>
            <a:off x="6066782" y="5171748"/>
            <a:ext cx="729539" cy="6178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 descr="User outline">
            <a:extLst>
              <a:ext uri="{FF2B5EF4-FFF2-40B4-BE49-F238E27FC236}">
                <a16:creationId xmlns:a16="http://schemas.microsoft.com/office/drawing/2014/main" id="{900F92E7-9143-B97A-48C6-B4FDD54266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7057" y="5591285"/>
            <a:ext cx="914400" cy="914400"/>
          </a:xfrm>
          <a:prstGeom prst="rect">
            <a:avLst/>
          </a:prstGeom>
        </p:spPr>
      </p:pic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BC6C435E-9F79-8870-EEEF-F8D8087E0669}"/>
              </a:ext>
            </a:extLst>
          </p:cNvPr>
          <p:cNvSpPr/>
          <p:nvPr/>
        </p:nvSpPr>
        <p:spPr>
          <a:xfrm>
            <a:off x="1222544" y="4177177"/>
            <a:ext cx="3361295" cy="1564404"/>
          </a:xfrm>
          <a:prstGeom prst="wedgeRoundRectCallout">
            <a:avLst>
              <a:gd name="adj1" fmla="val -50568"/>
              <a:gd name="adj2" fmla="val 61820"/>
              <a:gd name="adj3" fmla="val 16667"/>
            </a:avLst>
          </a:prstGeom>
          <a:solidFill>
            <a:srgbClr val="01349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She “reviews concepts” and to make students more “comfortable” participating by fostering “confidence”</a:t>
            </a:r>
          </a:p>
        </p:txBody>
      </p:sp>
      <p:pic>
        <p:nvPicPr>
          <p:cNvPr id="13" name="Picture 12" descr="A chart with different colored squares&#10;&#10;Description automatically generated">
            <a:extLst>
              <a:ext uri="{FF2B5EF4-FFF2-40B4-BE49-F238E27FC236}">
                <a16:creationId xmlns:a16="http://schemas.microsoft.com/office/drawing/2014/main" id="{E968D4F5-032F-1ABC-03BB-213611AA8C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7829" y="2451048"/>
            <a:ext cx="3777209" cy="437931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B614DC1-1E2E-A288-F904-280143F18F1A}"/>
              </a:ext>
            </a:extLst>
          </p:cNvPr>
          <p:cNvSpPr/>
          <p:nvPr/>
        </p:nvSpPr>
        <p:spPr>
          <a:xfrm>
            <a:off x="9834157" y="5512526"/>
            <a:ext cx="904731" cy="7821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ED89101-76F3-D108-7102-A60951594E79}"/>
              </a:ext>
            </a:extLst>
          </p:cNvPr>
          <p:cNvSpPr/>
          <p:nvPr/>
        </p:nvSpPr>
        <p:spPr>
          <a:xfrm>
            <a:off x="9274152" y="6294682"/>
            <a:ext cx="2024743" cy="422007"/>
          </a:xfrm>
          <a:prstGeom prst="roundRect">
            <a:avLst/>
          </a:prstGeom>
          <a:solidFill>
            <a:srgbClr val="01349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Students’ Actions</a:t>
            </a:r>
          </a:p>
        </p:txBody>
      </p:sp>
    </p:spTree>
    <p:extLst>
      <p:ext uri="{BB962C8B-B14F-4D97-AF65-F5344CB8AC3E}">
        <p14:creationId xmlns:p14="http://schemas.microsoft.com/office/powerpoint/2010/main" val="2420556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hart with different colored squares&#10;&#10;Description automatically generated">
            <a:extLst>
              <a:ext uri="{FF2B5EF4-FFF2-40B4-BE49-F238E27FC236}">
                <a16:creationId xmlns:a16="http://schemas.microsoft.com/office/drawing/2014/main" id="{EDAC2F5C-5224-DB3E-4D41-F426015B8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7829" y="2451048"/>
            <a:ext cx="3777209" cy="43793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670D3F-AB6E-830D-1362-47675FC53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ource Sans Pro"/>
                <a:ea typeface="Source Sans Pro"/>
              </a:rPr>
              <a:t>Ursula's Classroom: Group Work </a:t>
            </a:r>
            <a:endParaRPr lang="en-US"/>
          </a:p>
        </p:txBody>
      </p:sp>
      <p:pic>
        <p:nvPicPr>
          <p:cNvPr id="4" name="Picture 3" descr="A screen shot of a graph&#10;&#10;Description automatically generated">
            <a:extLst>
              <a:ext uri="{FF2B5EF4-FFF2-40B4-BE49-F238E27FC236}">
                <a16:creationId xmlns:a16="http://schemas.microsoft.com/office/drawing/2014/main" id="{B48161D9-FE86-D11D-F1B6-C7DD290FA7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0908" y="1770406"/>
            <a:ext cx="3361295" cy="501321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AE8BB20-465E-F71D-FC76-44CAEE41A5E8}"/>
              </a:ext>
            </a:extLst>
          </p:cNvPr>
          <p:cNvSpPr/>
          <p:nvPr/>
        </p:nvSpPr>
        <p:spPr>
          <a:xfrm>
            <a:off x="5937826" y="3264496"/>
            <a:ext cx="987457" cy="9781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056AF95-1D92-9039-A57B-7D468DC61E84}"/>
              </a:ext>
            </a:extLst>
          </p:cNvPr>
          <p:cNvSpPr/>
          <p:nvPr/>
        </p:nvSpPr>
        <p:spPr>
          <a:xfrm>
            <a:off x="1099105" y="1770406"/>
            <a:ext cx="3608172" cy="1871300"/>
          </a:xfrm>
          <a:prstGeom prst="roundRect">
            <a:avLst/>
          </a:prstGeom>
          <a:noFill/>
          <a:ln w="38100">
            <a:solidFill>
              <a:srgbClr val="0134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Source Sans Pro"/>
                <a:ea typeface="Source Sans Pro"/>
              </a:rPr>
              <a:t>Emphasis on group work guided by GTA: Ursula spends nearly half her time </a:t>
            </a:r>
            <a:r>
              <a:rPr lang="en-US" i="1">
                <a:solidFill>
                  <a:srgbClr val="8AC4A8"/>
                </a:solidFill>
                <a:latin typeface="Source Sans Pro"/>
                <a:ea typeface="Source Sans Pro"/>
              </a:rPr>
              <a:t>moving and guiding</a:t>
            </a:r>
            <a:r>
              <a:rPr lang="en-US" i="1">
                <a:solidFill>
                  <a:schemeClr val="tx1"/>
                </a:solidFill>
                <a:latin typeface="Source Sans Pro"/>
                <a:ea typeface="Source Sans Pro"/>
              </a:rPr>
              <a:t>, </a:t>
            </a:r>
            <a:r>
              <a:rPr lang="en-US">
                <a:solidFill>
                  <a:schemeClr val="tx1"/>
                </a:solidFill>
                <a:latin typeface="Source Sans Pro"/>
                <a:ea typeface="Source Sans Pro"/>
              </a:rPr>
              <a:t>Students spends nearly half their time on </a:t>
            </a:r>
            <a:r>
              <a:rPr lang="en-US" i="1">
                <a:solidFill>
                  <a:srgbClr val="B258D3"/>
                </a:solidFill>
                <a:latin typeface="Source Sans Pro"/>
                <a:ea typeface="Source Sans Pro"/>
              </a:rPr>
              <a:t>worksheet group work</a:t>
            </a:r>
            <a:endParaRPr lang="en-US">
              <a:solidFill>
                <a:srgbClr val="B258D3"/>
              </a:solidFill>
              <a:ea typeface="Source Sans Pro" panose="020B0503030403020204" pitchFamily="34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B614DC1-1E2E-A288-F904-280143F18F1A}"/>
              </a:ext>
            </a:extLst>
          </p:cNvPr>
          <p:cNvSpPr/>
          <p:nvPr/>
        </p:nvSpPr>
        <p:spPr>
          <a:xfrm>
            <a:off x="9792796" y="4177177"/>
            <a:ext cx="987457" cy="9781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B4C8B6F-1AF0-69B9-FA03-C4A1AC89CABF}"/>
              </a:ext>
            </a:extLst>
          </p:cNvPr>
          <p:cNvSpPr/>
          <p:nvPr/>
        </p:nvSpPr>
        <p:spPr>
          <a:xfrm>
            <a:off x="5419182" y="6294683"/>
            <a:ext cx="2024743" cy="422007"/>
          </a:xfrm>
          <a:prstGeom prst="roundRect">
            <a:avLst/>
          </a:prstGeom>
          <a:solidFill>
            <a:srgbClr val="01349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Ursula’s Actions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ED89101-76F3-D108-7102-A60951594E79}"/>
              </a:ext>
            </a:extLst>
          </p:cNvPr>
          <p:cNvSpPr/>
          <p:nvPr/>
        </p:nvSpPr>
        <p:spPr>
          <a:xfrm>
            <a:off x="9274152" y="6294682"/>
            <a:ext cx="2024743" cy="422007"/>
          </a:xfrm>
          <a:prstGeom prst="roundRect">
            <a:avLst/>
          </a:prstGeom>
          <a:solidFill>
            <a:srgbClr val="01349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Students’ Actions</a:t>
            </a:r>
          </a:p>
        </p:txBody>
      </p:sp>
      <p:pic>
        <p:nvPicPr>
          <p:cNvPr id="11" name="Graphic 10" descr="User outline">
            <a:extLst>
              <a:ext uri="{FF2B5EF4-FFF2-40B4-BE49-F238E27FC236}">
                <a16:creationId xmlns:a16="http://schemas.microsoft.com/office/drawing/2014/main" id="{B249B047-8433-08E2-92E9-5E4210FC94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7057" y="5591285"/>
            <a:ext cx="914400" cy="914400"/>
          </a:xfrm>
          <a:prstGeom prst="rect">
            <a:avLst/>
          </a:prstGeom>
        </p:spPr>
      </p:pic>
      <p:sp>
        <p:nvSpPr>
          <p:cNvPr id="18" name="Rounded Rectangular Callout 17">
            <a:extLst>
              <a:ext uri="{FF2B5EF4-FFF2-40B4-BE49-F238E27FC236}">
                <a16:creationId xmlns:a16="http://schemas.microsoft.com/office/drawing/2014/main" id="{290B64F1-71A9-1103-A131-EC83C47D81BE}"/>
              </a:ext>
            </a:extLst>
          </p:cNvPr>
          <p:cNvSpPr/>
          <p:nvPr/>
        </p:nvSpPr>
        <p:spPr>
          <a:xfrm>
            <a:off x="1222544" y="4177177"/>
            <a:ext cx="3361295" cy="1564404"/>
          </a:xfrm>
          <a:prstGeom prst="wedgeRoundRectCallout">
            <a:avLst>
              <a:gd name="adj1" fmla="val -50568"/>
              <a:gd name="adj2" fmla="val 61820"/>
              <a:gd name="adj3" fmla="val 16667"/>
            </a:avLst>
          </a:prstGeom>
          <a:solidFill>
            <a:srgbClr val="01349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“I’m not going to solve the activity for them, but if they got stuck I will ask them the question to lead them to the next step”</a:t>
            </a:r>
          </a:p>
        </p:txBody>
      </p:sp>
    </p:spTree>
    <p:extLst>
      <p:ext uri="{BB962C8B-B14F-4D97-AF65-F5344CB8AC3E}">
        <p14:creationId xmlns:p14="http://schemas.microsoft.com/office/powerpoint/2010/main" val="3831414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hart with different colored squares&#10;&#10;Description automatically generated">
            <a:extLst>
              <a:ext uri="{FF2B5EF4-FFF2-40B4-BE49-F238E27FC236}">
                <a16:creationId xmlns:a16="http://schemas.microsoft.com/office/drawing/2014/main" id="{351BBB7D-492A-7498-DB8E-DBF198A91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6634" y="2257426"/>
            <a:ext cx="3964585" cy="45979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670D3F-AB6E-830D-1362-47675FC53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ource Sans Pro"/>
                <a:ea typeface="Source Sans Pro"/>
              </a:rPr>
              <a:t>Ursula's Classroom: Student Sharing </a:t>
            </a:r>
            <a:endParaRPr lang="en-US"/>
          </a:p>
        </p:txBody>
      </p:sp>
      <p:pic>
        <p:nvPicPr>
          <p:cNvPr id="4" name="Picture 3" descr="A screen shot of a graph&#10;&#10;Description automatically generated">
            <a:extLst>
              <a:ext uri="{FF2B5EF4-FFF2-40B4-BE49-F238E27FC236}">
                <a16:creationId xmlns:a16="http://schemas.microsoft.com/office/drawing/2014/main" id="{B48161D9-FE86-D11D-F1B6-C7DD290FA7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0908" y="1770406"/>
            <a:ext cx="3361295" cy="5013212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056AF95-1D92-9039-A57B-7D468DC61E84}"/>
              </a:ext>
            </a:extLst>
          </p:cNvPr>
          <p:cNvSpPr/>
          <p:nvPr/>
        </p:nvSpPr>
        <p:spPr>
          <a:xfrm>
            <a:off x="1019296" y="1883951"/>
            <a:ext cx="3608172" cy="1871300"/>
          </a:xfrm>
          <a:prstGeom prst="roundRect">
            <a:avLst/>
          </a:prstGeom>
          <a:noFill/>
          <a:ln w="38100">
            <a:solidFill>
              <a:srgbClr val="0134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  <a:ea typeface="Source Sans Pro" panose="020B0503030403020204" pitchFamily="34" charset="77"/>
              </a:rPr>
              <a:t>Ursula ended each lesson by having students share their work. She </a:t>
            </a:r>
            <a:r>
              <a:rPr lang="en-US" i="1">
                <a:solidFill>
                  <a:srgbClr val="D35940"/>
                </a:solidFill>
                <a:ea typeface="Source Sans Pro" panose="020B0503030403020204" pitchFamily="34" charset="77"/>
              </a:rPr>
              <a:t>followed up </a:t>
            </a:r>
            <a:r>
              <a:rPr lang="en-US">
                <a:solidFill>
                  <a:schemeClr val="tx1"/>
                </a:solidFill>
                <a:ea typeface="Source Sans Pro" panose="020B0503030403020204" pitchFamily="34" charset="77"/>
              </a:rPr>
              <a:t>while students </a:t>
            </a:r>
            <a:r>
              <a:rPr lang="en-US" i="1">
                <a:solidFill>
                  <a:srgbClr val="8AC4A8"/>
                </a:solidFill>
                <a:ea typeface="Source Sans Pro" panose="020B0503030403020204" pitchFamily="34" charset="77"/>
              </a:rPr>
              <a:t>answered instructor questions.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B614DC1-1E2E-A288-F904-280143F18F1A}"/>
              </a:ext>
            </a:extLst>
          </p:cNvPr>
          <p:cNvSpPr/>
          <p:nvPr/>
        </p:nvSpPr>
        <p:spPr>
          <a:xfrm>
            <a:off x="9834157" y="3174275"/>
            <a:ext cx="904731" cy="7821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B4C8B6F-1AF0-69B9-FA03-C4A1AC89CABF}"/>
              </a:ext>
            </a:extLst>
          </p:cNvPr>
          <p:cNvSpPr/>
          <p:nvPr/>
        </p:nvSpPr>
        <p:spPr>
          <a:xfrm>
            <a:off x="5419182" y="6294683"/>
            <a:ext cx="2024743" cy="422007"/>
          </a:xfrm>
          <a:prstGeom prst="roundRect">
            <a:avLst/>
          </a:prstGeom>
          <a:solidFill>
            <a:srgbClr val="01349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Ursula’s Actions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ED89101-76F3-D108-7102-A60951594E79}"/>
              </a:ext>
            </a:extLst>
          </p:cNvPr>
          <p:cNvSpPr/>
          <p:nvPr/>
        </p:nvSpPr>
        <p:spPr>
          <a:xfrm>
            <a:off x="9274152" y="6294682"/>
            <a:ext cx="2024743" cy="422007"/>
          </a:xfrm>
          <a:prstGeom prst="roundRect">
            <a:avLst/>
          </a:prstGeom>
          <a:solidFill>
            <a:srgbClr val="01349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Students’ Actions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6AE6B1E-4A6C-B2EA-4687-1923FB334F9D}"/>
              </a:ext>
            </a:extLst>
          </p:cNvPr>
          <p:cNvSpPr/>
          <p:nvPr/>
        </p:nvSpPr>
        <p:spPr>
          <a:xfrm>
            <a:off x="6066782" y="4698512"/>
            <a:ext cx="729539" cy="6178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 descr="User outline">
            <a:extLst>
              <a:ext uri="{FF2B5EF4-FFF2-40B4-BE49-F238E27FC236}">
                <a16:creationId xmlns:a16="http://schemas.microsoft.com/office/drawing/2014/main" id="{2427D987-164A-7FA9-957E-CED5C45464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7057" y="5591285"/>
            <a:ext cx="914400" cy="914400"/>
          </a:xfrm>
          <a:prstGeom prst="rect">
            <a:avLst/>
          </a:prstGeom>
        </p:spPr>
      </p:pic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D70C05E3-2941-2F18-712D-5F57DB24A145}"/>
              </a:ext>
            </a:extLst>
          </p:cNvPr>
          <p:cNvSpPr/>
          <p:nvPr/>
        </p:nvSpPr>
        <p:spPr>
          <a:xfrm>
            <a:off x="1222544" y="4177177"/>
            <a:ext cx="3361295" cy="1564404"/>
          </a:xfrm>
          <a:prstGeom prst="wedgeRoundRectCallout">
            <a:avLst>
              <a:gd name="adj1" fmla="val -50568"/>
              <a:gd name="adj2" fmla="val 61820"/>
              <a:gd name="adj3" fmla="val 16667"/>
            </a:avLst>
          </a:prstGeom>
          <a:solidFill>
            <a:srgbClr val="01349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Desire to create “balance between the instructors and the student”</a:t>
            </a:r>
          </a:p>
        </p:txBody>
      </p:sp>
    </p:spTree>
    <p:extLst>
      <p:ext uri="{BB962C8B-B14F-4D97-AF65-F5344CB8AC3E}">
        <p14:creationId xmlns:p14="http://schemas.microsoft.com/office/powerpoint/2010/main" val="1379550603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f95f00-ec44-4ca7-a58f-4f1d33386ee7">
      <Terms xmlns="http://schemas.microsoft.com/office/infopath/2007/PartnerControls"/>
    </lcf76f155ced4ddcb4097134ff3c332f>
    <TaxCatchAll xmlns="5d0fdf28-8f45-4f8a-b220-73d513ab876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0BD731CB77774698A8C30EE067BAF7" ma:contentTypeVersion="15" ma:contentTypeDescription="Create a new document." ma:contentTypeScope="" ma:versionID="a4cfaf37fd24f9babcb50c81e976132c">
  <xsd:schema xmlns:xsd="http://www.w3.org/2001/XMLSchema" xmlns:xs="http://www.w3.org/2001/XMLSchema" xmlns:p="http://schemas.microsoft.com/office/2006/metadata/properties" xmlns:ns2="2cf95f00-ec44-4ca7-a58f-4f1d33386ee7" xmlns:ns3="5d0fdf28-8f45-4f8a-b220-73d513ab8765" targetNamespace="http://schemas.microsoft.com/office/2006/metadata/properties" ma:root="true" ma:fieldsID="005a57123558fb34f374fe6a57f1b640" ns2:_="" ns3:_="">
    <xsd:import namespace="2cf95f00-ec44-4ca7-a58f-4f1d33386ee7"/>
    <xsd:import namespace="5d0fdf28-8f45-4f8a-b220-73d513ab87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f95f00-ec44-4ca7-a58f-4f1d33386e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c04022ad-ef34-4d1e-9200-18c9974f96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0fdf28-8f45-4f8a-b220-73d513ab876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55e2255-a9ed-4b9e-a5ad-65611bae2964}" ma:internalName="TaxCatchAll" ma:showField="CatchAllData" ma:web="5d0fdf28-8f45-4f8a-b220-73d513ab87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FF8DE8-1628-4386-9C59-7C6A8B717314}">
  <ds:schemaRefs>
    <ds:schemaRef ds:uri="2cf95f00-ec44-4ca7-a58f-4f1d33386ee7"/>
    <ds:schemaRef ds:uri="5d0fdf28-8f45-4f8a-b220-73d513ab8765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E7282B7-8F51-475E-A351-3C0F182DB47F}">
  <ds:schemaRefs>
    <ds:schemaRef ds:uri="2cf95f00-ec44-4ca7-a58f-4f1d33386ee7"/>
    <ds:schemaRef ds:uri="5d0fdf28-8f45-4f8a-b220-73d513ab876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23E7FBA-B6AA-4D41-AAC0-B3BAC52D39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</TotalTime>
  <Words>1771</Words>
  <Application>Microsoft Macintosh PowerPoint</Application>
  <PresentationFormat>Widescreen</PresentationFormat>
  <Paragraphs>177</Paragraphs>
  <Slides>24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Arial,Sans-Serif</vt:lpstr>
      <vt:lpstr>Calibri</vt:lpstr>
      <vt:lpstr>Calibri Light</vt:lpstr>
      <vt:lpstr>Courier New</vt:lpstr>
      <vt:lpstr>Helvetica</vt:lpstr>
      <vt:lpstr>Source Sans Pro</vt:lpstr>
      <vt:lpstr>Source Sans Pro Light</vt:lpstr>
      <vt:lpstr>Times New Roman</vt:lpstr>
      <vt:lpstr>1_Custom Design</vt:lpstr>
      <vt:lpstr>Exploring Graduate Teaching Assistants’ Teaching Practices in a Purposefully Designed Active Learning Environment</vt:lpstr>
      <vt:lpstr>Introduction: Collegiate STEM Reform</vt:lpstr>
      <vt:lpstr>Project Context</vt:lpstr>
      <vt:lpstr>Calculus GTAs</vt:lpstr>
      <vt:lpstr>Data and Analysis</vt:lpstr>
      <vt:lpstr>Results- GTA and Student Actions</vt:lpstr>
      <vt:lpstr>Ursula's Classroom: Intro/Review </vt:lpstr>
      <vt:lpstr>Ursula's Classroom: Group Work </vt:lpstr>
      <vt:lpstr>Ursula's Classroom: Student Sharing </vt:lpstr>
      <vt:lpstr>Ava’s Classroom</vt:lpstr>
      <vt:lpstr>Ava's Classroom </vt:lpstr>
      <vt:lpstr>Phoenix’s Classroom</vt:lpstr>
      <vt:lpstr>Phoenix's Classroom </vt:lpstr>
      <vt:lpstr>Cole’s Classroom</vt:lpstr>
      <vt:lpstr>Cole's Classroom </vt:lpstr>
      <vt:lpstr>Discussion</vt:lpstr>
      <vt:lpstr>Implications</vt:lpstr>
      <vt:lpstr>References</vt:lpstr>
      <vt:lpstr>Thank you!</vt:lpstr>
      <vt:lpstr>Why Active Learning in Calculus?</vt:lpstr>
      <vt:lpstr>Future Research</vt:lpstr>
      <vt:lpstr>Methods (COPUS) </vt:lpstr>
      <vt:lpstr>Methods (Interviews)</vt:lpstr>
      <vt:lpstr>COPUS Codes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Rebecca Butler</cp:lastModifiedBy>
  <cp:revision>98</cp:revision>
  <dcterms:created xsi:type="dcterms:W3CDTF">2024-01-05T19:06:04Z</dcterms:created>
  <dcterms:modified xsi:type="dcterms:W3CDTF">2024-04-14T19:02:37Z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0x0101005F0BD731CB77774698A8C30EE067BAF7</vt:lpwstr>
  </property>
  <property fmtid="{D5CDD505-2E9C-101B-9397-08002B2CF9AE}" pid="3" name="MediaServiceImageTags">
    <vt:lpwstr/>
  </property>
</Properties>
</file>