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248"/>
    <a:srgbClr val="EAE4CF"/>
    <a:srgbClr val="C8B99A"/>
    <a:srgbClr val="FEF4DA"/>
    <a:srgbClr val="0D3A46"/>
    <a:srgbClr val="617EB8"/>
    <a:srgbClr val="44577F"/>
    <a:srgbClr val="668B99"/>
    <a:srgbClr val="4D7053"/>
    <a:srgbClr val="384F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/>
    <p:restoredTop sz="95710"/>
  </p:normalViewPr>
  <p:slideViewPr>
    <p:cSldViewPr snapToGrid="0">
      <p:cViewPr>
        <p:scale>
          <a:sx n="70" d="100"/>
          <a:sy n="70" d="100"/>
        </p:scale>
        <p:origin x="-3112" y="-4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C3FD23-3FA6-F54E-9A23-25C80553AD5B}" type="doc">
      <dgm:prSet loTypeId="urn:microsoft.com/office/officeart/2005/8/layout/vList5" loCatId="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043495B-FACF-374B-89AB-9B406644AE67}">
      <dgm:prSet phldrT="[Text]" custT="1"/>
      <dgm:spPr>
        <a:solidFill>
          <a:srgbClr val="273248"/>
        </a:solidFill>
      </dgm:spPr>
      <dgm:t>
        <a:bodyPr/>
        <a:lstStyle/>
        <a:p>
          <a:r>
            <a:rPr lang="en-US" sz="2400" b="1" dirty="0"/>
            <a:t>Missing Completely at Random</a:t>
          </a:r>
        </a:p>
      </dgm:t>
    </dgm:pt>
    <dgm:pt modelId="{F4B255E5-BDE8-5B46-867F-5455BC38A4AC}" type="parTrans" cxnId="{69CD18BC-B317-FD4B-8756-64D95A8BD473}">
      <dgm:prSet/>
      <dgm:spPr/>
      <dgm:t>
        <a:bodyPr/>
        <a:lstStyle/>
        <a:p>
          <a:endParaRPr lang="en-US" sz="2400"/>
        </a:p>
      </dgm:t>
    </dgm:pt>
    <dgm:pt modelId="{2F97462E-74CD-EE4D-852D-ED37E89C8222}" type="sibTrans" cxnId="{69CD18BC-B317-FD4B-8756-64D95A8BD473}">
      <dgm:prSet/>
      <dgm:spPr/>
      <dgm:t>
        <a:bodyPr/>
        <a:lstStyle/>
        <a:p>
          <a:endParaRPr lang="en-US" sz="2400"/>
        </a:p>
      </dgm:t>
    </dgm:pt>
    <dgm:pt modelId="{3F154C02-D944-324D-AF61-B67A49F92564}">
      <dgm:prSet phldrT="[Text]" custT="1"/>
      <dgm:spPr/>
      <dgm:t>
        <a:bodyPr anchor="ctr"/>
        <a:lstStyle/>
        <a:p>
          <a:r>
            <a:rPr lang="en-US" sz="2400" dirty="0"/>
            <a:t>Stepwise Regression </a:t>
          </a:r>
        </a:p>
      </dgm:t>
    </dgm:pt>
    <dgm:pt modelId="{DC92D199-B63E-CC4C-88DC-021F41183DC4}" type="parTrans" cxnId="{FFE78385-9FB8-1042-B33A-1BEAB67AFF80}">
      <dgm:prSet/>
      <dgm:spPr/>
      <dgm:t>
        <a:bodyPr/>
        <a:lstStyle/>
        <a:p>
          <a:endParaRPr lang="en-US" sz="2400"/>
        </a:p>
      </dgm:t>
    </dgm:pt>
    <dgm:pt modelId="{EE2C9961-5685-1446-9363-D7F1F47B9287}" type="sibTrans" cxnId="{FFE78385-9FB8-1042-B33A-1BEAB67AFF80}">
      <dgm:prSet/>
      <dgm:spPr/>
      <dgm:t>
        <a:bodyPr/>
        <a:lstStyle/>
        <a:p>
          <a:endParaRPr lang="en-US" sz="2400"/>
        </a:p>
      </dgm:t>
    </dgm:pt>
    <dgm:pt modelId="{40EA2676-40D2-C84C-A9B0-9E60130C9ED6}">
      <dgm:prSet phldrT="[Text]" custT="1"/>
      <dgm:spPr>
        <a:solidFill>
          <a:srgbClr val="44577F"/>
        </a:solidFill>
      </dgm:spPr>
      <dgm:t>
        <a:bodyPr/>
        <a:lstStyle/>
        <a:p>
          <a:r>
            <a:rPr lang="en-US" sz="2400" b="1" dirty="0"/>
            <a:t>Missing at Random</a:t>
          </a:r>
        </a:p>
      </dgm:t>
    </dgm:pt>
    <dgm:pt modelId="{8352D57E-FDD1-4A4E-BD53-B047D4D2F2C4}" type="parTrans" cxnId="{D43022FB-BEF6-FB4F-A352-522A3809BB3F}">
      <dgm:prSet/>
      <dgm:spPr/>
      <dgm:t>
        <a:bodyPr/>
        <a:lstStyle/>
        <a:p>
          <a:endParaRPr lang="en-US" sz="2400"/>
        </a:p>
      </dgm:t>
    </dgm:pt>
    <dgm:pt modelId="{E2F531E2-12C3-8B4A-AC45-DBBFAE2E3471}" type="sibTrans" cxnId="{D43022FB-BEF6-FB4F-A352-522A3809BB3F}">
      <dgm:prSet/>
      <dgm:spPr/>
      <dgm:t>
        <a:bodyPr/>
        <a:lstStyle/>
        <a:p>
          <a:endParaRPr lang="en-US" sz="2400"/>
        </a:p>
      </dgm:t>
    </dgm:pt>
    <dgm:pt modelId="{828487EB-D66E-714A-9922-429680BBE738}">
      <dgm:prSet phldrT="[Text]" custT="1"/>
      <dgm:spPr/>
      <dgm:t>
        <a:bodyPr/>
        <a:lstStyle/>
        <a:p>
          <a:r>
            <a:rPr lang="en-US" sz="2400" dirty="0"/>
            <a:t>K Nearest Neighbors</a:t>
          </a:r>
        </a:p>
      </dgm:t>
    </dgm:pt>
    <dgm:pt modelId="{2C3D488A-354A-E246-AF46-80B723A38B3B}" type="parTrans" cxnId="{C70680B4-3031-0446-A75C-4CE0DE6CF772}">
      <dgm:prSet/>
      <dgm:spPr/>
      <dgm:t>
        <a:bodyPr/>
        <a:lstStyle/>
        <a:p>
          <a:endParaRPr lang="en-US" sz="2400"/>
        </a:p>
      </dgm:t>
    </dgm:pt>
    <dgm:pt modelId="{98323BE0-4A9A-5845-8D33-DCC4EC4326BD}" type="sibTrans" cxnId="{C70680B4-3031-0446-A75C-4CE0DE6CF772}">
      <dgm:prSet/>
      <dgm:spPr/>
      <dgm:t>
        <a:bodyPr/>
        <a:lstStyle/>
        <a:p>
          <a:endParaRPr lang="en-US" sz="2400"/>
        </a:p>
      </dgm:t>
    </dgm:pt>
    <dgm:pt modelId="{92AA36F8-796E-284B-9984-925D2251842A}">
      <dgm:prSet phldrT="[Text]" custT="1"/>
      <dgm:spPr/>
      <dgm:t>
        <a:bodyPr/>
        <a:lstStyle/>
        <a:p>
          <a:r>
            <a:rPr lang="en-US" sz="2400" dirty="0"/>
            <a:t>Maximum Likelihood Estimation</a:t>
          </a:r>
        </a:p>
      </dgm:t>
    </dgm:pt>
    <dgm:pt modelId="{7E267EE3-CD8F-D745-9A95-073F7E32E100}" type="parTrans" cxnId="{AB9D5178-4F69-0544-B246-657EA60FF93C}">
      <dgm:prSet/>
      <dgm:spPr/>
      <dgm:t>
        <a:bodyPr/>
        <a:lstStyle/>
        <a:p>
          <a:endParaRPr lang="en-US" sz="2400"/>
        </a:p>
      </dgm:t>
    </dgm:pt>
    <dgm:pt modelId="{29126C3C-29FD-8943-9910-5D8AB5B9D083}" type="sibTrans" cxnId="{AB9D5178-4F69-0544-B246-657EA60FF93C}">
      <dgm:prSet/>
      <dgm:spPr/>
      <dgm:t>
        <a:bodyPr/>
        <a:lstStyle/>
        <a:p>
          <a:endParaRPr lang="en-US" sz="2400"/>
        </a:p>
      </dgm:t>
    </dgm:pt>
    <dgm:pt modelId="{77573A96-A9ED-7243-975F-34B7ED9D85BE}">
      <dgm:prSet phldrT="[Text]" custT="1"/>
      <dgm:spPr>
        <a:solidFill>
          <a:srgbClr val="617EB8"/>
        </a:solidFill>
      </dgm:spPr>
      <dgm:t>
        <a:bodyPr/>
        <a:lstStyle/>
        <a:p>
          <a:r>
            <a:rPr lang="en-US" sz="2400" b="1" dirty="0"/>
            <a:t>Missing Not at Random</a:t>
          </a:r>
        </a:p>
      </dgm:t>
    </dgm:pt>
    <dgm:pt modelId="{631CAEC6-204A-DA44-B757-1865B77F06F4}" type="parTrans" cxnId="{94BA6421-0025-5C47-B0CA-A313E056D683}">
      <dgm:prSet/>
      <dgm:spPr/>
      <dgm:t>
        <a:bodyPr/>
        <a:lstStyle/>
        <a:p>
          <a:endParaRPr lang="en-US" sz="2400"/>
        </a:p>
      </dgm:t>
    </dgm:pt>
    <dgm:pt modelId="{15F16B7A-BB13-B946-8CF7-329093390DD1}" type="sibTrans" cxnId="{94BA6421-0025-5C47-B0CA-A313E056D683}">
      <dgm:prSet/>
      <dgm:spPr/>
      <dgm:t>
        <a:bodyPr/>
        <a:lstStyle/>
        <a:p>
          <a:endParaRPr lang="en-US" sz="2400"/>
        </a:p>
      </dgm:t>
    </dgm:pt>
    <dgm:pt modelId="{E0149CBA-4898-B444-986E-E18472F3D263}">
      <dgm:prSet phldrT="[Text]" custT="1"/>
      <dgm:spPr/>
      <dgm:t>
        <a:bodyPr anchor="t"/>
        <a:lstStyle/>
        <a:p>
          <a:r>
            <a:rPr lang="en-US" sz="2400" dirty="0"/>
            <a:t>Partition Predictive Modeling using a Decision Tree with Informative Missing</a:t>
          </a:r>
        </a:p>
      </dgm:t>
    </dgm:pt>
    <dgm:pt modelId="{F024B8BC-59E6-A248-8841-85D214B96D60}" type="parTrans" cxnId="{208CEF83-6CF6-2E41-92D4-ADEA15119A9D}">
      <dgm:prSet/>
      <dgm:spPr/>
      <dgm:t>
        <a:bodyPr/>
        <a:lstStyle/>
        <a:p>
          <a:endParaRPr lang="en-US" sz="2400"/>
        </a:p>
      </dgm:t>
    </dgm:pt>
    <dgm:pt modelId="{21DC3FB5-F0CA-7841-86DA-9CD19259027D}" type="sibTrans" cxnId="{208CEF83-6CF6-2E41-92D4-ADEA15119A9D}">
      <dgm:prSet/>
      <dgm:spPr/>
      <dgm:t>
        <a:bodyPr/>
        <a:lstStyle/>
        <a:p>
          <a:endParaRPr lang="en-US" sz="2400"/>
        </a:p>
      </dgm:t>
    </dgm:pt>
    <dgm:pt modelId="{5C074441-7B54-A544-A8A7-207D305A5830}">
      <dgm:prSet phldrT="[Text]" custT="1"/>
      <dgm:spPr/>
      <dgm:t>
        <a:bodyPr anchor="t"/>
        <a:lstStyle/>
        <a:p>
          <a:endParaRPr lang="en-US" sz="2400" dirty="0"/>
        </a:p>
      </dgm:t>
    </dgm:pt>
    <dgm:pt modelId="{188F33E9-8068-214F-8B7B-AA9D5736B484}" type="parTrans" cxnId="{580903FA-6000-B549-B6C8-47BF7CC24FC0}">
      <dgm:prSet/>
      <dgm:spPr/>
      <dgm:t>
        <a:bodyPr/>
        <a:lstStyle/>
        <a:p>
          <a:endParaRPr lang="en-US" sz="2400"/>
        </a:p>
      </dgm:t>
    </dgm:pt>
    <dgm:pt modelId="{B6C87A32-8638-E349-9AB5-202F26CEF5EC}" type="sibTrans" cxnId="{580903FA-6000-B549-B6C8-47BF7CC24FC0}">
      <dgm:prSet/>
      <dgm:spPr/>
      <dgm:t>
        <a:bodyPr/>
        <a:lstStyle/>
        <a:p>
          <a:endParaRPr lang="en-US" sz="2400"/>
        </a:p>
      </dgm:t>
    </dgm:pt>
    <dgm:pt modelId="{94E19DD1-288F-0249-B32C-016D7FFF77A6}">
      <dgm:prSet phldrT="[Text]"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2400" b="0" i="0" u="none" dirty="0"/>
            <a:t>Predicts response value for a given observation using responses of the observations in that observation’s local neighborhood. </a:t>
          </a:r>
          <a:endParaRPr lang="en-US" sz="2400" dirty="0"/>
        </a:p>
      </dgm:t>
    </dgm:pt>
    <dgm:pt modelId="{CB33A587-5132-F741-AA0E-332662736EFD}" type="parTrans" cxnId="{E4AF21C9-C0DD-0849-A2E5-399D72EEBB47}">
      <dgm:prSet/>
      <dgm:spPr/>
      <dgm:t>
        <a:bodyPr/>
        <a:lstStyle/>
        <a:p>
          <a:endParaRPr lang="en-US"/>
        </a:p>
      </dgm:t>
    </dgm:pt>
    <dgm:pt modelId="{9F3D80A7-A504-4F4C-97F4-50D3A8B8A507}" type="sibTrans" cxnId="{E4AF21C9-C0DD-0849-A2E5-399D72EEBB47}">
      <dgm:prSet/>
      <dgm:spPr/>
      <dgm:t>
        <a:bodyPr/>
        <a:lstStyle/>
        <a:p>
          <a:endParaRPr lang="en-US"/>
        </a:p>
      </dgm:t>
    </dgm:pt>
    <dgm:pt modelId="{CE5B7A56-89B8-F741-BEF4-6491A648032B}">
      <dgm:prSet phldrT="[Text]"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2400" dirty="0"/>
            <a:t>Finds estimates of the treatment differences that maximize the probability of the observed data.</a:t>
          </a:r>
        </a:p>
      </dgm:t>
    </dgm:pt>
    <dgm:pt modelId="{D0F1C832-5742-F747-9533-64819C9B2099}" type="parTrans" cxnId="{DFFF4AAA-F679-E144-B2A2-9ED50AEFCE49}">
      <dgm:prSet/>
      <dgm:spPr/>
      <dgm:t>
        <a:bodyPr/>
        <a:lstStyle/>
        <a:p>
          <a:endParaRPr lang="en-US"/>
        </a:p>
      </dgm:t>
    </dgm:pt>
    <dgm:pt modelId="{10C6A2DC-E6C5-A445-9D77-8180B74245EE}" type="sibTrans" cxnId="{DFFF4AAA-F679-E144-B2A2-9ED50AEFCE49}">
      <dgm:prSet/>
      <dgm:spPr/>
      <dgm:t>
        <a:bodyPr/>
        <a:lstStyle/>
        <a:p>
          <a:endParaRPr lang="en-US"/>
        </a:p>
      </dgm:t>
    </dgm:pt>
    <dgm:pt modelId="{61C4E1A7-349E-E348-A3DB-2B7344C18028}">
      <dgm:prSet phldrT="[Text]"/>
      <dgm:spPr/>
      <dgm:t>
        <a:bodyPr anchor="ctr"/>
        <a:lstStyle/>
        <a:p>
          <a:pPr>
            <a:buFont typeface="Courier New" panose="02070309020205020404" pitchFamily="49" charset="0"/>
            <a:buChar char="o"/>
          </a:pPr>
          <a:r>
            <a:rPr lang="en-US" sz="2400" dirty="0"/>
            <a:t>step-by-step iterative construction involving selecting independent variables to be used in a final model. It adds or removes potential explanatory variables in succession and tests for statistical significance after each iteration.</a:t>
          </a:r>
        </a:p>
      </dgm:t>
    </dgm:pt>
    <dgm:pt modelId="{20E16AD3-3093-F243-A4C8-58D2E7780954}" type="parTrans" cxnId="{4DAD888C-B636-4144-8870-96D846B2026F}">
      <dgm:prSet/>
      <dgm:spPr/>
      <dgm:t>
        <a:bodyPr/>
        <a:lstStyle/>
        <a:p>
          <a:endParaRPr lang="en-US"/>
        </a:p>
      </dgm:t>
    </dgm:pt>
    <dgm:pt modelId="{A2A21669-DDCD-7448-8BB6-14C5F1E32E7A}" type="sibTrans" cxnId="{4DAD888C-B636-4144-8870-96D846B2026F}">
      <dgm:prSet/>
      <dgm:spPr/>
      <dgm:t>
        <a:bodyPr/>
        <a:lstStyle/>
        <a:p>
          <a:endParaRPr lang="en-US"/>
        </a:p>
      </dgm:t>
    </dgm:pt>
    <dgm:pt modelId="{F0A6D71D-AB4C-3140-AA69-0549BE6BB4F3}">
      <dgm:prSet phldrT="[Text]" custT="1"/>
      <dgm:spPr/>
      <dgm:t>
        <a:bodyPr anchor="ctr"/>
        <a:lstStyle/>
        <a:p>
          <a:pPr>
            <a:buFont typeface="Arial" panose="020B0604020202020204" pitchFamily="34" charset="0"/>
            <a:buChar char="•"/>
          </a:pPr>
          <a:r>
            <a:rPr lang="en-US" sz="2400" dirty="0"/>
            <a:t>The forward selection approach starts with nothing and adds each new variable incrementally, testing for statistical significance </a:t>
          </a:r>
          <a:r>
            <a:rPr lang="en-US" sz="2400" b="0" i="0" u="none" dirty="0"/>
            <a:t>(Hayes).</a:t>
          </a:r>
          <a:endParaRPr lang="en-US" sz="2400" dirty="0"/>
        </a:p>
      </dgm:t>
    </dgm:pt>
    <dgm:pt modelId="{A5B555FD-B6AB-7942-9806-686D9047F676}" type="parTrans" cxnId="{BBD88EF9-8CDA-CB42-AE14-7FC0F37626F8}">
      <dgm:prSet/>
      <dgm:spPr/>
      <dgm:t>
        <a:bodyPr/>
        <a:lstStyle/>
        <a:p>
          <a:endParaRPr lang="en-US"/>
        </a:p>
      </dgm:t>
    </dgm:pt>
    <dgm:pt modelId="{56C9BC51-5265-0D4B-BD68-2747E7129C84}" type="sibTrans" cxnId="{BBD88EF9-8CDA-CB42-AE14-7FC0F37626F8}">
      <dgm:prSet/>
      <dgm:spPr/>
      <dgm:t>
        <a:bodyPr/>
        <a:lstStyle/>
        <a:p>
          <a:endParaRPr lang="en-US"/>
        </a:p>
      </dgm:t>
    </dgm:pt>
    <dgm:pt modelId="{F572C7F2-3536-FD4E-BF1F-177AA6FCECEA}">
      <dgm:prSet phldrT="[Text]" custT="1"/>
      <dgm:spPr/>
      <dgm:t>
        <a:bodyPr anchor="t"/>
        <a:lstStyle/>
        <a:p>
          <a:pPr>
            <a:buFont typeface="Courier New" panose="02070309020205020404" pitchFamily="49" charset="0"/>
            <a:buChar char="o"/>
          </a:pPr>
          <a:r>
            <a:rPr lang="en-US" sz="2400" dirty="0"/>
            <a:t>An algorithm evaluates all features to determine the best feature and the best value to split the data. It considers the missing values as a separate category during the splitting process. It evaluates whether splitting based on the available values or considering the missing values separately would lead to the most informative and discriminative splits. </a:t>
          </a:r>
          <a:r>
            <a:rPr lang="en-US" sz="2400" b="0" i="0" u="none" dirty="0"/>
            <a:t>(</a:t>
          </a:r>
          <a:r>
            <a:rPr lang="en-US" sz="2400" b="0" i="0" u="none" dirty="0" err="1"/>
            <a:t>Kurre</a:t>
          </a:r>
          <a:r>
            <a:rPr lang="en-US" sz="2400" b="0" i="0" u="none" dirty="0"/>
            <a:t>)</a:t>
          </a:r>
          <a:r>
            <a:rPr lang="en-US" sz="2400" dirty="0"/>
            <a:t>.</a:t>
          </a:r>
        </a:p>
      </dgm:t>
    </dgm:pt>
    <dgm:pt modelId="{188D3E0B-FD9C-AB4E-921D-236DECD2BD34}" type="parTrans" cxnId="{DBDDA77C-934D-B243-A291-EAF5592CB2D5}">
      <dgm:prSet/>
      <dgm:spPr/>
      <dgm:t>
        <a:bodyPr/>
        <a:lstStyle/>
        <a:p>
          <a:endParaRPr lang="en-US"/>
        </a:p>
      </dgm:t>
    </dgm:pt>
    <dgm:pt modelId="{057DBCA4-151A-7846-84CD-388A76C54F46}" type="sibTrans" cxnId="{DBDDA77C-934D-B243-A291-EAF5592CB2D5}">
      <dgm:prSet/>
      <dgm:spPr/>
      <dgm:t>
        <a:bodyPr/>
        <a:lstStyle/>
        <a:p>
          <a:endParaRPr lang="en-US"/>
        </a:p>
      </dgm:t>
    </dgm:pt>
    <dgm:pt modelId="{C676ECC9-2092-3742-93FF-516AA75D6238}" type="pres">
      <dgm:prSet presAssocID="{D9C3FD23-3FA6-F54E-9A23-25C80553AD5B}" presName="Name0" presStyleCnt="0">
        <dgm:presLayoutVars>
          <dgm:dir/>
          <dgm:animLvl val="lvl"/>
          <dgm:resizeHandles val="exact"/>
        </dgm:presLayoutVars>
      </dgm:prSet>
      <dgm:spPr/>
    </dgm:pt>
    <dgm:pt modelId="{6149D763-CA1C-2244-8630-2BF1234A7DDC}" type="pres">
      <dgm:prSet presAssocID="{B043495B-FACF-374B-89AB-9B406644AE67}" presName="linNode" presStyleCnt="0"/>
      <dgm:spPr/>
    </dgm:pt>
    <dgm:pt modelId="{B43AFD4A-66DD-C147-8E59-80AD86C07BB8}" type="pres">
      <dgm:prSet presAssocID="{B043495B-FACF-374B-89AB-9B406644AE67}" presName="parentText" presStyleLbl="node1" presStyleIdx="0" presStyleCnt="3" custScaleX="68692" custScaleY="105939">
        <dgm:presLayoutVars>
          <dgm:chMax val="1"/>
          <dgm:bulletEnabled val="1"/>
        </dgm:presLayoutVars>
      </dgm:prSet>
      <dgm:spPr/>
    </dgm:pt>
    <dgm:pt modelId="{5390B502-9397-9441-8EE9-73C498E2A714}" type="pres">
      <dgm:prSet presAssocID="{B043495B-FACF-374B-89AB-9B406644AE67}" presName="descendantText" presStyleLbl="alignAccFollowNode1" presStyleIdx="0" presStyleCnt="3" custScaleX="107552" custScaleY="119444" custLinFactNeighborX="92" custLinFactNeighborY="355">
        <dgm:presLayoutVars>
          <dgm:bulletEnabled val="1"/>
        </dgm:presLayoutVars>
      </dgm:prSet>
      <dgm:spPr/>
    </dgm:pt>
    <dgm:pt modelId="{D94B6267-05A7-444D-BE4B-A219E790FFDC}" type="pres">
      <dgm:prSet presAssocID="{2F97462E-74CD-EE4D-852D-ED37E89C8222}" presName="sp" presStyleCnt="0"/>
      <dgm:spPr/>
    </dgm:pt>
    <dgm:pt modelId="{8B3E3C24-BDCE-A94F-83E8-609137AA5EE0}" type="pres">
      <dgm:prSet presAssocID="{40EA2676-40D2-C84C-A9B0-9E60130C9ED6}" presName="linNode" presStyleCnt="0"/>
      <dgm:spPr/>
    </dgm:pt>
    <dgm:pt modelId="{FADEE5B6-2AF2-1946-9B0C-CBB24C668E81}" type="pres">
      <dgm:prSet presAssocID="{40EA2676-40D2-C84C-A9B0-9E60130C9ED6}" presName="parentText" presStyleLbl="node1" presStyleIdx="1" presStyleCnt="3" custScaleX="69845" custScaleY="98539">
        <dgm:presLayoutVars>
          <dgm:chMax val="1"/>
          <dgm:bulletEnabled val="1"/>
        </dgm:presLayoutVars>
      </dgm:prSet>
      <dgm:spPr/>
    </dgm:pt>
    <dgm:pt modelId="{35525085-60D4-0545-86A3-82DB9109534A}" type="pres">
      <dgm:prSet presAssocID="{40EA2676-40D2-C84C-A9B0-9E60130C9ED6}" presName="descendantText" presStyleLbl="alignAccFollowNode1" presStyleIdx="1" presStyleCnt="3" custScaleX="108192" custScaleY="123251" custLinFactNeighborX="-1180">
        <dgm:presLayoutVars>
          <dgm:bulletEnabled val="1"/>
        </dgm:presLayoutVars>
      </dgm:prSet>
      <dgm:spPr/>
    </dgm:pt>
    <dgm:pt modelId="{64B612BA-DDC2-D24A-8C4C-3295BBE52919}" type="pres">
      <dgm:prSet presAssocID="{E2F531E2-12C3-8B4A-AC45-DBBFAE2E3471}" presName="sp" presStyleCnt="0"/>
      <dgm:spPr/>
    </dgm:pt>
    <dgm:pt modelId="{AD0CC9E2-CEAE-6E44-A868-FC98909FC81A}" type="pres">
      <dgm:prSet presAssocID="{77573A96-A9ED-7243-975F-34B7ED9D85BE}" presName="linNode" presStyleCnt="0"/>
      <dgm:spPr/>
    </dgm:pt>
    <dgm:pt modelId="{E57457EC-D02D-0143-88DD-9AD1F44D0B3D}" type="pres">
      <dgm:prSet presAssocID="{77573A96-A9ED-7243-975F-34B7ED9D85BE}" presName="parentText" presStyleLbl="node1" presStyleIdx="2" presStyleCnt="3" custScaleX="69480" custScaleY="109486">
        <dgm:presLayoutVars>
          <dgm:chMax val="1"/>
          <dgm:bulletEnabled val="1"/>
        </dgm:presLayoutVars>
      </dgm:prSet>
      <dgm:spPr/>
    </dgm:pt>
    <dgm:pt modelId="{7FFEC843-6E45-AB41-AD3F-89A7B33A1DD9}" type="pres">
      <dgm:prSet presAssocID="{77573A96-A9ED-7243-975F-34B7ED9D85BE}" presName="descendantText" presStyleLbl="alignAccFollowNode1" presStyleIdx="2" presStyleCnt="3" custScaleX="107700" custScaleY="140068" custLinFactNeighborX="-762" custLinFactNeighborY="25">
        <dgm:presLayoutVars>
          <dgm:bulletEnabled val="1"/>
        </dgm:presLayoutVars>
      </dgm:prSet>
      <dgm:spPr/>
    </dgm:pt>
  </dgm:ptLst>
  <dgm:cxnLst>
    <dgm:cxn modelId="{14F98B1B-1D34-6D43-95ED-02074DBD53AB}" type="presOf" srcId="{94E19DD1-288F-0249-B32C-016D7FFF77A6}" destId="{35525085-60D4-0545-86A3-82DB9109534A}" srcOrd="0" destOrd="1" presId="urn:microsoft.com/office/officeart/2005/8/layout/vList5"/>
    <dgm:cxn modelId="{390DA31B-F865-2C4F-B2AE-83D6277B290F}" type="presOf" srcId="{F572C7F2-3536-FD4E-BF1F-177AA6FCECEA}" destId="{7FFEC843-6E45-AB41-AD3F-89A7B33A1DD9}" srcOrd="0" destOrd="1" presId="urn:microsoft.com/office/officeart/2005/8/layout/vList5"/>
    <dgm:cxn modelId="{F6068C1C-8BF5-1541-9A12-E66182C2F6BE}" type="presOf" srcId="{61C4E1A7-349E-E348-A3DB-2B7344C18028}" destId="{5390B502-9397-9441-8EE9-73C498E2A714}" srcOrd="0" destOrd="1" presId="urn:microsoft.com/office/officeart/2005/8/layout/vList5"/>
    <dgm:cxn modelId="{94BA6421-0025-5C47-B0CA-A313E056D683}" srcId="{D9C3FD23-3FA6-F54E-9A23-25C80553AD5B}" destId="{77573A96-A9ED-7243-975F-34B7ED9D85BE}" srcOrd="2" destOrd="0" parTransId="{631CAEC6-204A-DA44-B757-1865B77F06F4}" sibTransId="{15F16B7A-BB13-B946-8CF7-329093390DD1}"/>
    <dgm:cxn modelId="{8167BC43-6F1D-2544-95F4-14218543C5AA}" type="presOf" srcId="{92AA36F8-796E-284B-9984-925D2251842A}" destId="{35525085-60D4-0545-86A3-82DB9109534A}" srcOrd="0" destOrd="2" presId="urn:microsoft.com/office/officeart/2005/8/layout/vList5"/>
    <dgm:cxn modelId="{AA2F3A4D-50FB-2B4A-9DF0-46FF4A1B210E}" type="presOf" srcId="{E0149CBA-4898-B444-986E-E18472F3D263}" destId="{7FFEC843-6E45-AB41-AD3F-89A7B33A1DD9}" srcOrd="0" destOrd="0" presId="urn:microsoft.com/office/officeart/2005/8/layout/vList5"/>
    <dgm:cxn modelId="{853B7D5C-9325-F64C-BD7C-30D760400889}" type="presOf" srcId="{828487EB-D66E-714A-9922-429680BBE738}" destId="{35525085-60D4-0545-86A3-82DB9109534A}" srcOrd="0" destOrd="0" presId="urn:microsoft.com/office/officeart/2005/8/layout/vList5"/>
    <dgm:cxn modelId="{13046968-8083-5448-81E1-D224958D2488}" type="presOf" srcId="{3F154C02-D944-324D-AF61-B67A49F92564}" destId="{5390B502-9397-9441-8EE9-73C498E2A714}" srcOrd="0" destOrd="0" presId="urn:microsoft.com/office/officeart/2005/8/layout/vList5"/>
    <dgm:cxn modelId="{1FC2BC6A-7A3E-F746-AC40-240DD83E12F4}" type="presOf" srcId="{B043495B-FACF-374B-89AB-9B406644AE67}" destId="{B43AFD4A-66DD-C147-8E59-80AD86C07BB8}" srcOrd="0" destOrd="0" presId="urn:microsoft.com/office/officeart/2005/8/layout/vList5"/>
    <dgm:cxn modelId="{AB9D5178-4F69-0544-B246-657EA60FF93C}" srcId="{40EA2676-40D2-C84C-A9B0-9E60130C9ED6}" destId="{92AA36F8-796E-284B-9984-925D2251842A}" srcOrd="1" destOrd="0" parTransId="{7E267EE3-CD8F-D745-9A95-073F7E32E100}" sibTransId="{29126C3C-29FD-8943-9910-5D8AB5B9D083}"/>
    <dgm:cxn modelId="{DBDDA77C-934D-B243-A291-EAF5592CB2D5}" srcId="{E0149CBA-4898-B444-986E-E18472F3D263}" destId="{F572C7F2-3536-FD4E-BF1F-177AA6FCECEA}" srcOrd="0" destOrd="0" parTransId="{188D3E0B-FD9C-AB4E-921D-236DECD2BD34}" sibTransId="{057DBCA4-151A-7846-84CD-388A76C54F46}"/>
    <dgm:cxn modelId="{208CEF83-6CF6-2E41-92D4-ADEA15119A9D}" srcId="{77573A96-A9ED-7243-975F-34B7ED9D85BE}" destId="{E0149CBA-4898-B444-986E-E18472F3D263}" srcOrd="0" destOrd="0" parTransId="{F024B8BC-59E6-A248-8841-85D214B96D60}" sibTransId="{21DC3FB5-F0CA-7841-86DA-9CD19259027D}"/>
    <dgm:cxn modelId="{FFE78385-9FB8-1042-B33A-1BEAB67AFF80}" srcId="{B043495B-FACF-374B-89AB-9B406644AE67}" destId="{3F154C02-D944-324D-AF61-B67A49F92564}" srcOrd="0" destOrd="0" parTransId="{DC92D199-B63E-CC4C-88DC-021F41183DC4}" sibTransId="{EE2C9961-5685-1446-9363-D7F1F47B9287}"/>
    <dgm:cxn modelId="{4DAD888C-B636-4144-8870-96D846B2026F}" srcId="{3F154C02-D944-324D-AF61-B67A49F92564}" destId="{61C4E1A7-349E-E348-A3DB-2B7344C18028}" srcOrd="0" destOrd="0" parTransId="{20E16AD3-3093-F243-A4C8-58D2E7780954}" sibTransId="{A2A21669-DDCD-7448-8BB6-14C5F1E32E7A}"/>
    <dgm:cxn modelId="{B6160299-11D2-5A4B-BFAE-D786072C2615}" type="presOf" srcId="{F0A6D71D-AB4C-3140-AA69-0549BE6BB4F3}" destId="{5390B502-9397-9441-8EE9-73C498E2A714}" srcOrd="0" destOrd="2" presId="urn:microsoft.com/office/officeart/2005/8/layout/vList5"/>
    <dgm:cxn modelId="{CB4BA5A9-F873-E043-BE05-C2777BB1F3A8}" type="presOf" srcId="{40EA2676-40D2-C84C-A9B0-9E60130C9ED6}" destId="{FADEE5B6-2AF2-1946-9B0C-CBB24C668E81}" srcOrd="0" destOrd="0" presId="urn:microsoft.com/office/officeart/2005/8/layout/vList5"/>
    <dgm:cxn modelId="{DFFF4AAA-F679-E144-B2A2-9ED50AEFCE49}" srcId="{92AA36F8-796E-284B-9984-925D2251842A}" destId="{CE5B7A56-89B8-F741-BEF4-6491A648032B}" srcOrd="0" destOrd="0" parTransId="{D0F1C832-5742-F747-9533-64819C9B2099}" sibTransId="{10C6A2DC-E6C5-A445-9D77-8180B74245EE}"/>
    <dgm:cxn modelId="{C70680B4-3031-0446-A75C-4CE0DE6CF772}" srcId="{40EA2676-40D2-C84C-A9B0-9E60130C9ED6}" destId="{828487EB-D66E-714A-9922-429680BBE738}" srcOrd="0" destOrd="0" parTransId="{2C3D488A-354A-E246-AF46-80B723A38B3B}" sibTransId="{98323BE0-4A9A-5845-8D33-DCC4EC4326BD}"/>
    <dgm:cxn modelId="{C75E3CBA-A7F6-854E-ACA8-408E0A92041D}" type="presOf" srcId="{5C074441-7B54-A544-A8A7-207D305A5830}" destId="{7FFEC843-6E45-AB41-AD3F-89A7B33A1DD9}" srcOrd="0" destOrd="2" presId="urn:microsoft.com/office/officeart/2005/8/layout/vList5"/>
    <dgm:cxn modelId="{9BB3B6BA-AEB4-D14F-9E95-378306EEDCF0}" type="presOf" srcId="{D9C3FD23-3FA6-F54E-9A23-25C80553AD5B}" destId="{C676ECC9-2092-3742-93FF-516AA75D6238}" srcOrd="0" destOrd="0" presId="urn:microsoft.com/office/officeart/2005/8/layout/vList5"/>
    <dgm:cxn modelId="{69CD18BC-B317-FD4B-8756-64D95A8BD473}" srcId="{D9C3FD23-3FA6-F54E-9A23-25C80553AD5B}" destId="{B043495B-FACF-374B-89AB-9B406644AE67}" srcOrd="0" destOrd="0" parTransId="{F4B255E5-BDE8-5B46-867F-5455BC38A4AC}" sibTransId="{2F97462E-74CD-EE4D-852D-ED37E89C8222}"/>
    <dgm:cxn modelId="{E4AF21C9-C0DD-0849-A2E5-399D72EEBB47}" srcId="{828487EB-D66E-714A-9922-429680BBE738}" destId="{94E19DD1-288F-0249-B32C-016D7FFF77A6}" srcOrd="0" destOrd="0" parTransId="{CB33A587-5132-F741-AA0E-332662736EFD}" sibTransId="{9F3D80A7-A504-4F4C-97F4-50D3A8B8A507}"/>
    <dgm:cxn modelId="{C6BAAEE6-47FC-D948-9B63-68AA0A8DB160}" type="presOf" srcId="{77573A96-A9ED-7243-975F-34B7ED9D85BE}" destId="{E57457EC-D02D-0143-88DD-9AD1F44D0B3D}" srcOrd="0" destOrd="0" presId="urn:microsoft.com/office/officeart/2005/8/layout/vList5"/>
    <dgm:cxn modelId="{022F93E8-1207-0040-9591-41A8CE2A0EDC}" type="presOf" srcId="{CE5B7A56-89B8-F741-BEF4-6491A648032B}" destId="{35525085-60D4-0545-86A3-82DB9109534A}" srcOrd="0" destOrd="3" presId="urn:microsoft.com/office/officeart/2005/8/layout/vList5"/>
    <dgm:cxn modelId="{BBD88EF9-8CDA-CB42-AE14-7FC0F37626F8}" srcId="{61C4E1A7-349E-E348-A3DB-2B7344C18028}" destId="{F0A6D71D-AB4C-3140-AA69-0549BE6BB4F3}" srcOrd="0" destOrd="0" parTransId="{A5B555FD-B6AB-7942-9806-686D9047F676}" sibTransId="{56C9BC51-5265-0D4B-BD68-2747E7129C84}"/>
    <dgm:cxn modelId="{580903FA-6000-B549-B6C8-47BF7CC24FC0}" srcId="{77573A96-A9ED-7243-975F-34B7ED9D85BE}" destId="{5C074441-7B54-A544-A8A7-207D305A5830}" srcOrd="1" destOrd="0" parTransId="{188F33E9-8068-214F-8B7B-AA9D5736B484}" sibTransId="{B6C87A32-8638-E349-9AB5-202F26CEF5EC}"/>
    <dgm:cxn modelId="{D43022FB-BEF6-FB4F-A352-522A3809BB3F}" srcId="{D9C3FD23-3FA6-F54E-9A23-25C80553AD5B}" destId="{40EA2676-40D2-C84C-A9B0-9E60130C9ED6}" srcOrd="1" destOrd="0" parTransId="{8352D57E-FDD1-4A4E-BD53-B047D4D2F2C4}" sibTransId="{E2F531E2-12C3-8B4A-AC45-DBBFAE2E3471}"/>
    <dgm:cxn modelId="{F90B8755-1837-6B4E-9735-4482E0599DAF}" type="presParOf" srcId="{C676ECC9-2092-3742-93FF-516AA75D6238}" destId="{6149D763-CA1C-2244-8630-2BF1234A7DDC}" srcOrd="0" destOrd="0" presId="urn:microsoft.com/office/officeart/2005/8/layout/vList5"/>
    <dgm:cxn modelId="{55A288B7-57BB-A94D-B309-884A1E7B1A54}" type="presParOf" srcId="{6149D763-CA1C-2244-8630-2BF1234A7DDC}" destId="{B43AFD4A-66DD-C147-8E59-80AD86C07BB8}" srcOrd="0" destOrd="0" presId="urn:microsoft.com/office/officeart/2005/8/layout/vList5"/>
    <dgm:cxn modelId="{BDE15D39-DAF1-5F45-9838-06D5083B1846}" type="presParOf" srcId="{6149D763-CA1C-2244-8630-2BF1234A7DDC}" destId="{5390B502-9397-9441-8EE9-73C498E2A714}" srcOrd="1" destOrd="0" presId="urn:microsoft.com/office/officeart/2005/8/layout/vList5"/>
    <dgm:cxn modelId="{A397DC84-DAD3-964B-A57E-87B4E00D9092}" type="presParOf" srcId="{C676ECC9-2092-3742-93FF-516AA75D6238}" destId="{D94B6267-05A7-444D-BE4B-A219E790FFDC}" srcOrd="1" destOrd="0" presId="urn:microsoft.com/office/officeart/2005/8/layout/vList5"/>
    <dgm:cxn modelId="{F67DFD72-2B46-3F47-A296-574F36D79ACA}" type="presParOf" srcId="{C676ECC9-2092-3742-93FF-516AA75D6238}" destId="{8B3E3C24-BDCE-A94F-83E8-609137AA5EE0}" srcOrd="2" destOrd="0" presId="urn:microsoft.com/office/officeart/2005/8/layout/vList5"/>
    <dgm:cxn modelId="{830CCA78-A0E7-1047-8C1A-C78A59BD4041}" type="presParOf" srcId="{8B3E3C24-BDCE-A94F-83E8-609137AA5EE0}" destId="{FADEE5B6-2AF2-1946-9B0C-CBB24C668E81}" srcOrd="0" destOrd="0" presId="urn:microsoft.com/office/officeart/2005/8/layout/vList5"/>
    <dgm:cxn modelId="{C1D61188-843F-7441-B117-65F895BC3096}" type="presParOf" srcId="{8B3E3C24-BDCE-A94F-83E8-609137AA5EE0}" destId="{35525085-60D4-0545-86A3-82DB9109534A}" srcOrd="1" destOrd="0" presId="urn:microsoft.com/office/officeart/2005/8/layout/vList5"/>
    <dgm:cxn modelId="{49E7BD1E-2393-FD46-942A-7366E0EF8057}" type="presParOf" srcId="{C676ECC9-2092-3742-93FF-516AA75D6238}" destId="{64B612BA-DDC2-D24A-8C4C-3295BBE52919}" srcOrd="3" destOrd="0" presId="urn:microsoft.com/office/officeart/2005/8/layout/vList5"/>
    <dgm:cxn modelId="{8DDCFAE8-BE71-454B-9240-9975B07EE8DD}" type="presParOf" srcId="{C676ECC9-2092-3742-93FF-516AA75D6238}" destId="{AD0CC9E2-CEAE-6E44-A868-FC98909FC81A}" srcOrd="4" destOrd="0" presId="urn:microsoft.com/office/officeart/2005/8/layout/vList5"/>
    <dgm:cxn modelId="{E06E564A-36B2-7947-AB83-AE1D826964A7}" type="presParOf" srcId="{AD0CC9E2-CEAE-6E44-A868-FC98909FC81A}" destId="{E57457EC-D02D-0143-88DD-9AD1F44D0B3D}" srcOrd="0" destOrd="0" presId="urn:microsoft.com/office/officeart/2005/8/layout/vList5"/>
    <dgm:cxn modelId="{A8610813-6983-DA4C-B822-92981AF9D1C6}" type="presParOf" srcId="{AD0CC9E2-CEAE-6E44-A868-FC98909FC81A}" destId="{7FFEC843-6E45-AB41-AD3F-89A7B33A1DD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90B502-9397-9441-8EE9-73C498E2A714}">
      <dsp:nvSpPr>
        <dsp:cNvPr id="0" name=""/>
        <dsp:cNvSpPr/>
      </dsp:nvSpPr>
      <dsp:spPr>
        <a:xfrm rot="5400000">
          <a:off x="9590094" y="-4725881"/>
          <a:ext cx="2138789" cy="11836591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Stepwise Regression 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400" kern="1200" dirty="0"/>
            <a:t>step-by-step iterative construction involving selecting independent variables to be used in a final model. It adds or removes potential explanatory variables in succession and tests for statistical significance after each iteration.</a:t>
          </a:r>
        </a:p>
        <a:p>
          <a:pPr marL="685800" lvl="3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400" kern="1200" dirty="0"/>
            <a:t>The forward selection approach starts with nothing and adds each new variable incrementally, testing for statistical significance </a:t>
          </a:r>
          <a:r>
            <a:rPr lang="en-US" sz="2400" b="0" i="0" u="none" kern="1200" dirty="0"/>
            <a:t>(Hayes).</a:t>
          </a:r>
          <a:endParaRPr lang="en-US" sz="2400" kern="1200" dirty="0"/>
        </a:p>
      </dsp:txBody>
      <dsp:txXfrm rot="-5400000">
        <a:off x="4741194" y="227426"/>
        <a:ext cx="11732184" cy="1929975"/>
      </dsp:txXfrm>
    </dsp:sp>
    <dsp:sp modelId="{B43AFD4A-66DD-C147-8E59-80AD86C07BB8}">
      <dsp:nvSpPr>
        <dsp:cNvPr id="0" name=""/>
        <dsp:cNvSpPr/>
      </dsp:nvSpPr>
      <dsp:spPr>
        <a:xfrm>
          <a:off x="483071" y="454"/>
          <a:ext cx="4252426" cy="2371207"/>
        </a:xfrm>
        <a:prstGeom prst="roundRect">
          <a:avLst/>
        </a:prstGeom>
        <a:solidFill>
          <a:srgbClr val="273248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Missing Completely at Random</a:t>
          </a:r>
        </a:p>
      </dsp:txBody>
      <dsp:txXfrm>
        <a:off x="598824" y="116207"/>
        <a:ext cx="4020920" cy="2139701"/>
      </dsp:txXfrm>
    </dsp:sp>
    <dsp:sp modelId="{35525085-60D4-0545-86A3-82DB9109534A}">
      <dsp:nvSpPr>
        <dsp:cNvPr id="0" name=""/>
        <dsp:cNvSpPr/>
      </dsp:nvSpPr>
      <dsp:spPr>
        <a:xfrm rot="5400000">
          <a:off x="9593835" y="-2372278"/>
          <a:ext cx="2206958" cy="119186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K Nearest Neighbors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400" b="0" i="0" u="none" kern="1200" dirty="0"/>
            <a:t>Predicts response value for a given observation using responses of the observations in that observation’s local neighborhood. 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Maximum Likelihood Estimation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400" kern="1200" dirty="0"/>
            <a:t>Finds estimates of the treatment differences that maximize the probability of the observed data.</a:t>
          </a:r>
        </a:p>
      </dsp:txBody>
      <dsp:txXfrm rot="-5400000">
        <a:off x="4737982" y="2591310"/>
        <a:ext cx="11810930" cy="1991488"/>
      </dsp:txXfrm>
    </dsp:sp>
    <dsp:sp modelId="{FADEE5B6-2AF2-1946-9B0C-CBB24C668E81}">
      <dsp:nvSpPr>
        <dsp:cNvPr id="0" name=""/>
        <dsp:cNvSpPr/>
      </dsp:nvSpPr>
      <dsp:spPr>
        <a:xfrm>
          <a:off x="483071" y="2484266"/>
          <a:ext cx="4328030" cy="2205574"/>
        </a:xfrm>
        <a:prstGeom prst="roundRect">
          <a:avLst/>
        </a:prstGeom>
        <a:solidFill>
          <a:srgbClr val="44577F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Missing at Random</a:t>
          </a:r>
        </a:p>
      </dsp:txBody>
      <dsp:txXfrm>
        <a:off x="590738" y="2591933"/>
        <a:ext cx="4112696" cy="1990240"/>
      </dsp:txXfrm>
    </dsp:sp>
    <dsp:sp modelId="{7FFEC843-6E45-AB41-AD3F-89A7B33A1DD9}">
      <dsp:nvSpPr>
        <dsp:cNvPr id="0" name=""/>
        <dsp:cNvSpPr/>
      </dsp:nvSpPr>
      <dsp:spPr>
        <a:xfrm rot="5400000">
          <a:off x="9409503" y="130498"/>
          <a:ext cx="2508086" cy="11852879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Partition Predictive Modeling using a Decision Tree with Informative Missing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400" kern="1200" dirty="0"/>
            <a:t>An algorithm evaluates all features to determine the best feature and the best value to split the data. It considers the missing values as a separate category during the splitting process. It evaluates whether splitting based on the available values or considering the missing values separately would lead to the most informative and discriminative splits. </a:t>
          </a:r>
          <a:r>
            <a:rPr lang="en-US" sz="2400" b="0" i="0" u="none" kern="1200" dirty="0"/>
            <a:t>(</a:t>
          </a:r>
          <a:r>
            <a:rPr lang="en-US" sz="2400" b="0" i="0" u="none" kern="1200" dirty="0" err="1"/>
            <a:t>Kurre</a:t>
          </a:r>
          <a:r>
            <a:rPr lang="en-US" sz="2400" b="0" i="0" u="none" kern="1200" dirty="0"/>
            <a:t>)</a:t>
          </a:r>
          <a:r>
            <a:rPr lang="en-US" sz="2400" kern="1200" dirty="0"/>
            <a:t>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/>
        </a:p>
      </dsp:txBody>
      <dsp:txXfrm rot="-5400000">
        <a:off x="4737107" y="4925330"/>
        <a:ext cx="11730444" cy="2263216"/>
      </dsp:txXfrm>
    </dsp:sp>
    <dsp:sp modelId="{E57457EC-D02D-0143-88DD-9AD1F44D0B3D}">
      <dsp:nvSpPr>
        <dsp:cNvPr id="0" name=""/>
        <dsp:cNvSpPr/>
      </dsp:nvSpPr>
      <dsp:spPr>
        <a:xfrm>
          <a:off x="483071" y="4831191"/>
          <a:ext cx="4301208" cy="2450598"/>
        </a:xfrm>
        <a:prstGeom prst="roundRect">
          <a:avLst/>
        </a:prstGeom>
        <a:solidFill>
          <a:srgbClr val="617EB8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Missing Not at Random</a:t>
          </a:r>
        </a:p>
      </dsp:txBody>
      <dsp:txXfrm>
        <a:off x="602699" y="4950819"/>
        <a:ext cx="4061952" cy="22113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BADFE-4040-244E-98D4-54C0222E11C2}" type="datetimeFigureOut">
              <a:rPr lang="en-US" smtClean="0"/>
              <a:t>4/12/24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01644-73FF-594F-AA15-87F17F62A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1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001644-73FF-594F-AA15-87F17F62AB3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5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2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1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43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17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60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70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71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28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2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6CB88-B384-E84A-A29E-6BF25DBCF0AB}" type="datetimeFigureOut">
              <a:rPr lang="en-US" smtClean="0"/>
              <a:t>4/12/24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50D73-088B-CD4D-A15A-6115BE17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6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18" Type="http://schemas.openxmlformats.org/officeDocument/2006/relationships/image" Target="../media/image1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png"/><Relationship Id="rId1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7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ECCE2B-5F1C-64EA-039D-C5CA1C033776}"/>
              </a:ext>
            </a:extLst>
          </p:cNvPr>
          <p:cNvSpPr txBox="1"/>
          <p:nvPr/>
        </p:nvSpPr>
        <p:spPr>
          <a:xfrm>
            <a:off x="1257964" y="5787923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"/>
              </a:rPr>
              <a:t>Introduction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7377F4-D237-03F1-1821-E4641DCF6ABA}"/>
              </a:ext>
            </a:extLst>
          </p:cNvPr>
          <p:cNvSpPr txBox="1"/>
          <p:nvPr/>
        </p:nvSpPr>
        <p:spPr>
          <a:xfrm>
            <a:off x="1592289" y="19027623"/>
            <a:ext cx="100584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"/>
              </a:rPr>
              <a:t>Main Categories of Missing Data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5916B2-4DA2-2185-2EB3-F9F6B88C8A68}"/>
              </a:ext>
            </a:extLst>
          </p:cNvPr>
          <p:cNvSpPr txBox="1"/>
          <p:nvPr/>
        </p:nvSpPr>
        <p:spPr>
          <a:xfrm>
            <a:off x="1309491" y="13140222"/>
            <a:ext cx="1005839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"/>
              </a:rPr>
              <a:t>Data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8998546-8E42-5141-A3D5-17E7242DCD0D}"/>
              </a:ext>
            </a:extLst>
          </p:cNvPr>
          <p:cNvCxnSpPr>
            <a:cxnSpLocks/>
          </p:cNvCxnSpPr>
          <p:nvPr/>
        </p:nvCxnSpPr>
        <p:spPr>
          <a:xfrm>
            <a:off x="12984964" y="6362808"/>
            <a:ext cx="0" cy="25373914"/>
          </a:xfrm>
          <a:prstGeom prst="line">
            <a:avLst/>
          </a:prstGeom>
          <a:ln w="127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EB2FD70-5DC2-F48A-914E-1A14C32A2026}"/>
              </a:ext>
            </a:extLst>
          </p:cNvPr>
          <p:cNvSpPr txBox="1"/>
          <p:nvPr/>
        </p:nvSpPr>
        <p:spPr>
          <a:xfrm>
            <a:off x="14890968" y="5777610"/>
            <a:ext cx="1292659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"/>
              </a:rPr>
              <a:t>Chosen Imputation Methods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CCA912-9D39-4110-7734-B9BF811B6649}"/>
              </a:ext>
            </a:extLst>
          </p:cNvPr>
          <p:cNvSpPr txBox="1"/>
          <p:nvPr/>
        </p:nvSpPr>
        <p:spPr>
          <a:xfrm>
            <a:off x="14890968" y="14371312"/>
            <a:ext cx="1292659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"/>
              </a:rPr>
              <a:t>Results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0D99BB-C11A-103F-D032-71D30082388C}"/>
              </a:ext>
            </a:extLst>
          </p:cNvPr>
          <p:cNvSpPr txBox="1"/>
          <p:nvPr/>
        </p:nvSpPr>
        <p:spPr>
          <a:xfrm>
            <a:off x="32006816" y="5655630"/>
            <a:ext cx="10163111" cy="1940957"/>
          </a:xfrm>
          <a:prstGeom prst="roundRect">
            <a:avLst/>
          </a:prstGeom>
          <a:solidFill>
            <a:srgbClr val="273248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en-US" sz="3600" dirty="0">
              <a:solidFill>
                <a:schemeClr val="bg1"/>
              </a:solidFill>
              <a:latin typeface=""/>
            </a:endParaRP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"/>
              </a:rPr>
              <a:t>Conclusions</a:t>
            </a:r>
          </a:p>
          <a:p>
            <a:pPr algn="ctr"/>
            <a:endParaRPr lang="en-US" sz="3600" dirty="0">
              <a:solidFill>
                <a:schemeClr val="bg1"/>
              </a:solidFill>
              <a:latin typeface="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067DDC-2DCF-41D9-55AB-C5B47796B32D}"/>
              </a:ext>
            </a:extLst>
          </p:cNvPr>
          <p:cNvSpPr txBox="1"/>
          <p:nvPr/>
        </p:nvSpPr>
        <p:spPr>
          <a:xfrm>
            <a:off x="32104752" y="26421021"/>
            <a:ext cx="10163113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"/>
              </a:rPr>
              <a:t>References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C45C61-A0FD-C37A-173B-8FB592EF3BD5}"/>
              </a:ext>
            </a:extLst>
          </p:cNvPr>
          <p:cNvSpPr txBox="1"/>
          <p:nvPr/>
        </p:nvSpPr>
        <p:spPr>
          <a:xfrm>
            <a:off x="1309488" y="20967512"/>
            <a:ext cx="4508194" cy="8956298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en-US" sz="2400" dirty="0">
                <a:latin typeface=""/>
              </a:rPr>
              <a:t>Missing Controlled at Random: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i="1" dirty="0">
                <a:latin typeface=""/>
                <a:ea typeface="Calibri" panose="020F0502020204030204" pitchFamily="34" charset="0"/>
              </a:rPr>
              <a:t>T</a:t>
            </a:r>
            <a:r>
              <a:rPr lang="en-US" sz="2400" i="1" dirty="0">
                <a:effectLst/>
                <a:latin typeface=""/>
                <a:ea typeface="Calibri" panose="020F0502020204030204" pitchFamily="34" charset="0"/>
              </a:rPr>
              <a:t>he likelihood of missing data is unrelated to any observed or unobserved variables. </a:t>
            </a:r>
            <a:endParaRPr lang="en-US" sz="2400" i="1" dirty="0">
              <a:latin typeface=""/>
            </a:endParaRPr>
          </a:p>
          <a:p>
            <a:endParaRPr lang="en-US" sz="2400" dirty="0">
              <a:latin typeface=""/>
            </a:endParaRPr>
          </a:p>
          <a:p>
            <a:endParaRPr lang="en-US" sz="2400" dirty="0">
              <a:latin typeface=""/>
            </a:endParaRPr>
          </a:p>
          <a:p>
            <a:endParaRPr lang="en-US" sz="2400" dirty="0">
              <a:latin typeface=""/>
            </a:endParaRPr>
          </a:p>
          <a:p>
            <a:endParaRPr lang="en-US" sz="2400" dirty="0">
              <a:latin typeface=""/>
            </a:endParaRPr>
          </a:p>
          <a:p>
            <a:r>
              <a:rPr lang="en-US" sz="2400" dirty="0">
                <a:latin typeface=""/>
              </a:rPr>
              <a:t>Missing at Random: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i="1" dirty="0">
                <a:latin typeface=""/>
                <a:ea typeface="Calibri" panose="020F0502020204030204" pitchFamily="34" charset="0"/>
              </a:rPr>
              <a:t>T</a:t>
            </a:r>
            <a:r>
              <a:rPr lang="en-US" sz="2400" i="1" dirty="0">
                <a:effectLst/>
                <a:latin typeface=""/>
                <a:ea typeface="Calibri" panose="020F0502020204030204" pitchFamily="34" charset="0"/>
              </a:rPr>
              <a:t>he likelihood of missing data is related to observed variables but not to unobserved variables</a:t>
            </a:r>
            <a:r>
              <a:rPr lang="en-US" sz="2400" i="1" dirty="0">
                <a:effectLst/>
                <a:latin typeface=""/>
              </a:rPr>
              <a:t> </a:t>
            </a:r>
            <a:endParaRPr lang="en-US" sz="2400" i="1" dirty="0">
              <a:latin typeface=""/>
            </a:endParaRPr>
          </a:p>
          <a:p>
            <a:endParaRPr lang="en-US" sz="2400" dirty="0">
              <a:latin typeface=""/>
            </a:endParaRPr>
          </a:p>
          <a:p>
            <a:endParaRPr lang="en-US" sz="2400" dirty="0">
              <a:latin typeface=""/>
            </a:endParaRPr>
          </a:p>
          <a:p>
            <a:endParaRPr lang="en-US" sz="2400" dirty="0">
              <a:latin typeface=""/>
            </a:endParaRPr>
          </a:p>
          <a:p>
            <a:endParaRPr lang="en-US" sz="2400" dirty="0">
              <a:latin typeface=""/>
            </a:endParaRPr>
          </a:p>
          <a:p>
            <a:r>
              <a:rPr lang="en-US" sz="2400" dirty="0">
                <a:latin typeface=""/>
              </a:rPr>
              <a:t>Missing Not at Random: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i="1" dirty="0">
                <a:latin typeface=""/>
                <a:ea typeface="Calibri" panose="020F0502020204030204" pitchFamily="34" charset="0"/>
              </a:rPr>
              <a:t>T</a:t>
            </a:r>
            <a:r>
              <a:rPr lang="en-US" sz="2400" i="1" dirty="0">
                <a:effectLst/>
                <a:latin typeface=""/>
                <a:ea typeface="Calibri" panose="020F0502020204030204" pitchFamily="34" charset="0"/>
              </a:rPr>
              <a:t>he likelihood of missing data depends on the unobserved data</a:t>
            </a:r>
          </a:p>
          <a:p>
            <a:pPr lvl="1"/>
            <a:endParaRPr lang="en-US" sz="2400" dirty="0">
              <a:latin typeface=""/>
            </a:endParaRPr>
          </a:p>
          <a:p>
            <a:r>
              <a:rPr lang="en-US" sz="2400" dirty="0">
                <a:effectLst/>
                <a:latin typeface=""/>
              </a:rPr>
              <a:t> </a:t>
            </a:r>
            <a:endParaRPr lang="en-US" sz="2400" dirty="0">
              <a:latin typeface="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BFB2F78-9F99-B39C-404C-6B7CB82E8203}"/>
              </a:ext>
            </a:extLst>
          </p:cNvPr>
          <p:cNvSpPr txBox="1"/>
          <p:nvPr/>
        </p:nvSpPr>
        <p:spPr>
          <a:xfrm>
            <a:off x="32317033" y="27181901"/>
            <a:ext cx="10163091" cy="51771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457200" marR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Dziura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James D, et al. “Strategies for Dealing with Missing Data in Clinical Trials: From Design to Analysis.” </a:t>
            </a:r>
            <a:r>
              <a:rPr lang="en-US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Yale Journal of Biology and Medicine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vol. 86, no. 3, 2013, pp. 343–58, </a:t>
            </a: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www.ncbi.nlm.nih.gov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pmc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/articles/PMC3767219/.</a:t>
            </a:r>
            <a:endParaRPr lang="en-US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Firdose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Tahera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5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tahere-firdose.medium.com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30 May 2023. 31 March 2024.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Hayes, Adam. “Stepwise Regression.” </a:t>
            </a:r>
            <a:r>
              <a:rPr lang="en-US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Investopedia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2019, </a:t>
            </a: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www.investopedia.com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/terms/s/stepwise-</a:t>
            </a: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regression.asp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-45720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King, Caroline, et al. “Addressing Missing Data in Substance Use Research: A Review and Data Justice-Based Approach.” </a:t>
            </a:r>
            <a:r>
              <a:rPr lang="en-US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Journal of Addiction Medicine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vol. 14, no. 6, 5 Mar. 2020, pp. 454–456, https://</a:t>
            </a: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doi.org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/10.1097/adm.0000000000000644. Accessed 8 Mar. 2021.</a:t>
            </a:r>
            <a:endParaRPr lang="en-US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-45720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Kurre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Aishwarya. “How Decision Trees Handle Missing Values: A Comprehensive Guide.” </a:t>
            </a:r>
            <a:r>
              <a:rPr lang="en-US" sz="1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Pickl.AI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16 Aug. 2023, </a:t>
            </a: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www.pickl.ai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/blog/how-decision-trees-handle-missing-values-a-comprehensive-guide/#A_step-by-step_explanation_of_how_decision_trees_handle_missing_values. Accessed 7 Apr. 2024.</a:t>
            </a:r>
            <a:endParaRPr lang="en-US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Schafer, Joseph L. and John W. Graham. "Missing data: Our view of the state of the art." </a:t>
            </a:r>
            <a:r>
              <a:rPr lang="en-US" sz="15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Psychological Methods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7.2 (2002): 147-177.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“What Are the Best Practices for Handling Missing Data in Your Data Sets?” </a:t>
            </a:r>
            <a:r>
              <a:rPr lang="en-US" sz="1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Www.linkedin.com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www.linkedin.com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/advice/3/what-best-practices-handling-missing-data-your-sets. Accessed 4 Apr. 2024.</a:t>
            </a:r>
            <a:endParaRPr lang="en-US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indent="-45720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“What Is the K-Nearest Neighbors Algorithm? | IBM.” </a:t>
            </a:r>
            <a:r>
              <a:rPr lang="en-US" sz="1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Www.ibm.com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www.ibm.com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/topics/</a:t>
            </a:r>
            <a:r>
              <a:rPr lang="en-US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knn</a:t>
            </a:r>
            <a:r>
              <a:rPr lang="en-US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#:~ :text=The%20k%20value% 20in%20the.</a:t>
            </a:r>
            <a:endParaRPr lang="en-US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381CDD-2DD7-3DF3-0013-4E6B624ACBB9}"/>
              </a:ext>
            </a:extLst>
          </p:cNvPr>
          <p:cNvSpPr txBox="1"/>
          <p:nvPr/>
        </p:nvSpPr>
        <p:spPr>
          <a:xfrm>
            <a:off x="8047592" y="27015356"/>
            <a:ext cx="4508194" cy="3416320"/>
          </a:xfrm>
          <a:prstGeom prst="rect">
            <a:avLst/>
          </a:prstGeom>
          <a:solidFill>
            <a:srgbClr val="273248"/>
          </a:solidFill>
          <a:ln>
            <a:solidFill>
              <a:srgbClr val="273248"/>
            </a:solidFill>
          </a:ln>
        </p:spPr>
        <p:txBody>
          <a:bodyPr wrap="square" numCol="1" rtlCol="0" anchor="ctr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effectLst/>
              </a:rPr>
              <a:t>Those with a “mild” ADR Severity classification choose not to report ADR Duration due to a belief that their response is not as accurate compared to those with a “moderate,” or “severe” ADR Severity.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F145C26-98BA-3B25-9E91-A71A1B502D16}"/>
              </a:ext>
            </a:extLst>
          </p:cNvPr>
          <p:cNvCxnSpPr>
            <a:cxnSpLocks/>
          </p:cNvCxnSpPr>
          <p:nvPr/>
        </p:nvCxnSpPr>
        <p:spPr>
          <a:xfrm>
            <a:off x="1246121" y="12950453"/>
            <a:ext cx="11348806" cy="0"/>
          </a:xfrm>
          <a:prstGeom prst="line">
            <a:avLst/>
          </a:prstGeom>
          <a:ln w="127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23BE1D1-541B-567A-FABC-79D679B3AA75}"/>
              </a:ext>
            </a:extLst>
          </p:cNvPr>
          <p:cNvCxnSpPr>
            <a:cxnSpLocks/>
          </p:cNvCxnSpPr>
          <p:nvPr/>
        </p:nvCxnSpPr>
        <p:spPr>
          <a:xfrm>
            <a:off x="1246121" y="18887833"/>
            <a:ext cx="11348806" cy="0"/>
          </a:xfrm>
          <a:prstGeom prst="line">
            <a:avLst/>
          </a:prstGeom>
          <a:ln w="127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DA31A024-7382-5EEC-B522-BCF41B33641A}"/>
              </a:ext>
            </a:extLst>
          </p:cNvPr>
          <p:cNvSpPr/>
          <p:nvPr/>
        </p:nvSpPr>
        <p:spPr>
          <a:xfrm>
            <a:off x="664271" y="4601026"/>
            <a:ext cx="42629104" cy="556388"/>
          </a:xfrm>
          <a:prstGeom prst="rect">
            <a:avLst/>
          </a:prstGeom>
          <a:solidFill>
            <a:srgbClr val="C7B8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8D90BFA-91E1-EEBC-C820-08E8DE357361}"/>
              </a:ext>
            </a:extLst>
          </p:cNvPr>
          <p:cNvCxnSpPr/>
          <p:nvPr/>
        </p:nvCxnSpPr>
        <p:spPr>
          <a:xfrm>
            <a:off x="2024744" y="6434254"/>
            <a:ext cx="9282808" cy="0"/>
          </a:xfrm>
          <a:prstGeom prst="line">
            <a:avLst/>
          </a:prstGeom>
          <a:ln w="76200">
            <a:solidFill>
              <a:srgbClr val="C7B8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76B83A9-DF60-262D-F5F0-DBA0C515ED90}"/>
              </a:ext>
            </a:extLst>
          </p:cNvPr>
          <p:cNvCxnSpPr/>
          <p:nvPr/>
        </p:nvCxnSpPr>
        <p:spPr>
          <a:xfrm>
            <a:off x="1735305" y="13782302"/>
            <a:ext cx="9282808" cy="0"/>
          </a:xfrm>
          <a:prstGeom prst="line">
            <a:avLst/>
          </a:prstGeom>
          <a:ln w="76200">
            <a:solidFill>
              <a:srgbClr val="C7B8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4651513-C221-44C1-0375-C935626AF274}"/>
              </a:ext>
            </a:extLst>
          </p:cNvPr>
          <p:cNvCxnSpPr/>
          <p:nvPr/>
        </p:nvCxnSpPr>
        <p:spPr>
          <a:xfrm>
            <a:off x="1844102" y="19762122"/>
            <a:ext cx="9282808" cy="0"/>
          </a:xfrm>
          <a:prstGeom prst="line">
            <a:avLst/>
          </a:prstGeom>
          <a:ln w="76200">
            <a:solidFill>
              <a:srgbClr val="C7B8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D9D5D85-1006-68FB-2ACB-59D7FB4204B0}"/>
              </a:ext>
            </a:extLst>
          </p:cNvPr>
          <p:cNvCxnSpPr/>
          <p:nvPr/>
        </p:nvCxnSpPr>
        <p:spPr>
          <a:xfrm flipH="1">
            <a:off x="713669" y="21199961"/>
            <a:ext cx="508389" cy="0"/>
          </a:xfrm>
          <a:prstGeom prst="line">
            <a:avLst/>
          </a:prstGeom>
          <a:ln w="381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9CC52E9-794E-FD3F-A419-5917D2D62507}"/>
              </a:ext>
            </a:extLst>
          </p:cNvPr>
          <p:cNvCxnSpPr>
            <a:cxnSpLocks/>
          </p:cNvCxnSpPr>
          <p:nvPr/>
        </p:nvCxnSpPr>
        <p:spPr>
          <a:xfrm flipH="1">
            <a:off x="721965" y="21177748"/>
            <a:ext cx="9724" cy="6580682"/>
          </a:xfrm>
          <a:prstGeom prst="line">
            <a:avLst/>
          </a:prstGeom>
          <a:ln w="381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F256D2F-E23B-B9F2-5D46-C0CC4FDC6F63}"/>
              </a:ext>
            </a:extLst>
          </p:cNvPr>
          <p:cNvCxnSpPr/>
          <p:nvPr/>
        </p:nvCxnSpPr>
        <p:spPr>
          <a:xfrm>
            <a:off x="716876" y="27777541"/>
            <a:ext cx="519121" cy="0"/>
          </a:xfrm>
          <a:prstGeom prst="line">
            <a:avLst/>
          </a:prstGeom>
          <a:ln w="381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E12DD0E-0C06-8538-401F-A4E07119D557}"/>
              </a:ext>
            </a:extLst>
          </p:cNvPr>
          <p:cNvCxnSpPr/>
          <p:nvPr/>
        </p:nvCxnSpPr>
        <p:spPr>
          <a:xfrm flipH="1">
            <a:off x="737731" y="24483424"/>
            <a:ext cx="508389" cy="0"/>
          </a:xfrm>
          <a:prstGeom prst="line">
            <a:avLst/>
          </a:prstGeom>
          <a:ln w="381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A62731F-A983-0725-E951-E4EA15819529}"/>
              </a:ext>
            </a:extLst>
          </p:cNvPr>
          <p:cNvCxnSpPr>
            <a:cxnSpLocks/>
          </p:cNvCxnSpPr>
          <p:nvPr/>
        </p:nvCxnSpPr>
        <p:spPr>
          <a:xfrm>
            <a:off x="5726503" y="21198766"/>
            <a:ext cx="2210332" cy="0"/>
          </a:xfrm>
          <a:prstGeom prst="straightConnector1">
            <a:avLst/>
          </a:prstGeom>
          <a:ln w="38100">
            <a:solidFill>
              <a:srgbClr val="27324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332FCF08-03F0-61A8-FD95-85E2BC614A75}"/>
              </a:ext>
            </a:extLst>
          </p:cNvPr>
          <p:cNvSpPr/>
          <p:nvPr/>
        </p:nvSpPr>
        <p:spPr>
          <a:xfrm>
            <a:off x="5930923" y="20918580"/>
            <a:ext cx="1814389" cy="568967"/>
          </a:xfrm>
          <a:prstGeom prst="rect">
            <a:avLst/>
          </a:prstGeom>
          <a:solidFill>
            <a:srgbClr val="F1E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"/>
              </a:rPr>
              <a:t>Implementation</a:t>
            </a:r>
          </a:p>
        </p:txBody>
      </p:sp>
      <p:graphicFrame>
        <p:nvGraphicFramePr>
          <p:cNvPr id="59" name="Diagram 58">
            <a:extLst>
              <a:ext uri="{FF2B5EF4-FFF2-40B4-BE49-F238E27FC236}">
                <a16:creationId xmlns:a16="http://schemas.microsoft.com/office/drawing/2014/main" id="{DB0059AE-606B-174D-F151-D264590175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3886314"/>
              </p:ext>
            </p:extLst>
          </p:nvPr>
        </p:nvGraphicFramePr>
        <p:xfrm>
          <a:off x="13148194" y="6582209"/>
          <a:ext cx="17212839" cy="7310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C45E7C4-ECAB-5F1A-72E6-A180FA482A8C}"/>
              </a:ext>
            </a:extLst>
          </p:cNvPr>
          <p:cNvCxnSpPr>
            <a:cxnSpLocks/>
          </p:cNvCxnSpPr>
          <p:nvPr/>
        </p:nvCxnSpPr>
        <p:spPr>
          <a:xfrm>
            <a:off x="16501801" y="6417683"/>
            <a:ext cx="9282808" cy="0"/>
          </a:xfrm>
          <a:prstGeom prst="line">
            <a:avLst/>
          </a:prstGeom>
          <a:ln w="76200">
            <a:solidFill>
              <a:srgbClr val="C7B8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F23C622B-2F59-FFC6-804D-FA9131605E0C}"/>
              </a:ext>
            </a:extLst>
          </p:cNvPr>
          <p:cNvCxnSpPr>
            <a:cxnSpLocks/>
          </p:cNvCxnSpPr>
          <p:nvPr/>
        </p:nvCxnSpPr>
        <p:spPr>
          <a:xfrm>
            <a:off x="13648196" y="14224992"/>
            <a:ext cx="16409773" cy="0"/>
          </a:xfrm>
          <a:prstGeom prst="line">
            <a:avLst/>
          </a:prstGeom>
          <a:ln w="127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74A3A47-3A0A-C1C5-BF91-F85956795093}"/>
              </a:ext>
            </a:extLst>
          </p:cNvPr>
          <p:cNvCxnSpPr/>
          <p:nvPr/>
        </p:nvCxnSpPr>
        <p:spPr>
          <a:xfrm>
            <a:off x="16712861" y="15017643"/>
            <a:ext cx="9282808" cy="0"/>
          </a:xfrm>
          <a:prstGeom prst="line">
            <a:avLst/>
          </a:prstGeom>
          <a:ln w="76200">
            <a:solidFill>
              <a:srgbClr val="C7B8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1C76A3A-E3B4-34EC-4CFC-64A734479875}"/>
              </a:ext>
            </a:extLst>
          </p:cNvPr>
          <p:cNvCxnSpPr>
            <a:cxnSpLocks/>
          </p:cNvCxnSpPr>
          <p:nvPr/>
        </p:nvCxnSpPr>
        <p:spPr>
          <a:xfrm>
            <a:off x="30840535" y="6362808"/>
            <a:ext cx="0" cy="25373914"/>
          </a:xfrm>
          <a:prstGeom prst="line">
            <a:avLst/>
          </a:prstGeom>
          <a:ln w="12700">
            <a:solidFill>
              <a:srgbClr val="0D3A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2B660933-A360-B188-67D9-489A9AD7EB1E}"/>
              </a:ext>
            </a:extLst>
          </p:cNvPr>
          <p:cNvSpPr txBox="1"/>
          <p:nvPr/>
        </p:nvSpPr>
        <p:spPr>
          <a:xfrm>
            <a:off x="1592295" y="6756737"/>
            <a:ext cx="1005839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8580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12121"/>
                </a:solidFill>
                <a:effectLst/>
                <a:latin typeface=""/>
                <a:ea typeface="Calibri" panose="020F0502020204030204" pitchFamily="34" charset="0"/>
                <a:cs typeface="Times New Roman" panose="02020603050405020304" pitchFamily="18" charset="0"/>
              </a:rPr>
              <a:t>Missing data in research can pose a challenge as researchers attempt to publish reliable findings based on the limited available information. </a:t>
            </a:r>
          </a:p>
          <a:p>
            <a:pPr marL="685800"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212121"/>
              </a:solidFill>
              <a:effectLst/>
              <a:latin typeface="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12121"/>
                </a:solidFill>
                <a:effectLst/>
                <a:latin typeface=""/>
                <a:ea typeface="Calibri" panose="020F0502020204030204" pitchFamily="34" charset="0"/>
                <a:cs typeface="Times New Roman" panose="02020603050405020304" pitchFamily="18" charset="0"/>
              </a:rPr>
              <a:t>Tools to address missing data exist but are underused and may not address all types of missingness resulting in missing stories and information that can have real-world impacts on system and policy-level decision </a:t>
            </a:r>
            <a:r>
              <a:rPr lang="en-US" sz="2400" dirty="0">
                <a:effectLst/>
                <a:latin typeface=""/>
                <a:ea typeface="Calibri" panose="020F0502020204030204" pitchFamily="34" charset="0"/>
                <a:cs typeface="Times New Roman" panose="02020603050405020304" pitchFamily="18" charset="0"/>
              </a:rPr>
              <a:t>making </a:t>
            </a:r>
            <a:r>
              <a:rPr lang="en-US" sz="24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Dziura</a:t>
            </a:r>
            <a:r>
              <a:rPr lang="en-US" sz="24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et al.)</a:t>
            </a:r>
            <a:r>
              <a:rPr lang="en-US" sz="2400" dirty="0">
                <a:effectLst/>
              </a:rPr>
              <a:t> </a:t>
            </a:r>
            <a:r>
              <a:rPr lang="en-US" sz="2400" dirty="0">
                <a:effectLst/>
                <a:latin typeface="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685800" marR="0"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rgbClr val="212121"/>
              </a:solidFill>
              <a:latin typeface="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1DA73A36-3802-588F-B57B-991C359C0BB3}"/>
              </a:ext>
            </a:extLst>
          </p:cNvPr>
          <p:cNvSpPr/>
          <p:nvPr/>
        </p:nvSpPr>
        <p:spPr>
          <a:xfrm>
            <a:off x="2330188" y="9968112"/>
            <a:ext cx="8985136" cy="2640265"/>
          </a:xfrm>
          <a:prstGeom prst="roundRect">
            <a:avLst/>
          </a:prstGeom>
          <a:solidFill>
            <a:srgbClr val="2732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Research Questions: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How do the imputation strategies for analyzing missing data influence the conclusions drawn on a data set?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To what extent are these strategies able to tell the stories and predict information of missing data?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ABD01F3-B828-4E8F-527F-2908214A89E2}"/>
              </a:ext>
            </a:extLst>
          </p:cNvPr>
          <p:cNvSpPr txBox="1"/>
          <p:nvPr/>
        </p:nvSpPr>
        <p:spPr>
          <a:xfrm>
            <a:off x="2235854" y="14042514"/>
            <a:ext cx="9906643" cy="48936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"/>
              </a:rPr>
              <a:t>Data consists of 357 survey responses who had an adverse reaction to taking a drug or a placebo.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"/>
              </a:rPr>
              <a:t>Treatment Group: placebo or standard drug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"/>
              </a:rPr>
              <a:t>Total Daily Dose: 0 to 40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"/>
              </a:rPr>
              <a:t>Days on Drug: 0 to 806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"/>
              </a:rPr>
              <a:t>Age: 23 to 81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"/>
              </a:rPr>
              <a:t>Sex: Male (M) = 60 or Female (F) = 297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"/>
              </a:rPr>
              <a:t>Weight: 114 to 331 lbs.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"/>
              </a:rPr>
              <a:t>Adverse Reaction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"/>
              </a:rPr>
              <a:t>Adverse Drug Reaction Severity: mild, moderate, or severe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"/>
              </a:rPr>
              <a:t>Relation to Drug: probably not related, probably related, unknown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b="1" dirty="0">
                <a:latin typeface=""/>
              </a:rPr>
              <a:t>Adverse Drug Reaction Length (Response)</a:t>
            </a:r>
          </a:p>
          <a:p>
            <a:pPr marL="800100" lvl="1" indent="-342900">
              <a:buFont typeface="Wingdings" pitchFamily="2" charset="2"/>
              <a:buChar char="§"/>
            </a:pPr>
            <a:endParaRPr lang="en-US" sz="2400" dirty="0">
              <a:latin typeface="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7AE8EC4-025F-44FA-13DD-5E21333BAF2B}"/>
              </a:ext>
            </a:extLst>
          </p:cNvPr>
          <p:cNvSpPr/>
          <p:nvPr/>
        </p:nvSpPr>
        <p:spPr>
          <a:xfrm>
            <a:off x="8050076" y="20166032"/>
            <a:ext cx="4508190" cy="3174478"/>
          </a:xfrm>
          <a:prstGeom prst="rect">
            <a:avLst/>
          </a:prstGeom>
          <a:solidFill>
            <a:srgbClr val="2732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Experimented with varying percentages of randomly missing data to replicate a data crash.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(10%, 20%, 40%, 60%)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D1433AF-51F7-A292-7CB5-03D8B2D76F7F}"/>
              </a:ext>
            </a:extLst>
          </p:cNvPr>
          <p:cNvSpPr/>
          <p:nvPr/>
        </p:nvSpPr>
        <p:spPr>
          <a:xfrm>
            <a:off x="8047592" y="23962558"/>
            <a:ext cx="4508190" cy="2419889"/>
          </a:xfrm>
          <a:prstGeom prst="rect">
            <a:avLst/>
          </a:prstGeom>
          <a:solidFill>
            <a:srgbClr val="2732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Observed if Males below 60, Males above 60, Females below 60, and Females above 60 each had a unique percentage of not responding.</a:t>
            </a:r>
          </a:p>
        </p:txBody>
      </p:sp>
      <p:sp>
        <p:nvSpPr>
          <p:cNvPr id="85" name="4-Point Star 84">
            <a:extLst>
              <a:ext uri="{FF2B5EF4-FFF2-40B4-BE49-F238E27FC236}">
                <a16:creationId xmlns:a16="http://schemas.microsoft.com/office/drawing/2014/main" id="{BCD44F5B-5A7C-98E7-1FB1-3529D10DAEA1}"/>
              </a:ext>
            </a:extLst>
          </p:cNvPr>
          <p:cNvSpPr/>
          <p:nvPr/>
        </p:nvSpPr>
        <p:spPr>
          <a:xfrm>
            <a:off x="1894552" y="6830250"/>
            <a:ext cx="305444" cy="334139"/>
          </a:xfrm>
          <a:prstGeom prst="star4">
            <a:avLst/>
          </a:prstGeom>
          <a:solidFill>
            <a:srgbClr val="273248"/>
          </a:solidFill>
          <a:ln>
            <a:solidFill>
              <a:srgbClr val="2732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4-Point Star 85">
            <a:extLst>
              <a:ext uri="{FF2B5EF4-FFF2-40B4-BE49-F238E27FC236}">
                <a16:creationId xmlns:a16="http://schemas.microsoft.com/office/drawing/2014/main" id="{078F5BF3-35C6-B0C2-0A20-C856FC4390DD}"/>
              </a:ext>
            </a:extLst>
          </p:cNvPr>
          <p:cNvSpPr/>
          <p:nvPr/>
        </p:nvSpPr>
        <p:spPr>
          <a:xfrm>
            <a:off x="1899542" y="8222162"/>
            <a:ext cx="305444" cy="334139"/>
          </a:xfrm>
          <a:prstGeom prst="star4">
            <a:avLst/>
          </a:prstGeom>
          <a:solidFill>
            <a:srgbClr val="273248"/>
          </a:solidFill>
          <a:ln>
            <a:solidFill>
              <a:srgbClr val="2732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4-Point Star 86">
            <a:extLst>
              <a:ext uri="{FF2B5EF4-FFF2-40B4-BE49-F238E27FC236}">
                <a16:creationId xmlns:a16="http://schemas.microsoft.com/office/drawing/2014/main" id="{5AC48CE2-BD9A-3DCC-7CD1-2EBA6337289A}"/>
              </a:ext>
            </a:extLst>
          </p:cNvPr>
          <p:cNvSpPr/>
          <p:nvPr/>
        </p:nvSpPr>
        <p:spPr>
          <a:xfrm>
            <a:off x="1865400" y="14073947"/>
            <a:ext cx="305444" cy="334139"/>
          </a:xfrm>
          <a:prstGeom prst="star4">
            <a:avLst/>
          </a:prstGeom>
          <a:solidFill>
            <a:srgbClr val="273248"/>
          </a:solidFill>
          <a:ln>
            <a:solidFill>
              <a:srgbClr val="2732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E71C960-2664-9334-C27F-BBA0DF3963DE}"/>
              </a:ext>
            </a:extLst>
          </p:cNvPr>
          <p:cNvCxnSpPr/>
          <p:nvPr/>
        </p:nvCxnSpPr>
        <p:spPr>
          <a:xfrm>
            <a:off x="1222058" y="20967512"/>
            <a:ext cx="0" cy="520035"/>
          </a:xfrm>
          <a:prstGeom prst="line">
            <a:avLst/>
          </a:prstGeom>
          <a:ln w="381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>
            <a:extLst>
              <a:ext uri="{FF2B5EF4-FFF2-40B4-BE49-F238E27FC236}">
                <a16:creationId xmlns:a16="http://schemas.microsoft.com/office/drawing/2014/main" id="{FBC2A864-34EE-D00C-B0B5-36F887AD7845}"/>
              </a:ext>
            </a:extLst>
          </p:cNvPr>
          <p:cNvSpPr/>
          <p:nvPr/>
        </p:nvSpPr>
        <p:spPr>
          <a:xfrm>
            <a:off x="13710860" y="15634721"/>
            <a:ext cx="16310950" cy="5470911"/>
          </a:xfrm>
          <a:prstGeom prst="rect">
            <a:avLst/>
          </a:prstGeom>
          <a:solidFill>
            <a:srgbClr val="273248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800" b="1" dirty="0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AEB5F15-8AD2-4964-70A7-FC9F4F6DCDA2}"/>
              </a:ext>
            </a:extLst>
          </p:cNvPr>
          <p:cNvCxnSpPr/>
          <p:nvPr/>
        </p:nvCxnSpPr>
        <p:spPr>
          <a:xfrm>
            <a:off x="1237824" y="24213708"/>
            <a:ext cx="0" cy="520035"/>
          </a:xfrm>
          <a:prstGeom prst="line">
            <a:avLst/>
          </a:prstGeom>
          <a:ln w="381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E985A1D-DD2C-0FEF-79E6-DEF17E9F6CEC}"/>
              </a:ext>
            </a:extLst>
          </p:cNvPr>
          <p:cNvCxnSpPr/>
          <p:nvPr/>
        </p:nvCxnSpPr>
        <p:spPr>
          <a:xfrm>
            <a:off x="1214602" y="27519430"/>
            <a:ext cx="0" cy="520035"/>
          </a:xfrm>
          <a:prstGeom prst="line">
            <a:avLst/>
          </a:prstGeom>
          <a:ln w="381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CAC3173-101C-BAEA-D512-0A1B9E7BA594}"/>
              </a:ext>
            </a:extLst>
          </p:cNvPr>
          <p:cNvCxnSpPr>
            <a:cxnSpLocks/>
          </p:cNvCxnSpPr>
          <p:nvPr/>
        </p:nvCxnSpPr>
        <p:spPr>
          <a:xfrm>
            <a:off x="4267018" y="24484969"/>
            <a:ext cx="3703757" cy="0"/>
          </a:xfrm>
          <a:prstGeom prst="straightConnector1">
            <a:avLst/>
          </a:prstGeom>
          <a:ln w="38100">
            <a:solidFill>
              <a:srgbClr val="27324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08D08FB0-A732-0E19-B385-A3145BA609B8}"/>
              </a:ext>
            </a:extLst>
          </p:cNvPr>
          <p:cNvSpPr/>
          <p:nvPr/>
        </p:nvSpPr>
        <p:spPr>
          <a:xfrm>
            <a:off x="5875358" y="24224417"/>
            <a:ext cx="1814389" cy="568967"/>
          </a:xfrm>
          <a:prstGeom prst="rect">
            <a:avLst/>
          </a:prstGeom>
          <a:solidFill>
            <a:srgbClr val="F1E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"/>
              </a:rPr>
              <a:t>Implementation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44CBC3CB-5510-4196-3508-E67C8B28DDAF}"/>
              </a:ext>
            </a:extLst>
          </p:cNvPr>
          <p:cNvCxnSpPr>
            <a:cxnSpLocks/>
          </p:cNvCxnSpPr>
          <p:nvPr/>
        </p:nvCxnSpPr>
        <p:spPr>
          <a:xfrm>
            <a:off x="4759780" y="27788055"/>
            <a:ext cx="3177055" cy="0"/>
          </a:xfrm>
          <a:prstGeom prst="straightConnector1">
            <a:avLst/>
          </a:prstGeom>
          <a:ln w="38100">
            <a:solidFill>
              <a:srgbClr val="27324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72939F9B-D63B-D74A-1468-8E5BF17F352D}"/>
              </a:ext>
            </a:extLst>
          </p:cNvPr>
          <p:cNvSpPr/>
          <p:nvPr/>
        </p:nvSpPr>
        <p:spPr>
          <a:xfrm>
            <a:off x="5842674" y="27496680"/>
            <a:ext cx="1814389" cy="568967"/>
          </a:xfrm>
          <a:prstGeom prst="rect">
            <a:avLst/>
          </a:prstGeom>
          <a:solidFill>
            <a:srgbClr val="F1E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"/>
              </a:rPr>
              <a:t>Implementation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34CF02EC-5FB3-4D4B-6423-EBF85E484B99}"/>
              </a:ext>
            </a:extLst>
          </p:cNvPr>
          <p:cNvCxnSpPr/>
          <p:nvPr/>
        </p:nvCxnSpPr>
        <p:spPr>
          <a:xfrm>
            <a:off x="32370745" y="26963904"/>
            <a:ext cx="9282808" cy="0"/>
          </a:xfrm>
          <a:prstGeom prst="line">
            <a:avLst/>
          </a:prstGeom>
          <a:ln w="76200">
            <a:solidFill>
              <a:srgbClr val="C7B8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5EBAACF2-F540-A45D-99E3-AD6086682D49}"/>
              </a:ext>
            </a:extLst>
          </p:cNvPr>
          <p:cNvCxnSpPr>
            <a:cxnSpLocks/>
          </p:cNvCxnSpPr>
          <p:nvPr/>
        </p:nvCxnSpPr>
        <p:spPr>
          <a:xfrm>
            <a:off x="31511917" y="26331008"/>
            <a:ext cx="11348806" cy="0"/>
          </a:xfrm>
          <a:prstGeom prst="line">
            <a:avLst/>
          </a:prstGeom>
          <a:ln w="12700">
            <a:solidFill>
              <a:srgbClr val="2732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8BC3B38-6625-09D7-4DBA-8910982CE433}"/>
              </a:ext>
            </a:extLst>
          </p:cNvPr>
          <p:cNvSpPr/>
          <p:nvPr/>
        </p:nvSpPr>
        <p:spPr>
          <a:xfrm>
            <a:off x="664270" y="782680"/>
            <a:ext cx="42603409" cy="3806368"/>
          </a:xfrm>
          <a:prstGeom prst="rect">
            <a:avLst/>
          </a:prstGeom>
          <a:solidFill>
            <a:srgbClr val="2732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00" b="1" dirty="0">
                <a:solidFill>
                  <a:schemeClr val="bg1"/>
                </a:solidFill>
                <a:latin typeface=""/>
                <a:cs typeface="Sanskrit Text" panose="020B0604020202020204" pitchFamily="34" charset="0"/>
              </a:rPr>
              <a:t>Imputation Strategies for Different Categories of Missing Data</a:t>
            </a:r>
          </a:p>
          <a:p>
            <a:pPr algn="ctr"/>
            <a:r>
              <a:rPr lang="en-US" sz="5600" b="1" dirty="0">
                <a:solidFill>
                  <a:schemeClr val="bg1"/>
                </a:solidFill>
                <a:latin typeface=""/>
                <a:cs typeface="Sanskrit Text" panose="020B0604020202020204" pitchFamily="34" charset="0"/>
              </a:rPr>
              <a:t> </a:t>
            </a:r>
            <a:r>
              <a:rPr lang="en-US" sz="5600" dirty="0">
                <a:solidFill>
                  <a:schemeClr val="bg1"/>
                </a:solidFill>
                <a:latin typeface=""/>
                <a:cs typeface="Sanskrit Text" panose="020B0604020202020204" pitchFamily="34" charset="0"/>
              </a:rPr>
              <a:t>Karthik Chalumuri 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  <a:latin typeface=""/>
                <a:cs typeface="Sanskrit Text" panose="020B0604020202020204" pitchFamily="34" charset="0"/>
              </a:rPr>
              <a:t>Dr. Philip Ramsey</a:t>
            </a:r>
          </a:p>
          <a:p>
            <a:pPr algn="ctr"/>
            <a:r>
              <a:rPr lang="en-US" sz="3600" i="1" dirty="0">
                <a:solidFill>
                  <a:schemeClr val="bg1"/>
                </a:solidFill>
                <a:latin typeface=""/>
                <a:cs typeface="Sanskrit Text" panose="020B0604020202020204" pitchFamily="34" charset="0"/>
              </a:rPr>
              <a:t>Department of Mathematics and Statistics, University of New Hampshire, Durham, NH 03834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FF5F0147-72B6-3E9B-F860-DEC1462ABE5C}"/>
              </a:ext>
            </a:extLst>
          </p:cNvPr>
          <p:cNvSpPr/>
          <p:nvPr/>
        </p:nvSpPr>
        <p:spPr>
          <a:xfrm>
            <a:off x="13710859" y="21105639"/>
            <a:ext cx="16310950" cy="5470911"/>
          </a:xfrm>
          <a:prstGeom prst="rect">
            <a:avLst/>
          </a:prstGeom>
          <a:solidFill>
            <a:srgbClr val="44577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B77B445-8F37-38CD-E201-04BD339128DD}"/>
              </a:ext>
            </a:extLst>
          </p:cNvPr>
          <p:cNvSpPr/>
          <p:nvPr/>
        </p:nvSpPr>
        <p:spPr>
          <a:xfrm>
            <a:off x="13702433" y="26576554"/>
            <a:ext cx="16319376" cy="5470910"/>
          </a:xfrm>
          <a:prstGeom prst="rect">
            <a:avLst/>
          </a:prstGeom>
          <a:solidFill>
            <a:srgbClr val="617EB8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ounded Rectangle 110">
            <a:extLst>
              <a:ext uri="{FF2B5EF4-FFF2-40B4-BE49-F238E27FC236}">
                <a16:creationId xmlns:a16="http://schemas.microsoft.com/office/drawing/2014/main" id="{6DECDC95-F73F-94ED-CD4D-C3F7A2ECEFD7}"/>
              </a:ext>
            </a:extLst>
          </p:cNvPr>
          <p:cNvSpPr/>
          <p:nvPr/>
        </p:nvSpPr>
        <p:spPr>
          <a:xfrm>
            <a:off x="13903608" y="15259382"/>
            <a:ext cx="4288342" cy="931850"/>
          </a:xfrm>
          <a:prstGeom prst="roundRect">
            <a:avLst/>
          </a:prstGeom>
          <a:solidFill>
            <a:srgbClr val="2732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Missing Completely at Random</a:t>
            </a: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261762B8-67DF-0393-489C-27084C028368}"/>
              </a:ext>
            </a:extLst>
          </p:cNvPr>
          <p:cNvSpPr/>
          <p:nvPr/>
        </p:nvSpPr>
        <p:spPr>
          <a:xfrm>
            <a:off x="13890908" y="20850369"/>
            <a:ext cx="4005943" cy="931850"/>
          </a:xfrm>
          <a:prstGeom prst="roundRect">
            <a:avLst/>
          </a:prstGeom>
          <a:solidFill>
            <a:srgbClr val="4457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Missing at Random</a:t>
            </a:r>
          </a:p>
        </p:txBody>
      </p: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2A70682A-154E-79D4-224E-DD65E7D10830}"/>
              </a:ext>
            </a:extLst>
          </p:cNvPr>
          <p:cNvSpPr/>
          <p:nvPr/>
        </p:nvSpPr>
        <p:spPr>
          <a:xfrm>
            <a:off x="13890907" y="26292421"/>
            <a:ext cx="4005943" cy="931850"/>
          </a:xfrm>
          <a:prstGeom prst="roundRect">
            <a:avLst/>
          </a:prstGeom>
          <a:solidFill>
            <a:srgbClr val="617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Missing Not at Random</a:t>
            </a:r>
          </a:p>
        </p:txBody>
      </p:sp>
      <p:sp>
        <p:nvSpPr>
          <p:cNvPr id="121" name="Half Frame 120">
            <a:extLst>
              <a:ext uri="{FF2B5EF4-FFF2-40B4-BE49-F238E27FC236}">
                <a16:creationId xmlns:a16="http://schemas.microsoft.com/office/drawing/2014/main" id="{9D331008-5451-74AA-FFEB-6F78D3B4E414}"/>
              </a:ext>
            </a:extLst>
          </p:cNvPr>
          <p:cNvSpPr/>
          <p:nvPr/>
        </p:nvSpPr>
        <p:spPr>
          <a:xfrm>
            <a:off x="32074617" y="27083591"/>
            <a:ext cx="524652" cy="579785"/>
          </a:xfrm>
          <a:prstGeom prst="halfFrame">
            <a:avLst/>
          </a:prstGeom>
          <a:solidFill>
            <a:srgbClr val="2732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8B75DF79-886A-8F53-B237-C90B1CE0AB07}"/>
              </a:ext>
            </a:extLst>
          </p:cNvPr>
          <p:cNvSpPr txBox="1"/>
          <p:nvPr/>
        </p:nvSpPr>
        <p:spPr>
          <a:xfrm>
            <a:off x="1828802" y="16544249"/>
            <a:ext cx="278238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dirty="0">
                <a:effectLst/>
                <a:latin typeface="Helvetica" pitchFamily="2" charset="0"/>
              </a:rPr>
            </a:br>
            <a:endParaRPr lang="en-US" dirty="0">
              <a:effectLst/>
              <a:latin typeface="Helvetica" pitchFamily="2" charset="0"/>
            </a:endParaRPr>
          </a:p>
        </p:txBody>
      </p:sp>
      <p:pic>
        <p:nvPicPr>
          <p:cNvPr id="11" name="Picture 10" descr="A screenshot of a computer&#10;&#10;Description automatically generated">
            <a:extLst>
              <a:ext uri="{FF2B5EF4-FFF2-40B4-BE49-F238E27FC236}">
                <a16:creationId xmlns:a16="http://schemas.microsoft.com/office/drawing/2014/main" id="{E4C11B95-4856-D7CF-C890-6BDE8497148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2142" y="16494143"/>
            <a:ext cx="10828987" cy="3535618"/>
          </a:xfrm>
          <a:prstGeom prst="rect">
            <a:avLst/>
          </a:prstGeom>
        </p:spPr>
      </p:pic>
      <p:pic>
        <p:nvPicPr>
          <p:cNvPr id="17" name="Picture 16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CCC9E25C-9A56-6613-A7BE-3DD4B9847C9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3444" y="16488441"/>
            <a:ext cx="4601119" cy="35469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072F23A-055B-83C8-A8E6-0F1BE56B3FF0}"/>
              </a:ext>
            </a:extLst>
          </p:cNvPr>
          <p:cNvSpPr txBox="1"/>
          <p:nvPr/>
        </p:nvSpPr>
        <p:spPr>
          <a:xfrm>
            <a:off x="17694198" y="20172498"/>
            <a:ext cx="90675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/>
                </a:solidFill>
              </a:rPr>
              <a:t>Parameter Estimates table after modeling a 40% response data loss </a:t>
            </a:r>
          </a:p>
        </p:txBody>
      </p:sp>
      <p:pic>
        <p:nvPicPr>
          <p:cNvPr id="21" name="Picture 20" descr="A graph with a line and a red line&#10;&#10;Description automatically generated">
            <a:extLst>
              <a:ext uri="{FF2B5EF4-FFF2-40B4-BE49-F238E27FC236}">
                <a16:creationId xmlns:a16="http://schemas.microsoft.com/office/drawing/2014/main" id="{D03B11A4-8B0E-9431-9118-22A3A247775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1770" y="22602827"/>
            <a:ext cx="3551715" cy="24911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 descr="A table of numbers with text&#10;&#10;Description automatically generated">
            <a:extLst>
              <a:ext uri="{FF2B5EF4-FFF2-40B4-BE49-F238E27FC236}">
                <a16:creationId xmlns:a16="http://schemas.microsoft.com/office/drawing/2014/main" id="{9E003AB8-B069-4B19-3314-F1154C5BAA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499862" y="22499318"/>
            <a:ext cx="4529054" cy="2667308"/>
          </a:xfrm>
          <a:prstGeom prst="rect">
            <a:avLst/>
          </a:prstGeom>
        </p:spPr>
      </p:pic>
      <p:pic>
        <p:nvPicPr>
          <p:cNvPr id="28" name="Picture 27" descr="A screenshot of a graph&#10;&#10;Description automatically generated">
            <a:extLst>
              <a:ext uri="{FF2B5EF4-FFF2-40B4-BE49-F238E27FC236}">
                <a16:creationId xmlns:a16="http://schemas.microsoft.com/office/drawing/2014/main" id="{78E2F486-459F-0484-EA59-F361FFFCB9E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109469" y="22466705"/>
            <a:ext cx="7772400" cy="274877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7CEC5A22-ABB3-A4AB-274D-4B1FD757991E}"/>
              </a:ext>
            </a:extLst>
          </p:cNvPr>
          <p:cNvSpPr txBox="1"/>
          <p:nvPr/>
        </p:nvSpPr>
        <p:spPr>
          <a:xfrm>
            <a:off x="13978316" y="25239965"/>
            <a:ext cx="71101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/>
                </a:solidFill>
              </a:rPr>
              <a:t>K Nearest Neighbors Algorithm Response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FAEDF886-FB11-69E5-7429-C6C92005568F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r="5905"/>
          <a:stretch/>
        </p:blipFill>
        <p:spPr>
          <a:xfrm>
            <a:off x="14500564" y="27790976"/>
            <a:ext cx="7313455" cy="2914650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D370A9BA-9891-497C-1150-EAF0D0B470CD}"/>
              </a:ext>
            </a:extLst>
          </p:cNvPr>
          <p:cNvSpPr/>
          <p:nvPr/>
        </p:nvSpPr>
        <p:spPr>
          <a:xfrm>
            <a:off x="31885109" y="8406832"/>
            <a:ext cx="10479654" cy="4412993"/>
          </a:xfrm>
          <a:prstGeom prst="rect">
            <a:avLst/>
          </a:prstGeom>
          <a:solidFill>
            <a:srgbClr val="2732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D45FE89-B3D1-15DA-7537-C90FB7404B4D}"/>
              </a:ext>
            </a:extLst>
          </p:cNvPr>
          <p:cNvSpPr/>
          <p:nvPr/>
        </p:nvSpPr>
        <p:spPr>
          <a:xfrm>
            <a:off x="31843703" y="13068102"/>
            <a:ext cx="10479653" cy="7605208"/>
          </a:xfrm>
          <a:prstGeom prst="rect">
            <a:avLst/>
          </a:prstGeom>
          <a:solidFill>
            <a:srgbClr val="2732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30DD6CD-470B-849D-97D0-9E393FEEFE15}"/>
              </a:ext>
            </a:extLst>
          </p:cNvPr>
          <p:cNvSpPr/>
          <p:nvPr/>
        </p:nvSpPr>
        <p:spPr>
          <a:xfrm>
            <a:off x="31879863" y="20881533"/>
            <a:ext cx="10419926" cy="4685706"/>
          </a:xfrm>
          <a:prstGeom prst="rect">
            <a:avLst/>
          </a:prstGeom>
          <a:solidFill>
            <a:srgbClr val="2732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58044B5-B968-E72D-1AAE-226FE2A53E6A}"/>
              </a:ext>
            </a:extLst>
          </p:cNvPr>
          <p:cNvSpPr/>
          <p:nvPr/>
        </p:nvSpPr>
        <p:spPr>
          <a:xfrm>
            <a:off x="31222153" y="8210450"/>
            <a:ext cx="281338" cy="17552468"/>
          </a:xfrm>
          <a:prstGeom prst="rect">
            <a:avLst/>
          </a:prstGeom>
          <a:solidFill>
            <a:srgbClr val="C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Half Frame 66">
            <a:extLst>
              <a:ext uri="{FF2B5EF4-FFF2-40B4-BE49-F238E27FC236}">
                <a16:creationId xmlns:a16="http://schemas.microsoft.com/office/drawing/2014/main" id="{610C1E65-8C0E-1CD3-8D5A-F4DB292B9379}"/>
              </a:ext>
            </a:extLst>
          </p:cNvPr>
          <p:cNvSpPr/>
          <p:nvPr/>
        </p:nvSpPr>
        <p:spPr>
          <a:xfrm>
            <a:off x="31221140" y="8039369"/>
            <a:ext cx="803924" cy="803254"/>
          </a:xfrm>
          <a:prstGeom prst="halfFrame">
            <a:avLst/>
          </a:prstGeom>
          <a:solidFill>
            <a:srgbClr val="C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Half Frame 67">
            <a:extLst>
              <a:ext uri="{FF2B5EF4-FFF2-40B4-BE49-F238E27FC236}">
                <a16:creationId xmlns:a16="http://schemas.microsoft.com/office/drawing/2014/main" id="{0D03EA5F-880E-5DED-49C5-8A8FB6BDFB6D}"/>
              </a:ext>
            </a:extLst>
          </p:cNvPr>
          <p:cNvSpPr/>
          <p:nvPr/>
        </p:nvSpPr>
        <p:spPr>
          <a:xfrm rot="16200000">
            <a:off x="31221475" y="25219213"/>
            <a:ext cx="803924" cy="803254"/>
          </a:xfrm>
          <a:prstGeom prst="halfFrame">
            <a:avLst/>
          </a:prstGeom>
          <a:solidFill>
            <a:srgbClr val="C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2AC4E03-4DE2-7BD7-1E35-7CA76C413601}"/>
              </a:ext>
            </a:extLst>
          </p:cNvPr>
          <p:cNvSpPr/>
          <p:nvPr/>
        </p:nvSpPr>
        <p:spPr>
          <a:xfrm>
            <a:off x="42821362" y="8334269"/>
            <a:ext cx="281338" cy="17232971"/>
          </a:xfrm>
          <a:prstGeom prst="rect">
            <a:avLst/>
          </a:prstGeom>
          <a:solidFill>
            <a:srgbClr val="C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Half Frame 69">
            <a:extLst>
              <a:ext uri="{FF2B5EF4-FFF2-40B4-BE49-F238E27FC236}">
                <a16:creationId xmlns:a16="http://schemas.microsoft.com/office/drawing/2014/main" id="{ECE6800D-2CEC-1F04-638C-8913FA2B1B76}"/>
              </a:ext>
            </a:extLst>
          </p:cNvPr>
          <p:cNvSpPr/>
          <p:nvPr/>
        </p:nvSpPr>
        <p:spPr>
          <a:xfrm rot="5400000">
            <a:off x="42299454" y="8086327"/>
            <a:ext cx="803924" cy="803254"/>
          </a:xfrm>
          <a:prstGeom prst="halfFrame">
            <a:avLst/>
          </a:prstGeom>
          <a:solidFill>
            <a:srgbClr val="C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Half Frame 74">
            <a:extLst>
              <a:ext uri="{FF2B5EF4-FFF2-40B4-BE49-F238E27FC236}">
                <a16:creationId xmlns:a16="http://schemas.microsoft.com/office/drawing/2014/main" id="{4B7F6A9D-E267-2E61-3C90-30F1F8A54649}"/>
              </a:ext>
            </a:extLst>
          </p:cNvPr>
          <p:cNvSpPr/>
          <p:nvPr/>
        </p:nvSpPr>
        <p:spPr>
          <a:xfrm rot="10800000">
            <a:off x="42293265" y="25219213"/>
            <a:ext cx="803924" cy="803254"/>
          </a:xfrm>
          <a:prstGeom prst="halfFrame">
            <a:avLst/>
          </a:prstGeom>
          <a:solidFill>
            <a:srgbClr val="C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88" name="Picture 87" descr="A graph with a red line&#10;&#10;Description automatically generated">
            <a:extLst>
              <a:ext uri="{FF2B5EF4-FFF2-40B4-BE49-F238E27FC236}">
                <a16:creationId xmlns:a16="http://schemas.microsoft.com/office/drawing/2014/main" id="{66B28EB5-0F99-D90F-3AEA-BA3B8ADF6D7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669" y="21198608"/>
            <a:ext cx="5209238" cy="401687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9" name="Picture 88" descr="A graph with a red line and black dots&#10;&#10;Description automatically generated">
            <a:extLst>
              <a:ext uri="{FF2B5EF4-FFF2-40B4-BE49-F238E27FC236}">
                <a16:creationId xmlns:a16="http://schemas.microsoft.com/office/drawing/2014/main" id="{40E611B4-F46D-1CA9-6C41-51DAB194F2C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0496" y="13295322"/>
            <a:ext cx="5130676" cy="352218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0" name="Picture 89" descr="A graph of a graph showing a line of dots&#10;&#10;Description automatically generated with medium confidence">
            <a:extLst>
              <a:ext uri="{FF2B5EF4-FFF2-40B4-BE49-F238E27FC236}">
                <a16:creationId xmlns:a16="http://schemas.microsoft.com/office/drawing/2014/main" id="{7FA5C97E-C11C-6F73-E1EC-02505453356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9231" y="16956277"/>
            <a:ext cx="5130676" cy="336671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1" name="Picture 90" descr="A graph of a line graph&#10;&#10;Description automatically generated with medium confidence">
            <a:extLst>
              <a:ext uri="{FF2B5EF4-FFF2-40B4-BE49-F238E27FC236}">
                <a16:creationId xmlns:a16="http://schemas.microsoft.com/office/drawing/2014/main" id="{1E92B6CB-BB8E-4063-ED33-6CDD9D1B3B6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9232" y="8766993"/>
            <a:ext cx="5193088" cy="373350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7" name="Rectangle 106">
            <a:extLst>
              <a:ext uri="{FF2B5EF4-FFF2-40B4-BE49-F238E27FC236}">
                <a16:creationId xmlns:a16="http://schemas.microsoft.com/office/drawing/2014/main" id="{74F29850-DD8C-18E4-6643-36FBABB0626E}"/>
              </a:ext>
            </a:extLst>
          </p:cNvPr>
          <p:cNvSpPr/>
          <p:nvPr/>
        </p:nvSpPr>
        <p:spPr>
          <a:xfrm>
            <a:off x="32317033" y="8406831"/>
            <a:ext cx="4170626" cy="556543"/>
          </a:xfrm>
          <a:prstGeom prst="rect">
            <a:avLst/>
          </a:prstGeom>
          <a:solidFill>
            <a:srgbClr val="C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 Missing Completely at Random 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8C131856-9665-7EAF-6390-9242FCA253B9}"/>
              </a:ext>
            </a:extLst>
          </p:cNvPr>
          <p:cNvSpPr/>
          <p:nvPr/>
        </p:nvSpPr>
        <p:spPr>
          <a:xfrm>
            <a:off x="32317032" y="13066851"/>
            <a:ext cx="4170627" cy="584823"/>
          </a:xfrm>
          <a:prstGeom prst="rect">
            <a:avLst/>
          </a:prstGeom>
          <a:solidFill>
            <a:srgbClr val="C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 Missing at Random 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6971EB7-4EDC-22A2-ED51-23A4F698AADD}"/>
              </a:ext>
            </a:extLst>
          </p:cNvPr>
          <p:cNvSpPr/>
          <p:nvPr/>
        </p:nvSpPr>
        <p:spPr>
          <a:xfrm>
            <a:off x="32318334" y="20878711"/>
            <a:ext cx="4169325" cy="556542"/>
          </a:xfrm>
          <a:prstGeom prst="rect">
            <a:avLst/>
          </a:prstGeom>
          <a:solidFill>
            <a:srgbClr val="C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Missing Not at Random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06DEA509-946C-7DA1-9981-FAA3F27F6155}"/>
              </a:ext>
            </a:extLst>
          </p:cNvPr>
          <p:cNvSpPr/>
          <p:nvPr/>
        </p:nvSpPr>
        <p:spPr>
          <a:xfrm>
            <a:off x="32104752" y="9181528"/>
            <a:ext cx="4589984" cy="3429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Regardless of the percentage missing of the response, “Day on Drug” was shown to be the most important predictor for the response, followed by “Weight.”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The model does not predict the actual values well with clustering and deviations from the line of best fit. 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45C100C7-1F70-CD3C-7A49-88DC87432ED3}"/>
              </a:ext>
            </a:extLst>
          </p:cNvPr>
          <p:cNvSpPr/>
          <p:nvPr/>
        </p:nvSpPr>
        <p:spPr>
          <a:xfrm>
            <a:off x="32104752" y="21701817"/>
            <a:ext cx="4585532" cy="37207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The first two nodes in the partition are types of “Adverse Reaction” indicating that it is the most prominent parameter.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esampled 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nputs shows “Adverse Reaction” has greatest total effect.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This model performs the worst of all tested with distinct patterns and extreme variance.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4DD24C32-9657-350E-5CDC-52A9BA0BB18C}"/>
              </a:ext>
            </a:extLst>
          </p:cNvPr>
          <p:cNvSpPr/>
          <p:nvPr/>
        </p:nvSpPr>
        <p:spPr>
          <a:xfrm>
            <a:off x="32099899" y="13841046"/>
            <a:ext cx="4589984" cy="66226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spc="2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 </a:t>
            </a:r>
            <a:r>
              <a:rPr lang="en-US" sz="2400" i="1" dirty="0">
                <a:solidFill>
                  <a:schemeClr val="tx1"/>
                </a:solidFill>
                <a:effectLst/>
              </a:rPr>
              <a:t>K</a:t>
            </a:r>
            <a:r>
              <a:rPr lang="en-US" sz="2400" dirty="0">
                <a:solidFill>
                  <a:schemeClr val="tx1"/>
                </a:solidFill>
                <a:effectLst/>
              </a:rPr>
              <a:t> = 8 model had the lowest RASE for the validation set and performs the best. </a:t>
            </a:r>
            <a:endParaRPr lang="en-US" sz="2400" spc="2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spc="2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Maximum Likelihood Estimate “Adverse Reaction” has the greatest total effect and contribution to the variance in </a:t>
            </a:r>
            <a:r>
              <a:rPr lang="en-US" sz="2400" spc="2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 response. The same conclusions are drawn even  after a</a:t>
            </a:r>
            <a:r>
              <a:rPr lang="en-US" sz="2400" spc="2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djusting the rates of response for the 4 stacks.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spc="20" dirty="0">
                <a:solidFill>
                  <a:schemeClr val="tx1"/>
                </a:solidFill>
                <a:latin typeface="Calibri" panose="020F0502020204030204" pitchFamily="34" charset="0"/>
              </a:rPr>
              <a:t>The MLE model does not predict well the true values. There is significant clustering.</a:t>
            </a:r>
            <a:r>
              <a:rPr lang="en-US" sz="2400" dirty="0">
                <a:solidFill>
                  <a:schemeClr val="tx1"/>
                </a:solidFill>
                <a:effectLst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The KNN Algorithm performs the </a:t>
            </a:r>
            <a:r>
              <a:rPr lang="en-US" sz="2400" b="1" dirty="0">
                <a:solidFill>
                  <a:schemeClr val="tx1"/>
                </a:solidFill>
              </a:rPr>
              <a:t>best </a:t>
            </a:r>
            <a:r>
              <a:rPr lang="en-US" sz="2400" dirty="0">
                <a:solidFill>
                  <a:schemeClr val="tx1"/>
                </a:solidFill>
              </a:rPr>
              <a:t>out of all imputation strategies conducted regardless of category. 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300B877A-8A48-9DAB-40E9-23956F8E0FDC}"/>
              </a:ext>
            </a:extLst>
          </p:cNvPr>
          <p:cNvSpPr/>
          <p:nvPr/>
        </p:nvSpPr>
        <p:spPr>
          <a:xfrm>
            <a:off x="37587963" y="8270813"/>
            <a:ext cx="4035625" cy="247903"/>
          </a:xfrm>
          <a:prstGeom prst="rect">
            <a:avLst/>
          </a:prstGeom>
          <a:solidFill>
            <a:srgbClr val="27324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Actual by Predicted Plots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A9E782B-102E-0205-F414-462D3F606EFD}"/>
              </a:ext>
            </a:extLst>
          </p:cNvPr>
          <p:cNvSpPr txBox="1"/>
          <p:nvPr/>
        </p:nvSpPr>
        <p:spPr>
          <a:xfrm>
            <a:off x="22440580" y="25424631"/>
            <a:ext cx="71101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/>
                </a:solidFill>
              </a:rPr>
              <a:t>Maximum Likelihood Estimate effect Summary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D7CF352B-00E5-4776-C685-2A9FEA455C67}"/>
              </a:ext>
            </a:extLst>
          </p:cNvPr>
          <p:cNvSpPr txBox="1"/>
          <p:nvPr/>
        </p:nvSpPr>
        <p:spPr>
          <a:xfrm>
            <a:off x="14636861" y="30826601"/>
            <a:ext cx="71101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/>
                </a:solidFill>
              </a:rPr>
              <a:t>Independent Resampled Inputs Summary Report &amp;</a:t>
            </a:r>
          </a:p>
          <a:p>
            <a:pPr algn="ctr"/>
            <a:r>
              <a:rPr lang="en-US" sz="2200" i="1" dirty="0">
                <a:solidFill>
                  <a:schemeClr val="bg1"/>
                </a:solidFill>
              </a:rPr>
              <a:t>Partition Tree for ADR Duration with 1 Split</a:t>
            </a:r>
          </a:p>
        </p:txBody>
      </p:sp>
      <p:sp>
        <p:nvSpPr>
          <p:cNvPr id="134" name="Half Frame 133">
            <a:extLst>
              <a:ext uri="{FF2B5EF4-FFF2-40B4-BE49-F238E27FC236}">
                <a16:creationId xmlns:a16="http://schemas.microsoft.com/office/drawing/2014/main" id="{E8166575-9430-98ED-95C3-79294F4E0F12}"/>
              </a:ext>
            </a:extLst>
          </p:cNvPr>
          <p:cNvSpPr/>
          <p:nvPr/>
        </p:nvSpPr>
        <p:spPr>
          <a:xfrm rot="10800000">
            <a:off x="42102437" y="31596042"/>
            <a:ext cx="524652" cy="579785"/>
          </a:xfrm>
          <a:prstGeom prst="halfFrame">
            <a:avLst/>
          </a:prstGeom>
          <a:solidFill>
            <a:srgbClr val="2732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" name="Picture 8" descr="A black and white chart with text&#10;&#10;Description automatically generated">
            <a:extLst>
              <a:ext uri="{FF2B5EF4-FFF2-40B4-BE49-F238E27FC236}">
                <a16:creationId xmlns:a16="http://schemas.microsoft.com/office/drawing/2014/main" id="{83179FA2-FD1F-E428-6B6D-24D7DEAB394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23322272" y="25814714"/>
            <a:ext cx="5173767" cy="698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499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8760</TotalTime>
  <Words>1165</Words>
  <Application>Microsoft Macintosh PowerPoint</Application>
  <PresentationFormat>Custom</PresentationFormat>
  <Paragraphs>97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Helvetica</vt:lpstr>
      <vt:lpstr>Roboto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Karthik Chalumuri</dc:creator>
  <cp:lastModifiedBy>Karthik Chalumuri</cp:lastModifiedBy>
  <cp:revision>31</cp:revision>
  <dcterms:created xsi:type="dcterms:W3CDTF">2024-03-27T23:45:19Z</dcterms:created>
  <dcterms:modified xsi:type="dcterms:W3CDTF">2024-04-12T17:25:32Z</dcterms:modified>
</cp:coreProperties>
</file>