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495"/>
    <a:srgbClr val="FF8AD8"/>
    <a:srgbClr val="D3DEEF"/>
    <a:srgbClr val="E6BDFF"/>
    <a:srgbClr val="AF4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3E992C-9FA1-2C4F-8B1E-E1121A2E48ED}" v="1360" dt="2024-03-29T21:57:59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781"/>
    <p:restoredTop sz="88854"/>
  </p:normalViewPr>
  <p:slideViewPr>
    <p:cSldViewPr snapToGrid="0">
      <p:cViewPr>
        <p:scale>
          <a:sx n="28" d="100"/>
          <a:sy n="28" d="100"/>
        </p:scale>
        <p:origin x="2216" y="-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ao1058_usnh_edu/Documents/NUTR%20961/Data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universitysystemnh-my.sharepoint.com/personal/ao1058_usnh_edu/Documents/NUTR%20961/Data%20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0"/>
          <a:lstStyle/>
          <a:p>
            <a:pPr>
              <a:defRPr sz="4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Prevalence (%) of modifiable CA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 factors from 2005 to 2023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2.0409710263700028E-2"/>
          <c:y val="1.184452785516509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>
            <a:defRPr sz="4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1223861052702141E-2"/>
          <c:y val="9.3595264892275903E-2"/>
          <c:w val="0.96887449249507873"/>
          <c:h val="0.78224990893749979"/>
        </c:manualLayout>
      </c:layout>
      <c:lineChart>
        <c:grouping val="standard"/>
        <c:varyColors val="0"/>
        <c:ser>
          <c:idx val="0"/>
          <c:order val="0"/>
          <c:tx>
            <c:strRef>
              <c:f>'[Data Tables.xlsx]Chart'!$B$2</c:f>
              <c:strCache>
                <c:ptCount val="1"/>
                <c:pt idx="0">
                  <c:v>Obesity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glow rad="127000">
                <a:schemeClr val="accent1">
                  <a:alpha val="20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204315452570956E-17"/>
                  <c:y val="3.3156112029019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3-41D6-F64F-82E2-57901CB837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4-41D6-F64F-82E2-57901CB8374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5-41D6-F64F-82E2-57901CB837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6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7-41D6-F64F-82E2-57901CB837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8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9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A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B-41D6-F64F-82E2-57901CB837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2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0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1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F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E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D-41D6-F64F-82E2-57901CB8374E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C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B-41D6-F64F-82E2-57901CB8374E}"/>
                </c:ext>
              </c:extLst>
            </c:dLbl>
            <c:dLbl>
              <c:idx val="17"/>
              <c:layout>
                <c:manualLayout>
                  <c:x val="6.89752272639321E-3"/>
                  <c:y val="-2.7630093357516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A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Tables.xlsx]Chart'!$B$3:$B$20</c:f>
              <c:numCache>
                <c:formatCode>General</c:formatCode>
                <c:ptCount val="18"/>
                <c:pt idx="0">
                  <c:v>8.4</c:v>
                </c:pt>
                <c:pt idx="1">
                  <c:v>6.8</c:v>
                </c:pt>
                <c:pt idx="2">
                  <c:v>7.5</c:v>
                </c:pt>
                <c:pt idx="3">
                  <c:v>6.5</c:v>
                </c:pt>
                <c:pt idx="4">
                  <c:v>4.8</c:v>
                </c:pt>
                <c:pt idx="5">
                  <c:v>3.9</c:v>
                </c:pt>
                <c:pt idx="6">
                  <c:v>5.5</c:v>
                </c:pt>
                <c:pt idx="7">
                  <c:v>4.5</c:v>
                </c:pt>
                <c:pt idx="8">
                  <c:v>4.7</c:v>
                </c:pt>
                <c:pt idx="9">
                  <c:v>4.3</c:v>
                </c:pt>
                <c:pt idx="10">
                  <c:v>7.7</c:v>
                </c:pt>
                <c:pt idx="11">
                  <c:v>5.5</c:v>
                </c:pt>
                <c:pt idx="12">
                  <c:v>6</c:v>
                </c:pt>
                <c:pt idx="13">
                  <c:v>6.7</c:v>
                </c:pt>
                <c:pt idx="14">
                  <c:v>7.5</c:v>
                </c:pt>
                <c:pt idx="15">
                  <c:v>5.5</c:v>
                </c:pt>
                <c:pt idx="16">
                  <c:v>5.5</c:v>
                </c:pt>
                <c:pt idx="17">
                  <c:v>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D6-F64F-82E2-57901CB8374E}"/>
            </c:ext>
          </c:extLst>
        </c:ser>
        <c:ser>
          <c:idx val="1"/>
          <c:order val="1"/>
          <c:tx>
            <c:strRef>
              <c:f>'[Data Tables.xlsx]Chart'!$C$2</c:f>
              <c:strCache>
                <c:ptCount val="1"/>
                <c:pt idx="0">
                  <c:v>Tobacco use 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3"/>
              <c:layout>
                <c:manualLayout>
                  <c:x val="-2.9889265147704746E-2"/>
                  <c:y val="1.2157241077307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9-41D6-F64F-82E2-57901CB837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8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7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6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5-41D6-F64F-82E2-57901CB837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4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3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2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1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0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F-41D6-F64F-82E2-57901CB8374E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41D6-F64F-82E2-57901CB8374E}"/>
                </c:ext>
              </c:extLst>
            </c:dLbl>
            <c:dLbl>
              <c:idx val="17"/>
              <c:layout>
                <c:manualLayout>
                  <c:x val="6.89752272639321E-3"/>
                  <c:y val="2.7630093357516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Tables.xlsx]Chart'!$C$3:$C$20</c:f>
              <c:numCache>
                <c:formatCode>General</c:formatCode>
                <c:ptCount val="18"/>
                <c:pt idx="3">
                  <c:v>11.9</c:v>
                </c:pt>
                <c:pt idx="4">
                  <c:v>8.9</c:v>
                </c:pt>
                <c:pt idx="5">
                  <c:v>7.9</c:v>
                </c:pt>
                <c:pt idx="6">
                  <c:v>9.6</c:v>
                </c:pt>
                <c:pt idx="7">
                  <c:v>6.5</c:v>
                </c:pt>
                <c:pt idx="8">
                  <c:v>6</c:v>
                </c:pt>
                <c:pt idx="9">
                  <c:v>5.7</c:v>
                </c:pt>
                <c:pt idx="10">
                  <c:v>4.5999999999999996</c:v>
                </c:pt>
                <c:pt idx="11">
                  <c:v>4.5999999999999996</c:v>
                </c:pt>
                <c:pt idx="12">
                  <c:v>7.8</c:v>
                </c:pt>
                <c:pt idx="13">
                  <c:v>3</c:v>
                </c:pt>
                <c:pt idx="14">
                  <c:v>3.2</c:v>
                </c:pt>
                <c:pt idx="15">
                  <c:v>4.3</c:v>
                </c:pt>
                <c:pt idx="16">
                  <c:v>3.5</c:v>
                </c:pt>
                <c:pt idx="17">
                  <c:v>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D6-F64F-82E2-57901CB8374E}"/>
            </c:ext>
          </c:extLst>
        </c:ser>
        <c:ser>
          <c:idx val="2"/>
          <c:order val="2"/>
          <c:tx>
            <c:strRef>
              <c:f>'[Data Tables.xlsx]Chart'!$D$2</c:f>
              <c:strCache>
                <c:ptCount val="1"/>
                <c:pt idx="0">
                  <c:v>Vape use 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glow rad="127000">
                <a:schemeClr val="accent3">
                  <a:alpha val="20000"/>
                </a:schemeClr>
              </a:glow>
            </a:effectLst>
          </c:spPr>
          <c:marker>
            <c:symbol val="none"/>
          </c:marker>
          <c:dLbls>
            <c:dLbl>
              <c:idx val="16"/>
              <c:layout>
                <c:manualLayout>
                  <c:x val="4.0120314550523024E-3"/>
                  <c:y val="-8.61755199287378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D6-F64F-82E2-57901CB8374E}"/>
                </c:ext>
              </c:extLst>
            </c:dLbl>
            <c:dLbl>
              <c:idx val="17"/>
              <c:layout>
                <c:manualLayout>
                  <c:x val="-1.5272879137194842E-2"/>
                  <c:y val="-0.1314888730350652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D6-F64F-82E2-57901CB8374E}"/>
                </c:ext>
              </c:extLst>
            </c:dLbl>
            <c:spPr>
              <a:noFill/>
              <a:ln>
                <a:noFill/>
              </a:ln>
              <a:effectLst>
                <a:glow rad="127000">
                  <a:schemeClr val="accent3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Tables.xlsx]Chart'!$D$3:$D$20</c:f>
              <c:numCache>
                <c:formatCode>General</c:formatCode>
                <c:ptCount val="18"/>
                <c:pt idx="16">
                  <c:v>26.8</c:v>
                </c:pt>
                <c:pt idx="17">
                  <c:v>18.899999999999999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1D6-F64F-82E2-57901CB8374E}"/>
            </c:ext>
          </c:extLst>
        </c:ser>
        <c:ser>
          <c:idx val="4"/>
          <c:order val="4"/>
          <c:tx>
            <c:strRef>
              <c:f>'[Data Tables.xlsx]Chart'!$F$2</c:f>
              <c:strCache>
                <c:ptCount val="1"/>
                <c:pt idx="0">
                  <c:v>Sedentary-low active</c:v>
                </c:pt>
              </c:strCache>
            </c:strRef>
          </c:tx>
          <c:spPr>
            <a:ln w="34925" cap="rnd">
              <a:solidFill>
                <a:srgbClr val="00B0F0"/>
              </a:solidFill>
              <a:round/>
            </a:ln>
            <a:effectLst>
              <a:glow rad="127000">
                <a:srgbClr val="00B0F0">
                  <a:alpha val="20000"/>
                </a:srgbClr>
              </a:glow>
            </a:effectLst>
          </c:spPr>
          <c:marker>
            <c:symbol val="none"/>
          </c:marker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41D6-F64F-82E2-57901CB8374E}"/>
                </c:ext>
              </c:extLst>
            </c:dLbl>
            <c:dLbl>
              <c:idx val="5"/>
              <c:layout>
                <c:manualLayout>
                  <c:x val="0"/>
                  <c:y val="-6.8522631526641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41D6-F64F-82E2-57901CB837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9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41D6-F64F-82E2-57901CB8374E}"/>
                </c:ext>
              </c:extLst>
            </c:dLbl>
            <c:dLbl>
              <c:idx val="15"/>
              <c:layout>
                <c:manualLayout>
                  <c:x val="-1.3138138526463818E-2"/>
                  <c:y val="-6.1891409120837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41D6-F64F-82E2-57901CB8374E}"/>
                </c:ext>
              </c:extLst>
            </c:dLbl>
            <c:dLbl>
              <c:idx val="17"/>
              <c:layout>
                <c:manualLayout>
                  <c:x val="3.9954941357349714E-4"/>
                  <c:y val="-6.962783526094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B0F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Tables.xlsx]Chart'!$F$3:$F$20</c:f>
              <c:numCache>
                <c:formatCode>General</c:formatCode>
                <c:ptCount val="18"/>
                <c:pt idx="3">
                  <c:v>11</c:v>
                </c:pt>
                <c:pt idx="4">
                  <c:v>7.3</c:v>
                </c:pt>
                <c:pt idx="5">
                  <c:v>5.7</c:v>
                </c:pt>
                <c:pt idx="6">
                  <c:v>6.8</c:v>
                </c:pt>
                <c:pt idx="7">
                  <c:v>8.1999999999999993</c:v>
                </c:pt>
                <c:pt idx="8">
                  <c:v>6.5</c:v>
                </c:pt>
                <c:pt idx="9">
                  <c:v>18.2</c:v>
                </c:pt>
                <c:pt idx="10">
                  <c:v>7.1</c:v>
                </c:pt>
                <c:pt idx="11">
                  <c:v>9.3000000000000007</c:v>
                </c:pt>
                <c:pt idx="12">
                  <c:v>14.8</c:v>
                </c:pt>
                <c:pt idx="13">
                  <c:v>13.6</c:v>
                </c:pt>
                <c:pt idx="14">
                  <c:v>12</c:v>
                </c:pt>
                <c:pt idx="15">
                  <c:v>30.3</c:v>
                </c:pt>
                <c:pt idx="16">
                  <c:v>15.8</c:v>
                </c:pt>
                <c:pt idx="17">
                  <c:v>20.2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1D6-F64F-82E2-57901CB8374E}"/>
            </c:ext>
          </c:extLst>
        </c:ser>
        <c:ser>
          <c:idx val="5"/>
          <c:order val="5"/>
          <c:tx>
            <c:strRef>
              <c:f>'[Data Tables.xlsx]Chart'!$G$2</c:f>
              <c:strCache>
                <c:ptCount val="1"/>
                <c:pt idx="0">
                  <c:v>Fruit intake</c:v>
                </c:pt>
              </c:strCache>
            </c:strRef>
          </c:tx>
          <c:spPr>
            <a:ln w="34925" cap="rnd">
              <a:solidFill>
                <a:srgbClr val="FF8AD8"/>
              </a:solidFill>
              <a:round/>
            </a:ln>
            <a:effectLst>
              <a:glow rad="127000">
                <a:srgbClr val="FF8AD8">
                  <a:alpha val="20000"/>
                </a:srgb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7578125E-2"/>
                  <c:y val="-3.3156112029020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1D6-F64F-82E2-57901CB837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41D6-F64F-82E2-57901CB8374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41D6-F64F-82E2-57901CB837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41D6-F64F-82E2-57901CB837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41D6-F64F-82E2-57901CB837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41D6-F64F-82E2-57901CB8374E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41D6-F64F-82E2-57901CB8374E}"/>
                </c:ext>
              </c:extLst>
            </c:dLbl>
            <c:dLbl>
              <c:idx val="17"/>
              <c:layout>
                <c:manualLayout>
                  <c:x val="6.8359441676699587E-3"/>
                  <c:y val="8.84162987440534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FF8AD8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Tables.xlsx]Chart'!$G$3:$G$20</c:f>
              <c:numCache>
                <c:formatCode>General</c:formatCode>
                <c:ptCount val="18"/>
                <c:pt idx="0">
                  <c:v>38.1</c:v>
                </c:pt>
                <c:pt idx="1">
                  <c:v>21.8</c:v>
                </c:pt>
                <c:pt idx="2">
                  <c:v>22.6</c:v>
                </c:pt>
                <c:pt idx="3">
                  <c:v>31</c:v>
                </c:pt>
                <c:pt idx="4">
                  <c:v>34.4</c:v>
                </c:pt>
                <c:pt idx="5">
                  <c:v>24.8</c:v>
                </c:pt>
                <c:pt idx="6">
                  <c:v>23.8</c:v>
                </c:pt>
                <c:pt idx="7">
                  <c:v>23.6</c:v>
                </c:pt>
                <c:pt idx="8">
                  <c:v>25.6</c:v>
                </c:pt>
                <c:pt idx="9">
                  <c:v>20.2</c:v>
                </c:pt>
                <c:pt idx="10">
                  <c:v>15.8</c:v>
                </c:pt>
                <c:pt idx="11">
                  <c:v>18.2</c:v>
                </c:pt>
                <c:pt idx="12">
                  <c:v>15.3</c:v>
                </c:pt>
                <c:pt idx="13">
                  <c:v>13.8</c:v>
                </c:pt>
                <c:pt idx="14">
                  <c:v>15.5</c:v>
                </c:pt>
                <c:pt idx="15">
                  <c:v>9.4</c:v>
                </c:pt>
                <c:pt idx="16">
                  <c:v>9.5</c:v>
                </c:pt>
                <c:pt idx="17">
                  <c:v>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1D6-F64F-82E2-57901CB8374E}"/>
            </c:ext>
          </c:extLst>
        </c:ser>
        <c:ser>
          <c:idx val="6"/>
          <c:order val="6"/>
          <c:tx>
            <c:strRef>
              <c:f>'[Data Tables.xlsx]Chart'!$H$2</c:f>
              <c:strCache>
                <c:ptCount val="1"/>
                <c:pt idx="0">
                  <c:v>Vegetable intake 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>
              <a:glow rad="127000">
                <a:srgbClr val="92D050">
                  <a:alpha val="20000"/>
                </a:srgb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204315452570956E-17"/>
                  <c:y val="-3.757692696622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1D6-F64F-82E2-57901CB837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1D6-F64F-82E2-57901CB8374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1D6-F64F-82E2-57901CB837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1D6-F64F-82E2-57901CB837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1D6-F64F-82E2-57901CB8374E}"/>
                </c:ext>
              </c:extLst>
            </c:dLbl>
            <c:dLbl>
              <c:idx val="9"/>
              <c:layout>
                <c:manualLayout>
                  <c:x val="1.5437312768594664E-2"/>
                  <c:y val="-4.0892538169124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1D6-F64F-82E2-57901CB8374E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1D6-F64F-82E2-57901CB8374E}"/>
                </c:ext>
              </c:extLst>
            </c:dLbl>
            <c:dLbl>
              <c:idx val="17"/>
              <c:layout>
                <c:manualLayout>
                  <c:x val="3.2845346316139794E-4"/>
                  <c:y val="-5.9681001652236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B05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Tables.xlsx]Chart'!$H$3:$H$20</c:f>
              <c:numCache>
                <c:formatCode>General</c:formatCode>
                <c:ptCount val="18"/>
                <c:pt idx="0">
                  <c:v>56</c:v>
                </c:pt>
                <c:pt idx="1">
                  <c:v>13.1</c:v>
                </c:pt>
                <c:pt idx="2">
                  <c:v>12.5</c:v>
                </c:pt>
                <c:pt idx="3">
                  <c:v>14.3</c:v>
                </c:pt>
                <c:pt idx="4">
                  <c:v>23.2</c:v>
                </c:pt>
                <c:pt idx="5">
                  <c:v>26.6</c:v>
                </c:pt>
                <c:pt idx="6">
                  <c:v>25.7</c:v>
                </c:pt>
                <c:pt idx="7">
                  <c:v>24.1</c:v>
                </c:pt>
                <c:pt idx="8">
                  <c:v>25</c:v>
                </c:pt>
                <c:pt idx="9">
                  <c:v>28</c:v>
                </c:pt>
                <c:pt idx="10">
                  <c:v>21.7</c:v>
                </c:pt>
                <c:pt idx="11">
                  <c:v>22</c:v>
                </c:pt>
                <c:pt idx="12">
                  <c:v>21</c:v>
                </c:pt>
                <c:pt idx="13">
                  <c:v>23.8</c:v>
                </c:pt>
                <c:pt idx="14">
                  <c:v>26.1</c:v>
                </c:pt>
                <c:pt idx="15">
                  <c:v>14.5</c:v>
                </c:pt>
                <c:pt idx="16">
                  <c:v>17</c:v>
                </c:pt>
                <c:pt idx="17">
                  <c:v>15.5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1D6-F64F-82E2-57901CB8374E}"/>
            </c:ext>
          </c:extLst>
        </c:ser>
        <c:ser>
          <c:idx val="7"/>
          <c:order val="7"/>
          <c:tx>
            <c:strRef>
              <c:f>'[Data Tables.xlsx]Chart'!$I$2</c:f>
              <c:strCache>
                <c:ptCount val="1"/>
                <c:pt idx="0">
                  <c:v>Fiber intake </c:v>
                </c:pt>
              </c:strCache>
            </c:strRef>
          </c:tx>
          <c:spPr>
            <a:ln w="34925" cap="rnd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>
              <a:glow rad="127000">
                <a:schemeClr val="accent2">
                  <a:lumMod val="50000"/>
                  <a:alpha val="20000"/>
                </a:schemeClr>
              </a:glo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41D6-F64F-82E2-57901CB837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41D6-F64F-82E2-57901CB8374E}"/>
                </c:ext>
              </c:extLst>
            </c:dLbl>
            <c:dLbl>
              <c:idx val="2"/>
              <c:layout>
                <c:manualLayout>
                  <c:x val="-1.953125E-3"/>
                  <c:y val="-5.3049779246432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41D6-F64F-82E2-57901CB8374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41D6-F64F-82E2-57901CB8374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41D6-F64F-82E2-57901CB8374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41D6-F64F-82E2-57901CB8374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41D6-F64F-82E2-57901CB8374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41D6-F64F-82E2-57901CB8374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41D6-F64F-82E2-57901CB8374E}"/>
                </c:ext>
              </c:extLst>
            </c:dLbl>
            <c:dLbl>
              <c:idx val="9"/>
              <c:layout>
                <c:manualLayout>
                  <c:x val="-3.4830729166666664E-2"/>
                  <c:y val="-0.116046392101570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41D6-F64F-82E2-57901CB8374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41D6-F64F-82E2-57901CB8374E}"/>
                </c:ext>
              </c:extLst>
            </c:dLbl>
            <c:dLbl>
              <c:idx val="15"/>
              <c:layout>
                <c:manualLayout>
                  <c:x val="-1.3020833333333333E-3"/>
                  <c:y val="-8.3995483806850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41D6-F64F-82E2-57901CB8374E}"/>
                </c:ext>
              </c:extLst>
            </c:dLbl>
            <c:dLbl>
              <c:idx val="17"/>
              <c:layout>
                <c:manualLayout>
                  <c:x val="6.8359441676699587E-3"/>
                  <c:y val="-6.8522631526641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Tables.xlsx]Chart'!$I$3:$I$20</c:f>
              <c:numCache>
                <c:formatCode>General</c:formatCode>
                <c:ptCount val="18"/>
                <c:pt idx="0">
                  <c:v>14.1</c:v>
                </c:pt>
                <c:pt idx="1">
                  <c:v>15</c:v>
                </c:pt>
                <c:pt idx="2">
                  <c:v>12.2</c:v>
                </c:pt>
                <c:pt idx="3">
                  <c:v>16.7</c:v>
                </c:pt>
                <c:pt idx="4">
                  <c:v>18.7</c:v>
                </c:pt>
                <c:pt idx="5">
                  <c:v>19.2</c:v>
                </c:pt>
                <c:pt idx="6">
                  <c:v>16.8</c:v>
                </c:pt>
                <c:pt idx="7">
                  <c:v>19.2</c:v>
                </c:pt>
                <c:pt idx="8">
                  <c:v>19.5</c:v>
                </c:pt>
                <c:pt idx="9">
                  <c:v>19.7</c:v>
                </c:pt>
                <c:pt idx="10">
                  <c:v>17.100000000000001</c:v>
                </c:pt>
                <c:pt idx="11">
                  <c:v>15</c:v>
                </c:pt>
                <c:pt idx="12">
                  <c:v>19.399999999999999</c:v>
                </c:pt>
                <c:pt idx="13">
                  <c:v>15.5</c:v>
                </c:pt>
                <c:pt idx="14">
                  <c:v>15.7</c:v>
                </c:pt>
                <c:pt idx="15">
                  <c:v>9.6999999999999993</c:v>
                </c:pt>
                <c:pt idx="16">
                  <c:v>10.1</c:v>
                </c:pt>
                <c:pt idx="17">
                  <c:v>8.6999999999999993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1D6-F64F-82E2-57901CB83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657135"/>
        <c:axId val="477339999"/>
      </c:lineChart>
      <c:lineChart>
        <c:grouping val="standard"/>
        <c:varyColors val="0"/>
        <c:ser>
          <c:idx val="3"/>
          <c:order val="3"/>
          <c:tx>
            <c:strRef>
              <c:f>'[Data Tables.xlsx]Chart'!$E$2</c:f>
              <c:strCache>
                <c:ptCount val="1"/>
                <c:pt idx="0">
                  <c:v>Binge drinking </c:v>
                </c:pt>
              </c:strCache>
            </c:strRef>
          </c:tx>
          <c:spPr>
            <a:ln w="50800" cap="rnd">
              <a:solidFill>
                <a:srgbClr val="7030A0"/>
              </a:solidFill>
              <a:round/>
            </a:ln>
            <a:effectLst>
              <a:glow rad="152400">
                <a:srgbClr val="7030A0">
                  <a:alpha val="20000"/>
                </a:srgbClr>
              </a:glow>
            </a:effectLst>
          </c:spPr>
          <c:marker>
            <c:symbol val="none"/>
          </c:marke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1D6-F64F-82E2-57901CB8374E}"/>
                </c:ext>
              </c:extLst>
            </c:dLbl>
            <c:dLbl>
              <c:idx val="8"/>
              <c:layout>
                <c:manualLayout>
                  <c:x val="-1.4817708333333429E-2"/>
                  <c:y val="7.9574668869648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1D6-F64F-82E2-57901CB8374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1D6-F64F-82E2-57901CB8374E}"/>
                </c:ext>
              </c:extLst>
            </c:dLbl>
            <c:dLbl>
              <c:idx val="10"/>
              <c:layout>
                <c:manualLayout>
                  <c:x val="-1.9378255208333334E-2"/>
                  <c:y val="-0.135940059318982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1D6-F64F-82E2-57901CB8374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1D6-F64F-82E2-57901CB8374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1D6-F64F-82E2-57901CB8374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1D6-F64F-82E2-57901CB8374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1D6-F64F-82E2-57901CB8374E}"/>
                </c:ext>
              </c:extLst>
            </c:dLbl>
            <c:dLbl>
              <c:idx val="15"/>
              <c:layout>
                <c:manualLayout>
                  <c:x val="-1.4169921875000095E-2"/>
                  <c:y val="-8.28902800725501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1D6-F64F-82E2-57901CB8374E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1D6-F64F-82E2-57901CB8374E}"/>
                </c:ext>
              </c:extLst>
            </c:dLbl>
            <c:dLbl>
              <c:idx val="17"/>
              <c:layout>
                <c:manualLayout>
                  <c:x val="-1.3193359375000191E-2"/>
                  <c:y val="-8.06798726039488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1D6-F64F-82E2-57901CB837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7030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'[Data Tables.xlsx]Chart'!$A$3:$A$20</c:f>
              <c:strCache>
                <c:ptCount val="18"/>
                <c:pt idx="0">
                  <c:v>05-06 (n=783)</c:v>
                </c:pt>
                <c:pt idx="1">
                  <c:v>06-07 (n=912)</c:v>
                </c:pt>
                <c:pt idx="2">
                  <c:v>07-08 (n=876)</c:v>
                </c:pt>
                <c:pt idx="3">
                  <c:v>08-09 (n=797)</c:v>
                </c:pt>
                <c:pt idx="4">
                  <c:v>09-10 (n=784)</c:v>
                </c:pt>
                <c:pt idx="5">
                  <c:v>10-11 (n=678)</c:v>
                </c:pt>
                <c:pt idx="6">
                  <c:v>11-12 (n=741)</c:v>
                </c:pt>
                <c:pt idx="7">
                  <c:v>12-13 (n=687)</c:v>
                </c:pt>
                <c:pt idx="8">
                  <c:v>13-14 (n=625)</c:v>
                </c:pt>
                <c:pt idx="9">
                  <c:v>14-15 (n=647)</c:v>
                </c:pt>
                <c:pt idx="10">
                  <c:v>15-16 (n=605)</c:v>
                </c:pt>
                <c:pt idx="11">
                  <c:v>16-17 (n=559)</c:v>
                </c:pt>
                <c:pt idx="12">
                  <c:v>17-18 (n=557)</c:v>
                </c:pt>
                <c:pt idx="13">
                  <c:v>18-19 (n=559)</c:v>
                </c:pt>
                <c:pt idx="14">
                  <c:v>19-20 (n=479)</c:v>
                </c:pt>
                <c:pt idx="15">
                  <c:v>20-21 (n=375)</c:v>
                </c:pt>
                <c:pt idx="16">
                  <c:v>21-22 (n=456)</c:v>
                </c:pt>
                <c:pt idx="17">
                  <c:v>22-23 (n=480)</c:v>
                </c:pt>
              </c:strCache>
            </c:strRef>
          </c:cat>
          <c:val>
            <c:numRef>
              <c:f>'[Data Tables.xlsx]Chart'!$E$3:$E$20</c:f>
              <c:numCache>
                <c:formatCode>General</c:formatCode>
                <c:ptCount val="18"/>
                <c:pt idx="7">
                  <c:v>63.1</c:v>
                </c:pt>
                <c:pt idx="8">
                  <c:v>69</c:v>
                </c:pt>
                <c:pt idx="9">
                  <c:v>60.5</c:v>
                </c:pt>
                <c:pt idx="10">
                  <c:v>38.299999999999997</c:v>
                </c:pt>
                <c:pt idx="11">
                  <c:v>64.099999999999994</c:v>
                </c:pt>
                <c:pt idx="12">
                  <c:v>58.1</c:v>
                </c:pt>
                <c:pt idx="13">
                  <c:v>60.4</c:v>
                </c:pt>
                <c:pt idx="14">
                  <c:v>56.4</c:v>
                </c:pt>
                <c:pt idx="15">
                  <c:v>51.8</c:v>
                </c:pt>
                <c:pt idx="16">
                  <c:v>62.7</c:v>
                </c:pt>
                <c:pt idx="17">
                  <c:v>48.1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1D6-F64F-82E2-57901CB83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569120"/>
        <c:axId val="1757838448"/>
      </c:lineChart>
      <c:catAx>
        <c:axId val="47165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7339999"/>
        <c:crosses val="autoZero"/>
        <c:auto val="1"/>
        <c:lblAlgn val="ctr"/>
        <c:lblOffset val="100"/>
        <c:noMultiLvlLbl val="0"/>
      </c:catAx>
      <c:valAx>
        <c:axId val="477339999"/>
        <c:scaling>
          <c:orientation val="minMax"/>
          <c:max val="80"/>
        </c:scaling>
        <c:delete val="0"/>
        <c:axPos val="l"/>
        <c:numFmt formatCode="General" sourceLinked="1"/>
        <c:majorTickMark val="cross"/>
        <c:minorTickMark val="in"/>
        <c:tickLblPos val="nextTo"/>
        <c:spPr>
          <a:noFill/>
          <a:ln>
            <a:solidFill>
              <a:srgbClr val="00206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1657135"/>
        <c:crosses val="autoZero"/>
        <c:crossBetween val="between"/>
      </c:valAx>
      <c:valAx>
        <c:axId val="1757838448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748569120"/>
        <c:crosses val="max"/>
        <c:crossBetween val="between"/>
      </c:valAx>
      <c:catAx>
        <c:axId val="1748569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57838448"/>
        <c:crosses val="autoZero"/>
        <c:auto val="1"/>
        <c:lblAlgn val="ctr"/>
        <c:lblOffset val="100"/>
        <c:noMultiLvlLbl val="0"/>
      </c:catAx>
      <c:spPr>
        <a:noFill/>
        <a:ln w="12700">
          <a:solidFill>
            <a:srgbClr val="00206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Students who Reported History of Family (or Self) Cancer Diagnosis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3495"/>
              </a:solidFill>
            </c:spPr>
            <c:extLst>
              <c:ext xmlns:c16="http://schemas.microsoft.com/office/drawing/2014/chart" uri="{C3380CC4-5D6E-409C-BE32-E72D297353CC}">
                <c16:uniqueId val="{0000000C-BCB1-284E-A6E1-C47D95521734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B-BCB1-284E-A6E1-C47D95521734}"/>
              </c:ext>
            </c:extLst>
          </c:dPt>
          <c:cat>
            <c:strRef>
              <c:f>'[Data Tables.xlsx]Population Descriptives'!$O$3:$P$3</c:f>
              <c:strCache>
                <c:ptCount val="2"/>
                <c:pt idx="0">
                  <c:v>No PMHx CA</c:v>
                </c:pt>
                <c:pt idx="1">
                  <c:v>PMHx CA</c:v>
                </c:pt>
              </c:strCache>
            </c:strRef>
          </c:cat>
          <c:val>
            <c:numRef>
              <c:f>'[Data Tables.xlsx]Population Descriptives'!$O$4:$P$4</c:f>
              <c:numCache>
                <c:formatCode>0.00%</c:formatCode>
                <c:ptCount val="2"/>
                <c:pt idx="0">
                  <c:v>0.307</c:v>
                </c:pt>
                <c:pt idx="1">
                  <c:v>0.69299999999999995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B1-284E-A6E1-C47D95521734}"/>
            </c:ext>
          </c:extLst>
        </c:ser>
        <c:ser>
          <c:idx val="2"/>
          <c:order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CB1-284E-A6E1-C47D9552173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CB1-284E-A6E1-C47D95521734}"/>
              </c:ext>
            </c:extLst>
          </c:dPt>
          <c:cat>
            <c:strRef>
              <c:f>'[Data Tables.xlsx]Population Descriptives'!$O$3:$P$3</c:f>
              <c:strCache>
                <c:ptCount val="2"/>
                <c:pt idx="0">
                  <c:v>No PMHx CA</c:v>
                </c:pt>
                <c:pt idx="1">
                  <c:v>PMHx CA</c:v>
                </c:pt>
              </c:strCache>
            </c:strRef>
          </c:cat>
          <c:val>
            <c:numRef>
              <c:f>'[Data Tables.xlsx]Population Descriptives'!$O$4:$P$4</c:f>
              <c:numCache>
                <c:formatCode>0.00%</c:formatCode>
                <c:ptCount val="2"/>
                <c:pt idx="0">
                  <c:v>0.307</c:v>
                </c:pt>
                <c:pt idx="1">
                  <c:v>0.69299999999999995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CB1-284E-A6E1-C47D95521734}"/>
            </c:ext>
          </c:extLst>
        </c:ser>
        <c:ser>
          <c:idx val="0"/>
          <c:order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CB1-284E-A6E1-C47D9552173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CB1-284E-A6E1-C47D95521734}"/>
              </c:ext>
            </c:extLst>
          </c:dPt>
          <c:cat>
            <c:strRef>
              <c:f>'[Data Tables.xlsx]Population Descriptives'!$O$3:$P$3</c:f>
              <c:strCache>
                <c:ptCount val="2"/>
                <c:pt idx="0">
                  <c:v>No PMHx CA</c:v>
                </c:pt>
                <c:pt idx="1">
                  <c:v>PMHx CA</c:v>
                </c:pt>
              </c:strCache>
            </c:strRef>
          </c:cat>
          <c:val>
            <c:numRef>
              <c:f>'[Data Tables.xlsx]Population Descriptives'!$O$4:$P$4</c:f>
              <c:numCache>
                <c:formatCode>0.00%</c:formatCode>
                <c:ptCount val="2"/>
                <c:pt idx="0">
                  <c:v>0.307</c:v>
                </c:pt>
                <c:pt idx="1">
                  <c:v>0.69299999999999995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B1-284E-A6E1-C47D955217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ln>
      <a:solidFill>
        <a:srgbClr val="002060"/>
      </a:solidFill>
    </a:ln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0.06468</cdr:x>
      <cdr:y>0.10439</cdr:y>
    </cdr:from>
    <cdr:to>
      <cdr:x>0.17837</cdr:x>
      <cdr:y>0.16635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7552E86-C7D4-7A7C-DBD7-D235D73F919E}"/>
            </a:ext>
          </a:extLst>
        </cdr:cNvPr>
        <cdr:cNvSpPr txBox="1"/>
      </cdr:nvSpPr>
      <cdr:spPr>
        <a:xfrm xmlns:a="http://schemas.openxmlformats.org/drawingml/2006/main">
          <a:off x="2485372" y="1173834"/>
          <a:ext cx="4369012" cy="696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Protective</a:t>
          </a:r>
          <a:r>
            <a:rPr lang="en-US" sz="32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Factors</a:t>
          </a:r>
        </a:p>
      </cdr:txBody>
    </cdr:sp>
  </cdr:relSizeAnchor>
  <cdr:relSizeAnchor xmlns:cdr="http://schemas.openxmlformats.org/drawingml/2006/chartDrawing">
    <cdr:from>
      <cdr:x>0.21888</cdr:x>
      <cdr:y>0.10535</cdr:y>
    </cdr:from>
    <cdr:to>
      <cdr:x>0.31143</cdr:x>
      <cdr:y>0.16731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275E887-D8E3-5A6E-C3FB-EF5AF18C654F}"/>
            </a:ext>
          </a:extLst>
        </cdr:cNvPr>
        <cdr:cNvSpPr txBox="1"/>
      </cdr:nvSpPr>
      <cdr:spPr>
        <a:xfrm xmlns:a="http://schemas.openxmlformats.org/drawingml/2006/main">
          <a:off x="8410975" y="1184681"/>
          <a:ext cx="3556514" cy="696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en-US" sz="3200" b="1" dirty="0"/>
            <a:t> 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Factors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DF6F7-95F0-9A4F-A232-85D5784BB5A7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45B90-BAF4-D94B-93AB-B6981C733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9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45B90-BAF4-D94B-93AB-B6981C7332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7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5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6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9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3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3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77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2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0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83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D1AA3-AD42-DD43-94B6-27E7A124236D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13FCF-93DD-FD4B-BCF9-3AD80D421D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101F0D-2578-4CDA-BE1C-409137539DFE}"/>
              </a:ext>
            </a:extLst>
          </p:cNvPr>
          <p:cNvSpPr txBox="1"/>
          <p:nvPr/>
        </p:nvSpPr>
        <p:spPr>
          <a:xfrm>
            <a:off x="609600" y="20758351"/>
            <a:ext cx="39014400" cy="114894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noAutofit/>
          </a:bodyPr>
          <a:lstStyle/>
          <a:p>
            <a:endParaRPr lang="en-US" sz="6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22C2AD3-651C-0EDD-DAE8-47DA507015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0729072"/>
              </p:ext>
            </p:extLst>
          </p:nvPr>
        </p:nvGraphicFramePr>
        <p:xfrm>
          <a:off x="1190161" y="21039366"/>
          <a:ext cx="38428035" cy="1124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16A3D7F9-35C3-3F94-6C4C-C9923492517A}"/>
              </a:ext>
            </a:extLst>
          </p:cNvPr>
          <p:cNvGrpSpPr/>
          <p:nvPr/>
        </p:nvGrpSpPr>
        <p:grpSpPr>
          <a:xfrm>
            <a:off x="7754260" y="22121665"/>
            <a:ext cx="28647328" cy="8441508"/>
            <a:chOff x="7754260" y="22121665"/>
            <a:chExt cx="28647328" cy="84415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030301-CF51-A6CC-826D-1437C1B3C77D}"/>
                </a:ext>
              </a:extLst>
            </p:cNvPr>
            <p:cNvSpPr/>
            <p:nvPr/>
          </p:nvSpPr>
          <p:spPr>
            <a:xfrm>
              <a:off x="32265016" y="22121665"/>
              <a:ext cx="4136572" cy="8441508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25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7879B2-8BE0-1BD6-15C4-F1AA3EDA6CCA}"/>
                </a:ext>
              </a:extLst>
            </p:cNvPr>
            <p:cNvSpPr txBox="1"/>
            <p:nvPr/>
          </p:nvSpPr>
          <p:spPr>
            <a:xfrm>
              <a:off x="7754260" y="24291391"/>
              <a:ext cx="5805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BF41A6-4F87-484C-41C4-CA9DE39F2812}"/>
                </a:ext>
              </a:extLst>
            </p:cNvPr>
            <p:cNvSpPr txBox="1"/>
            <p:nvPr/>
          </p:nvSpPr>
          <p:spPr>
            <a:xfrm>
              <a:off x="14608632" y="24255830"/>
              <a:ext cx="5805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89D3CA-E5A6-FAE3-78E9-E29AA4E7A1FD}"/>
                </a:ext>
              </a:extLst>
            </p:cNvPr>
            <p:cNvSpPr txBox="1"/>
            <p:nvPr/>
          </p:nvSpPr>
          <p:spPr>
            <a:xfrm>
              <a:off x="7754260" y="25109757"/>
              <a:ext cx="5805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AB4A6C-4056-B144-FBC9-17DB4DFFA1F7}"/>
                </a:ext>
              </a:extLst>
            </p:cNvPr>
            <p:cNvSpPr txBox="1"/>
            <p:nvPr/>
          </p:nvSpPr>
          <p:spPr>
            <a:xfrm>
              <a:off x="15537545" y="23339873"/>
              <a:ext cx="5805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BB535E-5EDF-5A6E-BB21-5A9A58DB881C}"/>
                </a:ext>
              </a:extLst>
            </p:cNvPr>
            <p:cNvSpPr txBox="1"/>
            <p:nvPr/>
          </p:nvSpPr>
          <p:spPr>
            <a:xfrm>
              <a:off x="32330568" y="22218837"/>
              <a:ext cx="330902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COVID-19 Pandemic</a:t>
              </a:r>
            </a:p>
          </p:txBody>
        </p:sp>
      </p:grpSp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D1DD10C3-FD5E-2FD2-4BE6-456AE0252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6873"/>
              </p:ext>
            </p:extLst>
          </p:nvPr>
        </p:nvGraphicFramePr>
        <p:xfrm>
          <a:off x="27209000" y="5529619"/>
          <a:ext cx="12409198" cy="14988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4229">
                  <a:extLst>
                    <a:ext uri="{9D8B030D-6E8A-4147-A177-3AD203B41FA5}">
                      <a16:colId xmlns:a16="http://schemas.microsoft.com/office/drawing/2014/main" val="1768071133"/>
                    </a:ext>
                  </a:extLst>
                </a:gridCol>
                <a:gridCol w="2485571">
                  <a:extLst>
                    <a:ext uri="{9D8B030D-6E8A-4147-A177-3AD203B41FA5}">
                      <a16:colId xmlns:a16="http://schemas.microsoft.com/office/drawing/2014/main" val="1852471173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160555392"/>
                    </a:ext>
                  </a:extLst>
                </a:gridCol>
                <a:gridCol w="2356398">
                  <a:extLst>
                    <a:ext uri="{9D8B030D-6E8A-4147-A177-3AD203B41FA5}">
                      <a16:colId xmlns:a16="http://schemas.microsoft.com/office/drawing/2014/main" val="3691842998"/>
                    </a:ext>
                  </a:extLst>
                </a:gridCol>
              </a:tblGrid>
              <a:tr h="147949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1. Demographics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Cohort</a:t>
                      </a:r>
                    </a:p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n=3957-11600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History</a:t>
                      </a:r>
                    </a:p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n=7775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History</a:t>
                      </a:r>
                    </a:p>
                    <a:p>
                      <a:pPr algn="ctr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N=3446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604297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(years)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18.96 ± 1.15</a:t>
                      </a:r>
                      <a:endParaRPr lang="en-US" sz="28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19.04 ± 1.26</a:t>
                      </a:r>
                      <a:endParaRPr lang="en-US" sz="28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18.91 ± 1.09</a:t>
                      </a:r>
                      <a:endParaRPr lang="en-US" sz="28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943824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064420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238209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782030"/>
                  </a:ext>
                </a:extLst>
              </a:tr>
              <a:tr h="583853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50774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118416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Black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97247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Asian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477662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Other/multi-race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197670"/>
                  </a:ext>
                </a:extLst>
              </a:tr>
              <a:tr h="630789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Ethnicity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579771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Hispanic 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747799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Non-Hispanic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379104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Unsure/no answer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8467"/>
                  </a:ext>
                </a:extLst>
              </a:tr>
              <a:tr h="559396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55372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Nutrition 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774745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Allied Health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009332"/>
                  </a:ext>
                </a:extLst>
              </a:tr>
              <a:tr h="79986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0485"/>
                  </a:ext>
                </a:extLst>
              </a:tr>
              <a:tr h="1019207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Athletics Participation 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</a:p>
                    <a:p>
                      <a:pPr algn="l"/>
                      <a:r>
                        <a:rPr lang="en-US" sz="28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UNH/club/intramural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343742"/>
                  </a:ext>
                </a:extLst>
              </a:tr>
            </a:tbl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5A8D00A3-D628-DA0D-5628-AE1B2E413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825565"/>
              </p:ext>
            </p:extLst>
          </p:nvPr>
        </p:nvGraphicFramePr>
        <p:xfrm>
          <a:off x="16618226" y="5529619"/>
          <a:ext cx="10314985" cy="7955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CFCB9B6-B3DA-6F7B-1FC7-E663A2EC7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951925"/>
              </p:ext>
            </p:extLst>
          </p:nvPr>
        </p:nvGraphicFramePr>
        <p:xfrm>
          <a:off x="609598" y="670560"/>
          <a:ext cx="39014399" cy="46447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014399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3154280">
                <a:tc>
                  <a:txBody>
                    <a:bodyPr/>
                    <a:lstStyle/>
                    <a:p>
                      <a:pPr algn="ctr"/>
                      <a:r>
                        <a:rPr lang="en-US" sz="8800" dirty="0"/>
                        <a:t>Behaviors Associated with Cancer Risk and</a:t>
                      </a:r>
                    </a:p>
                    <a:p>
                      <a:pPr algn="ctr"/>
                      <a:r>
                        <a:rPr lang="en-US" sz="8800" dirty="0"/>
                        <a:t>Prevalence of Family History among College Students </a:t>
                      </a:r>
                      <a:endParaRPr lang="en-US" sz="8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149048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Alanna O’Keefe, BS, Jesse Stabile Morrell, PhD</a:t>
                      </a:r>
                    </a:p>
                    <a:p>
                      <a:pPr algn="ctr"/>
                      <a:r>
                        <a:rPr lang="en-US" sz="4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 of Agriculture, Nutrition, and Food Systems, University of New Hampshire, Durham, NH, 03824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77596-61D1-A004-EE57-DE909054C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831" y="1209640"/>
            <a:ext cx="5966675" cy="2356817"/>
          </a:xfrm>
          <a:prstGeom prst="rect">
            <a:avLst/>
          </a:prstGeom>
        </p:spPr>
      </p:pic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2EE339B3-F16A-9349-7CD9-19B4B409E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25499"/>
              </p:ext>
            </p:extLst>
          </p:nvPr>
        </p:nvGraphicFramePr>
        <p:xfrm>
          <a:off x="609594" y="5536513"/>
          <a:ext cx="15727680" cy="60096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27680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73522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Background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5274426">
                <a:tc>
                  <a:txBody>
                    <a:bodyPr/>
                    <a:lstStyle/>
                    <a:p>
                      <a:pPr marL="0" marR="0" lvl="0" indent="0" algn="ctr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Cancer (CA) among adolescents and young adults (AYA) presents with unique biological characteristics and histological distributions that differ from children or older adults.</a:t>
                      </a:r>
                      <a:r>
                        <a:rPr lang="en-US" sz="3600" baseline="30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1,2</a:t>
                      </a:r>
                      <a:r>
                        <a:rPr lang="en-US" sz="3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CA incidence among AYA (15-39 years) is on the rise despite stable rates among other patient populations, and current literature lacks a consensus as to the etiology behind this trend.</a:t>
                      </a:r>
                      <a:r>
                        <a:rPr lang="en-US" sz="3600" baseline="30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3,4</a:t>
                      </a:r>
                      <a:r>
                        <a:rPr lang="en-US" sz="3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Behaviors and characteristics such as tobacco use, alcohol consumption, obesity, diet quality, and sedentary lifestyles have been linked to an increased risk of CA.</a:t>
                      </a:r>
                      <a:r>
                        <a:rPr lang="en-US" sz="3600" baseline="30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5-10</a:t>
                      </a:r>
                      <a:r>
                        <a:rPr lang="en-US" sz="3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It’s unknown whether these factors are contributing to an increased risk among AYA.</a:t>
                      </a:r>
                      <a:r>
                        <a:rPr lang="en-US" sz="3600" baseline="30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US" sz="3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graphicFrame>
        <p:nvGraphicFramePr>
          <p:cNvPr id="26" name="Table 6">
            <a:extLst>
              <a:ext uri="{FF2B5EF4-FFF2-40B4-BE49-F238E27FC236}">
                <a16:creationId xmlns:a16="http://schemas.microsoft.com/office/drawing/2014/main" id="{00F837D2-BAD8-BC60-6249-027DF015D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955639"/>
              </p:ext>
            </p:extLst>
          </p:nvPr>
        </p:nvGraphicFramePr>
        <p:xfrm>
          <a:off x="609593" y="11767351"/>
          <a:ext cx="15727680" cy="53321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27680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71682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Methods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46153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This 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cross-sectional study collected data between 2005-2023 from a convenience sample of undergraduate students enrolled in an entry-level, general education nutrition course. Alcohol/tobacco/vape use, and self/family medical history were self-reported through an online survey (Qualtrics). Dietary intake was assessed via self-reported food records and analyzed via online software. Daily activity level (steps/day) was measured via research-grade pedometers. Height and weight were measured in duplicate after an overnight fast by research assistants. </a:t>
                      </a:r>
                      <a:r>
                        <a:rPr lang="en-US" sz="3200" b="1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(UNH IRB #5524)</a:t>
                      </a:r>
                      <a:endParaRPr lang="en-US" sz="3200" b="1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graphicFrame>
        <p:nvGraphicFramePr>
          <p:cNvPr id="30" name="Table 6">
            <a:extLst>
              <a:ext uri="{FF2B5EF4-FFF2-40B4-BE49-F238E27FC236}">
                <a16:creationId xmlns:a16="http://schemas.microsoft.com/office/drawing/2014/main" id="{AB72D60F-ED50-54D2-2160-0EC40A2F9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834900"/>
              </p:ext>
            </p:extLst>
          </p:nvPr>
        </p:nvGraphicFramePr>
        <p:xfrm>
          <a:off x="609593" y="17320662"/>
          <a:ext cx="15727680" cy="321315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27680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75017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Conclusion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246298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While most students reported family or self-history of CA, many also reported behaviors linked to increased cancer risk including binge drinking, vaping, and poor dietary quality. 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This data has the potential to inform interventions targeting AYA aiming to reduce CA risk.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graphicFrame>
        <p:nvGraphicFramePr>
          <p:cNvPr id="34" name="Table 6">
            <a:extLst>
              <a:ext uri="{FF2B5EF4-FFF2-40B4-BE49-F238E27FC236}">
                <a16:creationId xmlns:a16="http://schemas.microsoft.com/office/drawing/2014/main" id="{D8BCCE35-087C-A247-20FF-D9F05EBA5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16309"/>
              </p:ext>
            </p:extLst>
          </p:nvPr>
        </p:nvGraphicFramePr>
        <p:xfrm>
          <a:off x="16618224" y="17317248"/>
          <a:ext cx="6729444" cy="32199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729444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69805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 Question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2518875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 AYA engaging in behaviors that may increase their risk for CA at higher rates than previous years?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C7D7D30-3F50-F4D1-7BB5-3E15949DAAFF}"/>
              </a:ext>
            </a:extLst>
          </p:cNvPr>
          <p:cNvSpPr txBox="1"/>
          <p:nvPr/>
        </p:nvSpPr>
        <p:spPr>
          <a:xfrm>
            <a:off x="23796169" y="20707818"/>
            <a:ext cx="15379330" cy="1321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Funded by New Hampshire Agriculture Experiment Station, USDA National Institute of Food and Agriculture Project (NIFA) 1010738, and the state of New Hampshire. </a:t>
            </a:r>
            <a:endParaRPr lang="en-US" sz="2800" i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B7EBBC-C6CE-BD12-04ED-5602ECB9C36E}"/>
              </a:ext>
            </a:extLst>
          </p:cNvPr>
          <p:cNvSpPr txBox="1"/>
          <p:nvPr/>
        </p:nvSpPr>
        <p:spPr>
          <a:xfrm>
            <a:off x="16922183" y="12063050"/>
            <a:ext cx="3458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CA History Reported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6B12F7-14B9-22A5-01AC-4CC7E9B9C3B9}"/>
              </a:ext>
            </a:extLst>
          </p:cNvPr>
          <p:cNvSpPr txBox="1"/>
          <p:nvPr/>
        </p:nvSpPr>
        <p:spPr>
          <a:xfrm>
            <a:off x="24037925" y="6740844"/>
            <a:ext cx="3458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495"/>
                </a:solidFill>
              </a:rPr>
              <a:t>No CA History Reported</a:t>
            </a:r>
          </a:p>
        </p:txBody>
      </p:sp>
      <p:graphicFrame>
        <p:nvGraphicFramePr>
          <p:cNvPr id="31" name="Table 6">
            <a:extLst>
              <a:ext uri="{FF2B5EF4-FFF2-40B4-BE49-F238E27FC236}">
                <a16:creationId xmlns:a16="http://schemas.microsoft.com/office/drawing/2014/main" id="{CDA50ED9-A12A-3934-2648-01B274D6A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003305"/>
              </p:ext>
            </p:extLst>
          </p:nvPr>
        </p:nvGraphicFramePr>
        <p:xfrm>
          <a:off x="16618226" y="13765841"/>
          <a:ext cx="10314984" cy="333498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314984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69968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Takeaway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263394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36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AYA behavior in relation to CA risk factors remains largely unchanged from 2005-2023.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3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Future research should question the role of environmental risk factors in AYA CA incidence.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graphicFrame>
        <p:nvGraphicFramePr>
          <p:cNvPr id="33" name="Table 34">
            <a:extLst>
              <a:ext uri="{FF2B5EF4-FFF2-40B4-BE49-F238E27FC236}">
                <a16:creationId xmlns:a16="http://schemas.microsoft.com/office/drawing/2014/main" id="{85D72FA2-D00A-8C89-2897-F1EAC8A7E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69380"/>
              </p:ext>
            </p:extLst>
          </p:nvPr>
        </p:nvGraphicFramePr>
        <p:xfrm>
          <a:off x="3745790" y="22777568"/>
          <a:ext cx="5965339" cy="677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33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3229306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7765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 Intake</a:t>
                      </a:r>
                    </a:p>
                  </a:txBody>
                  <a:tcPr>
                    <a:solidFill>
                      <a:srgbClr val="FF8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cups/day</a:t>
                      </a:r>
                    </a:p>
                  </a:txBody>
                  <a:tcPr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4D86B4DB-06CE-11BF-748E-85D72CBC5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734456"/>
              </p:ext>
            </p:extLst>
          </p:nvPr>
        </p:nvGraphicFramePr>
        <p:xfrm>
          <a:off x="3745791" y="23455226"/>
          <a:ext cx="5965340" cy="60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32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3229308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00194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Vegetable Intake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2.5 cups/day</a:t>
                      </a:r>
                    </a:p>
                  </a:txBody>
                  <a:tcPr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36" name="Table 34">
            <a:extLst>
              <a:ext uri="{FF2B5EF4-FFF2-40B4-BE49-F238E27FC236}">
                <a16:creationId xmlns:a16="http://schemas.microsoft.com/office/drawing/2014/main" id="{64316652-8436-F8C1-0875-3B0CB6A26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876125"/>
              </p:ext>
            </p:extLst>
          </p:nvPr>
        </p:nvGraphicFramePr>
        <p:xfrm>
          <a:off x="3745791" y="24026629"/>
          <a:ext cx="596534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736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3224606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49608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Fiber Intake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Males: </a:t>
                      </a: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35 g/day</a:t>
                      </a:r>
                    </a:p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Females: </a:t>
                      </a: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g/day</a:t>
                      </a:r>
                    </a:p>
                  </a:txBody>
                  <a:tcPr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37" name="Table 34">
            <a:extLst>
              <a:ext uri="{FF2B5EF4-FFF2-40B4-BE49-F238E27FC236}">
                <a16:creationId xmlns:a16="http://schemas.microsoft.com/office/drawing/2014/main" id="{AA09F0EE-F2C8-26BE-10C9-B439C075B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609867"/>
              </p:ext>
            </p:extLst>
          </p:nvPr>
        </p:nvGraphicFramePr>
        <p:xfrm>
          <a:off x="9711129" y="22768284"/>
          <a:ext cx="7211054" cy="686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494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4439560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8694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Obesity</a:t>
                      </a:r>
                    </a:p>
                  </a:txBody>
                  <a:tcPr anchor="ctr">
                    <a:solidFill>
                      <a:srgbClr val="0034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 kg/m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39" name="Table 34">
            <a:extLst>
              <a:ext uri="{FF2B5EF4-FFF2-40B4-BE49-F238E27FC236}">
                <a16:creationId xmlns:a16="http://schemas.microsoft.com/office/drawing/2014/main" id="{CD993E7D-83FD-D9B3-4446-382C2CF59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697448"/>
              </p:ext>
            </p:extLst>
          </p:nvPr>
        </p:nvGraphicFramePr>
        <p:xfrm>
          <a:off x="9711128" y="23445942"/>
          <a:ext cx="7211055" cy="1090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381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4444674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109051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Tobacco Use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Smokes cigarettes some days or every day</a:t>
                      </a:r>
                    </a:p>
                  </a:txBody>
                  <a:tcPr anchor="ctr"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40" name="Table 34">
            <a:extLst>
              <a:ext uri="{FF2B5EF4-FFF2-40B4-BE49-F238E27FC236}">
                <a16:creationId xmlns:a16="http://schemas.microsoft.com/office/drawing/2014/main" id="{B6E0305E-4616-61F8-06A6-E520427E1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352329"/>
              </p:ext>
            </p:extLst>
          </p:nvPr>
        </p:nvGraphicFramePr>
        <p:xfrm>
          <a:off x="9711128" y="24499724"/>
          <a:ext cx="7211056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381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4444675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7765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Sedentary-</a:t>
                      </a: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Active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6,000 steps/day</a:t>
                      </a:r>
                      <a:endParaRPr lang="en-US" sz="2400" b="1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42" name="Table 34">
            <a:extLst>
              <a:ext uri="{FF2B5EF4-FFF2-40B4-BE49-F238E27FC236}">
                <a16:creationId xmlns:a16="http://schemas.microsoft.com/office/drawing/2014/main" id="{2308C359-E5DE-92B7-6485-29A9EF710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827026"/>
              </p:ext>
            </p:extLst>
          </p:nvPr>
        </p:nvGraphicFramePr>
        <p:xfrm>
          <a:off x="9711128" y="25293893"/>
          <a:ext cx="721105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380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4444678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7765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Binge Drinking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Males: </a:t>
                      </a: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 drinks/session</a:t>
                      </a:r>
                    </a:p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Females: </a:t>
                      </a:r>
                      <a:r>
                        <a:rPr lang="en-US" sz="2400" b="1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drinks/session</a:t>
                      </a:r>
                    </a:p>
                  </a:txBody>
                  <a:tcPr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43" name="Table 34">
            <a:extLst>
              <a:ext uri="{FF2B5EF4-FFF2-40B4-BE49-F238E27FC236}">
                <a16:creationId xmlns:a16="http://schemas.microsoft.com/office/drawing/2014/main" id="{89A6C3F6-FD69-9253-88D5-36093E3DE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426234"/>
              </p:ext>
            </p:extLst>
          </p:nvPr>
        </p:nvGraphicFramePr>
        <p:xfrm>
          <a:off x="9711128" y="26091615"/>
          <a:ext cx="721105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381">
                  <a:extLst>
                    <a:ext uri="{9D8B030D-6E8A-4147-A177-3AD203B41FA5}">
                      <a16:colId xmlns:a16="http://schemas.microsoft.com/office/drawing/2014/main" val="2553453841"/>
                    </a:ext>
                  </a:extLst>
                </a:gridCol>
                <a:gridCol w="4444676">
                  <a:extLst>
                    <a:ext uri="{9D8B030D-6E8A-4147-A177-3AD203B41FA5}">
                      <a16:colId xmlns:a16="http://schemas.microsoft.com/office/drawing/2014/main" val="2254558762"/>
                    </a:ext>
                  </a:extLst>
                </a:gridCol>
              </a:tblGrid>
              <a:tr h="67765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Vape Use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023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Uses vape weekly, almost daily, or daily</a:t>
                      </a:r>
                    </a:p>
                  </a:txBody>
                  <a:tcPr anchor="ctr">
                    <a:solidFill>
                      <a:srgbClr val="D3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31856"/>
                  </a:ext>
                </a:extLst>
              </a:tr>
            </a:tbl>
          </a:graphicData>
        </a:graphic>
      </p:graphicFrame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729BE767-0B6F-8AAF-29FB-1B891A676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823253"/>
              </p:ext>
            </p:extLst>
          </p:nvPr>
        </p:nvGraphicFramePr>
        <p:xfrm>
          <a:off x="23623457" y="17317248"/>
          <a:ext cx="3309752" cy="324146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09752">
                  <a:extLst>
                    <a:ext uri="{9D8B030D-6E8A-4147-A177-3AD203B41FA5}">
                      <a16:colId xmlns:a16="http://schemas.microsoft.com/office/drawing/2014/main" val="700991290"/>
                    </a:ext>
                  </a:extLst>
                </a:gridCol>
              </a:tblGrid>
              <a:tr h="6761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Works Cited</a:t>
                      </a:r>
                    </a:p>
                  </a:txBody>
                  <a:tcPr>
                    <a:solidFill>
                      <a:srgbClr val="003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99822"/>
                  </a:ext>
                </a:extLst>
              </a:tr>
              <a:tr h="2540423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3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138656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8F7DDB2-C8C1-6DA0-6C90-3A4EDE5D00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925" y="18037751"/>
            <a:ext cx="2480815" cy="24808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CE3A26-B185-B2F6-F55C-FFC4BAF7DF60}"/>
              </a:ext>
            </a:extLst>
          </p:cNvPr>
          <p:cNvSpPr txBox="1"/>
          <p:nvPr/>
        </p:nvSpPr>
        <p:spPr>
          <a:xfrm>
            <a:off x="335249" y="31060066"/>
            <a:ext cx="24002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3200" b="1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Academic Year</a:t>
            </a:r>
            <a:endParaRPr lang="en-US" sz="3200" b="1" i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7619BD-C5FD-1CB6-F11D-01395B5772F3}"/>
              </a:ext>
            </a:extLst>
          </p:cNvPr>
          <p:cNvSpPr txBox="1"/>
          <p:nvPr/>
        </p:nvSpPr>
        <p:spPr>
          <a:xfrm>
            <a:off x="19696507" y="10254457"/>
            <a:ext cx="1724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69.3%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110C4-DABF-FA55-5887-500AF3945C27}"/>
              </a:ext>
            </a:extLst>
          </p:cNvPr>
          <p:cNvSpPr txBox="1"/>
          <p:nvPr/>
        </p:nvSpPr>
        <p:spPr>
          <a:xfrm>
            <a:off x="22563066" y="8832696"/>
            <a:ext cx="1724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30.7%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A9BFE5-9A1A-1D45-EA2B-92AC5A14BB0D}"/>
              </a:ext>
            </a:extLst>
          </p:cNvPr>
          <p:cNvSpPr txBox="1"/>
          <p:nvPr/>
        </p:nvSpPr>
        <p:spPr>
          <a:xfrm rot="16200000">
            <a:off x="-1716265" y="26280181"/>
            <a:ext cx="5042447" cy="758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Percent of entire cohort</a:t>
            </a:r>
            <a:endParaRPr lang="en-US" sz="3200" b="1" i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94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1020</TotalTime>
  <Words>641</Words>
  <Application>Microsoft Macintosh PowerPoint</Application>
  <PresentationFormat>Custom</PresentationFormat>
  <Paragraphs>140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Alanna O'keefe</dc:creator>
  <cp:lastModifiedBy>Alanna O'keefe</cp:lastModifiedBy>
  <cp:revision>7</cp:revision>
  <dcterms:created xsi:type="dcterms:W3CDTF">2024-03-13T12:38:48Z</dcterms:created>
  <dcterms:modified xsi:type="dcterms:W3CDTF">2024-04-10T13:47:38Z</dcterms:modified>
</cp:coreProperties>
</file>