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738" r:id="rId1"/>
  </p:sldMasterIdLst>
  <p:notesMasterIdLst>
    <p:notesMasterId r:id="rId17"/>
  </p:notesMasterIdLst>
  <p:sldIdLst>
    <p:sldId id="256" r:id="rId2"/>
    <p:sldId id="317" r:id="rId3"/>
    <p:sldId id="285" r:id="rId4"/>
    <p:sldId id="337" r:id="rId5"/>
    <p:sldId id="327" r:id="rId6"/>
    <p:sldId id="352" r:id="rId7"/>
    <p:sldId id="345" r:id="rId8"/>
    <p:sldId id="358" r:id="rId9"/>
    <p:sldId id="361" r:id="rId10"/>
    <p:sldId id="360" r:id="rId11"/>
    <p:sldId id="362" r:id="rId12"/>
    <p:sldId id="357" r:id="rId13"/>
    <p:sldId id="363" r:id="rId14"/>
    <p:sldId id="321" r:id="rId15"/>
    <p:sldId id="364" r:id="rId16"/>
  </p:sldIdLst>
  <p:sldSz cx="9144000" cy="5143500" type="screen16x9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160FF"/>
    <a:srgbClr val="F1E5BA"/>
    <a:srgbClr val="F920F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505E3EF-67EA-436B-97B2-0124C06EBD24}" styleName="Medium Style 4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C4B1156A-380E-4F78-BDF5-A606A8083BF9}" styleName="Medium Style 4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22838BEF-8BB2-4498-84A7-C5851F593DF1}" styleName="Medium Style 4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16D9F66E-5EB9-4882-86FB-DCBF35E3C3E4}" styleName="Medium Style 4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18603FDC-E32A-4AB5-989C-0864C3EAD2B8}" styleName="Themed Style 2 - Accent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5DA37D80-6434-44D0-A028-1B22A696006F}" styleName="Light Style 3 - Accent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37CE84F3-28C3-443E-9E96-99CF82512B78}" styleName="Dark Style 1 - Accent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430"/>
    <p:restoredTop sz="93952"/>
  </p:normalViewPr>
  <p:slideViewPr>
    <p:cSldViewPr snapToGrid="0">
      <p:cViewPr varScale="1">
        <p:scale>
          <a:sx n="148" d="100"/>
          <a:sy n="148" d="100"/>
        </p:scale>
        <p:origin x="200" y="288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114784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27965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952586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348805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448209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0" dirty="0"/>
          </a:p>
        </p:txBody>
      </p:sp>
    </p:spTree>
    <p:extLst>
      <p:ext uri="{BB962C8B-B14F-4D97-AF65-F5344CB8AC3E}">
        <p14:creationId xmlns:p14="http://schemas.microsoft.com/office/powerpoint/2010/main" val="248984307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899893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37650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487698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73006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00150" y="1790058"/>
            <a:ext cx="6743700" cy="123444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 algn="ctr">
              <a:defRPr sz="285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021396" y="3264408"/>
            <a:ext cx="5101209" cy="929921"/>
          </a:xfrm>
          <a:noFill/>
        </p:spPr>
        <p:txBody>
          <a:bodyPr>
            <a:normAutofit/>
          </a:bodyPr>
          <a:lstStyle>
            <a:lvl1pPr marL="0" indent="0" algn="ctr">
              <a:buNone/>
              <a:defRPr sz="15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4/12/24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370972104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4/12/24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1947805456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489834" y="702945"/>
            <a:ext cx="973956" cy="373761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673352" y="702945"/>
            <a:ext cx="4648867" cy="373761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4/12/24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3222829178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2105734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4/12/24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1962304377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00150" y="1790058"/>
            <a:ext cx="6743700" cy="123444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>
              <a:defRPr sz="285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1396" y="3264349"/>
            <a:ext cx="5101209" cy="948812"/>
          </a:xfrm>
        </p:spPr>
        <p:txBody>
          <a:bodyPr anchor="t" anchorCtr="1">
            <a:normAutofit/>
          </a:bodyPr>
          <a:lstStyle>
            <a:lvl1pPr marL="0" indent="0">
              <a:buNone/>
              <a:defRPr sz="15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4/12/24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105713282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6434" y="1978533"/>
            <a:ext cx="3203828" cy="232648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53737" y="1978533"/>
            <a:ext cx="3202685" cy="232648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4/12/24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1166781523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87577" y="1735075"/>
            <a:ext cx="3202686" cy="528065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425" b="0" cap="all" spc="75" baseline="0">
                <a:solidFill>
                  <a:schemeClr val="accent2"/>
                </a:solidFill>
              </a:defRPr>
            </a:lvl1pPr>
            <a:lvl2pPr marL="342900" indent="0">
              <a:buNone/>
              <a:defRPr sz="1425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87577" y="2357438"/>
            <a:ext cx="3202686" cy="19475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3737" y="2357438"/>
            <a:ext cx="3190113" cy="1947582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4753737" y="1735075"/>
            <a:ext cx="3202686" cy="528065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425" b="0" cap="all" spc="75" baseline="0">
                <a:solidFill>
                  <a:schemeClr val="accent2"/>
                </a:solidFill>
              </a:defRPr>
            </a:lvl1pPr>
            <a:lvl2pPr marL="342900" indent="0">
              <a:buNone/>
              <a:defRPr sz="1425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4/12/24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4243112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4/12/24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749903875"/>
      </p:ext>
    </p:extLst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4/12/24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3834082477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0" y="0"/>
            <a:ext cx="4572000" cy="51435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3504" y="1682871"/>
            <a:ext cx="3364992" cy="856123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rmAutofit/>
          </a:bodyPr>
          <a:lstStyle>
            <a:lvl1pPr>
              <a:defRPr sz="165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52060" y="603504"/>
            <a:ext cx="3611880" cy="3936492"/>
          </a:xfrm>
        </p:spPr>
        <p:txBody>
          <a:bodyPr>
            <a:normAutofit/>
          </a:bodyPr>
          <a:lstStyle>
            <a:lvl1pPr>
              <a:defRPr sz="1425">
                <a:solidFill>
                  <a:schemeClr val="tx1"/>
                </a:solidFill>
              </a:defRPr>
            </a:lvl1pPr>
            <a:lvl2pPr>
              <a:defRPr sz="1200">
                <a:solidFill>
                  <a:schemeClr val="tx1"/>
                </a:solidFill>
              </a:defRPr>
            </a:lvl2pPr>
            <a:lvl3pPr>
              <a:defRPr sz="1200">
                <a:solidFill>
                  <a:schemeClr val="tx1"/>
                </a:solidFill>
              </a:defRPr>
            </a:lvl3pPr>
            <a:lvl4pPr>
              <a:defRPr sz="1200">
                <a:solidFill>
                  <a:schemeClr val="tx1"/>
                </a:solidFill>
              </a:defRPr>
            </a:lvl4pPr>
            <a:lvl5pPr>
              <a:defRPr sz="1200">
                <a:solidFill>
                  <a:schemeClr val="tx1"/>
                </a:solidFill>
              </a:defRPr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6676" y="2662439"/>
            <a:ext cx="2846070" cy="1645527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125">
                <a:solidFill>
                  <a:srgbClr val="FFFFFF"/>
                </a:solidFill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4/12/24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03505" y="4677156"/>
            <a:ext cx="3875627" cy="240030"/>
          </a:xfrm>
        </p:spPr>
        <p:txBody>
          <a:bodyPr/>
          <a:lstStyle>
            <a:lvl1pPr>
              <a:defRPr>
                <a:solidFill>
                  <a:srgbClr val="FFFFFF">
                    <a:alpha val="69804"/>
                  </a:srgb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236668401"/>
      </p:ext>
    </p:extLst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1" y="0"/>
            <a:ext cx="4571999" cy="51435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6392" y="1682871"/>
            <a:ext cx="3371249" cy="850980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Autofit/>
          </a:bodyPr>
          <a:lstStyle>
            <a:lvl1pPr>
              <a:defRPr sz="165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572000" y="0"/>
            <a:ext cx="4576573" cy="5143500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6676" y="2662439"/>
            <a:ext cx="2846070" cy="1645528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125">
                <a:solidFill>
                  <a:srgbClr val="FFFFFF"/>
                </a:solidFill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90000"/>
                  </a:srgbClr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defRPr>
            </a:lvl1pPr>
          </a:lstStyle>
          <a:p>
            <a:fld id="{48A87A34-81AB-432B-8DAE-1953F412C126}" type="datetimeFigureOut">
              <a:rPr lang="en-US" smtClean="0"/>
              <a:t>4/12/24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06392" y="4677156"/>
            <a:ext cx="3827797" cy="24003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1283345906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673352" y="723519"/>
            <a:ext cx="5797296" cy="891540"/>
          </a:xfrm>
          <a:prstGeom prst="rect">
            <a:avLst/>
          </a:prstGeom>
          <a:solidFill>
            <a:schemeClr val="bg1"/>
          </a:solidFill>
          <a:ln w="31750" cap="sq">
            <a:solidFill>
              <a:schemeClr val="tx1">
                <a:lumMod val="75000"/>
                <a:lumOff val="25000"/>
              </a:schemeClr>
            </a:solidFill>
            <a:miter lim="800000"/>
          </a:ln>
        </p:spPr>
        <p:txBody>
          <a:bodyPr vert="horz" lIns="182880" tIns="182880" rIns="182880" bIns="18288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73352" y="1978534"/>
            <a:ext cx="5797296" cy="23264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866072" y="4679112"/>
            <a:ext cx="2065310" cy="24297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88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smtClean="0"/>
              <a:pPr/>
              <a:t>4/12/24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00150" y="4677156"/>
            <a:ext cx="4425892" cy="24003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788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069192" y="4663440"/>
            <a:ext cx="274320" cy="274320"/>
          </a:xfrm>
          <a:prstGeom prst="ellipse">
            <a:avLst/>
          </a:prstGeom>
          <a:solidFill>
            <a:srgbClr val="1D1D1D">
              <a:alpha val="70000"/>
            </a:srgbClr>
          </a:solidFill>
        </p:spPr>
        <p:txBody>
          <a:bodyPr vert="horz" lIns="18288" tIns="45720" rIns="18288" bIns="45720" rtlCol="0" anchor="ctr">
            <a:noAutofit/>
          </a:bodyPr>
          <a:lstStyle>
            <a:lvl1pPr algn="ctr">
              <a:defRPr sz="825" spc="0" baseline="0">
                <a:solidFill>
                  <a:srgbClr val="FFFFFF"/>
                </a:solidFill>
              </a:defRPr>
            </a:lvl1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32070500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9" r:id="rId1"/>
    <p:sldLayoutId id="2147483740" r:id="rId2"/>
    <p:sldLayoutId id="2147483741" r:id="rId3"/>
    <p:sldLayoutId id="2147483742" r:id="rId4"/>
    <p:sldLayoutId id="2147483743" r:id="rId5"/>
    <p:sldLayoutId id="2147483744" r:id="rId6"/>
    <p:sldLayoutId id="2147483745" r:id="rId7"/>
    <p:sldLayoutId id="2147483746" r:id="rId8"/>
    <p:sldLayoutId id="2147483747" r:id="rId9"/>
    <p:sldLayoutId id="2147483748" r:id="rId10"/>
    <p:sldLayoutId id="2147483749" r:id="rId11"/>
    <p:sldLayoutId id="2147483750" r:id="rId12"/>
  </p:sldLayoutIdLst>
  <p:hf sldNum="0" hdr="0" ftr="0" dt="0"/>
  <p:txStyles>
    <p:titleStyle>
      <a:lvl1pPr algn="ctr" defTabSz="685800" rtl="0" eaLnBrk="1" latinLnBrk="0" hangingPunct="1">
        <a:lnSpc>
          <a:spcPct val="90000"/>
        </a:lnSpc>
        <a:spcBef>
          <a:spcPct val="0"/>
        </a:spcBef>
        <a:buNone/>
        <a:defRPr sz="2100" kern="1200" cap="all" spc="150" baseline="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100000"/>
        </a:lnSpc>
        <a:spcBef>
          <a:spcPts val="750"/>
        </a:spcBef>
        <a:buClr>
          <a:schemeClr val="accent2"/>
        </a:buClr>
        <a:buFont typeface="Arial" panose="020B0604020202020204" pitchFamily="34" charset="0"/>
        <a:buChar char="•"/>
        <a:defRPr sz="135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342900" indent="-171450" algn="l" defTabSz="685800" rtl="0" eaLnBrk="1" latinLnBrk="0" hangingPunct="1">
        <a:lnSpc>
          <a:spcPct val="100000"/>
        </a:lnSpc>
        <a:spcBef>
          <a:spcPts val="750"/>
        </a:spcBef>
        <a:buClr>
          <a:schemeClr val="accent2"/>
        </a:buClr>
        <a:buFont typeface="Arial" panose="020B0604020202020204" pitchFamily="34" charset="0"/>
        <a:buChar char="•"/>
        <a:defRPr sz="12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514350" indent="-171450" algn="l" defTabSz="685800" rtl="0" eaLnBrk="1" latinLnBrk="0" hangingPunct="1">
        <a:lnSpc>
          <a:spcPct val="100000"/>
        </a:lnSpc>
        <a:spcBef>
          <a:spcPts val="750"/>
        </a:spcBef>
        <a:buClr>
          <a:schemeClr val="accent2"/>
        </a:buClr>
        <a:buFont typeface="Arial" panose="020B0604020202020204" pitchFamily="34" charset="0"/>
        <a:buChar char="•"/>
        <a:defRPr sz="12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685800" indent="-171450" algn="l" defTabSz="685800" rtl="0" eaLnBrk="1" latinLnBrk="0" hangingPunct="1">
        <a:lnSpc>
          <a:spcPct val="100000"/>
        </a:lnSpc>
        <a:spcBef>
          <a:spcPts val="750"/>
        </a:spcBef>
        <a:buClr>
          <a:schemeClr val="accent2"/>
        </a:buClr>
        <a:buFont typeface="Arial" panose="020B0604020202020204" pitchFamily="34" charset="0"/>
        <a:buChar char="•"/>
        <a:defRPr sz="12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857250" indent="-171450" algn="l" defTabSz="685800" rtl="0" eaLnBrk="1" latinLnBrk="0" hangingPunct="1">
        <a:lnSpc>
          <a:spcPct val="100000"/>
        </a:lnSpc>
        <a:spcBef>
          <a:spcPts val="750"/>
        </a:spcBef>
        <a:buClr>
          <a:schemeClr val="accent2"/>
        </a:buClr>
        <a:buFont typeface="Arial" panose="020B0604020202020204" pitchFamily="34" charset="0"/>
        <a:buChar char="•"/>
        <a:defRPr sz="12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984647" indent="-171450" algn="l" defTabSz="685800" rtl="0" eaLnBrk="1" latinLnBrk="0" hangingPunct="1">
        <a:lnSpc>
          <a:spcPct val="100000"/>
        </a:lnSpc>
        <a:spcBef>
          <a:spcPts val="750"/>
        </a:spcBef>
        <a:buClr>
          <a:schemeClr val="accent2"/>
        </a:buClr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113235" indent="-171450" algn="l" defTabSz="685800" rtl="0" eaLnBrk="1" latinLnBrk="0" hangingPunct="1">
        <a:lnSpc>
          <a:spcPct val="100000"/>
        </a:lnSpc>
        <a:spcBef>
          <a:spcPts val="750"/>
        </a:spcBef>
        <a:buClr>
          <a:schemeClr val="accent2"/>
        </a:buClr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1243013" indent="-171450" algn="l" defTabSz="685800" rtl="0" eaLnBrk="1" latinLnBrk="0" hangingPunct="1">
        <a:lnSpc>
          <a:spcPct val="100000"/>
        </a:lnSpc>
        <a:spcBef>
          <a:spcPts val="750"/>
        </a:spcBef>
        <a:buClr>
          <a:schemeClr val="accent2"/>
        </a:buClr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412081" indent="-171450" algn="l" defTabSz="685800" rtl="0" eaLnBrk="1" latinLnBrk="0" hangingPunct="1">
        <a:lnSpc>
          <a:spcPct val="100000"/>
        </a:lnSpc>
        <a:spcBef>
          <a:spcPts val="750"/>
        </a:spcBef>
        <a:buClr>
          <a:schemeClr val="accent2"/>
        </a:buClr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microsoft.com/office/2007/relationships/hdphoto" Target="../media/hdphoto3.wdp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8.png"/><Relationship Id="rId5" Type="http://schemas.microsoft.com/office/2007/relationships/hdphoto" Target="../media/hdphoto2.wdp"/><Relationship Id="rId4" Type="http://schemas.openxmlformats.org/officeDocument/2006/relationships/image" Target="../media/image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2.xml"/><Relationship Id="rId6" Type="http://schemas.microsoft.com/office/2007/relationships/hdphoto" Target="../media/hdphoto3.wdp"/><Relationship Id="rId5" Type="http://schemas.openxmlformats.org/officeDocument/2006/relationships/image" Target="../media/image8.png"/><Relationship Id="rId4" Type="http://schemas.microsoft.com/office/2007/relationships/hdphoto" Target="../media/hdphoto2.wdp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4.jp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gif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4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5" Type="http://schemas.microsoft.com/office/2007/relationships/hdphoto" Target="../media/hdphoto1.wdp"/><Relationship Id="rId4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4" Type="http://schemas.microsoft.com/office/2007/relationships/hdphoto" Target="../media/hdphoto1.wdp"/></Relationships>
</file>

<file path=ppt/slides/_rels/slide7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openxmlformats.org/officeDocument/2006/relationships/image" Target="../media/image1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6" Type="http://schemas.microsoft.com/office/2007/relationships/hdphoto" Target="../media/hdphoto2.wdp"/><Relationship Id="rId5" Type="http://schemas.openxmlformats.org/officeDocument/2006/relationships/image" Target="../media/image7.png"/><Relationship Id="rId4" Type="http://schemas.microsoft.com/office/2007/relationships/hdphoto" Target="../media/hdphoto1.wd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microsoft.com/office/2007/relationships/hdphoto" Target="../media/hdphoto3.wdp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8.png"/><Relationship Id="rId5" Type="http://schemas.microsoft.com/office/2007/relationships/hdphoto" Target="../media/hdphoto2.wdp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40000"/>
            <a:lumOff val="60000"/>
          </a:schemeClr>
        </a:solidFill>
        <a:effectLst/>
      </p:bgPr>
    </p:bg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3"/>
          <p:cNvSpPr txBox="1">
            <a:spLocks noGrp="1"/>
          </p:cNvSpPr>
          <p:nvPr>
            <p:ph type="subTitle" idx="1"/>
          </p:nvPr>
        </p:nvSpPr>
        <p:spPr>
          <a:xfrm>
            <a:off x="312285" y="3043198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rgbClr val="002060"/>
                </a:solidFill>
              </a:rPr>
              <a:t>Todd Stelling &amp; Brittany Jellison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6BF32F8-DBC8-CB79-2C3A-E3BF73C6FA8E}"/>
              </a:ext>
            </a:extLst>
          </p:cNvPr>
          <p:cNvSpPr txBox="1"/>
          <p:nvPr/>
        </p:nvSpPr>
        <p:spPr>
          <a:xfrm>
            <a:off x="987253" y="1370738"/>
            <a:ext cx="7169493" cy="1384995"/>
          </a:xfrm>
          <a:prstGeom prst="rect">
            <a:avLst/>
          </a:prstGeom>
          <a:solidFill>
            <a:schemeClr val="tx1"/>
          </a:solidFill>
          <a:ln w="38100"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" sz="2800" dirty="0">
                <a:solidFill>
                  <a:srgbClr val="002060"/>
                </a:solidFill>
              </a:rPr>
              <a:t>Effects of Ocean Acidification on </a:t>
            </a:r>
          </a:p>
          <a:p>
            <a:pPr algn="ctr"/>
            <a:r>
              <a:rPr lang="en" sz="2800" dirty="0">
                <a:solidFill>
                  <a:srgbClr val="002060"/>
                </a:solidFill>
              </a:rPr>
              <a:t>Foraging Behavior of Juvenile American Lobsters </a:t>
            </a:r>
          </a:p>
          <a:p>
            <a:pPr algn="ctr"/>
            <a:r>
              <a:rPr lang="en" sz="2800" dirty="0">
                <a:solidFill>
                  <a:srgbClr val="002060"/>
                </a:solidFill>
              </a:rPr>
              <a:t>(</a:t>
            </a:r>
            <a:r>
              <a:rPr lang="en" sz="2800" i="1" dirty="0">
                <a:solidFill>
                  <a:srgbClr val="002060"/>
                </a:solidFill>
              </a:rPr>
              <a:t>Homarus americanus</a:t>
            </a:r>
            <a:r>
              <a:rPr lang="en" sz="2800" dirty="0">
                <a:solidFill>
                  <a:srgbClr val="002060"/>
                </a:solidFill>
              </a:rPr>
              <a:t>)</a:t>
            </a:r>
            <a:endParaRPr lang="en-US" sz="2800" dirty="0">
              <a:solidFill>
                <a:srgbClr val="002060"/>
              </a:solidFill>
            </a:endParaRPr>
          </a:p>
        </p:txBody>
      </p:sp>
      <p:pic>
        <p:nvPicPr>
          <p:cNvPr id="4" name="Picture 3" descr="A close-up of a lobster&#10;&#10;Description automatically generated with medium confidence">
            <a:extLst>
              <a:ext uri="{FF2B5EF4-FFF2-40B4-BE49-F238E27FC236}">
                <a16:creationId xmlns:a16="http://schemas.microsoft.com/office/drawing/2014/main" id="{2C5A032A-CDF5-FB00-F55E-439B6213AAC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498874">
            <a:off x="7813433" y="91399"/>
            <a:ext cx="1465440" cy="976793"/>
          </a:xfrm>
          <a:prstGeom prst="rect">
            <a:avLst/>
          </a:prstGeom>
        </p:spPr>
      </p:pic>
      <p:pic>
        <p:nvPicPr>
          <p:cNvPr id="5" name="Picture 4" descr="A close-up of a lobster&#10;&#10;Description automatically generated with medium confidence">
            <a:extLst>
              <a:ext uri="{FF2B5EF4-FFF2-40B4-BE49-F238E27FC236}">
                <a16:creationId xmlns:a16="http://schemas.microsoft.com/office/drawing/2014/main" id="{24C3E899-8080-1D35-918C-61CDF7275C9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3008637">
            <a:off x="-30488" y="139056"/>
            <a:ext cx="1465440" cy="976793"/>
          </a:xfrm>
          <a:prstGeom prst="rect">
            <a:avLst/>
          </a:prstGeom>
        </p:spPr>
      </p:pic>
      <p:pic>
        <p:nvPicPr>
          <p:cNvPr id="6" name="Picture 5" descr="A close-up of a lobster&#10;&#10;Description automatically generated with medium confidence">
            <a:extLst>
              <a:ext uri="{FF2B5EF4-FFF2-40B4-BE49-F238E27FC236}">
                <a16:creationId xmlns:a16="http://schemas.microsoft.com/office/drawing/2014/main" id="{A82A3F77-6D8B-D87F-E4CC-AE19FFEA6E8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111513">
            <a:off x="7767598" y="3952461"/>
            <a:ext cx="1465440" cy="976793"/>
          </a:xfrm>
          <a:prstGeom prst="rect">
            <a:avLst/>
          </a:prstGeom>
        </p:spPr>
      </p:pic>
      <p:pic>
        <p:nvPicPr>
          <p:cNvPr id="7" name="Picture 6" descr="A close-up of a lobster&#10;&#10;Description automatically generated with medium confidence">
            <a:extLst>
              <a:ext uri="{FF2B5EF4-FFF2-40B4-BE49-F238E27FC236}">
                <a16:creationId xmlns:a16="http://schemas.microsoft.com/office/drawing/2014/main" id="{C803D118-3D13-70EC-E2CB-883AA21839A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8347911">
            <a:off x="-124883" y="3952462"/>
            <a:ext cx="1465440" cy="976793"/>
          </a:xfrm>
          <a:prstGeom prst="rect">
            <a:avLst/>
          </a:prstGeom>
        </p:spPr>
      </p:pic>
      <p:pic>
        <p:nvPicPr>
          <p:cNvPr id="8" name="Picture 7" descr="A blue sign with white text&#10;&#10;Description automatically generated">
            <a:extLst>
              <a:ext uri="{FF2B5EF4-FFF2-40B4-BE49-F238E27FC236}">
                <a16:creationId xmlns:a16="http://schemas.microsoft.com/office/drawing/2014/main" id="{EAEC55BF-620C-0CE3-08A5-85C8135E06B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12975" y="3765344"/>
            <a:ext cx="4918048" cy="614756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B526DA-F778-EEA8-8E41-F0BED84674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4805" y="114604"/>
            <a:ext cx="1716493" cy="503464"/>
          </a:xfrm>
          <a:ln w="19050">
            <a:solidFill>
              <a:schemeClr val="tx1"/>
            </a:solidFill>
          </a:ln>
        </p:spPr>
        <p:txBody>
          <a:bodyPr anchor="ctr" anchorCtr="0">
            <a:noAutofit/>
          </a:bodyPr>
          <a:lstStyle/>
          <a:p>
            <a:r>
              <a:rPr lang="en-US" sz="1600" dirty="0"/>
              <a:t>Time spent at rock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FD86993-2285-0562-238F-3E5E267F7787}"/>
              </a:ext>
            </a:extLst>
          </p:cNvPr>
          <p:cNvSpPr txBox="1"/>
          <p:nvPr/>
        </p:nvSpPr>
        <p:spPr>
          <a:xfrm>
            <a:off x="6315506" y="1403203"/>
            <a:ext cx="2697739" cy="86177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b="1" dirty="0"/>
              <a:t>without prey</a:t>
            </a:r>
          </a:p>
          <a:p>
            <a:pPr algn="ctr"/>
            <a:endParaRPr lang="en-US" dirty="0"/>
          </a:p>
          <a:p>
            <a:pPr marL="285750" indent="-285750">
              <a:buFontTx/>
              <a:buChar char="-"/>
            </a:pPr>
            <a:r>
              <a:rPr lang="en-US" sz="1400" dirty="0"/>
              <a:t>no pH effect on locomotion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A909E0E-9485-78EA-663C-0F6D03BFBF45}"/>
              </a:ext>
            </a:extLst>
          </p:cNvPr>
          <p:cNvSpPr txBox="1"/>
          <p:nvPr/>
        </p:nvSpPr>
        <p:spPr>
          <a:xfrm>
            <a:off x="6084801" y="2347463"/>
            <a:ext cx="3031493" cy="150810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rgbClr val="5160FF"/>
                </a:solidFill>
              </a:rPr>
              <a:t>with prey</a:t>
            </a:r>
          </a:p>
          <a:p>
            <a:pPr algn="ctr"/>
            <a:endParaRPr lang="en-US" dirty="0">
              <a:solidFill>
                <a:srgbClr val="5160FF"/>
              </a:solidFill>
            </a:endParaRPr>
          </a:p>
          <a:p>
            <a:pPr marL="285750" indent="-285750">
              <a:buFontTx/>
              <a:buChar char="-"/>
            </a:pPr>
            <a:r>
              <a:rPr lang="en-US" sz="1400" dirty="0">
                <a:solidFill>
                  <a:srgbClr val="5160FF"/>
                </a:solidFill>
              </a:rPr>
              <a:t>spent more time at rock – significant effect of prey</a:t>
            </a:r>
          </a:p>
          <a:p>
            <a:endParaRPr lang="en-US" sz="1400" dirty="0">
              <a:solidFill>
                <a:srgbClr val="5160FF"/>
              </a:solidFill>
            </a:endParaRPr>
          </a:p>
          <a:p>
            <a:pPr marL="285750" indent="-285750">
              <a:buFontTx/>
              <a:buChar char="-"/>
            </a:pPr>
            <a:r>
              <a:rPr lang="en-US" sz="1400" dirty="0">
                <a:solidFill>
                  <a:srgbClr val="5160FF"/>
                </a:solidFill>
              </a:rPr>
              <a:t>no pH effect on time spent at rock</a:t>
            </a:r>
          </a:p>
        </p:txBody>
      </p:sp>
      <p:pic>
        <p:nvPicPr>
          <p:cNvPr id="9" name="Picture 8" descr="A comparison of ph and ph on a white background&#10;&#10;Description automatically generated with medium confidence">
            <a:extLst>
              <a:ext uri="{FF2B5EF4-FFF2-40B4-BE49-F238E27FC236}">
                <a16:creationId xmlns:a16="http://schemas.microsoft.com/office/drawing/2014/main" id="{9368AF9B-4AFC-FA6C-7EBD-7A7571C26E7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4805" y="726759"/>
            <a:ext cx="5654674" cy="4001480"/>
          </a:xfrm>
          <a:prstGeom prst="rect">
            <a:avLst/>
          </a:prstGeom>
          <a:ln w="25400">
            <a:solidFill>
              <a:schemeClr val="tx1"/>
            </a:solidFill>
          </a:ln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C3F36A0B-6F99-C2A2-5C96-9FA237A3A1E9}"/>
              </a:ext>
            </a:extLst>
          </p:cNvPr>
          <p:cNvSpPr/>
          <p:nvPr/>
        </p:nvSpPr>
        <p:spPr>
          <a:xfrm>
            <a:off x="3286664" y="726759"/>
            <a:ext cx="2570672" cy="374130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2BB4EFF9-2685-7E5F-8EC9-4EC0BD54E9B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2917" b="92917" l="3667" r="92667">
                        <a14:foregroundMark x1="11667" y1="49167" x2="5000" y2="63333"/>
                        <a14:foregroundMark x1="5000" y1="63333" x2="3667" y2="79583"/>
                        <a14:foregroundMark x1="3667" y1="79583" x2="6667" y2="84167"/>
                        <a14:foregroundMark x1="39569" y1="92587" x2="41000" y2="92917"/>
                        <a14:foregroundMark x1="28333" y1="90000" x2="37075" y2="92013"/>
                        <a14:foregroundMark x1="41000" y1="92917" x2="46667" y2="89583"/>
                        <a14:foregroundMark x1="88917" y1="87920" x2="90667" y2="73333"/>
                        <a14:foregroundMark x1="94382" y1="64820" x2="96667" y2="59583"/>
                        <a14:foregroundMark x1="91835" y1="70656" x2="94005" y2="65684"/>
                        <a14:foregroundMark x1="90667" y1="73333" x2="91431" y2="71582"/>
                        <a14:foregroundMark x1="96667" y1="59583" x2="92667" y2="43750"/>
                        <a14:foregroundMark x1="92667" y1="43750" x2="92333" y2="32500"/>
                        <a14:foregroundMark x1="75667" y1="17083" x2="77333" y2="12083"/>
                        <a14:foregroundMark x1="76000" y1="12917" x2="74000" y2="2917"/>
                        <a14:backgroundMark x1="37333" y1="94167" x2="37333" y2="94167"/>
                        <a14:backgroundMark x1="36000" y1="93750" x2="38333" y2="94583"/>
                        <a14:backgroundMark x1="88000" y1="95417" x2="90000" y2="90833"/>
                        <a14:backgroundMark x1="90667" y1="90000" x2="88333" y2="92083"/>
                        <a14:backgroundMark x1="93333" y1="77500" x2="92000" y2="71250"/>
                        <a14:backgroundMark x1="93000" y1="75833" x2="91333" y2="71250"/>
                        <a14:backgroundMark x1="92333" y1="77500" x2="92667" y2="70833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1792909">
            <a:off x="5223378" y="407083"/>
            <a:ext cx="784886" cy="627909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C7C8770F-9FA3-F38B-DFD7-149B62B351E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9922" b="89556" l="9286" r="90714">
                        <a14:foregroundMark x1="11286" y1="60836" x2="9286" y2="71540"/>
                        <a14:foregroundMark x1="9286" y1="71540" x2="9571" y2="75718"/>
                        <a14:foregroundMark x1="19000" y1="31332" x2="13571" y2="37337"/>
                        <a14:foregroundMark x1="13571" y1="37337" x2="16571" y2="32115"/>
                        <a14:foregroundMark x1="16714" y1="31593" x2="10286" y2="39687"/>
                        <a14:foregroundMark x1="87857" y1="40470" x2="90429" y2="51436"/>
                        <a14:foregroundMark x1="90429" y1="51436" x2="90714" y2="41514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327341" y="555329"/>
            <a:ext cx="718268" cy="392996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0098BCB9-EEEC-CB19-A0EB-4EDB046632D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2917" b="92917" l="3667" r="92667">
                        <a14:foregroundMark x1="11667" y1="49167" x2="5000" y2="63333"/>
                        <a14:foregroundMark x1="5000" y1="63333" x2="3667" y2="79583"/>
                        <a14:foregroundMark x1="3667" y1="79583" x2="6667" y2="84167"/>
                        <a14:foregroundMark x1="39569" y1="92587" x2="41000" y2="92917"/>
                        <a14:foregroundMark x1="28333" y1="90000" x2="37075" y2="92013"/>
                        <a14:foregroundMark x1="41000" y1="92917" x2="46667" y2="89583"/>
                        <a14:foregroundMark x1="88917" y1="87920" x2="90667" y2="73333"/>
                        <a14:foregroundMark x1="94382" y1="64820" x2="96667" y2="59583"/>
                        <a14:foregroundMark x1="91835" y1="70656" x2="94005" y2="65684"/>
                        <a14:foregroundMark x1="90667" y1="73333" x2="91431" y2="71582"/>
                        <a14:foregroundMark x1="96667" y1="59583" x2="92667" y2="43750"/>
                        <a14:foregroundMark x1="92667" y1="43750" x2="92333" y2="32500"/>
                        <a14:foregroundMark x1="75667" y1="17083" x2="77333" y2="12083"/>
                        <a14:foregroundMark x1="76000" y1="12917" x2="74000" y2="2917"/>
                        <a14:backgroundMark x1="37333" y1="94167" x2="37333" y2="94167"/>
                        <a14:backgroundMark x1="36000" y1="93750" x2="38333" y2="94583"/>
                        <a14:backgroundMark x1="88000" y1="95417" x2="90000" y2="90833"/>
                        <a14:backgroundMark x1="90667" y1="90000" x2="88333" y2="92083"/>
                        <a14:backgroundMark x1="93333" y1="77500" x2="92000" y2="71250"/>
                        <a14:backgroundMark x1="93000" y1="75833" x2="91333" y2="71250"/>
                        <a14:backgroundMark x1="92333" y1="77500" x2="92667" y2="70833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1792909">
            <a:off x="2549096" y="327089"/>
            <a:ext cx="784886" cy="627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05108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4" grpId="0" animBg="1"/>
      <p:bldP spid="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D0493BE8-F250-23F5-8B75-68080E83B6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7875" y="165403"/>
            <a:ext cx="2131360" cy="342597"/>
          </a:xfrm>
          <a:ln w="19050">
            <a:solidFill>
              <a:schemeClr val="tx1"/>
            </a:solidFill>
          </a:ln>
        </p:spPr>
        <p:txBody>
          <a:bodyPr anchor="ctr" anchorCtr="0">
            <a:noAutofit/>
          </a:bodyPr>
          <a:lstStyle/>
          <a:p>
            <a:r>
              <a:rPr lang="en-US" sz="1600" dirty="0"/>
              <a:t>Total # of trips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33616A7-FD13-EB1B-471B-284B29F943C5}"/>
              </a:ext>
            </a:extLst>
          </p:cNvPr>
          <p:cNvSpPr txBox="1"/>
          <p:nvPr/>
        </p:nvSpPr>
        <p:spPr>
          <a:xfrm>
            <a:off x="6494329" y="1455939"/>
            <a:ext cx="2496548" cy="86177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b="1" dirty="0"/>
              <a:t>without prey</a:t>
            </a:r>
          </a:p>
          <a:p>
            <a:pPr algn="ctr"/>
            <a:endParaRPr lang="en-US" dirty="0"/>
          </a:p>
          <a:p>
            <a:pPr marL="285750" indent="-285750">
              <a:buFontTx/>
              <a:buChar char="-"/>
            </a:pPr>
            <a:r>
              <a:rPr lang="en-US" sz="1400" dirty="0"/>
              <a:t>no pH effect on locomotion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36E7EBF-EA46-43BB-F554-B8AE0DC4439C}"/>
              </a:ext>
            </a:extLst>
          </p:cNvPr>
          <p:cNvSpPr txBox="1"/>
          <p:nvPr/>
        </p:nvSpPr>
        <p:spPr>
          <a:xfrm>
            <a:off x="6494329" y="2495737"/>
            <a:ext cx="2491796" cy="150810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rgbClr val="5160FF"/>
                </a:solidFill>
              </a:rPr>
              <a:t>with prey</a:t>
            </a:r>
          </a:p>
          <a:p>
            <a:pPr algn="ctr"/>
            <a:endParaRPr lang="en-US" dirty="0">
              <a:solidFill>
                <a:srgbClr val="5160FF"/>
              </a:solidFill>
            </a:endParaRPr>
          </a:p>
          <a:p>
            <a:pPr marL="285750" indent="-285750">
              <a:buFontTx/>
              <a:buChar char="-"/>
            </a:pPr>
            <a:r>
              <a:rPr lang="en-US" sz="1400" dirty="0">
                <a:solidFill>
                  <a:srgbClr val="5160FF"/>
                </a:solidFill>
              </a:rPr>
              <a:t>took more foraging trips – significant effect of prey</a:t>
            </a:r>
          </a:p>
          <a:p>
            <a:endParaRPr lang="en-US" sz="1400" dirty="0">
              <a:solidFill>
                <a:srgbClr val="5160FF"/>
              </a:solidFill>
            </a:endParaRPr>
          </a:p>
          <a:p>
            <a:pPr marL="285750" indent="-285750">
              <a:buFontTx/>
              <a:buChar char="-"/>
            </a:pPr>
            <a:r>
              <a:rPr lang="en-US" sz="1400" dirty="0">
                <a:solidFill>
                  <a:srgbClr val="5160FF"/>
                </a:solidFill>
              </a:rPr>
              <a:t>no pH effect on trips taken</a:t>
            </a:r>
          </a:p>
        </p:txBody>
      </p:sp>
      <p:pic>
        <p:nvPicPr>
          <p:cNvPr id="11" name="Picture 10" descr="A comparison of a graph&#10;&#10;Description automatically generated with medium confidence">
            <a:extLst>
              <a:ext uri="{FF2B5EF4-FFF2-40B4-BE49-F238E27FC236}">
                <a16:creationId xmlns:a16="http://schemas.microsoft.com/office/drawing/2014/main" id="{A05EFBF1-D521-4097-BB30-8C0F2BD789E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7875" y="587055"/>
            <a:ext cx="6099424" cy="4295663"/>
          </a:xfrm>
          <a:prstGeom prst="rect">
            <a:avLst/>
          </a:prstGeom>
          <a:ln w="25400">
            <a:solidFill>
              <a:schemeClr val="tx1"/>
            </a:solidFill>
          </a:ln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97A2EEAC-6444-4850-DA87-68D757EDE57A}"/>
              </a:ext>
            </a:extLst>
          </p:cNvPr>
          <p:cNvSpPr/>
          <p:nvPr/>
        </p:nvSpPr>
        <p:spPr>
          <a:xfrm>
            <a:off x="3398479" y="587055"/>
            <a:ext cx="2714915" cy="404708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99404658-EA8E-2EBC-85F8-92EF1CD9A79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917" b="92917" l="3667" r="92667">
                        <a14:foregroundMark x1="11667" y1="49167" x2="5000" y2="63333"/>
                        <a14:foregroundMark x1="5000" y1="63333" x2="3667" y2="79583"/>
                        <a14:foregroundMark x1="3667" y1="79583" x2="6667" y2="84167"/>
                        <a14:foregroundMark x1="39569" y1="92587" x2="41000" y2="92917"/>
                        <a14:foregroundMark x1="28333" y1="90000" x2="37075" y2="92013"/>
                        <a14:foregroundMark x1="41000" y1="92917" x2="46667" y2="89583"/>
                        <a14:foregroundMark x1="88917" y1="87920" x2="90667" y2="73333"/>
                        <a14:foregroundMark x1="94382" y1="64820" x2="96667" y2="59583"/>
                        <a14:foregroundMark x1="91835" y1="70656" x2="94005" y2="65684"/>
                        <a14:foregroundMark x1="90667" y1="73333" x2="91431" y2="71582"/>
                        <a14:foregroundMark x1="96667" y1="59583" x2="92667" y2="43750"/>
                        <a14:foregroundMark x1="92667" y1="43750" x2="92333" y2="32500"/>
                        <a14:foregroundMark x1="75667" y1="17083" x2="77333" y2="12083"/>
                        <a14:foregroundMark x1="76000" y1="12917" x2="74000" y2="2917"/>
                        <a14:backgroundMark x1="37333" y1="94167" x2="37333" y2="94167"/>
                        <a14:backgroundMark x1="36000" y1="93750" x2="38333" y2="94583"/>
                        <a14:backgroundMark x1="88000" y1="95417" x2="90000" y2="90833"/>
                        <a14:backgroundMark x1="90667" y1="90000" x2="88333" y2="92083"/>
                        <a14:backgroundMark x1="93333" y1="77500" x2="92000" y2="71250"/>
                        <a14:backgroundMark x1="93000" y1="75833" x2="91333" y2="71250"/>
                        <a14:backgroundMark x1="92333" y1="77500" x2="92667" y2="70833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1792909">
            <a:off x="5224265" y="162405"/>
            <a:ext cx="784886" cy="627909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A05EDA66-E756-299D-280C-5847EB381EB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9922" b="89556" l="9286" r="90714">
                        <a14:foregroundMark x1="11286" y1="60836" x2="9286" y2="71540"/>
                        <a14:foregroundMark x1="9286" y1="71540" x2="9571" y2="75718"/>
                        <a14:foregroundMark x1="19000" y1="31332" x2="13571" y2="37337"/>
                        <a14:foregroundMark x1="13571" y1="37337" x2="16571" y2="32115"/>
                        <a14:foregroundMark x1="16714" y1="31593" x2="10286" y2="39687"/>
                        <a14:foregroundMark x1="87857" y1="40470" x2="90429" y2="51436"/>
                        <a14:foregroundMark x1="90429" y1="51436" x2="90714" y2="41514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328228" y="310651"/>
            <a:ext cx="718268" cy="392996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C0CF7925-91B4-1D6F-1B89-2866E00BE26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917" b="92917" l="3667" r="92667">
                        <a14:foregroundMark x1="11667" y1="49167" x2="5000" y2="63333"/>
                        <a14:foregroundMark x1="5000" y1="63333" x2="3667" y2="79583"/>
                        <a14:foregroundMark x1="3667" y1="79583" x2="6667" y2="84167"/>
                        <a14:foregroundMark x1="39569" y1="92587" x2="41000" y2="92917"/>
                        <a14:foregroundMark x1="28333" y1="90000" x2="37075" y2="92013"/>
                        <a14:foregroundMark x1="41000" y1="92917" x2="46667" y2="89583"/>
                        <a14:foregroundMark x1="88917" y1="87920" x2="90667" y2="73333"/>
                        <a14:foregroundMark x1="94382" y1="64820" x2="96667" y2="59583"/>
                        <a14:foregroundMark x1="91835" y1="70656" x2="94005" y2="65684"/>
                        <a14:foregroundMark x1="90667" y1="73333" x2="91431" y2="71582"/>
                        <a14:foregroundMark x1="96667" y1="59583" x2="92667" y2="43750"/>
                        <a14:foregroundMark x1="92667" y1="43750" x2="92333" y2="32500"/>
                        <a14:foregroundMark x1="75667" y1="17083" x2="77333" y2="12083"/>
                        <a14:foregroundMark x1="76000" y1="12917" x2="74000" y2="2917"/>
                        <a14:backgroundMark x1="37333" y1="94167" x2="37333" y2="94167"/>
                        <a14:backgroundMark x1="36000" y1="93750" x2="38333" y2="94583"/>
                        <a14:backgroundMark x1="88000" y1="95417" x2="90000" y2="90833"/>
                        <a14:backgroundMark x1="90667" y1="90000" x2="88333" y2="92083"/>
                        <a14:backgroundMark x1="93333" y1="77500" x2="92000" y2="71250"/>
                        <a14:backgroundMark x1="93000" y1="75833" x2="91333" y2="71250"/>
                        <a14:backgroundMark x1="92333" y1="77500" x2="92667" y2="70833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1792909">
            <a:off x="2601684" y="191820"/>
            <a:ext cx="784886" cy="627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04922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6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903061-0975-38DB-0F3E-A3E524FA74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24750" y="159275"/>
            <a:ext cx="2431500" cy="572700"/>
          </a:xfrm>
        </p:spPr>
        <p:txBody>
          <a:bodyPr/>
          <a:lstStyle/>
          <a:p>
            <a:r>
              <a:rPr lang="en-US" dirty="0"/>
              <a:t>Conclusions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C7A7E2A3-F0EB-C6E6-A246-E1F0A35B1CBB}"/>
              </a:ext>
            </a:extLst>
          </p:cNvPr>
          <p:cNvSpPr txBox="1">
            <a:spLocks/>
          </p:cNvSpPr>
          <p:nvPr/>
        </p:nvSpPr>
        <p:spPr>
          <a:xfrm>
            <a:off x="5665958" y="159275"/>
            <a:ext cx="2431500" cy="572700"/>
          </a:xfrm>
          <a:prstGeom prst="rect">
            <a:avLst/>
          </a:prstGeom>
          <a:solidFill>
            <a:schemeClr val="bg1"/>
          </a:solidFill>
          <a:ln w="31750" cap="sq">
            <a:solidFill>
              <a:schemeClr val="tx1">
                <a:lumMod val="75000"/>
                <a:lumOff val="25000"/>
              </a:schemeClr>
            </a:solidFill>
            <a:miter lim="800000"/>
          </a:ln>
        </p:spPr>
        <p:txBody>
          <a:bodyPr spcFirstLastPara="1" vert="horz" wrap="square" lIns="91425" tIns="91425" rIns="91425" bIns="91425" rtlCol="0" anchor="t" anchorCtr="0">
            <a:normAutofit/>
          </a:bodyPr>
          <a:lstStyle>
            <a:lvl1pPr lvl="0" algn="ctr" defTabSz="6858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100" kern="1200" cap="all" spc="15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r>
              <a:rPr lang="en-US" dirty="0"/>
              <a:t>Future work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4D108856-9115-2EFC-AC36-7AC8D86968F7}"/>
              </a:ext>
            </a:extLst>
          </p:cNvPr>
          <p:cNvCxnSpPr>
            <a:cxnSpLocks/>
          </p:cNvCxnSpPr>
          <p:nvPr/>
        </p:nvCxnSpPr>
        <p:spPr>
          <a:xfrm flipV="1">
            <a:off x="4572000" y="0"/>
            <a:ext cx="0" cy="514350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10" descr="A large machine in a room&#10;&#10;Description automatically generated">
            <a:extLst>
              <a:ext uri="{FF2B5EF4-FFF2-40B4-BE49-F238E27FC236}">
                <a16:creationId xmlns:a16="http://schemas.microsoft.com/office/drawing/2014/main" id="{9D06DE6C-A784-F6D5-3921-E2FC823345C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30471" y="2172643"/>
            <a:ext cx="2702474" cy="2709247"/>
          </a:xfrm>
          <a:prstGeom prst="rect">
            <a:avLst/>
          </a:prstGeom>
          <a:ln w="25400">
            <a:solidFill>
              <a:schemeClr val="tx1"/>
            </a:solidFill>
          </a:ln>
        </p:spPr>
      </p:pic>
      <p:pic>
        <p:nvPicPr>
          <p:cNvPr id="13" name="Picture 12" descr="A person pulling a metal basket into a dock&#10;&#10;Description automatically generated">
            <a:extLst>
              <a:ext uri="{FF2B5EF4-FFF2-40B4-BE49-F238E27FC236}">
                <a16:creationId xmlns:a16="http://schemas.microsoft.com/office/drawing/2014/main" id="{0830F386-0A6E-AFF1-889B-3F687183250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3901" y="2767651"/>
            <a:ext cx="3173194" cy="2114239"/>
          </a:xfrm>
          <a:prstGeom prst="rect">
            <a:avLst/>
          </a:prstGeom>
          <a:ln w="25400">
            <a:solidFill>
              <a:schemeClr val="tx1"/>
            </a:solidFill>
          </a:ln>
        </p:spPr>
      </p:pic>
      <p:sp>
        <p:nvSpPr>
          <p:cNvPr id="14" name="Rounded Rectangle 13">
            <a:extLst>
              <a:ext uri="{FF2B5EF4-FFF2-40B4-BE49-F238E27FC236}">
                <a16:creationId xmlns:a16="http://schemas.microsoft.com/office/drawing/2014/main" id="{B70E8CA6-DFAB-393B-0A38-9D49CE787C5D}"/>
              </a:ext>
            </a:extLst>
          </p:cNvPr>
          <p:cNvSpPr/>
          <p:nvPr/>
        </p:nvSpPr>
        <p:spPr>
          <a:xfrm>
            <a:off x="4793983" y="831750"/>
            <a:ext cx="4175450" cy="572700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What physiological mechanism can help describe the resiliency seen in the low-pH lobsters?</a:t>
            </a:r>
          </a:p>
        </p:txBody>
      </p:sp>
      <p:sp>
        <p:nvSpPr>
          <p:cNvPr id="15" name="Rounded Rectangle 14">
            <a:extLst>
              <a:ext uri="{FF2B5EF4-FFF2-40B4-BE49-F238E27FC236}">
                <a16:creationId xmlns:a16="http://schemas.microsoft.com/office/drawing/2014/main" id="{A7311E6F-0DC9-C6BE-0E26-DF9422EAFBFB}"/>
              </a:ext>
            </a:extLst>
          </p:cNvPr>
          <p:cNvSpPr/>
          <p:nvPr/>
        </p:nvSpPr>
        <p:spPr>
          <a:xfrm>
            <a:off x="4793983" y="1504225"/>
            <a:ext cx="4175450" cy="572700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Did pH affect the time it took for the lobsters to successfully feed?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DAEF7364-AD07-3BF3-FD49-4A5EF1C31755}"/>
              </a:ext>
            </a:extLst>
          </p:cNvPr>
          <p:cNvSpPr txBox="1"/>
          <p:nvPr/>
        </p:nvSpPr>
        <p:spPr>
          <a:xfrm>
            <a:off x="5486458" y="4881890"/>
            <a:ext cx="151704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>
                <a:solidFill>
                  <a:srgbClr val="C00000"/>
                </a:solidFill>
              </a:rPr>
              <a:t>Alexandra Hatch, UNH</a:t>
            </a:r>
          </a:p>
        </p:txBody>
      </p:sp>
      <p:sp>
        <p:nvSpPr>
          <p:cNvPr id="17" name="Rounded Rectangle 16">
            <a:extLst>
              <a:ext uri="{FF2B5EF4-FFF2-40B4-BE49-F238E27FC236}">
                <a16:creationId xmlns:a16="http://schemas.microsoft.com/office/drawing/2014/main" id="{D2727984-4FFB-EE12-CBDC-FF9B89AEDC36}"/>
              </a:ext>
            </a:extLst>
          </p:cNvPr>
          <p:cNvSpPr/>
          <p:nvPr/>
        </p:nvSpPr>
        <p:spPr>
          <a:xfrm>
            <a:off x="87283" y="826373"/>
            <a:ext cx="4350018" cy="572700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Juvenile American lobsters: a resilient life stage in a resilient species that show </a:t>
            </a:r>
            <a:r>
              <a:rPr lang="en-US" sz="1400" b="1" dirty="0"/>
              <a:t>large individual variability</a:t>
            </a:r>
          </a:p>
        </p:txBody>
      </p:sp>
      <p:sp>
        <p:nvSpPr>
          <p:cNvPr id="18" name="Rounded Rectangle 17">
            <a:extLst>
              <a:ext uri="{FF2B5EF4-FFF2-40B4-BE49-F238E27FC236}">
                <a16:creationId xmlns:a16="http://schemas.microsoft.com/office/drawing/2014/main" id="{5730165E-BC8D-3F54-FBE0-5A79C35340E3}"/>
              </a:ext>
            </a:extLst>
          </p:cNvPr>
          <p:cNvSpPr/>
          <p:nvPr/>
        </p:nvSpPr>
        <p:spPr>
          <a:xfrm>
            <a:off x="87283" y="1463463"/>
            <a:ext cx="4350018" cy="572700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The intertidal environment is extremely dynamic – exposed to different ranges of pH throughout a day </a:t>
            </a:r>
          </a:p>
        </p:txBody>
      </p:sp>
      <p:sp>
        <p:nvSpPr>
          <p:cNvPr id="19" name="Rounded Rectangle 18">
            <a:extLst>
              <a:ext uri="{FF2B5EF4-FFF2-40B4-BE49-F238E27FC236}">
                <a16:creationId xmlns:a16="http://schemas.microsoft.com/office/drawing/2014/main" id="{373F3721-9300-4CF8-E05B-402E9D3CD1BD}"/>
              </a:ext>
            </a:extLst>
          </p:cNvPr>
          <p:cNvSpPr/>
          <p:nvPr/>
        </p:nvSpPr>
        <p:spPr>
          <a:xfrm>
            <a:off x="87283" y="2115557"/>
            <a:ext cx="4350018" cy="572700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Resilient enough to sustain normal locomotion and still find food despite continuous exposure.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685A47C3-E580-9E14-2207-13E89AD700AB}"/>
              </a:ext>
            </a:extLst>
          </p:cNvPr>
          <p:cNvSpPr txBox="1"/>
          <p:nvPr/>
        </p:nvSpPr>
        <p:spPr>
          <a:xfrm>
            <a:off x="601507" y="4881890"/>
            <a:ext cx="151704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>
                <a:solidFill>
                  <a:srgbClr val="C00000"/>
                </a:solidFill>
              </a:rPr>
              <a:t>Alexandra Hatch, UNH</a:t>
            </a:r>
          </a:p>
        </p:txBody>
      </p:sp>
    </p:spTree>
    <p:extLst>
      <p:ext uri="{BB962C8B-B14F-4D97-AF65-F5344CB8AC3E}">
        <p14:creationId xmlns:p14="http://schemas.microsoft.com/office/powerpoint/2010/main" val="32728666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4" grpId="0" animBg="1"/>
      <p:bldP spid="15" grpId="0" animBg="1"/>
      <p:bldP spid="1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3FB6DB-670C-D946-842B-ED6782E18F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31294" y="1146661"/>
            <a:ext cx="3281408" cy="423346"/>
          </a:xfrm>
        </p:spPr>
        <p:txBody>
          <a:bodyPr>
            <a:normAutofit fontScale="90000"/>
          </a:bodyPr>
          <a:lstStyle/>
          <a:p>
            <a:r>
              <a:rPr lang="en-US" dirty="0"/>
              <a:t>Acknowledgements</a:t>
            </a: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E6C74A47-1B5C-457C-8E30-72487C482D4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58866977"/>
              </p:ext>
            </p:extLst>
          </p:nvPr>
        </p:nvGraphicFramePr>
        <p:xfrm>
          <a:off x="1052510" y="1913798"/>
          <a:ext cx="7038977" cy="1828800"/>
        </p:xfrm>
        <a:graphic>
          <a:graphicData uri="http://schemas.openxmlformats.org/drawingml/2006/table">
            <a:tbl>
              <a:tblPr bandRow="1">
                <a:tableStyleId>{16D9F66E-5EB9-4882-86FB-DCBF35E3C3E4}</a:tableStyleId>
              </a:tblPr>
              <a:tblGrid>
                <a:gridCol w="7038977">
                  <a:extLst>
                    <a:ext uri="{9D8B030D-6E8A-4147-A177-3AD203B41FA5}">
                      <a16:colId xmlns:a16="http://schemas.microsoft.com/office/drawing/2014/main" val="275525016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Ben </a:t>
                      </a:r>
                      <a:r>
                        <a:rPr lang="en-US" sz="2400" dirty="0" err="1"/>
                        <a:t>Gutzler</a:t>
                      </a:r>
                      <a:r>
                        <a:rPr lang="en-US" sz="2400" dirty="0"/>
                        <a:t>, Jason Goldstein, and Winsor Watson III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1603628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Nate </a:t>
                      </a:r>
                      <a:r>
                        <a:rPr lang="en-US" sz="2400" dirty="0" err="1"/>
                        <a:t>Rennels</a:t>
                      </a:r>
                      <a:r>
                        <a:rPr lang="en-US" sz="2400" dirty="0"/>
                        <a:t> and Franny Lux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2983108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Johnny Lamond, </a:t>
                      </a:r>
                      <a:r>
                        <a:rPr lang="en-US" sz="2400" dirty="0" err="1"/>
                        <a:t>Reka</a:t>
                      </a:r>
                      <a:r>
                        <a:rPr lang="en-US" sz="2400" dirty="0"/>
                        <a:t> </a:t>
                      </a:r>
                      <a:r>
                        <a:rPr lang="en-US" sz="2400" dirty="0" err="1"/>
                        <a:t>Ivanyi</a:t>
                      </a:r>
                      <a:r>
                        <a:rPr lang="en-US" sz="2400" dirty="0"/>
                        <a:t>, Sophia Roy, &amp; MEFB 503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9460555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Kyrie Newby, Michaela Edwards, and Kaitlin Van </a:t>
                      </a:r>
                      <a:r>
                        <a:rPr lang="en-US" sz="2400" dirty="0" err="1"/>
                        <a:t>Volkom</a:t>
                      </a:r>
                      <a:endParaRPr lang="en-US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7487408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2931770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2A3751-8D25-D369-EC71-393A520D141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038475" y="1954530"/>
            <a:ext cx="3067050" cy="1234440"/>
          </a:xfrm>
        </p:spPr>
        <p:txBody>
          <a:bodyPr/>
          <a:lstStyle/>
          <a:p>
            <a:r>
              <a:rPr lang="en-US" dirty="0"/>
              <a:t>Thank you!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AC3ADE1-2100-4376-5B35-B897AB7C4C9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8817" y="264796"/>
            <a:ext cx="2592266" cy="4613908"/>
          </a:xfrm>
          <a:prstGeom prst="rect">
            <a:avLst/>
          </a:prstGeom>
          <a:ln w="31750">
            <a:solidFill>
              <a:schemeClr val="tx1"/>
            </a:solidFill>
          </a:ln>
        </p:spPr>
      </p:pic>
      <p:pic>
        <p:nvPicPr>
          <p:cNvPr id="6" name="Picture 5" descr="A person in a blue jacket&#10;&#10;Description automatically generated">
            <a:extLst>
              <a:ext uri="{FF2B5EF4-FFF2-40B4-BE49-F238E27FC236}">
                <a16:creationId xmlns:a16="http://schemas.microsoft.com/office/drawing/2014/main" id="{C9739369-7015-8637-0AE6-7FE88466D68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>
            <a:off x="5910872" y="1275617"/>
            <a:ext cx="3456353" cy="2592265"/>
          </a:xfrm>
          <a:prstGeom prst="rect">
            <a:avLst/>
          </a:prstGeom>
          <a:ln w="2540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8490797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903061-0975-38DB-0F3E-A3E524FA74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24750" y="159275"/>
            <a:ext cx="2431500" cy="572700"/>
          </a:xfrm>
        </p:spPr>
        <p:txBody>
          <a:bodyPr/>
          <a:lstStyle/>
          <a:p>
            <a:r>
              <a:rPr lang="en-US" dirty="0"/>
              <a:t>Conclusions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C7A7E2A3-F0EB-C6E6-A246-E1F0A35B1CBB}"/>
              </a:ext>
            </a:extLst>
          </p:cNvPr>
          <p:cNvSpPr txBox="1">
            <a:spLocks/>
          </p:cNvSpPr>
          <p:nvPr/>
        </p:nvSpPr>
        <p:spPr>
          <a:xfrm>
            <a:off x="5665958" y="159275"/>
            <a:ext cx="2431500" cy="572700"/>
          </a:xfrm>
          <a:prstGeom prst="rect">
            <a:avLst/>
          </a:prstGeom>
          <a:solidFill>
            <a:schemeClr val="bg1"/>
          </a:solidFill>
          <a:ln w="31750" cap="sq">
            <a:solidFill>
              <a:schemeClr val="tx1">
                <a:lumMod val="75000"/>
                <a:lumOff val="25000"/>
              </a:schemeClr>
            </a:solidFill>
            <a:miter lim="800000"/>
          </a:ln>
        </p:spPr>
        <p:txBody>
          <a:bodyPr spcFirstLastPara="1" vert="horz" wrap="square" lIns="91425" tIns="91425" rIns="91425" bIns="91425" rtlCol="0" anchor="t" anchorCtr="0">
            <a:normAutofit/>
          </a:bodyPr>
          <a:lstStyle>
            <a:lvl1pPr lvl="0" algn="ctr" defTabSz="6858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100" kern="1200" cap="all" spc="15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r>
              <a:rPr lang="en-US" dirty="0"/>
              <a:t>Future work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4D108856-9115-2EFC-AC36-7AC8D86968F7}"/>
              </a:ext>
            </a:extLst>
          </p:cNvPr>
          <p:cNvCxnSpPr>
            <a:cxnSpLocks/>
          </p:cNvCxnSpPr>
          <p:nvPr/>
        </p:nvCxnSpPr>
        <p:spPr>
          <a:xfrm flipV="1">
            <a:off x="4572000" y="0"/>
            <a:ext cx="0" cy="514350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10" descr="A large machine in a room&#10;&#10;Description automatically generated">
            <a:extLst>
              <a:ext uri="{FF2B5EF4-FFF2-40B4-BE49-F238E27FC236}">
                <a16:creationId xmlns:a16="http://schemas.microsoft.com/office/drawing/2014/main" id="{9D06DE6C-A784-F6D5-3921-E2FC823345C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30471" y="2172643"/>
            <a:ext cx="2702474" cy="2709247"/>
          </a:xfrm>
          <a:prstGeom prst="rect">
            <a:avLst/>
          </a:prstGeom>
          <a:ln w="25400">
            <a:solidFill>
              <a:schemeClr val="tx1"/>
            </a:solidFill>
          </a:ln>
        </p:spPr>
      </p:pic>
      <p:pic>
        <p:nvPicPr>
          <p:cNvPr id="13" name="Picture 12" descr="A person pulling a metal basket into a dock&#10;&#10;Description automatically generated">
            <a:extLst>
              <a:ext uri="{FF2B5EF4-FFF2-40B4-BE49-F238E27FC236}">
                <a16:creationId xmlns:a16="http://schemas.microsoft.com/office/drawing/2014/main" id="{0830F386-0A6E-AFF1-889B-3F687183250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3901" y="2767651"/>
            <a:ext cx="3173194" cy="2114239"/>
          </a:xfrm>
          <a:prstGeom prst="rect">
            <a:avLst/>
          </a:prstGeom>
          <a:ln w="25400">
            <a:solidFill>
              <a:schemeClr val="tx1"/>
            </a:solidFill>
          </a:ln>
        </p:spPr>
      </p:pic>
      <p:sp>
        <p:nvSpPr>
          <p:cNvPr id="14" name="Rounded Rectangle 13">
            <a:extLst>
              <a:ext uri="{FF2B5EF4-FFF2-40B4-BE49-F238E27FC236}">
                <a16:creationId xmlns:a16="http://schemas.microsoft.com/office/drawing/2014/main" id="{B70E8CA6-DFAB-393B-0A38-9D49CE787C5D}"/>
              </a:ext>
            </a:extLst>
          </p:cNvPr>
          <p:cNvSpPr/>
          <p:nvPr/>
        </p:nvSpPr>
        <p:spPr>
          <a:xfrm>
            <a:off x="4793983" y="831750"/>
            <a:ext cx="4175450" cy="572700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What physiological mechanism can help describe the resiliency seen in the low-pH lobsters?</a:t>
            </a:r>
          </a:p>
        </p:txBody>
      </p:sp>
      <p:sp>
        <p:nvSpPr>
          <p:cNvPr id="15" name="Rounded Rectangle 14">
            <a:extLst>
              <a:ext uri="{FF2B5EF4-FFF2-40B4-BE49-F238E27FC236}">
                <a16:creationId xmlns:a16="http://schemas.microsoft.com/office/drawing/2014/main" id="{A7311E6F-0DC9-C6BE-0E26-DF9422EAFBFB}"/>
              </a:ext>
            </a:extLst>
          </p:cNvPr>
          <p:cNvSpPr/>
          <p:nvPr/>
        </p:nvSpPr>
        <p:spPr>
          <a:xfrm>
            <a:off x="4793983" y="1504225"/>
            <a:ext cx="4175450" cy="572700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Did pH affect the time it took for the lobsters to successfully feed?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DAEF7364-AD07-3BF3-FD49-4A5EF1C31755}"/>
              </a:ext>
            </a:extLst>
          </p:cNvPr>
          <p:cNvSpPr txBox="1"/>
          <p:nvPr/>
        </p:nvSpPr>
        <p:spPr>
          <a:xfrm>
            <a:off x="5486458" y="4881890"/>
            <a:ext cx="151704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>
                <a:solidFill>
                  <a:srgbClr val="C00000"/>
                </a:solidFill>
              </a:rPr>
              <a:t>Alexandra Hatch, UNH</a:t>
            </a:r>
          </a:p>
        </p:txBody>
      </p:sp>
      <p:sp>
        <p:nvSpPr>
          <p:cNvPr id="17" name="Rounded Rectangle 16">
            <a:extLst>
              <a:ext uri="{FF2B5EF4-FFF2-40B4-BE49-F238E27FC236}">
                <a16:creationId xmlns:a16="http://schemas.microsoft.com/office/drawing/2014/main" id="{D2727984-4FFB-EE12-CBDC-FF9B89AEDC36}"/>
              </a:ext>
            </a:extLst>
          </p:cNvPr>
          <p:cNvSpPr/>
          <p:nvPr/>
        </p:nvSpPr>
        <p:spPr>
          <a:xfrm>
            <a:off x="87283" y="826373"/>
            <a:ext cx="4350018" cy="572700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Juvenile American lobsters: a resilient life stage in a resilient species that show </a:t>
            </a:r>
            <a:r>
              <a:rPr lang="en-US" sz="1400" b="1" dirty="0"/>
              <a:t>large individual variability</a:t>
            </a:r>
          </a:p>
        </p:txBody>
      </p:sp>
      <p:sp>
        <p:nvSpPr>
          <p:cNvPr id="18" name="Rounded Rectangle 17">
            <a:extLst>
              <a:ext uri="{FF2B5EF4-FFF2-40B4-BE49-F238E27FC236}">
                <a16:creationId xmlns:a16="http://schemas.microsoft.com/office/drawing/2014/main" id="{5730165E-BC8D-3F54-FBE0-5A79C35340E3}"/>
              </a:ext>
            </a:extLst>
          </p:cNvPr>
          <p:cNvSpPr/>
          <p:nvPr/>
        </p:nvSpPr>
        <p:spPr>
          <a:xfrm>
            <a:off x="87283" y="1463463"/>
            <a:ext cx="4350018" cy="572700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The intertidal environment is extremely dynamic – exposed to different ranges of pH throughout a day </a:t>
            </a:r>
          </a:p>
        </p:txBody>
      </p:sp>
      <p:sp>
        <p:nvSpPr>
          <p:cNvPr id="19" name="Rounded Rectangle 18">
            <a:extLst>
              <a:ext uri="{FF2B5EF4-FFF2-40B4-BE49-F238E27FC236}">
                <a16:creationId xmlns:a16="http://schemas.microsoft.com/office/drawing/2014/main" id="{373F3721-9300-4CF8-E05B-402E9D3CD1BD}"/>
              </a:ext>
            </a:extLst>
          </p:cNvPr>
          <p:cNvSpPr/>
          <p:nvPr/>
        </p:nvSpPr>
        <p:spPr>
          <a:xfrm>
            <a:off x="87283" y="2115557"/>
            <a:ext cx="4350018" cy="572700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Resilient enough to sustain normal locomotion and still find food despite continuous exposure.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685A47C3-E580-9E14-2207-13E89AD700AB}"/>
              </a:ext>
            </a:extLst>
          </p:cNvPr>
          <p:cNvSpPr txBox="1"/>
          <p:nvPr/>
        </p:nvSpPr>
        <p:spPr>
          <a:xfrm>
            <a:off x="601507" y="4881890"/>
            <a:ext cx="151704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>
                <a:solidFill>
                  <a:srgbClr val="C00000"/>
                </a:solidFill>
              </a:rPr>
              <a:t>Alexandra Hatch, UNH</a:t>
            </a:r>
          </a:p>
        </p:txBody>
      </p:sp>
    </p:spTree>
    <p:extLst>
      <p:ext uri="{BB962C8B-B14F-4D97-AF65-F5344CB8AC3E}">
        <p14:creationId xmlns:p14="http://schemas.microsoft.com/office/powerpoint/2010/main" val="37943341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Chart, scatter chart&#10;&#10;Description automatically generated">
            <a:extLst>
              <a:ext uri="{FF2B5EF4-FFF2-40B4-BE49-F238E27FC236}">
                <a16:creationId xmlns:a16="http://schemas.microsoft.com/office/drawing/2014/main" id="{5F263117-C30C-E9BA-95DC-FC88B8AF31B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45166" y="182968"/>
            <a:ext cx="4853668" cy="3634501"/>
          </a:xfrm>
          <a:prstGeom prst="rect">
            <a:avLst/>
          </a:prstGeom>
          <a:ln w="19050">
            <a:solidFill>
              <a:schemeClr val="dk1"/>
            </a:solidFill>
          </a:ln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0678A11-0565-9F78-59F6-3B5B1F00B572}"/>
              </a:ext>
            </a:extLst>
          </p:cNvPr>
          <p:cNvSpPr txBox="1"/>
          <p:nvPr/>
        </p:nvSpPr>
        <p:spPr>
          <a:xfrm>
            <a:off x="2145166" y="3817469"/>
            <a:ext cx="137449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rgbClr val="C00000"/>
                </a:solidFill>
              </a:rPr>
              <a:t>Doney et al. (2020)</a:t>
            </a:r>
          </a:p>
        </p:txBody>
      </p:sp>
      <p:sp>
        <p:nvSpPr>
          <p:cNvPr id="4" name="Google Shape;83;p15">
            <a:extLst>
              <a:ext uri="{FF2B5EF4-FFF2-40B4-BE49-F238E27FC236}">
                <a16:creationId xmlns:a16="http://schemas.microsoft.com/office/drawing/2014/main" id="{8B9BFC6D-F3D3-4A3E-88B9-814C55E27204}"/>
              </a:ext>
            </a:extLst>
          </p:cNvPr>
          <p:cNvSpPr txBox="1"/>
          <p:nvPr/>
        </p:nvSpPr>
        <p:spPr>
          <a:xfrm>
            <a:off x="1428843" y="4201998"/>
            <a:ext cx="6286314" cy="738633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dk1"/>
                </a:solidFill>
              </a:rPr>
              <a:t>Excess atmospheric CO</a:t>
            </a:r>
            <a:r>
              <a:rPr lang="en" baseline="-25000" dirty="0">
                <a:solidFill>
                  <a:schemeClr val="dk1"/>
                </a:solidFill>
              </a:rPr>
              <a:t>2</a:t>
            </a:r>
            <a:r>
              <a:rPr lang="en" dirty="0">
                <a:solidFill>
                  <a:schemeClr val="dk1"/>
                </a:solidFill>
              </a:rPr>
              <a:t> is being absorbed into the oceans, 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dk1"/>
                </a:solidFill>
              </a:rPr>
              <a:t>resulting in altered carbonate chemistry and decreased pH.</a:t>
            </a:r>
            <a:endParaRPr dirty="0">
              <a:solidFill>
                <a:schemeClr val="dk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89819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picture containing application&#10;&#10;Description automatically generated">
            <a:extLst>
              <a:ext uri="{FF2B5EF4-FFF2-40B4-BE49-F238E27FC236}">
                <a16:creationId xmlns:a16="http://schemas.microsoft.com/office/drawing/2014/main" id="{87608E61-F1E6-AF2E-02A6-2389FDC7F81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26846" y="190837"/>
            <a:ext cx="6690307" cy="3532319"/>
          </a:xfrm>
          <a:prstGeom prst="rect">
            <a:avLst/>
          </a:prstGeom>
          <a:ln w="15875">
            <a:solidFill>
              <a:schemeClr val="tx1"/>
            </a:solidFill>
          </a:ln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01D5FC77-2762-D3A2-595A-18FF70291569}"/>
              </a:ext>
            </a:extLst>
          </p:cNvPr>
          <p:cNvSpPr txBox="1"/>
          <p:nvPr/>
        </p:nvSpPr>
        <p:spPr>
          <a:xfrm>
            <a:off x="6505271" y="3722851"/>
            <a:ext cx="149782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err="1">
                <a:solidFill>
                  <a:srgbClr val="C00000"/>
                </a:solidFill>
              </a:rPr>
              <a:t>Siedlecki</a:t>
            </a:r>
            <a:r>
              <a:rPr lang="en-US" sz="1200" dirty="0">
                <a:solidFill>
                  <a:srgbClr val="C00000"/>
                </a:solidFill>
              </a:rPr>
              <a:t> et al. (2021)</a:t>
            </a:r>
          </a:p>
        </p:txBody>
      </p:sp>
      <p:sp>
        <p:nvSpPr>
          <p:cNvPr id="12" name="Google Shape;83;p15">
            <a:extLst>
              <a:ext uri="{FF2B5EF4-FFF2-40B4-BE49-F238E27FC236}">
                <a16:creationId xmlns:a16="http://schemas.microsoft.com/office/drawing/2014/main" id="{E27CC907-39E1-C4DD-7402-109652A47041}"/>
              </a:ext>
            </a:extLst>
          </p:cNvPr>
          <p:cNvSpPr txBox="1"/>
          <p:nvPr/>
        </p:nvSpPr>
        <p:spPr>
          <a:xfrm>
            <a:off x="1409263" y="4075351"/>
            <a:ext cx="6325472" cy="738633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dk1"/>
                </a:solidFill>
              </a:rPr>
              <a:t>The Gulf of Maine has changed rapidly and is forecasted to 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dk1"/>
                </a:solidFill>
              </a:rPr>
              <a:t>continue this rapid change, especially through ocean acidification.</a:t>
            </a:r>
            <a:endParaRPr dirty="0">
              <a:solidFill>
                <a:schemeClr val="dk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91291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hart, box and whisker chart&#10;&#10;Description automatically generated">
            <a:extLst>
              <a:ext uri="{FF2B5EF4-FFF2-40B4-BE49-F238E27FC236}">
                <a16:creationId xmlns:a16="http://schemas.microsoft.com/office/drawing/2014/main" id="{157A0744-F7B9-6118-3111-AC97AC1ED3E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3963" y="129246"/>
            <a:ext cx="4479007" cy="2370114"/>
          </a:xfrm>
          <a:prstGeom prst="rect">
            <a:avLst/>
          </a:prstGeom>
          <a:ln w="28575">
            <a:solidFill>
              <a:schemeClr val="dk1"/>
            </a:solidFill>
          </a:ln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F9A85824-90EA-AE66-7E97-0464BE1DFE61}"/>
              </a:ext>
            </a:extLst>
          </p:cNvPr>
          <p:cNvSpPr txBox="1"/>
          <p:nvPr/>
        </p:nvSpPr>
        <p:spPr>
          <a:xfrm>
            <a:off x="163127" y="2499360"/>
            <a:ext cx="146783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 err="1">
                <a:solidFill>
                  <a:srgbClr val="C00000"/>
                </a:solidFill>
              </a:rPr>
              <a:t>Kroeker</a:t>
            </a:r>
            <a:r>
              <a:rPr lang="en-US" sz="1100" dirty="0">
                <a:solidFill>
                  <a:srgbClr val="C00000"/>
                </a:solidFill>
              </a:rPr>
              <a:t> et al. (2011)</a:t>
            </a:r>
          </a:p>
        </p:txBody>
      </p:sp>
      <p:graphicFrame>
        <p:nvGraphicFramePr>
          <p:cNvPr id="11" name="Table 6">
            <a:extLst>
              <a:ext uri="{FF2B5EF4-FFF2-40B4-BE49-F238E27FC236}">
                <a16:creationId xmlns:a16="http://schemas.microsoft.com/office/drawing/2014/main" id="{EE759658-13DF-B08F-BECD-9717D4198ED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89275472"/>
              </p:ext>
            </p:extLst>
          </p:nvPr>
        </p:nvGraphicFramePr>
        <p:xfrm>
          <a:off x="233962" y="2768580"/>
          <a:ext cx="4479007" cy="2108504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4479007">
                  <a:extLst>
                    <a:ext uri="{9D8B030D-6E8A-4147-A177-3AD203B41FA5}">
                      <a16:colId xmlns:a16="http://schemas.microsoft.com/office/drawing/2014/main" val="2371947576"/>
                    </a:ext>
                  </a:extLst>
                </a:gridCol>
              </a:tblGrid>
              <a:tr h="546649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Observed Behavioral Impacts </a:t>
                      </a:r>
                    </a:p>
                    <a:p>
                      <a:pPr algn="ctr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of OA on Marine Invertebrates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685395276"/>
                  </a:ext>
                </a:extLst>
              </a:tr>
              <a:tr h="312371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Settlement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111959150"/>
                  </a:ext>
                </a:extLst>
              </a:tr>
              <a:tr h="312371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Habitat Selection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61443224"/>
                  </a:ext>
                </a:extLst>
              </a:tr>
              <a:tr h="312371">
                <a:tc>
                  <a:txBody>
                    <a:bodyPr/>
                    <a:lstStyle/>
                    <a:p>
                      <a:pPr algn="ctr"/>
                      <a:r>
                        <a:rPr lang="en-US" sz="1400" b="0" dirty="0">
                          <a:solidFill>
                            <a:schemeClr val="tx1"/>
                          </a:solidFill>
                        </a:rPr>
                        <a:t>Anti-predatory Responses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025284166"/>
                  </a:ext>
                </a:extLst>
              </a:tr>
              <a:tr h="312371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Locomotion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50242785"/>
                  </a:ext>
                </a:extLst>
              </a:tr>
              <a:tr h="312371"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solidFill>
                            <a:schemeClr val="tx1"/>
                          </a:solidFill>
                        </a:rPr>
                        <a:t>Feeding Patterns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443444963"/>
                  </a:ext>
                </a:extLst>
              </a:tr>
            </a:tbl>
          </a:graphicData>
        </a:graphic>
      </p:graphicFrame>
      <p:sp>
        <p:nvSpPr>
          <p:cNvPr id="12" name="TextBox 11">
            <a:extLst>
              <a:ext uri="{FF2B5EF4-FFF2-40B4-BE49-F238E27FC236}">
                <a16:creationId xmlns:a16="http://schemas.microsoft.com/office/drawing/2014/main" id="{F121039B-D3CE-EB71-0D3A-0E0CC40DC51F}"/>
              </a:ext>
            </a:extLst>
          </p:cNvPr>
          <p:cNvSpPr txBox="1"/>
          <p:nvPr/>
        </p:nvSpPr>
        <p:spPr>
          <a:xfrm>
            <a:off x="163127" y="4844368"/>
            <a:ext cx="146783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>
                <a:solidFill>
                  <a:srgbClr val="C00000"/>
                </a:solidFill>
              </a:rPr>
              <a:t>Wang &amp; Wang (2020)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3C0221D3-1C12-F208-E822-94340704AD39}"/>
              </a:ext>
            </a:extLst>
          </p:cNvPr>
          <p:cNvCxnSpPr>
            <a:cxnSpLocks/>
          </p:cNvCxnSpPr>
          <p:nvPr/>
        </p:nvCxnSpPr>
        <p:spPr>
          <a:xfrm>
            <a:off x="5206315" y="2571750"/>
            <a:ext cx="724435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Left Bracket 13">
            <a:extLst>
              <a:ext uri="{FF2B5EF4-FFF2-40B4-BE49-F238E27FC236}">
                <a16:creationId xmlns:a16="http://schemas.microsoft.com/office/drawing/2014/main" id="{A18E863F-54CA-08BA-931A-040349459800}"/>
              </a:ext>
            </a:extLst>
          </p:cNvPr>
          <p:cNvSpPr/>
          <p:nvPr/>
        </p:nvSpPr>
        <p:spPr>
          <a:xfrm flipH="1">
            <a:off x="4712969" y="1723390"/>
            <a:ext cx="493346" cy="1696720"/>
          </a:xfrm>
          <a:prstGeom prst="leftBracket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6A215BA5-D882-47AF-C1FF-38C2ABD3DA6F}"/>
              </a:ext>
            </a:extLst>
          </p:cNvPr>
          <p:cNvSpPr txBox="1"/>
          <p:nvPr/>
        </p:nvSpPr>
        <p:spPr>
          <a:xfrm>
            <a:off x="5770030" y="1833086"/>
            <a:ext cx="3210843" cy="1477328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Acidification has a range of physiological and behavioral effects that vary greatly depending on the species and life stage of each individual. </a:t>
            </a:r>
          </a:p>
        </p:txBody>
      </p:sp>
    </p:spTree>
    <p:extLst>
      <p:ext uri="{BB962C8B-B14F-4D97-AF65-F5344CB8AC3E}">
        <p14:creationId xmlns:p14="http://schemas.microsoft.com/office/powerpoint/2010/main" val="23410189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picture containing flying, colorful, air&#10;&#10;Description automatically generated">
            <a:extLst>
              <a:ext uri="{FF2B5EF4-FFF2-40B4-BE49-F238E27FC236}">
                <a16:creationId xmlns:a16="http://schemas.microsoft.com/office/drawing/2014/main" id="{E3F9CA17-A228-215B-6DC7-A78D015CC0F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02133" y="115536"/>
            <a:ext cx="1729854" cy="1829271"/>
          </a:xfrm>
          <a:prstGeom prst="rect">
            <a:avLst/>
          </a:prstGeom>
          <a:ln w="15875">
            <a:solidFill>
              <a:schemeClr val="tx1"/>
            </a:solidFill>
          </a:ln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05C29444-E301-08C9-F956-F229B3217E42}"/>
              </a:ext>
            </a:extLst>
          </p:cNvPr>
          <p:cNvSpPr txBox="1"/>
          <p:nvPr/>
        </p:nvSpPr>
        <p:spPr>
          <a:xfrm>
            <a:off x="265145" y="811384"/>
            <a:ext cx="869665" cy="46166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158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OA</a:t>
            </a:r>
          </a:p>
        </p:txBody>
      </p:sp>
      <p:sp>
        <p:nvSpPr>
          <p:cNvPr id="10" name="Right Arrow 9">
            <a:extLst>
              <a:ext uri="{FF2B5EF4-FFF2-40B4-BE49-F238E27FC236}">
                <a16:creationId xmlns:a16="http://schemas.microsoft.com/office/drawing/2014/main" id="{5B4B3F0F-303E-DF77-39E4-D27410DA50F8}"/>
              </a:ext>
            </a:extLst>
          </p:cNvPr>
          <p:cNvSpPr/>
          <p:nvPr/>
        </p:nvSpPr>
        <p:spPr>
          <a:xfrm>
            <a:off x="1315593" y="929379"/>
            <a:ext cx="646430" cy="201583"/>
          </a:xfrm>
          <a:prstGeom prst="right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Right Arrow 10">
            <a:extLst>
              <a:ext uri="{FF2B5EF4-FFF2-40B4-BE49-F238E27FC236}">
                <a16:creationId xmlns:a16="http://schemas.microsoft.com/office/drawing/2014/main" id="{DE705DEB-78DA-8B73-A75E-07ACFDCD3DC8}"/>
              </a:ext>
            </a:extLst>
          </p:cNvPr>
          <p:cNvSpPr/>
          <p:nvPr/>
        </p:nvSpPr>
        <p:spPr>
          <a:xfrm>
            <a:off x="3947140" y="929378"/>
            <a:ext cx="1198880" cy="201583"/>
          </a:xfrm>
          <a:prstGeom prst="right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Google Shape;83;p15">
            <a:extLst>
              <a:ext uri="{FF2B5EF4-FFF2-40B4-BE49-F238E27FC236}">
                <a16:creationId xmlns:a16="http://schemas.microsoft.com/office/drawing/2014/main" id="{E79CE8F6-B73F-FD1B-9F85-90E6482B8C58}"/>
              </a:ext>
            </a:extLst>
          </p:cNvPr>
          <p:cNvSpPr txBox="1"/>
          <p:nvPr/>
        </p:nvSpPr>
        <p:spPr>
          <a:xfrm>
            <a:off x="1337733" y="4041562"/>
            <a:ext cx="6468533" cy="923299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dirty="0">
                <a:solidFill>
                  <a:schemeClr val="dk1"/>
                </a:solidFill>
              </a:rPr>
              <a:t>Studies on the American lobster focus on its larvae. Research on juveniles 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dirty="0">
                <a:solidFill>
                  <a:schemeClr val="dk1"/>
                </a:solidFill>
              </a:rPr>
              <a:t>primarily focuses on their physiology. </a:t>
            </a:r>
            <a:r>
              <a:rPr lang="en-US" sz="1600" b="1" dirty="0">
                <a:solidFill>
                  <a:schemeClr val="dk1"/>
                </a:solidFill>
              </a:rPr>
              <a:t>More research is needed on the 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 dirty="0">
                <a:solidFill>
                  <a:schemeClr val="dk1"/>
                </a:solidFill>
              </a:rPr>
              <a:t>behavioral impacts of OA on juvenile American lobsters</a:t>
            </a:r>
            <a:endParaRPr lang="en-US" sz="1600" dirty="0">
              <a:solidFill>
                <a:schemeClr val="dk1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59A3C29-967B-9A23-D55B-AC9BB2157768}"/>
              </a:ext>
            </a:extLst>
          </p:cNvPr>
          <p:cNvSpPr txBox="1"/>
          <p:nvPr/>
        </p:nvSpPr>
        <p:spPr>
          <a:xfrm>
            <a:off x="265145" y="2829003"/>
            <a:ext cx="869665" cy="46166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158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OA</a:t>
            </a:r>
          </a:p>
        </p:txBody>
      </p:sp>
      <p:pic>
        <p:nvPicPr>
          <p:cNvPr id="15" name="Picture 14" descr="A close-up of a lobster&#10;&#10;Description automatically generated with medium confidence">
            <a:extLst>
              <a:ext uri="{FF2B5EF4-FFF2-40B4-BE49-F238E27FC236}">
                <a16:creationId xmlns:a16="http://schemas.microsoft.com/office/drawing/2014/main" id="{6E904DA1-B9A6-5B19-6F49-1F2A26A7AC7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1909914" y="2342301"/>
            <a:ext cx="2168355" cy="1445323"/>
          </a:xfrm>
          <a:prstGeom prst="rect">
            <a:avLst/>
          </a:prstGeom>
          <a:ln w="15875">
            <a:solidFill>
              <a:schemeClr val="tx1"/>
            </a:solidFill>
          </a:ln>
        </p:spPr>
      </p:pic>
      <p:sp>
        <p:nvSpPr>
          <p:cNvPr id="16" name="Right Arrow 15">
            <a:extLst>
              <a:ext uri="{FF2B5EF4-FFF2-40B4-BE49-F238E27FC236}">
                <a16:creationId xmlns:a16="http://schemas.microsoft.com/office/drawing/2014/main" id="{B02ED653-88EF-2976-C30B-3EBC54A764E4}"/>
              </a:ext>
            </a:extLst>
          </p:cNvPr>
          <p:cNvSpPr/>
          <p:nvPr/>
        </p:nvSpPr>
        <p:spPr>
          <a:xfrm>
            <a:off x="1285593" y="2964171"/>
            <a:ext cx="538193" cy="201583"/>
          </a:xfrm>
          <a:prstGeom prst="right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Right Arrow 16">
            <a:extLst>
              <a:ext uri="{FF2B5EF4-FFF2-40B4-BE49-F238E27FC236}">
                <a16:creationId xmlns:a16="http://schemas.microsoft.com/office/drawing/2014/main" id="{699B0C73-58C0-6A8A-5202-E3A7DAB2C6EF}"/>
              </a:ext>
            </a:extLst>
          </p:cNvPr>
          <p:cNvSpPr/>
          <p:nvPr/>
        </p:nvSpPr>
        <p:spPr>
          <a:xfrm>
            <a:off x="4164396" y="2964171"/>
            <a:ext cx="1413444" cy="219670"/>
          </a:xfrm>
          <a:prstGeom prst="right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4A704BF8-806B-86DC-9D7C-11C351F172F2}"/>
              </a:ext>
            </a:extLst>
          </p:cNvPr>
          <p:cNvSpPr txBox="1"/>
          <p:nvPr/>
        </p:nvSpPr>
        <p:spPr>
          <a:xfrm>
            <a:off x="329802" y="45143"/>
            <a:ext cx="740353" cy="30777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58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/>
              <a:t>Larval</a:t>
            </a: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CE9F436C-26F1-6B93-E345-7596E48FD308}"/>
              </a:ext>
            </a:extLst>
          </p:cNvPr>
          <p:cNvCxnSpPr/>
          <p:nvPr/>
        </p:nvCxnSpPr>
        <p:spPr>
          <a:xfrm>
            <a:off x="-25420" y="2032000"/>
            <a:ext cx="9144000" cy="0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>
            <a:extLst>
              <a:ext uri="{FF2B5EF4-FFF2-40B4-BE49-F238E27FC236}">
                <a16:creationId xmlns:a16="http://schemas.microsoft.com/office/drawing/2014/main" id="{A890D07E-156B-B487-E721-050AC7D1A437}"/>
              </a:ext>
            </a:extLst>
          </p:cNvPr>
          <p:cNvSpPr txBox="1"/>
          <p:nvPr/>
        </p:nvSpPr>
        <p:spPr>
          <a:xfrm>
            <a:off x="329802" y="2079778"/>
            <a:ext cx="740353" cy="30777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58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/>
              <a:t>Juvenile</a:t>
            </a:r>
          </a:p>
        </p:txBody>
      </p:sp>
      <p:graphicFrame>
        <p:nvGraphicFramePr>
          <p:cNvPr id="23" name="Table 13">
            <a:extLst>
              <a:ext uri="{FF2B5EF4-FFF2-40B4-BE49-F238E27FC236}">
                <a16:creationId xmlns:a16="http://schemas.microsoft.com/office/drawing/2014/main" id="{8A01EEC8-0A83-C186-ABD2-EDE9C97B64B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47654977"/>
              </p:ext>
            </p:extLst>
          </p:nvPr>
        </p:nvGraphicFramePr>
        <p:xfrm>
          <a:off x="5720246" y="2639088"/>
          <a:ext cx="3027681" cy="869836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3027681">
                  <a:extLst>
                    <a:ext uri="{9D8B030D-6E8A-4147-A177-3AD203B41FA5}">
                      <a16:colId xmlns:a16="http://schemas.microsoft.com/office/drawing/2014/main" val="4092446754"/>
                    </a:ext>
                  </a:extLst>
                </a:gridCol>
              </a:tblGrid>
              <a:tr h="434918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Increased mortality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16495761"/>
                  </a:ext>
                </a:extLst>
              </a:tr>
              <a:tr h="434918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Slower development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86760185"/>
                  </a:ext>
                </a:extLst>
              </a:tr>
            </a:tbl>
          </a:graphicData>
        </a:graphic>
      </p:graphicFrame>
      <p:sp>
        <p:nvSpPr>
          <p:cNvPr id="25" name="TextBox 24">
            <a:extLst>
              <a:ext uri="{FF2B5EF4-FFF2-40B4-BE49-F238E27FC236}">
                <a16:creationId xmlns:a16="http://schemas.microsoft.com/office/drawing/2014/main" id="{6335BCC5-FB05-54CE-2E43-7A6F5BC9930F}"/>
              </a:ext>
            </a:extLst>
          </p:cNvPr>
          <p:cNvSpPr txBox="1"/>
          <p:nvPr/>
        </p:nvSpPr>
        <p:spPr>
          <a:xfrm>
            <a:off x="2102133" y="1756922"/>
            <a:ext cx="172985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 err="1"/>
              <a:t>Jesica</a:t>
            </a:r>
            <a:r>
              <a:rPr lang="en-US" sz="800" dirty="0"/>
              <a:t> Waller, UMaine</a:t>
            </a: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7B1F0C2D-524B-F403-0B42-DB91BDE052B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78913948"/>
              </p:ext>
            </p:extLst>
          </p:nvPr>
        </p:nvGraphicFramePr>
        <p:xfrm>
          <a:off x="5412389" y="178638"/>
          <a:ext cx="3335538" cy="1667572"/>
        </p:xfrm>
        <a:graphic>
          <a:graphicData uri="http://schemas.openxmlformats.org/drawingml/2006/table">
            <a:tbl>
              <a:tblPr bandRow="1">
                <a:tableStyleId>{69CF1AB2-1976-4502-BF36-3FF5EA218861}</a:tableStyleId>
              </a:tblPr>
              <a:tblGrid>
                <a:gridCol w="3335538">
                  <a:extLst>
                    <a:ext uri="{9D8B030D-6E8A-4147-A177-3AD203B41FA5}">
                      <a16:colId xmlns:a16="http://schemas.microsoft.com/office/drawing/2014/main" val="739695525"/>
                    </a:ext>
                  </a:extLst>
                </a:gridCol>
              </a:tblGrid>
              <a:tr h="416893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Lower survival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99937278"/>
                  </a:ext>
                </a:extLst>
              </a:tr>
              <a:tr h="416893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Decreased time between molts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96245967"/>
                  </a:ext>
                </a:extLst>
              </a:tr>
              <a:tr h="416893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Altered development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0999862"/>
                  </a:ext>
                </a:extLst>
              </a:tr>
              <a:tr h="416893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Altered feeding rates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0881282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626024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2" grpId="0" animBg="1"/>
      <p:bldP spid="14" grpId="0" animBg="1"/>
      <p:bldP spid="16" grpId="0" animBg="1"/>
      <p:bldP spid="17" grpId="0" animBg="1"/>
      <p:bldP spid="18" grpId="0" animBg="1"/>
      <p:bldP spid="21" grpId="0" animBg="1"/>
      <p:bldP spid="2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83;p15">
            <a:extLst>
              <a:ext uri="{FF2B5EF4-FFF2-40B4-BE49-F238E27FC236}">
                <a16:creationId xmlns:a16="http://schemas.microsoft.com/office/drawing/2014/main" id="{9BA0EFDE-60CD-6F9E-8B73-0EC8FE8C8093}"/>
              </a:ext>
            </a:extLst>
          </p:cNvPr>
          <p:cNvSpPr txBox="1"/>
          <p:nvPr/>
        </p:nvSpPr>
        <p:spPr>
          <a:xfrm>
            <a:off x="2091696" y="1788850"/>
            <a:ext cx="4960609" cy="1661963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200" dirty="0">
                <a:solidFill>
                  <a:schemeClr val="dk1"/>
                </a:solidFill>
              </a:rPr>
              <a:t>W</a:t>
            </a:r>
            <a:r>
              <a:rPr lang="en-US" sz="3200" dirty="0">
                <a:solidFill>
                  <a:schemeClr val="dk1"/>
                </a:solidFill>
              </a:rPr>
              <a:t>h</a:t>
            </a:r>
            <a:r>
              <a:rPr lang="en" sz="3200" dirty="0">
                <a:solidFill>
                  <a:schemeClr val="dk1"/>
                </a:solidFill>
              </a:rPr>
              <a:t>at are the effects of OA on the foraging behavior of juvenile American lobsters?</a:t>
            </a:r>
            <a:endParaRPr sz="3200" dirty="0">
              <a:solidFill>
                <a:schemeClr val="dk1"/>
              </a:solidFill>
            </a:endParaRPr>
          </a:p>
        </p:txBody>
      </p:sp>
      <p:pic>
        <p:nvPicPr>
          <p:cNvPr id="2" name="Picture 1" descr="A close-up of a lobster&#10;&#10;Description automatically generated with medium confidence">
            <a:extLst>
              <a:ext uri="{FF2B5EF4-FFF2-40B4-BE49-F238E27FC236}">
                <a16:creationId xmlns:a16="http://schemas.microsoft.com/office/drawing/2014/main" id="{4AE588F7-0FF7-21C2-8E89-562FAA895A3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7542519">
            <a:off x="-318334" y="4058742"/>
            <a:ext cx="1447965" cy="965146"/>
          </a:xfrm>
          <a:prstGeom prst="rect">
            <a:avLst/>
          </a:prstGeom>
        </p:spPr>
      </p:pic>
      <p:pic>
        <p:nvPicPr>
          <p:cNvPr id="3" name="Picture 2" descr="A close-up of a lobster&#10;&#10;Description automatically generated with medium confidence">
            <a:extLst>
              <a:ext uri="{FF2B5EF4-FFF2-40B4-BE49-F238E27FC236}">
                <a16:creationId xmlns:a16="http://schemas.microsoft.com/office/drawing/2014/main" id="{F9A387C1-E35F-E983-9CEB-A857B6A1F6F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191154">
            <a:off x="7912109" y="4081074"/>
            <a:ext cx="1447965" cy="965146"/>
          </a:xfrm>
          <a:prstGeom prst="rect">
            <a:avLst/>
          </a:prstGeom>
        </p:spPr>
      </p:pic>
      <p:pic>
        <p:nvPicPr>
          <p:cNvPr id="4" name="Picture 3" descr="A close-up of a lobster&#10;&#10;Description automatically generated with medium confidence">
            <a:extLst>
              <a:ext uri="{FF2B5EF4-FFF2-40B4-BE49-F238E27FC236}">
                <a16:creationId xmlns:a16="http://schemas.microsoft.com/office/drawing/2014/main" id="{E3AB5535-37C7-7C57-4F7B-4BDBD267FF3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205476">
            <a:off x="7867328" y="90512"/>
            <a:ext cx="1447965" cy="965146"/>
          </a:xfrm>
          <a:prstGeom prst="rect">
            <a:avLst/>
          </a:prstGeom>
        </p:spPr>
      </p:pic>
      <p:pic>
        <p:nvPicPr>
          <p:cNvPr id="5" name="Picture 4" descr="A close-up of a lobster&#10;&#10;Description automatically generated with medium confidence">
            <a:extLst>
              <a:ext uri="{FF2B5EF4-FFF2-40B4-BE49-F238E27FC236}">
                <a16:creationId xmlns:a16="http://schemas.microsoft.com/office/drawing/2014/main" id="{0744A704-6279-50A8-CFC7-E88EC7C4754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3064229">
            <a:off x="-104215" y="8543"/>
            <a:ext cx="1447965" cy="965146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DA266A6E-8537-1195-99A7-65DCE3F548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54299" y="911775"/>
            <a:ext cx="3835401" cy="404079"/>
          </a:xfrm>
          <a:ln w="19050">
            <a:solidFill>
              <a:schemeClr val="tx1"/>
            </a:solidFill>
          </a:ln>
        </p:spPr>
        <p:txBody>
          <a:bodyPr anchor="ctr" anchorCtr="0">
            <a:noAutofit/>
          </a:bodyPr>
          <a:lstStyle/>
          <a:p>
            <a:r>
              <a:rPr lang="en-US" sz="2400" dirty="0"/>
              <a:t>Research question</a:t>
            </a:r>
          </a:p>
        </p:txBody>
      </p:sp>
    </p:spTree>
    <p:extLst>
      <p:ext uri="{BB962C8B-B14F-4D97-AF65-F5344CB8AC3E}">
        <p14:creationId xmlns:p14="http://schemas.microsoft.com/office/powerpoint/2010/main" val="21571522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92AA04D2-E142-8035-A359-4F749C98EAD6}"/>
              </a:ext>
            </a:extLst>
          </p:cNvPr>
          <p:cNvCxnSpPr>
            <a:cxnSpLocks/>
          </p:cNvCxnSpPr>
          <p:nvPr/>
        </p:nvCxnSpPr>
        <p:spPr>
          <a:xfrm>
            <a:off x="0" y="2186088"/>
            <a:ext cx="9174209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DD230941-DCF5-D84A-1C9D-D91ACC44EEC4}"/>
              </a:ext>
            </a:extLst>
          </p:cNvPr>
          <p:cNvSpPr txBox="1"/>
          <p:nvPr/>
        </p:nvSpPr>
        <p:spPr>
          <a:xfrm>
            <a:off x="7391483" y="100737"/>
            <a:ext cx="1687285" cy="769441"/>
          </a:xfrm>
          <a:prstGeom prst="rect">
            <a:avLst/>
          </a:prstGeom>
          <a:noFill/>
          <a:ln w="12700">
            <a:solidFill>
              <a:schemeClr val="accent6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>
                <a:solidFill>
                  <a:srgbClr val="C00000"/>
                </a:solidFill>
              </a:rPr>
              <a:t>Exposure Period</a:t>
            </a:r>
          </a:p>
          <a:p>
            <a:pPr algn="ctr"/>
            <a:r>
              <a:rPr lang="en-US" sz="1200" b="1" dirty="0">
                <a:solidFill>
                  <a:srgbClr val="C00000"/>
                </a:solidFill>
              </a:rPr>
              <a:t>10 days</a:t>
            </a:r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55D89034-3A35-3EB6-7A7B-E41EA55FABCA}"/>
              </a:ext>
            </a:extLst>
          </p:cNvPr>
          <p:cNvSpPr/>
          <p:nvPr/>
        </p:nvSpPr>
        <p:spPr>
          <a:xfrm>
            <a:off x="212024" y="562920"/>
            <a:ext cx="4791416" cy="1054564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100" dirty="0">
                <a:solidFill>
                  <a:schemeClr val="tx1"/>
                </a:solidFill>
              </a:rPr>
              <a:t>Juvenile American lobsters were exposed to a pH range between 7.3 and 7.8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6F12185-084F-E73B-76D9-B446B76D2230}"/>
              </a:ext>
            </a:extLst>
          </p:cNvPr>
          <p:cNvSpPr/>
          <p:nvPr/>
        </p:nvSpPr>
        <p:spPr>
          <a:xfrm rot="5400000">
            <a:off x="3319381" y="1492836"/>
            <a:ext cx="2505238" cy="4436714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117475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8" name="Picture 7" descr="A close-up of a lobster&#10;&#10;Description automatically generated with medium confidence">
            <a:extLst>
              <a:ext uri="{FF2B5EF4-FFF2-40B4-BE49-F238E27FC236}">
                <a16:creationId xmlns:a16="http://schemas.microsoft.com/office/drawing/2014/main" id="{D565AE6E-8A80-02C2-DFA8-1FB4B36741A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1220964">
            <a:off x="2682717" y="2596119"/>
            <a:ext cx="1032245" cy="688046"/>
          </a:xfrm>
          <a:prstGeom prst="rect">
            <a:avLst/>
          </a:prstGeom>
        </p:spPr>
      </p:pic>
      <p:sp>
        <p:nvSpPr>
          <p:cNvPr id="10" name="Chord 9">
            <a:extLst>
              <a:ext uri="{FF2B5EF4-FFF2-40B4-BE49-F238E27FC236}">
                <a16:creationId xmlns:a16="http://schemas.microsoft.com/office/drawing/2014/main" id="{91111CDF-FDBC-01CB-D6B3-FC2495C84CF1}"/>
              </a:ext>
            </a:extLst>
          </p:cNvPr>
          <p:cNvSpPr/>
          <p:nvPr/>
        </p:nvSpPr>
        <p:spPr>
          <a:xfrm rot="1233640">
            <a:off x="2461653" y="2606816"/>
            <a:ext cx="953956" cy="678274"/>
          </a:xfrm>
          <a:prstGeom prst="chord">
            <a:avLst/>
          </a:prstGeom>
          <a:solidFill>
            <a:srgbClr val="FF9C00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AE6FC819-2C5E-7693-1EDB-703035F3525A}"/>
              </a:ext>
            </a:extLst>
          </p:cNvPr>
          <p:cNvCxnSpPr>
            <a:cxnSpLocks/>
            <a:stCxn id="5" idx="1"/>
          </p:cNvCxnSpPr>
          <p:nvPr/>
        </p:nvCxnSpPr>
        <p:spPr>
          <a:xfrm>
            <a:off x="4572000" y="2458574"/>
            <a:ext cx="0" cy="1203607"/>
          </a:xfrm>
          <a:prstGeom prst="line">
            <a:avLst/>
          </a:prstGeom>
          <a:ln w="85725"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5" name="Picture 14">
            <a:extLst>
              <a:ext uri="{FF2B5EF4-FFF2-40B4-BE49-F238E27FC236}">
                <a16:creationId xmlns:a16="http://schemas.microsoft.com/office/drawing/2014/main" id="{5AFC099D-FDA3-D601-3203-499954EDC70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2917" b="92917" l="3667" r="92667">
                        <a14:foregroundMark x1="11667" y1="49167" x2="5000" y2="63333"/>
                        <a14:foregroundMark x1="5000" y1="63333" x2="3667" y2="79583"/>
                        <a14:foregroundMark x1="3667" y1="79583" x2="6667" y2="84167"/>
                        <a14:foregroundMark x1="39569" y1="92587" x2="41000" y2="92917"/>
                        <a14:foregroundMark x1="28333" y1="90000" x2="37075" y2="92013"/>
                        <a14:foregroundMark x1="41000" y1="92917" x2="46667" y2="89583"/>
                        <a14:foregroundMark x1="88917" y1="87920" x2="90667" y2="73333"/>
                        <a14:foregroundMark x1="94382" y1="64820" x2="96667" y2="59583"/>
                        <a14:foregroundMark x1="91835" y1="70656" x2="94005" y2="65684"/>
                        <a14:foregroundMark x1="90667" y1="73333" x2="91431" y2="71582"/>
                        <a14:foregroundMark x1="96667" y1="59583" x2="92667" y2="43750"/>
                        <a14:foregroundMark x1="92667" y1="43750" x2="92333" y2="32500"/>
                        <a14:foregroundMark x1="75667" y1="17083" x2="77333" y2="12083"/>
                        <a14:foregroundMark x1="76000" y1="12917" x2="74000" y2="2917"/>
                        <a14:backgroundMark x1="37333" y1="94167" x2="37333" y2="94167"/>
                        <a14:backgroundMark x1="36000" y1="93750" x2="38333" y2="94583"/>
                        <a14:backgroundMark x1="88000" y1="95417" x2="90000" y2="90833"/>
                        <a14:backgroundMark x1="90667" y1="90000" x2="88333" y2="92083"/>
                        <a14:backgroundMark x1="93333" y1="77500" x2="92000" y2="71250"/>
                        <a14:backgroundMark x1="93000" y1="75833" x2="91333" y2="71250"/>
                        <a14:backgroundMark x1="92333" y1="77500" x2="92667" y2="70833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1792909">
            <a:off x="5940028" y="2572080"/>
            <a:ext cx="784886" cy="627909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BB07BF24-E4C4-B53D-2D58-E4D5A9B8496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9922" b="89556" l="9286" r="90714">
                        <a14:foregroundMark x1="11286" y1="60836" x2="9286" y2="71540"/>
                        <a14:foregroundMark x1="9286" y1="71540" x2="9571" y2="75718"/>
                        <a14:foregroundMark x1="19000" y1="31332" x2="13571" y2="37337"/>
                        <a14:foregroundMark x1="13571" y1="37337" x2="16571" y2="32115"/>
                        <a14:foregroundMark x1="16714" y1="31593" x2="10286" y2="39687"/>
                        <a14:foregroundMark x1="87857" y1="40470" x2="90429" y2="51436"/>
                        <a14:foregroundMark x1="90429" y1="51436" x2="90714" y2="41514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043991" y="2720326"/>
            <a:ext cx="718268" cy="392996"/>
          </a:xfrm>
          <a:prstGeom prst="rect">
            <a:avLst/>
          </a:prstGeom>
        </p:spPr>
      </p:pic>
      <p:sp>
        <p:nvSpPr>
          <p:cNvPr id="20" name="Right Arrow 19">
            <a:extLst>
              <a:ext uri="{FF2B5EF4-FFF2-40B4-BE49-F238E27FC236}">
                <a16:creationId xmlns:a16="http://schemas.microsoft.com/office/drawing/2014/main" id="{BF00F5BA-AAE5-CBF2-474B-11C6E73CC00E}"/>
              </a:ext>
            </a:extLst>
          </p:cNvPr>
          <p:cNvSpPr/>
          <p:nvPr/>
        </p:nvSpPr>
        <p:spPr>
          <a:xfrm rot="10800000" flipV="1">
            <a:off x="4822583" y="3954008"/>
            <a:ext cx="1093207" cy="680828"/>
          </a:xfrm>
          <a:prstGeom prst="rightArrow">
            <a:avLst/>
          </a:prstGeom>
          <a:solidFill>
            <a:srgbClr val="0070C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Flow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F0E6A9ED-4FDC-180B-4AA7-B9D710F763F1}"/>
              </a:ext>
            </a:extLst>
          </p:cNvPr>
          <p:cNvSpPr txBox="1"/>
          <p:nvPr/>
        </p:nvSpPr>
        <p:spPr>
          <a:xfrm>
            <a:off x="644534" y="2458574"/>
            <a:ext cx="1484842" cy="553998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500" b="1" dirty="0"/>
              <a:t>Without Prey</a:t>
            </a:r>
          </a:p>
          <a:p>
            <a:pPr algn="ctr"/>
            <a:r>
              <a:rPr lang="en-US" sz="1500" b="1" dirty="0"/>
              <a:t>16 hours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3626F825-1DB9-80F4-D274-F9B2EAA161AA}"/>
              </a:ext>
            </a:extLst>
          </p:cNvPr>
          <p:cNvSpPr txBox="1"/>
          <p:nvPr/>
        </p:nvSpPr>
        <p:spPr>
          <a:xfrm>
            <a:off x="644534" y="3306149"/>
            <a:ext cx="1484841" cy="738664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/>
              <a:t>Experimental Intermission</a:t>
            </a:r>
          </a:p>
          <a:p>
            <a:pPr algn="ctr"/>
            <a:r>
              <a:rPr lang="en-US" sz="1400" b="1" dirty="0"/>
              <a:t>~ 8 hours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C5710CCD-A21C-9064-6840-54B08C7B45C2}"/>
              </a:ext>
            </a:extLst>
          </p:cNvPr>
          <p:cNvSpPr txBox="1"/>
          <p:nvPr/>
        </p:nvSpPr>
        <p:spPr>
          <a:xfrm>
            <a:off x="644534" y="4338390"/>
            <a:ext cx="1484841" cy="584775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/>
              <a:t>With Prey</a:t>
            </a:r>
          </a:p>
          <a:p>
            <a:pPr algn="ctr"/>
            <a:r>
              <a:rPr lang="en-US" sz="1600" b="1" dirty="0"/>
              <a:t>16 hours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9ECFBE32-9A43-B01E-4FD7-D85C7D11A1FE}"/>
              </a:ext>
            </a:extLst>
          </p:cNvPr>
          <p:cNvSpPr/>
          <p:nvPr/>
        </p:nvSpPr>
        <p:spPr>
          <a:xfrm>
            <a:off x="5466015" y="167336"/>
            <a:ext cx="1566334" cy="1845733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41275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33" name="Picture 32" descr="A close-up of a lobster&#10;&#10;Description automatically generated with medium confidence">
            <a:extLst>
              <a:ext uri="{FF2B5EF4-FFF2-40B4-BE49-F238E27FC236}">
                <a16:creationId xmlns:a16="http://schemas.microsoft.com/office/drawing/2014/main" id="{98B35934-5BBE-9DCC-8E83-4AD82ADB26F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7617523">
            <a:off x="6361320" y="430424"/>
            <a:ext cx="802565" cy="534952"/>
          </a:xfrm>
          <a:prstGeom prst="rect">
            <a:avLst/>
          </a:prstGeom>
        </p:spPr>
      </p:pic>
      <p:sp>
        <p:nvSpPr>
          <p:cNvPr id="32" name="Chord 31">
            <a:extLst>
              <a:ext uri="{FF2B5EF4-FFF2-40B4-BE49-F238E27FC236}">
                <a16:creationId xmlns:a16="http://schemas.microsoft.com/office/drawing/2014/main" id="{B3E6E2B5-2173-29D5-7BAE-9DA44C5A6930}"/>
              </a:ext>
            </a:extLst>
          </p:cNvPr>
          <p:cNvSpPr/>
          <p:nvPr/>
        </p:nvSpPr>
        <p:spPr>
          <a:xfrm rot="5773321">
            <a:off x="6469349" y="339955"/>
            <a:ext cx="586508" cy="391717"/>
          </a:xfrm>
          <a:prstGeom prst="chord">
            <a:avLst>
              <a:gd name="adj1" fmla="val 2700000"/>
              <a:gd name="adj2" fmla="val 18020191"/>
            </a:avLst>
          </a:prstGeom>
          <a:solidFill>
            <a:srgbClr val="FF9C00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4948E484-3EE0-D973-AB49-7555E2121940}"/>
              </a:ext>
            </a:extLst>
          </p:cNvPr>
          <p:cNvCxnSpPr>
            <a:cxnSpLocks/>
          </p:cNvCxnSpPr>
          <p:nvPr/>
        </p:nvCxnSpPr>
        <p:spPr>
          <a:xfrm flipH="1">
            <a:off x="6356728" y="1172742"/>
            <a:ext cx="675621" cy="0"/>
          </a:xfrm>
          <a:prstGeom prst="line">
            <a:avLst/>
          </a:prstGeom>
          <a:ln w="47625"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8" name="TextBox 37">
            <a:extLst>
              <a:ext uri="{FF2B5EF4-FFF2-40B4-BE49-F238E27FC236}">
                <a16:creationId xmlns:a16="http://schemas.microsoft.com/office/drawing/2014/main" id="{DC9BB510-A52A-E61A-BEB7-E56C2208C707}"/>
              </a:ext>
            </a:extLst>
          </p:cNvPr>
          <p:cNvSpPr txBox="1"/>
          <p:nvPr/>
        </p:nvSpPr>
        <p:spPr>
          <a:xfrm>
            <a:off x="5566769" y="299653"/>
            <a:ext cx="53490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/>
              <a:t>- pH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BC57021B-95BD-7E69-B6CB-D1FD4234C1DB}"/>
              </a:ext>
            </a:extLst>
          </p:cNvPr>
          <p:cNvSpPr txBox="1"/>
          <p:nvPr/>
        </p:nvSpPr>
        <p:spPr>
          <a:xfrm>
            <a:off x="5838092" y="637857"/>
            <a:ext cx="53490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/>
              <a:t>- pH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64BCD915-5779-1BC0-26B5-945760F754DF}"/>
              </a:ext>
            </a:extLst>
          </p:cNvPr>
          <p:cNvSpPr txBox="1"/>
          <p:nvPr/>
        </p:nvSpPr>
        <p:spPr>
          <a:xfrm>
            <a:off x="6142892" y="344723"/>
            <a:ext cx="53490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/>
              <a:t>- pH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16BD5DBF-3E4D-AE8B-97A7-CF634689202D}"/>
              </a:ext>
            </a:extLst>
          </p:cNvPr>
          <p:cNvSpPr txBox="1"/>
          <p:nvPr/>
        </p:nvSpPr>
        <p:spPr>
          <a:xfrm>
            <a:off x="5543486" y="918812"/>
            <a:ext cx="53490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/>
              <a:t>- pH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5467354A-4114-09A6-9207-69D24478C3C4}"/>
              </a:ext>
            </a:extLst>
          </p:cNvPr>
          <p:cNvSpPr txBox="1"/>
          <p:nvPr/>
        </p:nvSpPr>
        <p:spPr>
          <a:xfrm>
            <a:off x="5603270" y="1238094"/>
            <a:ext cx="53490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/>
              <a:t>- pH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E160D866-2A3D-26F2-71D7-35D04C387396}"/>
              </a:ext>
            </a:extLst>
          </p:cNvPr>
          <p:cNvSpPr txBox="1"/>
          <p:nvPr/>
        </p:nvSpPr>
        <p:spPr>
          <a:xfrm>
            <a:off x="5960154" y="1060800"/>
            <a:ext cx="53490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/>
              <a:t>- pH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B39CF11B-3441-412C-6888-29AB57B635F1}"/>
              </a:ext>
            </a:extLst>
          </p:cNvPr>
          <p:cNvSpPr txBox="1"/>
          <p:nvPr/>
        </p:nvSpPr>
        <p:spPr>
          <a:xfrm>
            <a:off x="5650546" y="1527985"/>
            <a:ext cx="53490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/>
              <a:t>- pH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E1C3A61A-1ADD-1FB1-E814-A2F209C50526}"/>
              </a:ext>
            </a:extLst>
          </p:cNvPr>
          <p:cNvSpPr txBox="1"/>
          <p:nvPr/>
        </p:nvSpPr>
        <p:spPr>
          <a:xfrm>
            <a:off x="6080298" y="1574991"/>
            <a:ext cx="53490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/>
              <a:t>- pH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26A9BDA8-D49A-3E1D-1E8A-ABB41601C982}"/>
              </a:ext>
            </a:extLst>
          </p:cNvPr>
          <p:cNvSpPr txBox="1"/>
          <p:nvPr/>
        </p:nvSpPr>
        <p:spPr>
          <a:xfrm>
            <a:off x="6317809" y="1293285"/>
            <a:ext cx="53490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/>
              <a:t>- pH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883FF689-3E3F-9097-45F2-BF8CEF71115F}"/>
              </a:ext>
            </a:extLst>
          </p:cNvPr>
          <p:cNvSpPr txBox="1"/>
          <p:nvPr/>
        </p:nvSpPr>
        <p:spPr>
          <a:xfrm>
            <a:off x="6545832" y="1575741"/>
            <a:ext cx="53490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/>
              <a:t>- pH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563A75D4-CE13-68DE-40BC-0B336A86E4DC}"/>
              </a:ext>
            </a:extLst>
          </p:cNvPr>
          <p:cNvSpPr txBox="1"/>
          <p:nvPr/>
        </p:nvSpPr>
        <p:spPr>
          <a:xfrm>
            <a:off x="7317765" y="2475051"/>
            <a:ext cx="1687285" cy="769441"/>
          </a:xfrm>
          <a:prstGeom prst="rect">
            <a:avLst/>
          </a:prstGeom>
          <a:noFill/>
          <a:ln w="12700">
            <a:solidFill>
              <a:schemeClr val="accent6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>
                <a:solidFill>
                  <a:srgbClr val="C00000"/>
                </a:solidFill>
              </a:rPr>
              <a:t>Behavioral Assay</a:t>
            </a:r>
          </a:p>
          <a:p>
            <a:pPr algn="ctr"/>
            <a:r>
              <a:rPr lang="en-US" sz="1200" b="1" dirty="0">
                <a:solidFill>
                  <a:srgbClr val="C00000"/>
                </a:solidFill>
              </a:rPr>
              <a:t>~ 2 days</a:t>
            </a:r>
          </a:p>
        </p:txBody>
      </p:sp>
    </p:spTree>
    <p:extLst>
      <p:ext uri="{BB962C8B-B14F-4D97-AF65-F5344CB8AC3E}">
        <p14:creationId xmlns:p14="http://schemas.microsoft.com/office/powerpoint/2010/main" val="33395496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xit" presetSubtype="0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4" grpId="0" animBg="1"/>
      <p:bldP spid="5" grpId="0" animBg="1"/>
      <p:bldP spid="10" grpId="0" animBg="1"/>
      <p:bldP spid="20" grpId="0" animBg="1"/>
      <p:bldP spid="23" grpId="0" animBg="1"/>
      <p:bldP spid="23" grpId="1" animBg="1"/>
      <p:bldP spid="24" grpId="0" animBg="1"/>
      <p:bldP spid="24" grpId="1" animBg="1"/>
      <p:bldP spid="24" grpId="2" animBg="1"/>
      <p:bldP spid="24" grpId="3" animBg="1"/>
      <p:bldP spid="25" grpId="0" animBg="1"/>
      <p:bldP spid="25" grpId="1" animBg="1"/>
      <p:bldP spid="25" grpId="2" animBg="1"/>
      <p:bldP spid="31" grpId="0" animBg="1"/>
      <p:bldP spid="32" grpId="0" animBg="1"/>
      <p:bldP spid="38" grpId="0"/>
      <p:bldP spid="39" grpId="0"/>
      <p:bldP spid="40" grpId="0"/>
      <p:bldP spid="41" grpId="0"/>
      <p:bldP spid="42" grpId="0"/>
      <p:bldP spid="43" grpId="0"/>
      <p:bldP spid="44" grpId="0"/>
      <p:bldP spid="45" grpId="0"/>
      <p:bldP spid="46" grpId="0"/>
      <p:bldP spid="47" grpId="0"/>
      <p:bldP spid="48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B454F97B-6AF3-37A3-F0ED-07B4D698BF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22507" y="461736"/>
            <a:ext cx="2982076" cy="774175"/>
          </a:xfrm>
          <a:ln w="19050">
            <a:solidFill>
              <a:schemeClr val="tx1"/>
            </a:solidFill>
          </a:ln>
        </p:spPr>
        <p:txBody>
          <a:bodyPr anchor="ctr" anchorCtr="0">
            <a:noAutofit/>
          </a:bodyPr>
          <a:lstStyle/>
          <a:p>
            <a:r>
              <a:rPr lang="en-US" sz="1600" dirty="0"/>
              <a:t>Measured Behaviors</a:t>
            </a:r>
            <a:br>
              <a:rPr lang="en-US" sz="1600" dirty="0"/>
            </a:br>
            <a:r>
              <a:rPr lang="en-US" sz="1600" dirty="0"/>
              <a:t> via video recordings</a:t>
            </a:r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A97950E1-90FB-A3EC-7C7E-EEE4C1FC38B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02557068"/>
              </p:ext>
            </p:extLst>
          </p:nvPr>
        </p:nvGraphicFramePr>
        <p:xfrm>
          <a:off x="5168767" y="1414915"/>
          <a:ext cx="3689556" cy="2271561"/>
        </p:xfrm>
        <a:graphic>
          <a:graphicData uri="http://schemas.openxmlformats.org/drawingml/2006/table">
            <a:tbl>
              <a:tblPr bandRow="1">
                <a:tableStyleId>{37CE84F3-28C3-443E-9E96-99CF82512B78}</a:tableStyleId>
              </a:tblPr>
              <a:tblGrid>
                <a:gridCol w="3689556">
                  <a:extLst>
                    <a:ext uri="{9D8B030D-6E8A-4147-A177-3AD203B41FA5}">
                      <a16:colId xmlns:a16="http://schemas.microsoft.com/office/drawing/2014/main" val="782301149"/>
                    </a:ext>
                  </a:extLst>
                </a:gridCol>
              </a:tblGrid>
              <a:tr h="757187"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/>
                        <a:t>1. Time to locate rock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76452516"/>
                  </a:ext>
                </a:extLst>
              </a:tr>
              <a:tr h="757187"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/>
                        <a:t>2. Time spent at rock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48225063"/>
                  </a:ext>
                </a:extLst>
              </a:tr>
              <a:tr h="757187"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/>
                        <a:t>3. Total # of trips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9259172"/>
                  </a:ext>
                </a:extLst>
              </a:tr>
            </a:tbl>
          </a:graphicData>
        </a:graphic>
      </p:graphicFrame>
      <p:pic>
        <p:nvPicPr>
          <p:cNvPr id="11" name="Picture 10">
            <a:extLst>
              <a:ext uri="{FF2B5EF4-FFF2-40B4-BE49-F238E27FC236}">
                <a16:creationId xmlns:a16="http://schemas.microsoft.com/office/drawing/2014/main" id="{DD04685B-7578-D3A5-C503-023A8C3CF78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5969" y="1014530"/>
            <a:ext cx="4775840" cy="2671946"/>
          </a:xfrm>
          <a:prstGeom prst="rect">
            <a:avLst/>
          </a:prstGeom>
          <a:ln w="25400">
            <a:solidFill>
              <a:schemeClr val="tx1"/>
            </a:solidFill>
          </a:ln>
        </p:spPr>
      </p:pic>
      <p:sp>
        <p:nvSpPr>
          <p:cNvPr id="12" name="Google Shape;83;p15">
            <a:extLst>
              <a:ext uri="{FF2B5EF4-FFF2-40B4-BE49-F238E27FC236}">
                <a16:creationId xmlns:a16="http://schemas.microsoft.com/office/drawing/2014/main" id="{A07B00DA-303C-63BD-7DAB-5C2CD5A46F95}"/>
              </a:ext>
            </a:extLst>
          </p:cNvPr>
          <p:cNvSpPr txBox="1"/>
          <p:nvPr/>
        </p:nvSpPr>
        <p:spPr>
          <a:xfrm>
            <a:off x="2035743" y="4128970"/>
            <a:ext cx="5072514" cy="800189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dirty="0">
                <a:solidFill>
                  <a:schemeClr val="dk1"/>
                </a:solidFill>
              </a:rPr>
              <a:t>Each recorded behavior was recorded with and without the presence of prey. </a:t>
            </a:r>
            <a:endParaRPr sz="2000" b="1" dirty="0">
              <a:solidFill>
                <a:schemeClr val="dk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635412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88E3E1-E81D-0B1F-4AFC-FC08B3FA43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5790" y="199271"/>
            <a:ext cx="1796360" cy="503464"/>
          </a:xfrm>
          <a:ln w="19050">
            <a:solidFill>
              <a:schemeClr val="tx1"/>
            </a:solidFill>
          </a:ln>
        </p:spPr>
        <p:txBody>
          <a:bodyPr anchor="ctr" anchorCtr="0">
            <a:noAutofit/>
          </a:bodyPr>
          <a:lstStyle/>
          <a:p>
            <a:r>
              <a:rPr lang="en-US" sz="1600" dirty="0"/>
              <a:t>Time to locate Rock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8E898BF-07A1-5143-E450-AEDA0EA66F9B}"/>
              </a:ext>
            </a:extLst>
          </p:cNvPr>
          <p:cNvSpPr txBox="1"/>
          <p:nvPr/>
        </p:nvSpPr>
        <p:spPr>
          <a:xfrm>
            <a:off x="6285390" y="1397135"/>
            <a:ext cx="2686158" cy="86177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b="1" dirty="0"/>
              <a:t>without prey</a:t>
            </a:r>
          </a:p>
          <a:p>
            <a:pPr algn="ctr"/>
            <a:endParaRPr lang="en-US" dirty="0"/>
          </a:p>
          <a:p>
            <a:pPr marL="285750" indent="-285750">
              <a:buFontTx/>
              <a:buChar char="-"/>
            </a:pPr>
            <a:r>
              <a:rPr lang="en-US" sz="1400" dirty="0"/>
              <a:t>no pH effect on locomotion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2576008-035E-F441-545F-04B3977C4340}"/>
              </a:ext>
            </a:extLst>
          </p:cNvPr>
          <p:cNvSpPr txBox="1"/>
          <p:nvPr/>
        </p:nvSpPr>
        <p:spPr>
          <a:xfrm>
            <a:off x="6285390" y="2631014"/>
            <a:ext cx="2686158" cy="172354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rgbClr val="5160FF"/>
                </a:solidFill>
              </a:rPr>
              <a:t>with prey</a:t>
            </a:r>
          </a:p>
          <a:p>
            <a:pPr algn="ctr"/>
            <a:endParaRPr lang="en-US" dirty="0">
              <a:solidFill>
                <a:srgbClr val="5160FF"/>
              </a:solidFill>
            </a:endParaRPr>
          </a:p>
          <a:p>
            <a:pPr marL="285750" indent="-285750">
              <a:buFontTx/>
              <a:buChar char="-"/>
            </a:pPr>
            <a:r>
              <a:rPr lang="en-US" sz="1400" dirty="0">
                <a:solidFill>
                  <a:srgbClr val="5160FF"/>
                </a:solidFill>
              </a:rPr>
              <a:t>Found the foraging rock faster – significant effect of prey</a:t>
            </a:r>
          </a:p>
          <a:p>
            <a:endParaRPr lang="en-US" sz="1400" dirty="0">
              <a:solidFill>
                <a:srgbClr val="5160FF"/>
              </a:solidFill>
            </a:endParaRPr>
          </a:p>
          <a:p>
            <a:pPr marL="285750" indent="-285750">
              <a:buFontTx/>
              <a:buChar char="-"/>
            </a:pPr>
            <a:r>
              <a:rPr lang="en-US" sz="1400" dirty="0">
                <a:solidFill>
                  <a:srgbClr val="5160FF"/>
                </a:solidFill>
              </a:rPr>
              <a:t>No pH effect on time to locate the rock</a:t>
            </a:r>
          </a:p>
        </p:txBody>
      </p:sp>
      <p:pic>
        <p:nvPicPr>
          <p:cNvPr id="11" name="Picture 10" descr="A comparison of ph and ph on a white background&#10;&#10;Description automatically generated">
            <a:extLst>
              <a:ext uri="{FF2B5EF4-FFF2-40B4-BE49-F238E27FC236}">
                <a16:creationId xmlns:a16="http://schemas.microsoft.com/office/drawing/2014/main" id="{871E0255-5DBF-7F3E-0849-BC35D5F238E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2452" y="808261"/>
            <a:ext cx="5887673" cy="4135968"/>
          </a:xfrm>
          <a:prstGeom prst="rect">
            <a:avLst/>
          </a:prstGeom>
          <a:ln w="25400">
            <a:solidFill>
              <a:schemeClr val="tx1"/>
            </a:solidFill>
          </a:ln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73960865-D5E8-45B7-657F-816902B321FC}"/>
              </a:ext>
            </a:extLst>
          </p:cNvPr>
          <p:cNvSpPr/>
          <p:nvPr/>
        </p:nvSpPr>
        <p:spPr>
          <a:xfrm>
            <a:off x="3300412" y="808261"/>
            <a:ext cx="2674260" cy="390578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F12C76E4-AC60-BE87-B6C4-3126DE9112F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2917" b="92917" l="3667" r="92667">
                        <a14:foregroundMark x1="11667" y1="49167" x2="5000" y2="63333"/>
                        <a14:foregroundMark x1="5000" y1="63333" x2="3667" y2="79583"/>
                        <a14:foregroundMark x1="3667" y1="79583" x2="6667" y2="84167"/>
                        <a14:foregroundMark x1="39569" y1="92587" x2="41000" y2="92917"/>
                        <a14:foregroundMark x1="28333" y1="90000" x2="37075" y2="92013"/>
                        <a14:foregroundMark x1="41000" y1="92917" x2="46667" y2="89583"/>
                        <a14:foregroundMark x1="88917" y1="87920" x2="90667" y2="73333"/>
                        <a14:foregroundMark x1="94382" y1="64820" x2="96667" y2="59583"/>
                        <a14:foregroundMark x1="91835" y1="70656" x2="94005" y2="65684"/>
                        <a14:foregroundMark x1="90667" y1="73333" x2="91431" y2="71582"/>
                        <a14:foregroundMark x1="96667" y1="59583" x2="92667" y2="43750"/>
                        <a14:foregroundMark x1="92667" y1="43750" x2="92333" y2="32500"/>
                        <a14:foregroundMark x1="75667" y1="17083" x2="77333" y2="12083"/>
                        <a14:foregroundMark x1="76000" y1="12917" x2="74000" y2="2917"/>
                        <a14:backgroundMark x1="37333" y1="94167" x2="37333" y2="94167"/>
                        <a14:backgroundMark x1="36000" y1="93750" x2="38333" y2="94583"/>
                        <a14:backgroundMark x1="88000" y1="95417" x2="90000" y2="90833"/>
                        <a14:backgroundMark x1="90667" y1="90000" x2="88333" y2="92083"/>
                        <a14:backgroundMark x1="93333" y1="77500" x2="92000" y2="71250"/>
                        <a14:backgroundMark x1="93000" y1="75833" x2="91333" y2="71250"/>
                        <a14:backgroundMark x1="92333" y1="77500" x2="92667" y2="70833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1792909">
            <a:off x="5008210" y="357991"/>
            <a:ext cx="784886" cy="627909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C5854BD0-D724-EAEA-DFA5-B3CBC237A38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9922" b="89556" l="9286" r="90714">
                        <a14:foregroundMark x1="11286" y1="60836" x2="9286" y2="71540"/>
                        <a14:foregroundMark x1="9286" y1="71540" x2="9571" y2="75718"/>
                        <a14:foregroundMark x1="19000" y1="31332" x2="13571" y2="37337"/>
                        <a14:foregroundMark x1="13571" y1="37337" x2="16571" y2="32115"/>
                        <a14:foregroundMark x1="16714" y1="31593" x2="10286" y2="39687"/>
                        <a14:foregroundMark x1="87857" y1="40470" x2="90429" y2="51436"/>
                        <a14:foregroundMark x1="90429" y1="51436" x2="90714" y2="41514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112173" y="506237"/>
            <a:ext cx="718268" cy="392996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2949D07E-8B9D-5788-B5CB-9E5378BBE0B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2917" b="92917" l="3667" r="92667">
                        <a14:foregroundMark x1="11667" y1="49167" x2="5000" y2="63333"/>
                        <a14:foregroundMark x1="5000" y1="63333" x2="3667" y2="79583"/>
                        <a14:foregroundMark x1="3667" y1="79583" x2="6667" y2="84167"/>
                        <a14:foregroundMark x1="39569" y1="92587" x2="41000" y2="92917"/>
                        <a14:foregroundMark x1="28333" y1="90000" x2="37075" y2="92013"/>
                        <a14:foregroundMark x1="41000" y1="92917" x2="46667" y2="89583"/>
                        <a14:foregroundMark x1="88917" y1="87920" x2="90667" y2="73333"/>
                        <a14:foregroundMark x1="94382" y1="64820" x2="96667" y2="59583"/>
                        <a14:foregroundMark x1="91835" y1="70656" x2="94005" y2="65684"/>
                        <a14:foregroundMark x1="90667" y1="73333" x2="91431" y2="71582"/>
                        <a14:foregroundMark x1="96667" y1="59583" x2="92667" y2="43750"/>
                        <a14:foregroundMark x1="92667" y1="43750" x2="92333" y2="32500"/>
                        <a14:foregroundMark x1="75667" y1="17083" x2="77333" y2="12083"/>
                        <a14:foregroundMark x1="76000" y1="12917" x2="74000" y2="2917"/>
                        <a14:backgroundMark x1="37333" y1="94167" x2="37333" y2="94167"/>
                        <a14:backgroundMark x1="36000" y1="93750" x2="38333" y2="94583"/>
                        <a14:backgroundMark x1="88000" y1="95417" x2="90000" y2="90833"/>
                        <a14:backgroundMark x1="90667" y1="90000" x2="88333" y2="92083"/>
                        <a14:backgroundMark x1="93333" y1="77500" x2="92000" y2="71250"/>
                        <a14:backgroundMark x1="93000" y1="75833" x2="91333" y2="71250"/>
                        <a14:backgroundMark x1="92333" y1="77500" x2="92667" y2="70833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1792909">
            <a:off x="2543929" y="441544"/>
            <a:ext cx="784886" cy="627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59386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3" grpId="0" animBg="1"/>
    </p:bldLst>
  </p:timing>
</p:sld>
</file>

<file path=ppt/theme/theme1.xml><?xml version="1.0" encoding="utf-8"?>
<a:theme xmlns:a="http://schemas.openxmlformats.org/drawingml/2006/main" name="Parcel">
  <a:themeElements>
    <a:clrScheme name="Parcel">
      <a:dk1>
        <a:srgbClr val="000000"/>
      </a:dk1>
      <a:lt1>
        <a:sysClr val="window" lastClr="FFFFFF"/>
      </a:lt1>
      <a:dk2>
        <a:srgbClr val="5E5E5E"/>
      </a:dk2>
      <a:lt2>
        <a:srgbClr val="DDDDDD"/>
      </a:lt2>
      <a:accent1>
        <a:srgbClr val="A6B727"/>
      </a:accent1>
      <a:accent2>
        <a:srgbClr val="418AB3"/>
      </a:accent2>
      <a:accent3>
        <a:srgbClr val="F69200"/>
      </a:accent3>
      <a:accent4>
        <a:srgbClr val="838383"/>
      </a:accent4>
      <a:accent5>
        <a:srgbClr val="FEC306"/>
      </a:accent5>
      <a:accent6>
        <a:srgbClr val="DF5327"/>
      </a:accent6>
      <a:hlink>
        <a:srgbClr val="F59E00"/>
      </a:hlink>
      <a:folHlink>
        <a:srgbClr val="B2B2B2"/>
      </a:folHlink>
    </a:clrScheme>
    <a:fontScheme name="Parcel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Parcel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107000"/>
                <a:lumMod val="103000"/>
              </a:schemeClr>
            </a:gs>
            <a:gs pos="100000">
              <a:schemeClr val="phClr">
                <a:tint val="82000"/>
                <a:satMod val="109000"/>
                <a:lumMod val="103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3000"/>
                <a:lumMod val="100000"/>
              </a:schemeClr>
            </a:gs>
            <a:gs pos="100000">
              <a:schemeClr val="phClr">
                <a:shade val="93000"/>
                <a:satMod val="11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5880" dist="1524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prstMaterial="dkEdge">
            <a:bevelT w="0" h="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7000"/>
                <a:shade val="100000"/>
                <a:satMod val="185000"/>
                <a:lumMod val="120000"/>
              </a:schemeClr>
            </a:gs>
            <a:gs pos="100000">
              <a:schemeClr val="phClr">
                <a:tint val="96000"/>
                <a:shade val="95000"/>
                <a:satMod val="215000"/>
                <a:lumMod val="80000"/>
              </a:schemeClr>
            </a:gs>
          </a:gsLst>
          <a:path path="circle">
            <a:fillToRect l="50000" t="55000" r="125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cel" id="{8BEC4385-4EB9-4D53-BFB5-0EA123736B6D}" vid="{A425FB89-E954-4A2A-81DC-D90804A94DBA}"/>
    </a:ext>
  </a:extLst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Parcel</Template>
  <TotalTime>44468</TotalTime>
  <Words>599</Words>
  <Application>Microsoft Macintosh PowerPoint</Application>
  <PresentationFormat>On-screen Show (16:9)</PresentationFormat>
  <Paragraphs>114</Paragraphs>
  <Slides>15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8" baseType="lpstr">
      <vt:lpstr>Arial</vt:lpstr>
      <vt:lpstr>Gill Sans MT</vt:lpstr>
      <vt:lpstr>Parcel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Research question</vt:lpstr>
      <vt:lpstr>PowerPoint Presentation</vt:lpstr>
      <vt:lpstr>Measured Behaviors  via video recordings</vt:lpstr>
      <vt:lpstr>Time to locate Rock</vt:lpstr>
      <vt:lpstr>Time spent at rock</vt:lpstr>
      <vt:lpstr>Total # of trips</vt:lpstr>
      <vt:lpstr>Conclusions</vt:lpstr>
      <vt:lpstr>Acknowledgements</vt:lpstr>
      <vt:lpstr>Thank you!</vt:lpstr>
      <vt:lpstr>Conclusions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Effects of Ocean Acidification and Warming on American Lobster (Homarus americanus) Behavior</dc:title>
  <cp:lastModifiedBy>Todd Stelling</cp:lastModifiedBy>
  <cp:revision>440</cp:revision>
  <dcterms:modified xsi:type="dcterms:W3CDTF">2024-04-12T20:58:18Z</dcterms:modified>
</cp:coreProperties>
</file>