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8" r:id="rId1"/>
  </p:sldMasterIdLst>
  <p:notesMasterIdLst>
    <p:notesMasterId r:id="rId17"/>
  </p:notesMasterIdLst>
  <p:sldIdLst>
    <p:sldId id="256" r:id="rId2"/>
    <p:sldId id="317" r:id="rId3"/>
    <p:sldId id="285" r:id="rId4"/>
    <p:sldId id="337" r:id="rId5"/>
    <p:sldId id="327" r:id="rId6"/>
    <p:sldId id="352" r:id="rId7"/>
    <p:sldId id="345" r:id="rId8"/>
    <p:sldId id="358" r:id="rId9"/>
    <p:sldId id="361" r:id="rId10"/>
    <p:sldId id="360" r:id="rId11"/>
    <p:sldId id="362" r:id="rId12"/>
    <p:sldId id="357" r:id="rId13"/>
    <p:sldId id="363" r:id="rId14"/>
    <p:sldId id="321" r:id="rId15"/>
    <p:sldId id="364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60FF"/>
    <a:srgbClr val="F1E5BA"/>
    <a:srgbClr val="F92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0"/>
    <p:restoredTop sz="93952"/>
  </p:normalViewPr>
  <p:slideViewPr>
    <p:cSldViewPr snapToGrid="0">
      <p:cViewPr varScale="1">
        <p:scale>
          <a:sx n="148" d="100"/>
          <a:sy n="148" d="100"/>
        </p:scale>
        <p:origin x="200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4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2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88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8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48984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99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6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76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0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9721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78054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282917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57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23043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7132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67815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431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99038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40824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4677156"/>
            <a:ext cx="3875627" cy="24003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6684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6392" y="4677156"/>
            <a:ext cx="3827797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334590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705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2285" y="304319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</a:rPr>
              <a:t>Todd Stelling &amp; Brittany Jellison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F32F8-DBC8-CB79-2C3A-E3BF73C6FA8E}"/>
              </a:ext>
            </a:extLst>
          </p:cNvPr>
          <p:cNvSpPr txBox="1"/>
          <p:nvPr/>
        </p:nvSpPr>
        <p:spPr>
          <a:xfrm>
            <a:off x="987253" y="1370738"/>
            <a:ext cx="7169493" cy="1384995"/>
          </a:xfrm>
          <a:prstGeom prst="rect">
            <a:avLst/>
          </a:prstGeom>
          <a:solidFill>
            <a:schemeClr val="tx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" sz="2800" dirty="0">
                <a:solidFill>
                  <a:srgbClr val="002060"/>
                </a:solidFill>
              </a:rPr>
              <a:t>Effects of Ocean Acidification on </a:t>
            </a:r>
          </a:p>
          <a:p>
            <a:pPr algn="ctr"/>
            <a:r>
              <a:rPr lang="en" sz="2800" dirty="0">
                <a:solidFill>
                  <a:srgbClr val="002060"/>
                </a:solidFill>
              </a:rPr>
              <a:t>Foraging Behavior of Juvenile American Lobsters </a:t>
            </a:r>
          </a:p>
          <a:p>
            <a:pPr algn="ctr"/>
            <a:r>
              <a:rPr lang="en" sz="2800" dirty="0">
                <a:solidFill>
                  <a:srgbClr val="002060"/>
                </a:solidFill>
              </a:rPr>
              <a:t>(</a:t>
            </a:r>
            <a:r>
              <a:rPr lang="en" sz="2800" i="1" dirty="0">
                <a:solidFill>
                  <a:srgbClr val="002060"/>
                </a:solidFill>
              </a:rPr>
              <a:t>Homarus americanus</a:t>
            </a:r>
            <a:r>
              <a:rPr lang="en" sz="2800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2C5A032A-CDF5-FB00-F55E-439B6213A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8874">
            <a:off x="7813433" y="91399"/>
            <a:ext cx="1465440" cy="976793"/>
          </a:xfrm>
          <a:prstGeom prst="rect">
            <a:avLst/>
          </a:prstGeom>
        </p:spPr>
      </p:pic>
      <p:pic>
        <p:nvPicPr>
          <p:cNvPr id="5" name="Picture 4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24C3E899-8080-1D35-918C-61CDF7275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8637">
            <a:off x="-30488" y="139056"/>
            <a:ext cx="1465440" cy="976793"/>
          </a:xfrm>
          <a:prstGeom prst="rect">
            <a:avLst/>
          </a:prstGeom>
        </p:spPr>
      </p:pic>
      <p:pic>
        <p:nvPicPr>
          <p:cNvPr id="6" name="Picture 5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A82A3F77-6D8B-D87F-E4CC-AE19FFEA6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1513">
            <a:off x="7767598" y="3952461"/>
            <a:ext cx="1465440" cy="976793"/>
          </a:xfrm>
          <a:prstGeom prst="rect">
            <a:avLst/>
          </a:prstGeom>
        </p:spPr>
      </p:pic>
      <p:pic>
        <p:nvPicPr>
          <p:cNvPr id="7" name="Picture 6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C803D118-3D13-70EC-E2CB-883AA218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7911">
            <a:off x="-124883" y="3952462"/>
            <a:ext cx="1465440" cy="976793"/>
          </a:xfrm>
          <a:prstGeom prst="rect">
            <a:avLst/>
          </a:prstGeom>
        </p:spPr>
      </p:pic>
      <p:pic>
        <p:nvPicPr>
          <p:cNvPr id="8" name="Picture 7" descr="A blue sign with white text&#10;&#10;Description automatically generated">
            <a:extLst>
              <a:ext uri="{FF2B5EF4-FFF2-40B4-BE49-F238E27FC236}">
                <a16:creationId xmlns:a16="http://schemas.microsoft.com/office/drawing/2014/main" id="{EAEC55BF-620C-0CE3-08A5-85C8135E0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975" y="3765344"/>
            <a:ext cx="4918048" cy="614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26DA-F778-EEA8-8E41-F0BED846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05" y="114604"/>
            <a:ext cx="1716493" cy="503464"/>
          </a:xfrm>
          <a:ln w="19050">
            <a:solidFill>
              <a:schemeClr val="tx1"/>
            </a:solidFill>
          </a:ln>
        </p:spPr>
        <p:txBody>
          <a:bodyPr anchor="ctr" anchorCtr="0">
            <a:noAutofit/>
          </a:bodyPr>
          <a:lstStyle/>
          <a:p>
            <a:r>
              <a:rPr lang="en-US" sz="1600" dirty="0"/>
              <a:t>Time spent at rock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86993-2285-0562-238F-3E5E267F7787}"/>
              </a:ext>
            </a:extLst>
          </p:cNvPr>
          <p:cNvSpPr txBox="1"/>
          <p:nvPr/>
        </p:nvSpPr>
        <p:spPr>
          <a:xfrm>
            <a:off x="6315506" y="1403203"/>
            <a:ext cx="269773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without prey</a:t>
            </a:r>
          </a:p>
          <a:p>
            <a:pPr algn="ctr"/>
            <a:endParaRPr lang="en-US" dirty="0"/>
          </a:p>
          <a:p>
            <a:pPr marL="285750" indent="-285750">
              <a:buFontTx/>
              <a:buChar char="-"/>
            </a:pPr>
            <a:r>
              <a:rPr lang="en-US" sz="1400" dirty="0"/>
              <a:t>no pH effect on locomotion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09E0E-9485-78EA-663C-0F6D03BFBF45}"/>
              </a:ext>
            </a:extLst>
          </p:cNvPr>
          <p:cNvSpPr txBox="1"/>
          <p:nvPr/>
        </p:nvSpPr>
        <p:spPr>
          <a:xfrm>
            <a:off x="6084801" y="2347463"/>
            <a:ext cx="3031493" cy="150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160FF"/>
                </a:solidFill>
              </a:rPr>
              <a:t>with prey</a:t>
            </a:r>
          </a:p>
          <a:p>
            <a:pPr algn="ctr"/>
            <a:endParaRPr lang="en-US" dirty="0">
              <a:solidFill>
                <a:srgbClr val="516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160FF"/>
                </a:solidFill>
              </a:rPr>
              <a:t>spent more time at rock – significant effect of prey</a:t>
            </a:r>
          </a:p>
          <a:p>
            <a:endParaRPr lang="en-US" sz="1400" dirty="0">
              <a:solidFill>
                <a:srgbClr val="516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160FF"/>
                </a:solidFill>
              </a:rPr>
              <a:t>no pH effect on time spent at rock</a:t>
            </a:r>
          </a:p>
        </p:txBody>
      </p:sp>
      <p:pic>
        <p:nvPicPr>
          <p:cNvPr id="9" name="Picture 8" descr="A comparison of ph and ph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368AF9B-4AFC-FA6C-7EBD-7A7571C26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5" y="726759"/>
            <a:ext cx="5654674" cy="40014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36A0B-6F99-C2A2-5C96-9FA237A3A1E9}"/>
              </a:ext>
            </a:extLst>
          </p:cNvPr>
          <p:cNvSpPr/>
          <p:nvPr/>
        </p:nvSpPr>
        <p:spPr>
          <a:xfrm>
            <a:off x="3286664" y="726759"/>
            <a:ext cx="2570672" cy="3741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4EFF9-2685-7E5F-8EC9-4EC0BD54E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2917" l="3667" r="92667">
                        <a14:foregroundMark x1="11667" y1="49167" x2="5000" y2="63333"/>
                        <a14:foregroundMark x1="5000" y1="63333" x2="3667" y2="79583"/>
                        <a14:foregroundMark x1="3667" y1="79583" x2="6667" y2="84167"/>
                        <a14:foregroundMark x1="39569" y1="92587" x2="41000" y2="92917"/>
                        <a14:foregroundMark x1="28333" y1="90000" x2="37075" y2="92013"/>
                        <a14:foregroundMark x1="41000" y1="92917" x2="46667" y2="89583"/>
                        <a14:foregroundMark x1="88917" y1="87920" x2="90667" y2="73333"/>
                        <a14:foregroundMark x1="94382" y1="64820" x2="96667" y2="59583"/>
                        <a14:foregroundMark x1="91835" y1="70656" x2="94005" y2="65684"/>
                        <a14:foregroundMark x1="90667" y1="73333" x2="91431" y2="71582"/>
                        <a14:foregroundMark x1="96667" y1="59583" x2="92667" y2="43750"/>
                        <a14:foregroundMark x1="92667" y1="43750" x2="92333" y2="32500"/>
                        <a14:foregroundMark x1="75667" y1="17083" x2="77333" y2="12083"/>
                        <a14:foregroundMark x1="76000" y1="12917" x2="74000" y2="2917"/>
                        <a14:backgroundMark x1="37333" y1="94167" x2="37333" y2="94167"/>
                        <a14:backgroundMark x1="36000" y1="93750" x2="38333" y2="94583"/>
                        <a14:backgroundMark x1="88000" y1="95417" x2="90000" y2="90833"/>
                        <a14:backgroundMark x1="90667" y1="90000" x2="88333" y2="92083"/>
                        <a14:backgroundMark x1="93333" y1="77500" x2="92000" y2="71250"/>
                        <a14:backgroundMark x1="93000" y1="75833" x2="91333" y2="71250"/>
                        <a14:backgroundMark x1="92333" y1="77500" x2="92667" y2="7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909">
            <a:off x="5223378" y="407083"/>
            <a:ext cx="784886" cy="627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C8770F-9FA3-F38B-DFD7-149B62B3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2" b="89556" l="9286" r="90714">
                        <a14:foregroundMark x1="11286" y1="60836" x2="9286" y2="71540"/>
                        <a14:foregroundMark x1="9286" y1="71540" x2="9571" y2="75718"/>
                        <a14:foregroundMark x1="19000" y1="31332" x2="13571" y2="37337"/>
                        <a14:foregroundMark x1="13571" y1="37337" x2="16571" y2="32115"/>
                        <a14:foregroundMark x1="16714" y1="31593" x2="10286" y2="39687"/>
                        <a14:foregroundMark x1="87857" y1="40470" x2="90429" y2="51436"/>
                        <a14:foregroundMark x1="90429" y1="51436" x2="90714" y2="41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341" y="555329"/>
            <a:ext cx="718268" cy="392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98BCB9-EEEC-CB19-A0EB-4EDB04663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2917" l="3667" r="92667">
                        <a14:foregroundMark x1="11667" y1="49167" x2="5000" y2="63333"/>
                        <a14:foregroundMark x1="5000" y1="63333" x2="3667" y2="79583"/>
                        <a14:foregroundMark x1="3667" y1="79583" x2="6667" y2="84167"/>
                        <a14:foregroundMark x1="39569" y1="92587" x2="41000" y2="92917"/>
                        <a14:foregroundMark x1="28333" y1="90000" x2="37075" y2="92013"/>
                        <a14:foregroundMark x1="41000" y1="92917" x2="46667" y2="89583"/>
                        <a14:foregroundMark x1="88917" y1="87920" x2="90667" y2="73333"/>
                        <a14:foregroundMark x1="94382" y1="64820" x2="96667" y2="59583"/>
                        <a14:foregroundMark x1="91835" y1="70656" x2="94005" y2="65684"/>
                        <a14:foregroundMark x1="90667" y1="73333" x2="91431" y2="71582"/>
                        <a14:foregroundMark x1="96667" y1="59583" x2="92667" y2="43750"/>
                        <a14:foregroundMark x1="92667" y1="43750" x2="92333" y2="32500"/>
                        <a14:foregroundMark x1="75667" y1="17083" x2="77333" y2="12083"/>
                        <a14:foregroundMark x1="76000" y1="12917" x2="74000" y2="2917"/>
                        <a14:backgroundMark x1="37333" y1="94167" x2="37333" y2="94167"/>
                        <a14:backgroundMark x1="36000" y1="93750" x2="38333" y2="94583"/>
                        <a14:backgroundMark x1="88000" y1="95417" x2="90000" y2="90833"/>
                        <a14:backgroundMark x1="90667" y1="90000" x2="88333" y2="92083"/>
                        <a14:backgroundMark x1="93333" y1="77500" x2="92000" y2="71250"/>
                        <a14:backgroundMark x1="93000" y1="75833" x2="91333" y2="71250"/>
                        <a14:backgroundMark x1="92333" y1="77500" x2="92667" y2="7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909">
            <a:off x="2549096" y="327089"/>
            <a:ext cx="784886" cy="6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493BE8-F250-23F5-8B75-68080E83B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75" y="165403"/>
            <a:ext cx="2131360" cy="342597"/>
          </a:xfrm>
          <a:ln w="19050">
            <a:solidFill>
              <a:schemeClr val="tx1"/>
            </a:solidFill>
          </a:ln>
        </p:spPr>
        <p:txBody>
          <a:bodyPr anchor="ctr" anchorCtr="0">
            <a:noAutofit/>
          </a:bodyPr>
          <a:lstStyle/>
          <a:p>
            <a:r>
              <a:rPr lang="en-US" sz="1600" dirty="0"/>
              <a:t>Total # of trips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616A7-FD13-EB1B-471B-284B29F943C5}"/>
              </a:ext>
            </a:extLst>
          </p:cNvPr>
          <p:cNvSpPr txBox="1"/>
          <p:nvPr/>
        </p:nvSpPr>
        <p:spPr>
          <a:xfrm>
            <a:off x="6494329" y="1455939"/>
            <a:ext cx="249654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without prey</a:t>
            </a:r>
          </a:p>
          <a:p>
            <a:pPr algn="ctr"/>
            <a:endParaRPr lang="en-US" dirty="0"/>
          </a:p>
          <a:p>
            <a:pPr marL="285750" indent="-285750">
              <a:buFontTx/>
              <a:buChar char="-"/>
            </a:pPr>
            <a:r>
              <a:rPr lang="en-US" sz="1400" dirty="0"/>
              <a:t>no pH effect on locomotion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E7EBF-EA46-43BB-F554-B8AE0DC4439C}"/>
              </a:ext>
            </a:extLst>
          </p:cNvPr>
          <p:cNvSpPr txBox="1"/>
          <p:nvPr/>
        </p:nvSpPr>
        <p:spPr>
          <a:xfrm>
            <a:off x="6494329" y="2495737"/>
            <a:ext cx="2491796" cy="15081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160FF"/>
                </a:solidFill>
              </a:rPr>
              <a:t>with prey</a:t>
            </a:r>
          </a:p>
          <a:p>
            <a:pPr algn="ctr"/>
            <a:endParaRPr lang="en-US" dirty="0">
              <a:solidFill>
                <a:srgbClr val="516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160FF"/>
                </a:solidFill>
              </a:rPr>
              <a:t>took more foraging trips – significant effect of prey</a:t>
            </a:r>
          </a:p>
          <a:p>
            <a:endParaRPr lang="en-US" sz="1400" dirty="0">
              <a:solidFill>
                <a:srgbClr val="516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160FF"/>
                </a:solidFill>
              </a:rPr>
              <a:t>no pH effect on trips taken</a:t>
            </a:r>
          </a:p>
        </p:txBody>
      </p:sp>
      <p:pic>
        <p:nvPicPr>
          <p:cNvPr id="11" name="Picture 10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A05EFBF1-D521-4097-BB30-8C0F2BD7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5" y="587055"/>
            <a:ext cx="6099424" cy="42956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A2EEAC-6444-4850-DA87-68D757EDE57A}"/>
              </a:ext>
            </a:extLst>
          </p:cNvPr>
          <p:cNvSpPr/>
          <p:nvPr/>
        </p:nvSpPr>
        <p:spPr>
          <a:xfrm>
            <a:off x="3398479" y="587055"/>
            <a:ext cx="2714915" cy="4047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404658-EA8E-2EBC-85F8-92EF1CD9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2917" l="3667" r="92667">
                        <a14:foregroundMark x1="11667" y1="49167" x2="5000" y2="63333"/>
                        <a14:foregroundMark x1="5000" y1="63333" x2="3667" y2="79583"/>
                        <a14:foregroundMark x1="3667" y1="79583" x2="6667" y2="84167"/>
                        <a14:foregroundMark x1="39569" y1="92587" x2="41000" y2="92917"/>
                        <a14:foregroundMark x1="28333" y1="90000" x2="37075" y2="92013"/>
                        <a14:foregroundMark x1="41000" y1="92917" x2="46667" y2="89583"/>
                        <a14:foregroundMark x1="88917" y1="87920" x2="90667" y2="73333"/>
                        <a14:foregroundMark x1="94382" y1="64820" x2="96667" y2="59583"/>
                        <a14:foregroundMark x1="91835" y1="70656" x2="94005" y2="65684"/>
                        <a14:foregroundMark x1="90667" y1="73333" x2="91431" y2="71582"/>
                        <a14:foregroundMark x1="96667" y1="59583" x2="92667" y2="43750"/>
                        <a14:foregroundMark x1="92667" y1="43750" x2="92333" y2="32500"/>
                        <a14:foregroundMark x1="75667" y1="17083" x2="77333" y2="12083"/>
                        <a14:foregroundMark x1="76000" y1="12917" x2="74000" y2="2917"/>
                        <a14:backgroundMark x1="37333" y1="94167" x2="37333" y2="94167"/>
                        <a14:backgroundMark x1="36000" y1="93750" x2="38333" y2="94583"/>
                        <a14:backgroundMark x1="88000" y1="95417" x2="90000" y2="90833"/>
                        <a14:backgroundMark x1="90667" y1="90000" x2="88333" y2="92083"/>
                        <a14:backgroundMark x1="93333" y1="77500" x2="92000" y2="71250"/>
                        <a14:backgroundMark x1="93000" y1="75833" x2="91333" y2="71250"/>
                        <a14:backgroundMark x1="92333" y1="77500" x2="92667" y2="7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909">
            <a:off x="5224265" y="162405"/>
            <a:ext cx="784886" cy="627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5EDA66-E756-299D-280C-5847EB381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2" b="89556" l="9286" r="90714">
                        <a14:foregroundMark x1="11286" y1="60836" x2="9286" y2="71540"/>
                        <a14:foregroundMark x1="9286" y1="71540" x2="9571" y2="75718"/>
                        <a14:foregroundMark x1="19000" y1="31332" x2="13571" y2="37337"/>
                        <a14:foregroundMark x1="13571" y1="37337" x2="16571" y2="32115"/>
                        <a14:foregroundMark x1="16714" y1="31593" x2="10286" y2="39687"/>
                        <a14:foregroundMark x1="87857" y1="40470" x2="90429" y2="51436"/>
                        <a14:foregroundMark x1="90429" y1="51436" x2="90714" y2="41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8228" y="310651"/>
            <a:ext cx="718268" cy="392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CF7925-91B4-1D6F-1B89-2866E00B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7" b="92917" l="3667" r="92667">
                        <a14:foregroundMark x1="11667" y1="49167" x2="5000" y2="63333"/>
                        <a14:foregroundMark x1="5000" y1="63333" x2="3667" y2="79583"/>
                        <a14:foregroundMark x1="3667" y1="79583" x2="6667" y2="84167"/>
                        <a14:foregroundMark x1="39569" y1="92587" x2="41000" y2="92917"/>
                        <a14:foregroundMark x1="28333" y1="90000" x2="37075" y2="92013"/>
                        <a14:foregroundMark x1="41000" y1="92917" x2="46667" y2="89583"/>
                        <a14:foregroundMark x1="88917" y1="87920" x2="90667" y2="73333"/>
                        <a14:foregroundMark x1="94382" y1="64820" x2="96667" y2="59583"/>
                        <a14:foregroundMark x1="91835" y1="70656" x2="94005" y2="65684"/>
                        <a14:foregroundMark x1="90667" y1="73333" x2="91431" y2="71582"/>
                        <a14:foregroundMark x1="96667" y1="59583" x2="92667" y2="43750"/>
                        <a14:foregroundMark x1="92667" y1="43750" x2="92333" y2="32500"/>
                        <a14:foregroundMark x1="75667" y1="17083" x2="77333" y2="12083"/>
                        <a14:foregroundMark x1="76000" y1="12917" x2="74000" y2="2917"/>
                        <a14:backgroundMark x1="37333" y1="94167" x2="37333" y2="94167"/>
                        <a14:backgroundMark x1="36000" y1="93750" x2="38333" y2="94583"/>
                        <a14:backgroundMark x1="88000" y1="95417" x2="90000" y2="90833"/>
                        <a14:backgroundMark x1="90667" y1="90000" x2="88333" y2="92083"/>
                        <a14:backgroundMark x1="93333" y1="77500" x2="92000" y2="71250"/>
                        <a14:backgroundMark x1="93000" y1="75833" x2="91333" y2="71250"/>
                        <a14:backgroundMark x1="92333" y1="77500" x2="92667" y2="7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909">
            <a:off x="2601684" y="191820"/>
            <a:ext cx="784886" cy="6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3061-0975-38DB-0F3E-A3E524FA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50" y="159275"/>
            <a:ext cx="2431500" cy="5727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A7E2A3-F0EB-C6E6-A246-E1F0A35B1CBB}"/>
              </a:ext>
            </a:extLst>
          </p:cNvPr>
          <p:cNvSpPr txBox="1">
            <a:spLocks/>
          </p:cNvSpPr>
          <p:nvPr/>
        </p:nvSpPr>
        <p:spPr>
          <a:xfrm>
            <a:off x="5665958" y="159275"/>
            <a:ext cx="2431500" cy="57270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 kern="12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Future 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108856-9115-2EFC-AC36-7AC8D86968F7}"/>
              </a:ext>
            </a:extLst>
          </p:cNvPr>
          <p:cNvCxnSpPr>
            <a:cxnSpLocks/>
          </p:cNvCxnSpPr>
          <p:nvPr/>
        </p:nvCxnSpPr>
        <p:spPr>
          <a:xfrm flipV="1">
            <a:off x="4572000" y="0"/>
            <a:ext cx="0" cy="5143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large machine in a room&#10;&#10;Description automatically generated">
            <a:extLst>
              <a:ext uri="{FF2B5EF4-FFF2-40B4-BE49-F238E27FC236}">
                <a16:creationId xmlns:a16="http://schemas.microsoft.com/office/drawing/2014/main" id="{9D06DE6C-A784-F6D5-3921-E2FC82334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71" y="2172643"/>
            <a:ext cx="2702474" cy="27092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 descr="A person pulling a metal basket into a dock&#10;&#10;Description automatically generated">
            <a:extLst>
              <a:ext uri="{FF2B5EF4-FFF2-40B4-BE49-F238E27FC236}">
                <a16:creationId xmlns:a16="http://schemas.microsoft.com/office/drawing/2014/main" id="{0830F386-0A6E-AFF1-889B-3F687183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01" y="2767651"/>
            <a:ext cx="3173194" cy="21142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0E8CA6-DFAB-393B-0A38-9D49CE787C5D}"/>
              </a:ext>
            </a:extLst>
          </p:cNvPr>
          <p:cNvSpPr/>
          <p:nvPr/>
        </p:nvSpPr>
        <p:spPr>
          <a:xfrm>
            <a:off x="4793983" y="831750"/>
            <a:ext cx="4175450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What physiological mechanism can help describe the resiliency seen in the low-pH lobsters?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311E6F-0DC9-C6BE-0E26-DF9422EAFBFB}"/>
              </a:ext>
            </a:extLst>
          </p:cNvPr>
          <p:cNvSpPr/>
          <p:nvPr/>
        </p:nvSpPr>
        <p:spPr>
          <a:xfrm>
            <a:off x="4793983" y="1504225"/>
            <a:ext cx="4175450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Did pH affect the time it took for the lobsters to successfully feed?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F7364-AD07-3BF3-FD49-4A5EF1C31755}"/>
              </a:ext>
            </a:extLst>
          </p:cNvPr>
          <p:cNvSpPr txBox="1"/>
          <p:nvPr/>
        </p:nvSpPr>
        <p:spPr>
          <a:xfrm>
            <a:off x="5486458" y="4881890"/>
            <a:ext cx="1517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Alexandra Hatch, UNH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2727984-4FFB-EE12-CBDC-FF9B89AEDC36}"/>
              </a:ext>
            </a:extLst>
          </p:cNvPr>
          <p:cNvSpPr/>
          <p:nvPr/>
        </p:nvSpPr>
        <p:spPr>
          <a:xfrm>
            <a:off x="87283" y="826373"/>
            <a:ext cx="4350018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Juvenile American lobsters: a resilient life stage in a resilient species that show </a:t>
            </a:r>
            <a:r>
              <a:rPr lang="en-US" sz="1400" b="1" dirty="0"/>
              <a:t>large individual variability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730165E-BC8D-3F54-FBE0-5A79C35340E3}"/>
              </a:ext>
            </a:extLst>
          </p:cNvPr>
          <p:cNvSpPr/>
          <p:nvPr/>
        </p:nvSpPr>
        <p:spPr>
          <a:xfrm>
            <a:off x="87283" y="1463463"/>
            <a:ext cx="4350018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intertidal environment is extremely dynamic – exposed to different ranges of pH throughout a day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73F3721-9300-4CF8-E05B-402E9D3CD1BD}"/>
              </a:ext>
            </a:extLst>
          </p:cNvPr>
          <p:cNvSpPr/>
          <p:nvPr/>
        </p:nvSpPr>
        <p:spPr>
          <a:xfrm>
            <a:off x="87283" y="2115557"/>
            <a:ext cx="4350018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Resilient enough to sustain normal locomotion and still find food despite continuous exposure.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5A47C3-E580-9E14-2207-13E89AD700AB}"/>
              </a:ext>
            </a:extLst>
          </p:cNvPr>
          <p:cNvSpPr txBox="1"/>
          <p:nvPr/>
        </p:nvSpPr>
        <p:spPr>
          <a:xfrm>
            <a:off x="601507" y="4881890"/>
            <a:ext cx="1517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Alexandra Hatch, UNH</a:t>
            </a:r>
          </a:p>
        </p:txBody>
      </p:sp>
    </p:spTree>
    <p:extLst>
      <p:ext uri="{BB962C8B-B14F-4D97-AF65-F5344CB8AC3E}">
        <p14:creationId xmlns:p14="http://schemas.microsoft.com/office/powerpoint/2010/main" val="32728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B6DB-670C-D946-842B-ED6782E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294" y="1146661"/>
            <a:ext cx="3281408" cy="423346"/>
          </a:xfrm>
        </p:spPr>
        <p:txBody>
          <a:bodyPr>
            <a:normAutofit fontScale="90000"/>
          </a:bodyPr>
          <a:lstStyle/>
          <a:p>
            <a:r>
              <a:rPr lang="en-US" dirty="0"/>
              <a:t>Acknowledgements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C74A47-1B5C-457C-8E30-72487C482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866977"/>
              </p:ext>
            </p:extLst>
          </p:nvPr>
        </p:nvGraphicFramePr>
        <p:xfrm>
          <a:off x="1052510" y="1913798"/>
          <a:ext cx="7038977" cy="1828800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7038977">
                  <a:extLst>
                    <a:ext uri="{9D8B030D-6E8A-4147-A177-3AD203B41FA5}">
                      <a16:colId xmlns:a16="http://schemas.microsoft.com/office/drawing/2014/main" val="2755250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Ben </a:t>
                      </a:r>
                      <a:r>
                        <a:rPr lang="en-US" sz="2400" dirty="0" err="1"/>
                        <a:t>Gutzler</a:t>
                      </a:r>
                      <a:r>
                        <a:rPr lang="en-US" sz="2400" dirty="0"/>
                        <a:t>, Jason Goldstein, and Winsor Watson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36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Nate </a:t>
                      </a:r>
                      <a:r>
                        <a:rPr lang="en-US" sz="2400" dirty="0" err="1"/>
                        <a:t>Rennels</a:t>
                      </a:r>
                      <a:r>
                        <a:rPr lang="en-US" sz="2400" dirty="0"/>
                        <a:t> and Franny Lux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31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Johnny Lamond, </a:t>
                      </a:r>
                      <a:r>
                        <a:rPr lang="en-US" sz="2400" dirty="0" err="1"/>
                        <a:t>Reka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Ivanyi</a:t>
                      </a:r>
                      <a:r>
                        <a:rPr lang="en-US" sz="2400" dirty="0"/>
                        <a:t>, Sophia Roy, &amp; MEFB 503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605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Kyrie Newby, Michaela Edwards, and Kaitlin Van </a:t>
                      </a:r>
                      <a:r>
                        <a:rPr lang="en-US" sz="2400" dirty="0" err="1"/>
                        <a:t>Volkom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874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317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3751-8D25-D369-EC71-393A520D1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8475" y="1954530"/>
            <a:ext cx="3067050" cy="123444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3ADE1-2100-4376-5B35-B897AB7C4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7" y="264796"/>
            <a:ext cx="2592266" cy="461390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6" name="Picture 5" descr="A person in a blue jacket&#10;&#10;Description automatically generated">
            <a:extLst>
              <a:ext uri="{FF2B5EF4-FFF2-40B4-BE49-F238E27FC236}">
                <a16:creationId xmlns:a16="http://schemas.microsoft.com/office/drawing/2014/main" id="{C9739369-7015-8637-0AE6-7FE88466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10872" y="1275617"/>
            <a:ext cx="3456353" cy="259226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907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3061-0975-38DB-0F3E-A3E524FA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750" y="159275"/>
            <a:ext cx="2431500" cy="5727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A7E2A3-F0EB-C6E6-A246-E1F0A35B1CBB}"/>
              </a:ext>
            </a:extLst>
          </p:cNvPr>
          <p:cNvSpPr txBox="1">
            <a:spLocks/>
          </p:cNvSpPr>
          <p:nvPr/>
        </p:nvSpPr>
        <p:spPr>
          <a:xfrm>
            <a:off x="5665958" y="159275"/>
            <a:ext cx="2431500" cy="57270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 kern="1200" cap="all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Future work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108856-9115-2EFC-AC36-7AC8D86968F7}"/>
              </a:ext>
            </a:extLst>
          </p:cNvPr>
          <p:cNvCxnSpPr>
            <a:cxnSpLocks/>
          </p:cNvCxnSpPr>
          <p:nvPr/>
        </p:nvCxnSpPr>
        <p:spPr>
          <a:xfrm flipV="1">
            <a:off x="4572000" y="0"/>
            <a:ext cx="0" cy="5143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large machine in a room&#10;&#10;Description automatically generated">
            <a:extLst>
              <a:ext uri="{FF2B5EF4-FFF2-40B4-BE49-F238E27FC236}">
                <a16:creationId xmlns:a16="http://schemas.microsoft.com/office/drawing/2014/main" id="{9D06DE6C-A784-F6D5-3921-E2FC82334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71" y="2172643"/>
            <a:ext cx="2702474" cy="27092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 descr="A person pulling a metal basket into a dock&#10;&#10;Description automatically generated">
            <a:extLst>
              <a:ext uri="{FF2B5EF4-FFF2-40B4-BE49-F238E27FC236}">
                <a16:creationId xmlns:a16="http://schemas.microsoft.com/office/drawing/2014/main" id="{0830F386-0A6E-AFF1-889B-3F687183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01" y="2767651"/>
            <a:ext cx="3173194" cy="21142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0E8CA6-DFAB-393B-0A38-9D49CE787C5D}"/>
              </a:ext>
            </a:extLst>
          </p:cNvPr>
          <p:cNvSpPr/>
          <p:nvPr/>
        </p:nvSpPr>
        <p:spPr>
          <a:xfrm>
            <a:off x="4793983" y="831750"/>
            <a:ext cx="4175450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What physiological mechanism can help describe the resiliency seen in the low-pH lobsters?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311E6F-0DC9-C6BE-0E26-DF9422EAFBFB}"/>
              </a:ext>
            </a:extLst>
          </p:cNvPr>
          <p:cNvSpPr/>
          <p:nvPr/>
        </p:nvSpPr>
        <p:spPr>
          <a:xfrm>
            <a:off x="4793983" y="1504225"/>
            <a:ext cx="4175450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Did pH affect the time it took for the lobsters to successfully feed?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EF7364-AD07-3BF3-FD49-4A5EF1C31755}"/>
              </a:ext>
            </a:extLst>
          </p:cNvPr>
          <p:cNvSpPr txBox="1"/>
          <p:nvPr/>
        </p:nvSpPr>
        <p:spPr>
          <a:xfrm>
            <a:off x="5486458" y="4881890"/>
            <a:ext cx="1517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Alexandra Hatch, UNH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2727984-4FFB-EE12-CBDC-FF9B89AEDC36}"/>
              </a:ext>
            </a:extLst>
          </p:cNvPr>
          <p:cNvSpPr/>
          <p:nvPr/>
        </p:nvSpPr>
        <p:spPr>
          <a:xfrm>
            <a:off x="87283" y="826373"/>
            <a:ext cx="4350018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Juvenile American lobsters: a resilient life stage in a resilient species that show </a:t>
            </a:r>
            <a:r>
              <a:rPr lang="en-US" sz="1400" b="1" dirty="0"/>
              <a:t>large individual variability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730165E-BC8D-3F54-FBE0-5A79C35340E3}"/>
              </a:ext>
            </a:extLst>
          </p:cNvPr>
          <p:cNvSpPr/>
          <p:nvPr/>
        </p:nvSpPr>
        <p:spPr>
          <a:xfrm>
            <a:off x="87283" y="1463463"/>
            <a:ext cx="4350018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intertidal environment is extremely dynamic – exposed to different ranges of pH throughout a day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73F3721-9300-4CF8-E05B-402E9D3CD1BD}"/>
              </a:ext>
            </a:extLst>
          </p:cNvPr>
          <p:cNvSpPr/>
          <p:nvPr/>
        </p:nvSpPr>
        <p:spPr>
          <a:xfrm>
            <a:off x="87283" y="2115557"/>
            <a:ext cx="4350018" cy="5727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Resilient enough to sustain normal locomotion and still find food despite continuous exposure.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5A47C3-E580-9E14-2207-13E89AD700AB}"/>
              </a:ext>
            </a:extLst>
          </p:cNvPr>
          <p:cNvSpPr txBox="1"/>
          <p:nvPr/>
        </p:nvSpPr>
        <p:spPr>
          <a:xfrm>
            <a:off x="601507" y="4881890"/>
            <a:ext cx="1517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Alexandra Hatch, UNH</a:t>
            </a:r>
          </a:p>
        </p:txBody>
      </p:sp>
    </p:spTree>
    <p:extLst>
      <p:ext uri="{BB962C8B-B14F-4D97-AF65-F5344CB8AC3E}">
        <p14:creationId xmlns:p14="http://schemas.microsoft.com/office/powerpoint/2010/main" val="379433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F263117-C30C-E9BA-95DC-FC88B8AF3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166" y="182968"/>
            <a:ext cx="4853668" cy="3634501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78A11-0565-9F78-59F6-3B5B1F00B572}"/>
              </a:ext>
            </a:extLst>
          </p:cNvPr>
          <p:cNvSpPr txBox="1"/>
          <p:nvPr/>
        </p:nvSpPr>
        <p:spPr>
          <a:xfrm>
            <a:off x="2145166" y="3817469"/>
            <a:ext cx="1374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Doney et al. (2020)</a:t>
            </a:r>
          </a:p>
        </p:txBody>
      </p:sp>
      <p:sp>
        <p:nvSpPr>
          <p:cNvPr id="4" name="Google Shape;83;p15">
            <a:extLst>
              <a:ext uri="{FF2B5EF4-FFF2-40B4-BE49-F238E27FC236}">
                <a16:creationId xmlns:a16="http://schemas.microsoft.com/office/drawing/2014/main" id="{8B9BFC6D-F3D3-4A3E-88B9-814C55E27204}"/>
              </a:ext>
            </a:extLst>
          </p:cNvPr>
          <p:cNvSpPr txBox="1"/>
          <p:nvPr/>
        </p:nvSpPr>
        <p:spPr>
          <a:xfrm>
            <a:off x="1428843" y="4201998"/>
            <a:ext cx="6286314" cy="7386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Excess atmospheric CO</a:t>
            </a:r>
            <a:r>
              <a:rPr lang="en" baseline="-25000" dirty="0">
                <a:solidFill>
                  <a:schemeClr val="dk1"/>
                </a:solidFill>
              </a:rPr>
              <a:t>2</a:t>
            </a:r>
            <a:r>
              <a:rPr lang="en" dirty="0">
                <a:solidFill>
                  <a:schemeClr val="dk1"/>
                </a:solidFill>
              </a:rPr>
              <a:t> is being absorbed into the oceans,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resulting in altered carbonate chemistry and decreased pH.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81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7608E61-F1E6-AF2E-02A6-2389FDC7F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46" y="190837"/>
            <a:ext cx="6690307" cy="353231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D5FC77-2762-D3A2-595A-18FF70291569}"/>
              </a:ext>
            </a:extLst>
          </p:cNvPr>
          <p:cNvSpPr txBox="1"/>
          <p:nvPr/>
        </p:nvSpPr>
        <p:spPr>
          <a:xfrm>
            <a:off x="6505271" y="3722851"/>
            <a:ext cx="1497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C00000"/>
                </a:solidFill>
              </a:rPr>
              <a:t>Siedlecki</a:t>
            </a:r>
            <a:r>
              <a:rPr lang="en-US" sz="1200" dirty="0">
                <a:solidFill>
                  <a:srgbClr val="C00000"/>
                </a:solidFill>
              </a:rPr>
              <a:t> et al. (2021)</a:t>
            </a:r>
          </a:p>
        </p:txBody>
      </p:sp>
      <p:sp>
        <p:nvSpPr>
          <p:cNvPr id="12" name="Google Shape;83;p15">
            <a:extLst>
              <a:ext uri="{FF2B5EF4-FFF2-40B4-BE49-F238E27FC236}">
                <a16:creationId xmlns:a16="http://schemas.microsoft.com/office/drawing/2014/main" id="{E27CC907-39E1-C4DD-7402-109652A47041}"/>
              </a:ext>
            </a:extLst>
          </p:cNvPr>
          <p:cNvSpPr txBox="1"/>
          <p:nvPr/>
        </p:nvSpPr>
        <p:spPr>
          <a:xfrm>
            <a:off x="1409263" y="4075351"/>
            <a:ext cx="6325472" cy="7386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The Gulf of Maine has changed rapidly and is forecasted to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continue this rapid change, especially through ocean acidification.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2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157A0744-F7B9-6118-3111-AC97AC1ED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63" y="129246"/>
            <a:ext cx="4479007" cy="2370114"/>
          </a:xfrm>
          <a:prstGeom prst="rect">
            <a:avLst/>
          </a:prstGeom>
          <a:ln w="28575">
            <a:solidFill>
              <a:schemeClr val="dk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85824-90EA-AE66-7E97-0464BE1DFE61}"/>
              </a:ext>
            </a:extLst>
          </p:cNvPr>
          <p:cNvSpPr txBox="1"/>
          <p:nvPr/>
        </p:nvSpPr>
        <p:spPr>
          <a:xfrm>
            <a:off x="163127" y="2499360"/>
            <a:ext cx="1467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C00000"/>
                </a:solidFill>
              </a:rPr>
              <a:t>Kroeker</a:t>
            </a:r>
            <a:r>
              <a:rPr lang="en-US" sz="1100" dirty="0">
                <a:solidFill>
                  <a:srgbClr val="C00000"/>
                </a:solidFill>
              </a:rPr>
              <a:t> et al. (2011)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EE759658-13DF-B08F-BECD-9717D4198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75472"/>
              </p:ext>
            </p:extLst>
          </p:nvPr>
        </p:nvGraphicFramePr>
        <p:xfrm>
          <a:off x="233962" y="2768580"/>
          <a:ext cx="4479007" cy="21085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9007">
                  <a:extLst>
                    <a:ext uri="{9D8B030D-6E8A-4147-A177-3AD203B41FA5}">
                      <a16:colId xmlns:a16="http://schemas.microsoft.com/office/drawing/2014/main" val="2371947576"/>
                    </a:ext>
                  </a:extLst>
                </a:gridCol>
              </a:tblGrid>
              <a:tr h="5466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Observed Behavioral Impacts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of OA on Marine Invertebrates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95276"/>
                  </a:ext>
                </a:extLst>
              </a:tr>
              <a:tr h="3123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Settlement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1959150"/>
                  </a:ext>
                </a:extLst>
              </a:tr>
              <a:tr h="3123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Habitat Selection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43224"/>
                  </a:ext>
                </a:extLst>
              </a:tr>
              <a:tr h="31237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Anti-predatory Responses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284166"/>
                  </a:ext>
                </a:extLst>
              </a:tr>
              <a:tr h="3123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Locomotion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242785"/>
                  </a:ext>
                </a:extLst>
              </a:tr>
              <a:tr h="3123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Feeding Patterns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344496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121039B-D3CE-EB71-0D3A-0E0CC40DC51F}"/>
              </a:ext>
            </a:extLst>
          </p:cNvPr>
          <p:cNvSpPr txBox="1"/>
          <p:nvPr/>
        </p:nvSpPr>
        <p:spPr>
          <a:xfrm>
            <a:off x="163127" y="4844368"/>
            <a:ext cx="1467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Wang &amp; Wang (2020)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0221D3-1C12-F208-E822-94340704AD39}"/>
              </a:ext>
            </a:extLst>
          </p:cNvPr>
          <p:cNvCxnSpPr>
            <a:cxnSpLocks/>
          </p:cNvCxnSpPr>
          <p:nvPr/>
        </p:nvCxnSpPr>
        <p:spPr>
          <a:xfrm>
            <a:off x="5206315" y="2571750"/>
            <a:ext cx="72443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A18E863F-54CA-08BA-931A-040349459800}"/>
              </a:ext>
            </a:extLst>
          </p:cNvPr>
          <p:cNvSpPr/>
          <p:nvPr/>
        </p:nvSpPr>
        <p:spPr>
          <a:xfrm flipH="1">
            <a:off x="4712969" y="1723390"/>
            <a:ext cx="493346" cy="169672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15BA5-D882-47AF-C1FF-38C2ABD3DA6F}"/>
              </a:ext>
            </a:extLst>
          </p:cNvPr>
          <p:cNvSpPr txBox="1"/>
          <p:nvPr/>
        </p:nvSpPr>
        <p:spPr>
          <a:xfrm>
            <a:off x="5770030" y="1833086"/>
            <a:ext cx="3210843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Acidification has a range of physiological and behavioral effects that vary greatly depending on the species and life stage of each individual. </a:t>
            </a:r>
          </a:p>
        </p:txBody>
      </p:sp>
    </p:spTree>
    <p:extLst>
      <p:ext uri="{BB962C8B-B14F-4D97-AF65-F5344CB8AC3E}">
        <p14:creationId xmlns:p14="http://schemas.microsoft.com/office/powerpoint/2010/main" val="234101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ying, colorful, air&#10;&#10;Description automatically generated">
            <a:extLst>
              <a:ext uri="{FF2B5EF4-FFF2-40B4-BE49-F238E27FC236}">
                <a16:creationId xmlns:a16="http://schemas.microsoft.com/office/drawing/2014/main" id="{E3F9CA17-A228-215B-6DC7-A78D015CC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33" y="115536"/>
            <a:ext cx="1729854" cy="182927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C29444-E301-08C9-F956-F229B3217E42}"/>
              </a:ext>
            </a:extLst>
          </p:cNvPr>
          <p:cNvSpPr txBox="1"/>
          <p:nvPr/>
        </p:nvSpPr>
        <p:spPr>
          <a:xfrm>
            <a:off x="265145" y="811384"/>
            <a:ext cx="86966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OA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B4B3F0F-303E-DF77-39E4-D27410DA50F8}"/>
              </a:ext>
            </a:extLst>
          </p:cNvPr>
          <p:cNvSpPr/>
          <p:nvPr/>
        </p:nvSpPr>
        <p:spPr>
          <a:xfrm>
            <a:off x="1315593" y="929379"/>
            <a:ext cx="646430" cy="2015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E705DEB-78DA-8B73-A75E-07ACFDCD3DC8}"/>
              </a:ext>
            </a:extLst>
          </p:cNvPr>
          <p:cNvSpPr/>
          <p:nvPr/>
        </p:nvSpPr>
        <p:spPr>
          <a:xfrm>
            <a:off x="3947140" y="929378"/>
            <a:ext cx="1198880" cy="2015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Google Shape;83;p15">
            <a:extLst>
              <a:ext uri="{FF2B5EF4-FFF2-40B4-BE49-F238E27FC236}">
                <a16:creationId xmlns:a16="http://schemas.microsoft.com/office/drawing/2014/main" id="{E79CE8F6-B73F-FD1B-9F85-90E6482B8C58}"/>
              </a:ext>
            </a:extLst>
          </p:cNvPr>
          <p:cNvSpPr txBox="1"/>
          <p:nvPr/>
        </p:nvSpPr>
        <p:spPr>
          <a:xfrm>
            <a:off x="1337733" y="4041562"/>
            <a:ext cx="6468533" cy="9232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Studies on the American lobster focus on its larvae. Research on juveniles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primarily focuses on their physiology. </a:t>
            </a:r>
            <a:r>
              <a:rPr lang="en-US" sz="1600" b="1" dirty="0">
                <a:solidFill>
                  <a:schemeClr val="dk1"/>
                </a:solidFill>
              </a:rPr>
              <a:t>More research is needed on the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behavioral impacts of OA on juvenile American lobsters</a:t>
            </a:r>
            <a:endParaRPr lang="en-US" sz="1600" dirty="0">
              <a:solidFill>
                <a:schemeClr val="dk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9A3C29-967B-9A23-D55B-AC9BB2157768}"/>
              </a:ext>
            </a:extLst>
          </p:cNvPr>
          <p:cNvSpPr txBox="1"/>
          <p:nvPr/>
        </p:nvSpPr>
        <p:spPr>
          <a:xfrm>
            <a:off x="265145" y="2829003"/>
            <a:ext cx="86966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OA</a:t>
            </a:r>
          </a:p>
        </p:txBody>
      </p:sp>
      <p:pic>
        <p:nvPicPr>
          <p:cNvPr id="15" name="Picture 14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6E904DA1-B9A6-5B19-6F49-1F2A26A7A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9914" y="2342301"/>
            <a:ext cx="2168355" cy="144532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B02ED653-88EF-2976-C30B-3EBC54A764E4}"/>
              </a:ext>
            </a:extLst>
          </p:cNvPr>
          <p:cNvSpPr/>
          <p:nvPr/>
        </p:nvSpPr>
        <p:spPr>
          <a:xfrm>
            <a:off x="1285593" y="2964171"/>
            <a:ext cx="538193" cy="2015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699B0C73-58C0-6A8A-5202-E3A7DAB2C6EF}"/>
              </a:ext>
            </a:extLst>
          </p:cNvPr>
          <p:cNvSpPr/>
          <p:nvPr/>
        </p:nvSpPr>
        <p:spPr>
          <a:xfrm>
            <a:off x="4164396" y="2964171"/>
            <a:ext cx="1413444" cy="21967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704BF8-806B-86DC-9D7C-11C351F172F2}"/>
              </a:ext>
            </a:extLst>
          </p:cNvPr>
          <p:cNvSpPr txBox="1"/>
          <p:nvPr/>
        </p:nvSpPr>
        <p:spPr>
          <a:xfrm>
            <a:off x="329802" y="45143"/>
            <a:ext cx="74035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Larval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9F436C-26F1-6B93-E345-7596E48FD308}"/>
              </a:ext>
            </a:extLst>
          </p:cNvPr>
          <p:cNvCxnSpPr/>
          <p:nvPr/>
        </p:nvCxnSpPr>
        <p:spPr>
          <a:xfrm>
            <a:off x="-25420" y="2032000"/>
            <a:ext cx="9144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90D07E-156B-B487-E721-050AC7D1A437}"/>
              </a:ext>
            </a:extLst>
          </p:cNvPr>
          <p:cNvSpPr txBox="1"/>
          <p:nvPr/>
        </p:nvSpPr>
        <p:spPr>
          <a:xfrm>
            <a:off x="329802" y="2079778"/>
            <a:ext cx="74035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Juvenile</a:t>
            </a:r>
          </a:p>
        </p:txBody>
      </p:sp>
      <p:graphicFrame>
        <p:nvGraphicFramePr>
          <p:cNvPr id="23" name="Table 13">
            <a:extLst>
              <a:ext uri="{FF2B5EF4-FFF2-40B4-BE49-F238E27FC236}">
                <a16:creationId xmlns:a16="http://schemas.microsoft.com/office/drawing/2014/main" id="{8A01EEC8-0A83-C186-ABD2-EDE9C97B6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654977"/>
              </p:ext>
            </p:extLst>
          </p:nvPr>
        </p:nvGraphicFramePr>
        <p:xfrm>
          <a:off x="5720246" y="2639088"/>
          <a:ext cx="3027681" cy="8698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27681">
                  <a:extLst>
                    <a:ext uri="{9D8B030D-6E8A-4147-A177-3AD203B41FA5}">
                      <a16:colId xmlns:a16="http://schemas.microsoft.com/office/drawing/2014/main" val="4092446754"/>
                    </a:ext>
                  </a:extLst>
                </a:gridCol>
              </a:tblGrid>
              <a:tr h="4349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Increased mortality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495761"/>
                  </a:ext>
                </a:extLst>
              </a:tr>
              <a:tr h="4349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Slower development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76018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335BCC5-FB05-54CE-2E43-7A6F5BC9930F}"/>
              </a:ext>
            </a:extLst>
          </p:cNvPr>
          <p:cNvSpPr txBox="1"/>
          <p:nvPr/>
        </p:nvSpPr>
        <p:spPr>
          <a:xfrm>
            <a:off x="2102133" y="1756922"/>
            <a:ext cx="17298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Jesica</a:t>
            </a:r>
            <a:r>
              <a:rPr lang="en-US" sz="800" dirty="0"/>
              <a:t> Waller, UMaine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1F0C2D-524B-F403-0B42-DB91BDE05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13948"/>
              </p:ext>
            </p:extLst>
          </p:nvPr>
        </p:nvGraphicFramePr>
        <p:xfrm>
          <a:off x="5412389" y="178638"/>
          <a:ext cx="3335538" cy="1667572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335538">
                  <a:extLst>
                    <a:ext uri="{9D8B030D-6E8A-4147-A177-3AD203B41FA5}">
                      <a16:colId xmlns:a16="http://schemas.microsoft.com/office/drawing/2014/main" val="739695525"/>
                    </a:ext>
                  </a:extLst>
                </a:gridCol>
              </a:tblGrid>
              <a:tr h="4168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Lower survival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937278"/>
                  </a:ext>
                </a:extLst>
              </a:tr>
              <a:tr h="4168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Decreased time between molts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245967"/>
                  </a:ext>
                </a:extLst>
              </a:tr>
              <a:tr h="4168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Altered development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99862"/>
                  </a:ext>
                </a:extLst>
              </a:tr>
              <a:tr h="4168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Altered feeding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812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60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3;p15">
            <a:extLst>
              <a:ext uri="{FF2B5EF4-FFF2-40B4-BE49-F238E27FC236}">
                <a16:creationId xmlns:a16="http://schemas.microsoft.com/office/drawing/2014/main" id="{9BA0EFDE-60CD-6F9E-8B73-0EC8FE8C8093}"/>
              </a:ext>
            </a:extLst>
          </p:cNvPr>
          <p:cNvSpPr txBox="1"/>
          <p:nvPr/>
        </p:nvSpPr>
        <p:spPr>
          <a:xfrm>
            <a:off x="2091696" y="1788850"/>
            <a:ext cx="4960609" cy="16619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dk1"/>
                </a:solidFill>
              </a:rPr>
              <a:t>W</a:t>
            </a:r>
            <a:r>
              <a:rPr lang="en-US" sz="3200" dirty="0">
                <a:solidFill>
                  <a:schemeClr val="dk1"/>
                </a:solidFill>
              </a:rPr>
              <a:t>h</a:t>
            </a:r>
            <a:r>
              <a:rPr lang="en" sz="3200" dirty="0">
                <a:solidFill>
                  <a:schemeClr val="dk1"/>
                </a:solidFill>
              </a:rPr>
              <a:t>at are the effects of OA on the foraging behavior of juvenile American lobsters?</a:t>
            </a:r>
            <a:endParaRPr sz="3200" dirty="0">
              <a:solidFill>
                <a:schemeClr val="dk1"/>
              </a:solidFill>
            </a:endParaRPr>
          </a:p>
        </p:txBody>
      </p:sp>
      <p:pic>
        <p:nvPicPr>
          <p:cNvPr id="2" name="Picture 1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4AE588F7-0FF7-21C2-8E89-562FAA895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2519">
            <a:off x="-318334" y="4058742"/>
            <a:ext cx="1447965" cy="965146"/>
          </a:xfrm>
          <a:prstGeom prst="rect">
            <a:avLst/>
          </a:prstGeom>
        </p:spPr>
      </p:pic>
      <p:pic>
        <p:nvPicPr>
          <p:cNvPr id="3" name="Picture 2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F9A387C1-E35F-E983-9CEB-A857B6A1F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1154">
            <a:off x="7912109" y="4081074"/>
            <a:ext cx="1447965" cy="965146"/>
          </a:xfrm>
          <a:prstGeom prst="rect">
            <a:avLst/>
          </a:prstGeom>
        </p:spPr>
      </p:pic>
      <p:pic>
        <p:nvPicPr>
          <p:cNvPr id="4" name="Picture 3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E3AB5535-37C7-7C57-4F7B-4BDBD267F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5476">
            <a:off x="7867328" y="90512"/>
            <a:ext cx="1447965" cy="965146"/>
          </a:xfrm>
          <a:prstGeom prst="rect">
            <a:avLst/>
          </a:prstGeom>
        </p:spPr>
      </p:pic>
      <p:pic>
        <p:nvPicPr>
          <p:cNvPr id="5" name="Picture 4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0744A704-6279-50A8-CFC7-E88EC7C47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64229">
            <a:off x="-104215" y="8543"/>
            <a:ext cx="1447965" cy="9651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266A6E-8537-1195-99A7-65DCE3F54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299" y="911775"/>
            <a:ext cx="3835401" cy="404079"/>
          </a:xfrm>
          <a:ln w="19050">
            <a:solidFill>
              <a:schemeClr val="tx1"/>
            </a:solidFill>
          </a:ln>
        </p:spPr>
        <p:txBody>
          <a:bodyPr anchor="ctr" anchorCtr="0">
            <a:noAutofit/>
          </a:bodyPr>
          <a:lstStyle/>
          <a:p>
            <a:r>
              <a:rPr lang="en-US" sz="2400" dirty="0"/>
              <a:t>Research question</a:t>
            </a:r>
          </a:p>
        </p:txBody>
      </p:sp>
    </p:spTree>
    <p:extLst>
      <p:ext uri="{BB962C8B-B14F-4D97-AF65-F5344CB8AC3E}">
        <p14:creationId xmlns:p14="http://schemas.microsoft.com/office/powerpoint/2010/main" val="21571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AA04D2-E142-8035-A359-4F749C98EAD6}"/>
              </a:ext>
            </a:extLst>
          </p:cNvPr>
          <p:cNvCxnSpPr>
            <a:cxnSpLocks/>
          </p:cNvCxnSpPr>
          <p:nvPr/>
        </p:nvCxnSpPr>
        <p:spPr>
          <a:xfrm>
            <a:off x="0" y="2186088"/>
            <a:ext cx="91742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230941-DCF5-D84A-1C9D-D91ACC44EEC4}"/>
              </a:ext>
            </a:extLst>
          </p:cNvPr>
          <p:cNvSpPr txBox="1"/>
          <p:nvPr/>
        </p:nvSpPr>
        <p:spPr>
          <a:xfrm>
            <a:off x="7391483" y="100737"/>
            <a:ext cx="1687285" cy="769441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Exposure Period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10 days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5D89034-3A35-3EB6-7A7B-E41EA55FABCA}"/>
              </a:ext>
            </a:extLst>
          </p:cNvPr>
          <p:cNvSpPr/>
          <p:nvPr/>
        </p:nvSpPr>
        <p:spPr>
          <a:xfrm>
            <a:off x="212024" y="562920"/>
            <a:ext cx="4791416" cy="1054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Juvenile American lobsters were exposed to a pH range between 7.3 and 7.8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F12185-084F-E73B-76D9-B446B76D2230}"/>
              </a:ext>
            </a:extLst>
          </p:cNvPr>
          <p:cNvSpPr/>
          <p:nvPr/>
        </p:nvSpPr>
        <p:spPr>
          <a:xfrm rot="5400000">
            <a:off x="3319381" y="1492836"/>
            <a:ext cx="2505238" cy="44367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174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D565AE6E-8A80-02C2-DFA8-1FB4B3674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0964">
            <a:off x="2682717" y="2596119"/>
            <a:ext cx="1032245" cy="688046"/>
          </a:xfrm>
          <a:prstGeom prst="rect">
            <a:avLst/>
          </a:prstGeom>
        </p:spPr>
      </p:pic>
      <p:sp>
        <p:nvSpPr>
          <p:cNvPr id="10" name="Chord 9">
            <a:extLst>
              <a:ext uri="{FF2B5EF4-FFF2-40B4-BE49-F238E27FC236}">
                <a16:creationId xmlns:a16="http://schemas.microsoft.com/office/drawing/2014/main" id="{91111CDF-FDBC-01CB-D6B3-FC2495C84CF1}"/>
              </a:ext>
            </a:extLst>
          </p:cNvPr>
          <p:cNvSpPr/>
          <p:nvPr/>
        </p:nvSpPr>
        <p:spPr>
          <a:xfrm rot="1233640">
            <a:off x="2461653" y="2606816"/>
            <a:ext cx="953956" cy="678274"/>
          </a:xfrm>
          <a:prstGeom prst="chord">
            <a:avLst/>
          </a:prstGeom>
          <a:solidFill>
            <a:srgbClr val="FF9C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6FC819-2C5E-7693-1EDB-703035F3525A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4572000" y="2458574"/>
            <a:ext cx="0" cy="1203607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AFC099D-FDA3-D601-3203-499954EDC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2917" l="3667" r="92667">
                        <a14:foregroundMark x1="11667" y1="49167" x2="5000" y2="63333"/>
                        <a14:foregroundMark x1="5000" y1="63333" x2="3667" y2="79583"/>
                        <a14:foregroundMark x1="3667" y1="79583" x2="6667" y2="84167"/>
                        <a14:foregroundMark x1="39569" y1="92587" x2="41000" y2="92917"/>
                        <a14:foregroundMark x1="28333" y1="90000" x2="37075" y2="92013"/>
                        <a14:foregroundMark x1="41000" y1="92917" x2="46667" y2="89583"/>
                        <a14:foregroundMark x1="88917" y1="87920" x2="90667" y2="73333"/>
                        <a14:foregroundMark x1="94382" y1="64820" x2="96667" y2="59583"/>
                        <a14:foregroundMark x1="91835" y1="70656" x2="94005" y2="65684"/>
                        <a14:foregroundMark x1="90667" y1="73333" x2="91431" y2="71582"/>
                        <a14:foregroundMark x1="96667" y1="59583" x2="92667" y2="43750"/>
                        <a14:foregroundMark x1="92667" y1="43750" x2="92333" y2="32500"/>
                        <a14:foregroundMark x1="75667" y1="17083" x2="77333" y2="12083"/>
                        <a14:foregroundMark x1="76000" y1="12917" x2="74000" y2="2917"/>
                        <a14:backgroundMark x1="37333" y1="94167" x2="37333" y2="94167"/>
                        <a14:backgroundMark x1="36000" y1="93750" x2="38333" y2="94583"/>
                        <a14:backgroundMark x1="88000" y1="95417" x2="90000" y2="90833"/>
                        <a14:backgroundMark x1="90667" y1="90000" x2="88333" y2="92083"/>
                        <a14:backgroundMark x1="93333" y1="77500" x2="92000" y2="71250"/>
                        <a14:backgroundMark x1="93000" y1="75833" x2="91333" y2="71250"/>
                        <a14:backgroundMark x1="92333" y1="77500" x2="92667" y2="7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909">
            <a:off x="5940028" y="2572080"/>
            <a:ext cx="784886" cy="627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07BF24-E4C4-B53D-2D58-E4D5A9B84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2" b="89556" l="9286" r="90714">
                        <a14:foregroundMark x1="11286" y1="60836" x2="9286" y2="71540"/>
                        <a14:foregroundMark x1="9286" y1="71540" x2="9571" y2="75718"/>
                        <a14:foregroundMark x1="19000" y1="31332" x2="13571" y2="37337"/>
                        <a14:foregroundMark x1="13571" y1="37337" x2="16571" y2="32115"/>
                        <a14:foregroundMark x1="16714" y1="31593" x2="10286" y2="39687"/>
                        <a14:foregroundMark x1="87857" y1="40470" x2="90429" y2="51436"/>
                        <a14:foregroundMark x1="90429" y1="51436" x2="90714" y2="41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991" y="2720326"/>
            <a:ext cx="718268" cy="392996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BF00F5BA-AAE5-CBF2-474B-11C6E73CC00E}"/>
              </a:ext>
            </a:extLst>
          </p:cNvPr>
          <p:cNvSpPr/>
          <p:nvPr/>
        </p:nvSpPr>
        <p:spPr>
          <a:xfrm rot="10800000" flipV="1">
            <a:off x="4822583" y="3954008"/>
            <a:ext cx="1093207" cy="680828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E6A9ED-4FDC-180B-4AA7-B9D710F763F1}"/>
              </a:ext>
            </a:extLst>
          </p:cNvPr>
          <p:cNvSpPr txBox="1"/>
          <p:nvPr/>
        </p:nvSpPr>
        <p:spPr>
          <a:xfrm>
            <a:off x="644534" y="2458574"/>
            <a:ext cx="1484842" cy="55399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Without Prey</a:t>
            </a:r>
          </a:p>
          <a:p>
            <a:pPr algn="ctr"/>
            <a:r>
              <a:rPr lang="en-US" sz="1500" b="1" dirty="0"/>
              <a:t>16 hours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26F825-1DB9-80F4-D274-F9B2EAA161AA}"/>
              </a:ext>
            </a:extLst>
          </p:cNvPr>
          <p:cNvSpPr txBox="1"/>
          <p:nvPr/>
        </p:nvSpPr>
        <p:spPr>
          <a:xfrm>
            <a:off x="644534" y="3306149"/>
            <a:ext cx="1484841" cy="7386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Experimental Intermission</a:t>
            </a:r>
          </a:p>
          <a:p>
            <a:pPr algn="ctr"/>
            <a:r>
              <a:rPr lang="en-US" sz="1400" b="1" dirty="0"/>
              <a:t>~ 8 hours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710CCD-A21C-9064-6840-54B08C7B45C2}"/>
              </a:ext>
            </a:extLst>
          </p:cNvPr>
          <p:cNvSpPr txBox="1"/>
          <p:nvPr/>
        </p:nvSpPr>
        <p:spPr>
          <a:xfrm>
            <a:off x="644534" y="4338390"/>
            <a:ext cx="1484841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With Prey</a:t>
            </a:r>
          </a:p>
          <a:p>
            <a:pPr algn="ctr"/>
            <a:r>
              <a:rPr lang="en-US" sz="1600" b="1" dirty="0"/>
              <a:t>16 hours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CFBE32-9A43-B01E-4FD7-D85C7D11A1FE}"/>
              </a:ext>
            </a:extLst>
          </p:cNvPr>
          <p:cNvSpPr/>
          <p:nvPr/>
        </p:nvSpPr>
        <p:spPr>
          <a:xfrm>
            <a:off x="5466015" y="167336"/>
            <a:ext cx="1566334" cy="18457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A close-up of a lobster&#10;&#10;Description automatically generated with medium confidence">
            <a:extLst>
              <a:ext uri="{FF2B5EF4-FFF2-40B4-BE49-F238E27FC236}">
                <a16:creationId xmlns:a16="http://schemas.microsoft.com/office/drawing/2014/main" id="{98B35934-5BBE-9DCC-8E83-4AD82ADB2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17523">
            <a:off x="6361320" y="430424"/>
            <a:ext cx="802565" cy="534952"/>
          </a:xfrm>
          <a:prstGeom prst="rect">
            <a:avLst/>
          </a:prstGeom>
        </p:spPr>
      </p:pic>
      <p:sp>
        <p:nvSpPr>
          <p:cNvPr id="32" name="Chord 31">
            <a:extLst>
              <a:ext uri="{FF2B5EF4-FFF2-40B4-BE49-F238E27FC236}">
                <a16:creationId xmlns:a16="http://schemas.microsoft.com/office/drawing/2014/main" id="{B3E6E2B5-2173-29D5-7BAE-9DA44C5A6930}"/>
              </a:ext>
            </a:extLst>
          </p:cNvPr>
          <p:cNvSpPr/>
          <p:nvPr/>
        </p:nvSpPr>
        <p:spPr>
          <a:xfrm rot="5773321">
            <a:off x="6469349" y="339955"/>
            <a:ext cx="586508" cy="391717"/>
          </a:xfrm>
          <a:prstGeom prst="chord">
            <a:avLst>
              <a:gd name="adj1" fmla="val 2700000"/>
              <a:gd name="adj2" fmla="val 18020191"/>
            </a:avLst>
          </a:prstGeom>
          <a:solidFill>
            <a:srgbClr val="FF9C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48E484-3EE0-D973-AB49-7555E2121940}"/>
              </a:ext>
            </a:extLst>
          </p:cNvPr>
          <p:cNvCxnSpPr>
            <a:cxnSpLocks/>
          </p:cNvCxnSpPr>
          <p:nvPr/>
        </p:nvCxnSpPr>
        <p:spPr>
          <a:xfrm flipH="1">
            <a:off x="6356728" y="1172742"/>
            <a:ext cx="67562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C9BB510-A52A-E61A-BEB7-E56C2208C707}"/>
              </a:ext>
            </a:extLst>
          </p:cNvPr>
          <p:cNvSpPr txBox="1"/>
          <p:nvPr/>
        </p:nvSpPr>
        <p:spPr>
          <a:xfrm>
            <a:off x="5566769" y="299653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57021B-95BD-7E69-B6CB-D1FD4234C1DB}"/>
              </a:ext>
            </a:extLst>
          </p:cNvPr>
          <p:cNvSpPr txBox="1"/>
          <p:nvPr/>
        </p:nvSpPr>
        <p:spPr>
          <a:xfrm>
            <a:off x="5838092" y="637857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BCD915-5779-1BC0-26B5-945760F754DF}"/>
              </a:ext>
            </a:extLst>
          </p:cNvPr>
          <p:cNvSpPr txBox="1"/>
          <p:nvPr/>
        </p:nvSpPr>
        <p:spPr>
          <a:xfrm>
            <a:off x="6142892" y="344723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BD5DBF-3E4D-AE8B-97A7-CF634689202D}"/>
              </a:ext>
            </a:extLst>
          </p:cNvPr>
          <p:cNvSpPr txBox="1"/>
          <p:nvPr/>
        </p:nvSpPr>
        <p:spPr>
          <a:xfrm>
            <a:off x="5543486" y="918812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67354A-4114-09A6-9207-69D24478C3C4}"/>
              </a:ext>
            </a:extLst>
          </p:cNvPr>
          <p:cNvSpPr txBox="1"/>
          <p:nvPr/>
        </p:nvSpPr>
        <p:spPr>
          <a:xfrm>
            <a:off x="5603270" y="1238094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60D866-2A3D-26F2-71D7-35D04C387396}"/>
              </a:ext>
            </a:extLst>
          </p:cNvPr>
          <p:cNvSpPr txBox="1"/>
          <p:nvPr/>
        </p:nvSpPr>
        <p:spPr>
          <a:xfrm>
            <a:off x="5960154" y="1060800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9CF11B-3441-412C-6888-29AB57B635F1}"/>
              </a:ext>
            </a:extLst>
          </p:cNvPr>
          <p:cNvSpPr txBox="1"/>
          <p:nvPr/>
        </p:nvSpPr>
        <p:spPr>
          <a:xfrm>
            <a:off x="5650546" y="1527985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C3A61A-1ADD-1FB1-E814-A2F209C50526}"/>
              </a:ext>
            </a:extLst>
          </p:cNvPr>
          <p:cNvSpPr txBox="1"/>
          <p:nvPr/>
        </p:nvSpPr>
        <p:spPr>
          <a:xfrm>
            <a:off x="6080298" y="1574991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A9BDA8-D49A-3E1D-1E8A-ABB41601C982}"/>
              </a:ext>
            </a:extLst>
          </p:cNvPr>
          <p:cNvSpPr txBox="1"/>
          <p:nvPr/>
        </p:nvSpPr>
        <p:spPr>
          <a:xfrm>
            <a:off x="6317809" y="1293285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3FF689-3E3F-9097-45F2-BF8CEF71115F}"/>
              </a:ext>
            </a:extLst>
          </p:cNvPr>
          <p:cNvSpPr txBox="1"/>
          <p:nvPr/>
        </p:nvSpPr>
        <p:spPr>
          <a:xfrm>
            <a:off x="6545832" y="1575741"/>
            <a:ext cx="534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 pH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3A75D4-CE13-68DE-40BC-0B336A86E4DC}"/>
              </a:ext>
            </a:extLst>
          </p:cNvPr>
          <p:cNvSpPr txBox="1"/>
          <p:nvPr/>
        </p:nvSpPr>
        <p:spPr>
          <a:xfrm>
            <a:off x="7317765" y="2475051"/>
            <a:ext cx="1687285" cy="769441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Behavioral Assay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~ 2 days</a:t>
            </a:r>
          </a:p>
        </p:txBody>
      </p:sp>
    </p:spTree>
    <p:extLst>
      <p:ext uri="{BB962C8B-B14F-4D97-AF65-F5344CB8AC3E}">
        <p14:creationId xmlns:p14="http://schemas.microsoft.com/office/powerpoint/2010/main" val="333954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  <p:bldP spid="10" grpId="0" animBg="1"/>
      <p:bldP spid="20" grpId="0" animBg="1"/>
      <p:bldP spid="23" grpId="0" animBg="1"/>
      <p:bldP spid="23" grpId="1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54F97B-6AF3-37A3-F0ED-07B4D698B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507" y="461736"/>
            <a:ext cx="2982076" cy="774175"/>
          </a:xfrm>
          <a:ln w="19050">
            <a:solidFill>
              <a:schemeClr val="tx1"/>
            </a:solidFill>
          </a:ln>
        </p:spPr>
        <p:txBody>
          <a:bodyPr anchor="ctr" anchorCtr="0">
            <a:noAutofit/>
          </a:bodyPr>
          <a:lstStyle/>
          <a:p>
            <a:r>
              <a:rPr lang="en-US" sz="1600" dirty="0"/>
              <a:t>Measured Behaviors</a:t>
            </a:r>
            <a:br>
              <a:rPr lang="en-US" sz="1600" dirty="0"/>
            </a:br>
            <a:r>
              <a:rPr lang="en-US" sz="1600" dirty="0"/>
              <a:t> via video recordings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97950E1-90FB-A3EC-7C7E-EEE4C1FC3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557068"/>
              </p:ext>
            </p:extLst>
          </p:nvPr>
        </p:nvGraphicFramePr>
        <p:xfrm>
          <a:off x="5168767" y="1414915"/>
          <a:ext cx="3689556" cy="2271561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3689556">
                  <a:extLst>
                    <a:ext uri="{9D8B030D-6E8A-4147-A177-3AD203B41FA5}">
                      <a16:colId xmlns:a16="http://schemas.microsoft.com/office/drawing/2014/main" val="782301149"/>
                    </a:ext>
                  </a:extLst>
                </a:gridCol>
              </a:tblGrid>
              <a:tr h="7571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1. Time to locate rock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452516"/>
                  </a:ext>
                </a:extLst>
              </a:tr>
              <a:tr h="7571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2. Time spent at rock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225063"/>
                  </a:ext>
                </a:extLst>
              </a:tr>
              <a:tr h="75718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3. Total # of trips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5917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D04685B-7578-D3A5-C503-023A8C3CF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69" y="1014530"/>
            <a:ext cx="4775840" cy="267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Google Shape;83;p15">
            <a:extLst>
              <a:ext uri="{FF2B5EF4-FFF2-40B4-BE49-F238E27FC236}">
                <a16:creationId xmlns:a16="http://schemas.microsoft.com/office/drawing/2014/main" id="{A07B00DA-303C-63BD-7DAB-5C2CD5A46F95}"/>
              </a:ext>
            </a:extLst>
          </p:cNvPr>
          <p:cNvSpPr txBox="1"/>
          <p:nvPr/>
        </p:nvSpPr>
        <p:spPr>
          <a:xfrm>
            <a:off x="2035743" y="4128970"/>
            <a:ext cx="5072514" cy="8001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</a:rPr>
              <a:t>Each recorded behavior was recorded with and without the presence of prey. </a:t>
            </a:r>
            <a:endParaRPr sz="20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54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E3E1-E81D-0B1F-4AFC-FC08B3FA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90" y="199271"/>
            <a:ext cx="1796360" cy="503464"/>
          </a:xfrm>
          <a:ln w="19050">
            <a:solidFill>
              <a:schemeClr val="tx1"/>
            </a:solidFill>
          </a:ln>
        </p:spPr>
        <p:txBody>
          <a:bodyPr anchor="ctr" anchorCtr="0">
            <a:noAutofit/>
          </a:bodyPr>
          <a:lstStyle/>
          <a:p>
            <a:r>
              <a:rPr lang="en-US" sz="1600" dirty="0"/>
              <a:t>Time to locate Rock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898BF-07A1-5143-E450-AEDA0EA66F9B}"/>
              </a:ext>
            </a:extLst>
          </p:cNvPr>
          <p:cNvSpPr txBox="1"/>
          <p:nvPr/>
        </p:nvSpPr>
        <p:spPr>
          <a:xfrm>
            <a:off x="6285390" y="1397135"/>
            <a:ext cx="2686158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without prey</a:t>
            </a:r>
          </a:p>
          <a:p>
            <a:pPr algn="ctr"/>
            <a:endParaRPr lang="en-US" dirty="0"/>
          </a:p>
          <a:p>
            <a:pPr marL="285750" indent="-285750">
              <a:buFontTx/>
              <a:buChar char="-"/>
            </a:pPr>
            <a:r>
              <a:rPr lang="en-US" sz="1400" dirty="0"/>
              <a:t>no pH effect on locomotion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76008-035E-F441-545F-04B3977C4340}"/>
              </a:ext>
            </a:extLst>
          </p:cNvPr>
          <p:cNvSpPr txBox="1"/>
          <p:nvPr/>
        </p:nvSpPr>
        <p:spPr>
          <a:xfrm>
            <a:off x="6285390" y="2631014"/>
            <a:ext cx="2686158" cy="1723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160FF"/>
                </a:solidFill>
              </a:rPr>
              <a:t>with prey</a:t>
            </a:r>
          </a:p>
          <a:p>
            <a:pPr algn="ctr"/>
            <a:endParaRPr lang="en-US" dirty="0">
              <a:solidFill>
                <a:srgbClr val="516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160FF"/>
                </a:solidFill>
              </a:rPr>
              <a:t>Found the foraging rock faster – significant effect of prey</a:t>
            </a:r>
          </a:p>
          <a:p>
            <a:endParaRPr lang="en-US" sz="1400" dirty="0">
              <a:solidFill>
                <a:srgbClr val="516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5160FF"/>
                </a:solidFill>
              </a:rPr>
              <a:t>No pH effect on time to locate the rock</a:t>
            </a:r>
          </a:p>
        </p:txBody>
      </p:sp>
      <p:pic>
        <p:nvPicPr>
          <p:cNvPr id="11" name="Picture 10" descr="A comparison of ph and ph on a white background&#10;&#10;Description automatically generated">
            <a:extLst>
              <a:ext uri="{FF2B5EF4-FFF2-40B4-BE49-F238E27FC236}">
                <a16:creationId xmlns:a16="http://schemas.microsoft.com/office/drawing/2014/main" id="{871E0255-5DBF-7F3E-0849-BC35D5F23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52" y="808261"/>
            <a:ext cx="5887673" cy="41359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960865-D5E8-45B7-657F-816902B321FC}"/>
              </a:ext>
            </a:extLst>
          </p:cNvPr>
          <p:cNvSpPr/>
          <p:nvPr/>
        </p:nvSpPr>
        <p:spPr>
          <a:xfrm>
            <a:off x="3300412" y="808261"/>
            <a:ext cx="2674260" cy="3905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2C76E4-AC60-BE87-B6C4-3126DE911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2917" l="3667" r="92667">
                        <a14:foregroundMark x1="11667" y1="49167" x2="5000" y2="63333"/>
                        <a14:foregroundMark x1="5000" y1="63333" x2="3667" y2="79583"/>
                        <a14:foregroundMark x1="3667" y1="79583" x2="6667" y2="84167"/>
                        <a14:foregroundMark x1="39569" y1="92587" x2="41000" y2="92917"/>
                        <a14:foregroundMark x1="28333" y1="90000" x2="37075" y2="92013"/>
                        <a14:foregroundMark x1="41000" y1="92917" x2="46667" y2="89583"/>
                        <a14:foregroundMark x1="88917" y1="87920" x2="90667" y2="73333"/>
                        <a14:foregroundMark x1="94382" y1="64820" x2="96667" y2="59583"/>
                        <a14:foregroundMark x1="91835" y1="70656" x2="94005" y2="65684"/>
                        <a14:foregroundMark x1="90667" y1="73333" x2="91431" y2="71582"/>
                        <a14:foregroundMark x1="96667" y1="59583" x2="92667" y2="43750"/>
                        <a14:foregroundMark x1="92667" y1="43750" x2="92333" y2="32500"/>
                        <a14:foregroundMark x1="75667" y1="17083" x2="77333" y2="12083"/>
                        <a14:foregroundMark x1="76000" y1="12917" x2="74000" y2="2917"/>
                        <a14:backgroundMark x1="37333" y1="94167" x2="37333" y2="94167"/>
                        <a14:backgroundMark x1="36000" y1="93750" x2="38333" y2="94583"/>
                        <a14:backgroundMark x1="88000" y1="95417" x2="90000" y2="90833"/>
                        <a14:backgroundMark x1="90667" y1="90000" x2="88333" y2="92083"/>
                        <a14:backgroundMark x1="93333" y1="77500" x2="92000" y2="71250"/>
                        <a14:backgroundMark x1="93000" y1="75833" x2="91333" y2="71250"/>
                        <a14:backgroundMark x1="92333" y1="77500" x2="92667" y2="7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909">
            <a:off x="5008210" y="357991"/>
            <a:ext cx="784886" cy="6279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854BD0-D724-EAEA-DFA5-B3CBC237A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2" b="89556" l="9286" r="90714">
                        <a14:foregroundMark x1="11286" y1="60836" x2="9286" y2="71540"/>
                        <a14:foregroundMark x1="9286" y1="71540" x2="9571" y2="75718"/>
                        <a14:foregroundMark x1="19000" y1="31332" x2="13571" y2="37337"/>
                        <a14:foregroundMark x1="13571" y1="37337" x2="16571" y2="32115"/>
                        <a14:foregroundMark x1="16714" y1="31593" x2="10286" y2="39687"/>
                        <a14:foregroundMark x1="87857" y1="40470" x2="90429" y2="51436"/>
                        <a14:foregroundMark x1="90429" y1="51436" x2="90714" y2="415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2173" y="506237"/>
            <a:ext cx="718268" cy="392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49D07E-8B9D-5788-B5CB-9E5378BBE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2917" l="3667" r="92667">
                        <a14:foregroundMark x1="11667" y1="49167" x2="5000" y2="63333"/>
                        <a14:foregroundMark x1="5000" y1="63333" x2="3667" y2="79583"/>
                        <a14:foregroundMark x1="3667" y1="79583" x2="6667" y2="84167"/>
                        <a14:foregroundMark x1="39569" y1="92587" x2="41000" y2="92917"/>
                        <a14:foregroundMark x1="28333" y1="90000" x2="37075" y2="92013"/>
                        <a14:foregroundMark x1="41000" y1="92917" x2="46667" y2="89583"/>
                        <a14:foregroundMark x1="88917" y1="87920" x2="90667" y2="73333"/>
                        <a14:foregroundMark x1="94382" y1="64820" x2="96667" y2="59583"/>
                        <a14:foregroundMark x1="91835" y1="70656" x2="94005" y2="65684"/>
                        <a14:foregroundMark x1="90667" y1="73333" x2="91431" y2="71582"/>
                        <a14:foregroundMark x1="96667" y1="59583" x2="92667" y2="43750"/>
                        <a14:foregroundMark x1="92667" y1="43750" x2="92333" y2="32500"/>
                        <a14:foregroundMark x1="75667" y1="17083" x2="77333" y2="12083"/>
                        <a14:foregroundMark x1="76000" y1="12917" x2="74000" y2="2917"/>
                        <a14:backgroundMark x1="37333" y1="94167" x2="37333" y2="94167"/>
                        <a14:backgroundMark x1="36000" y1="93750" x2="38333" y2="94583"/>
                        <a14:backgroundMark x1="88000" y1="95417" x2="90000" y2="90833"/>
                        <a14:backgroundMark x1="90667" y1="90000" x2="88333" y2="92083"/>
                        <a14:backgroundMark x1="93333" y1="77500" x2="92000" y2="71250"/>
                        <a14:backgroundMark x1="93000" y1="75833" x2="91333" y2="71250"/>
                        <a14:backgroundMark x1="92333" y1="77500" x2="92667" y2="7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92909">
            <a:off x="2543929" y="441544"/>
            <a:ext cx="784886" cy="6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44468</TotalTime>
  <Words>599</Words>
  <Application>Microsoft Macintosh PowerPoint</Application>
  <PresentationFormat>On-screen Show (16:9)</PresentationFormat>
  <Paragraphs>114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question</vt:lpstr>
      <vt:lpstr>PowerPoint Presentation</vt:lpstr>
      <vt:lpstr>Measured Behaviors  via video recordings</vt:lpstr>
      <vt:lpstr>Time to locate Rock</vt:lpstr>
      <vt:lpstr>Time spent at rock</vt:lpstr>
      <vt:lpstr>Total # of trips</vt:lpstr>
      <vt:lpstr>Conclusions</vt:lpstr>
      <vt:lpstr>Acknowledgements</vt:lpstr>
      <vt:lpstr>Thank you!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Ocean Acidification and Warming on American Lobster (Homarus americanus) Behavior</dc:title>
  <cp:lastModifiedBy>Todd Stelling</cp:lastModifiedBy>
  <cp:revision>440</cp:revision>
  <dcterms:modified xsi:type="dcterms:W3CDTF">2024-04-12T20:58:18Z</dcterms:modified>
</cp:coreProperties>
</file>