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1AA"/>
    <a:srgbClr val="193A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B0F49-3E6F-413E-8A0D-8C1EBAE9F64A}" v="73" dt="2024-04-12T13:31:35.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98" autoAdjust="0"/>
    <p:restoredTop sz="96221" autoAdjust="0"/>
  </p:normalViewPr>
  <p:slideViewPr>
    <p:cSldViewPr snapToGrid="0">
      <p:cViewPr>
        <p:scale>
          <a:sx n="25" d="100"/>
          <a:sy n="25" d="100"/>
        </p:scale>
        <p:origin x="2189" y="5"/>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A8D56-ACD8-4314-A3E2-B581B71794E9}" type="datetimeFigureOut">
              <a:rPr lang="en-US" smtClean="0"/>
              <a:t>4/12/2024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73F666-519E-43AC-A3E1-3183402EA932}" type="slidenum">
              <a:rPr lang="en-US" smtClean="0"/>
              <a:t>‹#›</a:t>
            </a:fld>
            <a:endParaRPr lang="en-US"/>
          </a:p>
        </p:txBody>
      </p:sp>
    </p:spTree>
    <p:extLst>
      <p:ext uri="{BB962C8B-B14F-4D97-AF65-F5344CB8AC3E}">
        <p14:creationId xmlns:p14="http://schemas.microsoft.com/office/powerpoint/2010/main" val="310796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73F666-519E-43AC-A3E1-3183402EA932}" type="slidenum">
              <a:rPr lang="en-US" smtClean="0"/>
              <a:t>1</a:t>
            </a:fld>
            <a:endParaRPr lang="en-US"/>
          </a:p>
        </p:txBody>
      </p:sp>
    </p:spTree>
    <p:extLst>
      <p:ext uri="{BB962C8B-B14F-4D97-AF65-F5344CB8AC3E}">
        <p14:creationId xmlns:p14="http://schemas.microsoft.com/office/powerpoint/2010/main" val="364265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327DD0-44BA-42DB-9909-E56BECA02238}"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A82DB-6C9F-43BA-B3B0-98143513E18E}" type="slidenum">
              <a:rPr lang="en-US" smtClean="0"/>
              <a:t>‹#›</a:t>
            </a:fld>
            <a:endParaRPr lang="en-US"/>
          </a:p>
        </p:txBody>
      </p:sp>
    </p:spTree>
    <p:extLst>
      <p:ext uri="{BB962C8B-B14F-4D97-AF65-F5344CB8AC3E}">
        <p14:creationId xmlns:p14="http://schemas.microsoft.com/office/powerpoint/2010/main" val="53233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27DD0-44BA-42DB-9909-E56BECA02238}"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A82DB-6C9F-43BA-B3B0-98143513E18E}" type="slidenum">
              <a:rPr lang="en-US" smtClean="0"/>
              <a:t>‹#›</a:t>
            </a:fld>
            <a:endParaRPr lang="en-US"/>
          </a:p>
        </p:txBody>
      </p:sp>
    </p:spTree>
    <p:extLst>
      <p:ext uri="{BB962C8B-B14F-4D97-AF65-F5344CB8AC3E}">
        <p14:creationId xmlns:p14="http://schemas.microsoft.com/office/powerpoint/2010/main" val="119898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27DD0-44BA-42DB-9909-E56BECA02238}"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A82DB-6C9F-43BA-B3B0-98143513E18E}" type="slidenum">
              <a:rPr lang="en-US" smtClean="0"/>
              <a:t>‹#›</a:t>
            </a:fld>
            <a:endParaRPr lang="en-US"/>
          </a:p>
        </p:txBody>
      </p:sp>
    </p:spTree>
    <p:extLst>
      <p:ext uri="{BB962C8B-B14F-4D97-AF65-F5344CB8AC3E}">
        <p14:creationId xmlns:p14="http://schemas.microsoft.com/office/powerpoint/2010/main" val="193749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27DD0-44BA-42DB-9909-E56BECA02238}"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A82DB-6C9F-43BA-B3B0-98143513E18E}" type="slidenum">
              <a:rPr lang="en-US" smtClean="0"/>
              <a:t>‹#›</a:t>
            </a:fld>
            <a:endParaRPr lang="en-US"/>
          </a:p>
        </p:txBody>
      </p:sp>
    </p:spTree>
    <p:extLst>
      <p:ext uri="{BB962C8B-B14F-4D97-AF65-F5344CB8AC3E}">
        <p14:creationId xmlns:p14="http://schemas.microsoft.com/office/powerpoint/2010/main" val="58990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327DD0-44BA-42DB-9909-E56BECA02238}"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A82DB-6C9F-43BA-B3B0-98143513E18E}" type="slidenum">
              <a:rPr lang="en-US" smtClean="0"/>
              <a:t>‹#›</a:t>
            </a:fld>
            <a:endParaRPr lang="en-US"/>
          </a:p>
        </p:txBody>
      </p:sp>
    </p:spTree>
    <p:extLst>
      <p:ext uri="{BB962C8B-B14F-4D97-AF65-F5344CB8AC3E}">
        <p14:creationId xmlns:p14="http://schemas.microsoft.com/office/powerpoint/2010/main" val="903938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327DD0-44BA-42DB-9909-E56BECA02238}"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A82DB-6C9F-43BA-B3B0-98143513E18E}" type="slidenum">
              <a:rPr lang="en-US" smtClean="0"/>
              <a:t>‹#›</a:t>
            </a:fld>
            <a:endParaRPr lang="en-US"/>
          </a:p>
        </p:txBody>
      </p:sp>
    </p:spTree>
    <p:extLst>
      <p:ext uri="{BB962C8B-B14F-4D97-AF65-F5344CB8AC3E}">
        <p14:creationId xmlns:p14="http://schemas.microsoft.com/office/powerpoint/2010/main" val="138916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327DD0-44BA-42DB-9909-E56BECA02238}" type="datetimeFigureOut">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5A82DB-6C9F-43BA-B3B0-98143513E18E}" type="slidenum">
              <a:rPr lang="en-US" smtClean="0"/>
              <a:t>‹#›</a:t>
            </a:fld>
            <a:endParaRPr lang="en-US"/>
          </a:p>
        </p:txBody>
      </p:sp>
    </p:spTree>
    <p:extLst>
      <p:ext uri="{BB962C8B-B14F-4D97-AF65-F5344CB8AC3E}">
        <p14:creationId xmlns:p14="http://schemas.microsoft.com/office/powerpoint/2010/main" val="251812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327DD0-44BA-42DB-9909-E56BECA02238}"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A82DB-6C9F-43BA-B3B0-98143513E18E}" type="slidenum">
              <a:rPr lang="en-US" smtClean="0"/>
              <a:t>‹#›</a:t>
            </a:fld>
            <a:endParaRPr lang="en-US"/>
          </a:p>
        </p:txBody>
      </p:sp>
    </p:spTree>
    <p:extLst>
      <p:ext uri="{BB962C8B-B14F-4D97-AF65-F5344CB8AC3E}">
        <p14:creationId xmlns:p14="http://schemas.microsoft.com/office/powerpoint/2010/main" val="1415055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27DD0-44BA-42DB-9909-E56BECA02238}" type="datetimeFigureOut">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5A82DB-6C9F-43BA-B3B0-98143513E18E}" type="slidenum">
              <a:rPr lang="en-US" smtClean="0"/>
              <a:t>‹#›</a:t>
            </a:fld>
            <a:endParaRPr lang="en-US"/>
          </a:p>
        </p:txBody>
      </p:sp>
    </p:spTree>
    <p:extLst>
      <p:ext uri="{BB962C8B-B14F-4D97-AF65-F5344CB8AC3E}">
        <p14:creationId xmlns:p14="http://schemas.microsoft.com/office/powerpoint/2010/main" val="327872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1327DD0-44BA-42DB-9909-E56BECA02238}"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A82DB-6C9F-43BA-B3B0-98143513E18E}" type="slidenum">
              <a:rPr lang="en-US" smtClean="0"/>
              <a:t>‹#›</a:t>
            </a:fld>
            <a:endParaRPr lang="en-US"/>
          </a:p>
        </p:txBody>
      </p:sp>
    </p:spTree>
    <p:extLst>
      <p:ext uri="{BB962C8B-B14F-4D97-AF65-F5344CB8AC3E}">
        <p14:creationId xmlns:p14="http://schemas.microsoft.com/office/powerpoint/2010/main" val="194842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1327DD0-44BA-42DB-9909-E56BECA02238}"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A82DB-6C9F-43BA-B3B0-98143513E18E}" type="slidenum">
              <a:rPr lang="en-US" smtClean="0"/>
              <a:t>‹#›</a:t>
            </a:fld>
            <a:endParaRPr lang="en-US"/>
          </a:p>
        </p:txBody>
      </p:sp>
    </p:spTree>
    <p:extLst>
      <p:ext uri="{BB962C8B-B14F-4D97-AF65-F5344CB8AC3E}">
        <p14:creationId xmlns:p14="http://schemas.microsoft.com/office/powerpoint/2010/main" val="565279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51327DD0-44BA-42DB-9909-E56BECA02238}" type="datetimeFigureOut">
              <a:rPr lang="en-US" smtClean="0"/>
              <a:t>4/12/2024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065A82DB-6C9F-43BA-B3B0-98143513E18E}" type="slidenum">
              <a:rPr lang="en-US" smtClean="0"/>
              <a:t>‹#›</a:t>
            </a:fld>
            <a:endParaRPr lang="en-US"/>
          </a:p>
        </p:txBody>
      </p:sp>
    </p:spTree>
    <p:extLst>
      <p:ext uri="{BB962C8B-B14F-4D97-AF65-F5344CB8AC3E}">
        <p14:creationId xmlns:p14="http://schemas.microsoft.com/office/powerpoint/2010/main" val="2028077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id="{8EA93B22-F7E5-D85F-4EEC-B58B6BD9664A}"/>
              </a:ext>
            </a:extLst>
          </p:cNvPr>
          <p:cNvSpPr txBox="1">
            <a:spLocks/>
          </p:cNvSpPr>
          <p:nvPr/>
        </p:nvSpPr>
        <p:spPr>
          <a:xfrm>
            <a:off x="32029666" y="19274956"/>
            <a:ext cx="11340164" cy="8589872"/>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sp>
        <p:nvSpPr>
          <p:cNvPr id="5" name="Rectangle 4">
            <a:extLst>
              <a:ext uri="{FF2B5EF4-FFF2-40B4-BE49-F238E27FC236}">
                <a16:creationId xmlns:a16="http://schemas.microsoft.com/office/drawing/2014/main" id="{29406EAA-7D66-7371-8B3D-0DBC74D34201}"/>
              </a:ext>
            </a:extLst>
          </p:cNvPr>
          <p:cNvSpPr/>
          <p:nvPr/>
        </p:nvSpPr>
        <p:spPr>
          <a:xfrm>
            <a:off x="433137" y="433137"/>
            <a:ext cx="43000863" cy="4716379"/>
          </a:xfrm>
          <a:prstGeom prst="rect">
            <a:avLst/>
          </a:prstGeom>
          <a:solidFill>
            <a:srgbClr val="1C41A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400" dirty="0">
                <a:solidFill>
                  <a:schemeClr val="bg1"/>
                </a:solidFill>
                <a:latin typeface="Cambria" panose="02040503050406030204" pitchFamily="18" charset="0"/>
                <a:cs typeface="Arial" panose="020B0604020202020204" pitchFamily="34" charset="0"/>
              </a:rPr>
              <a:t>A Virtual Experience at the USS Albacore Museum</a:t>
            </a:r>
            <a:br>
              <a:rPr lang="en-US" sz="5600" dirty="0">
                <a:solidFill>
                  <a:schemeClr val="bg1"/>
                </a:solidFill>
                <a:latin typeface="Cambria" panose="02040503050406030204" pitchFamily="18" charset="0"/>
                <a:cs typeface="Arial" panose="020B0604020202020204" pitchFamily="34" charset="0"/>
              </a:rPr>
            </a:br>
            <a:r>
              <a:rPr lang="en-US" sz="5600" dirty="0" err="1">
                <a:solidFill>
                  <a:schemeClr val="bg1"/>
                </a:solidFill>
                <a:latin typeface="Cambria" panose="02040503050406030204" pitchFamily="18" charset="0"/>
                <a:cs typeface="Arial" panose="020B0604020202020204" pitchFamily="34" charset="0"/>
              </a:rPr>
              <a:t>Eben</a:t>
            </a:r>
            <a:r>
              <a:rPr lang="en-US" sz="5600" dirty="0">
                <a:solidFill>
                  <a:schemeClr val="bg1"/>
                </a:solidFill>
                <a:latin typeface="Cambria" panose="02040503050406030204" pitchFamily="18" charset="0"/>
                <a:cs typeface="Arial" panose="020B0604020202020204" pitchFamily="34" charset="0"/>
              </a:rPr>
              <a:t> Young, Luis Morel, Peter Grieve, </a:t>
            </a:r>
            <a:r>
              <a:rPr lang="en-US" sz="5600" dirty="0" err="1">
                <a:solidFill>
                  <a:schemeClr val="bg1"/>
                </a:solidFill>
                <a:latin typeface="Cambria" panose="02040503050406030204" pitchFamily="18" charset="0"/>
                <a:cs typeface="Arial" panose="020B0604020202020204" pitchFamily="34" charset="0"/>
              </a:rPr>
              <a:t>Benicio</a:t>
            </a:r>
            <a:r>
              <a:rPr lang="en-US" sz="5600" dirty="0">
                <a:solidFill>
                  <a:schemeClr val="bg1"/>
                </a:solidFill>
                <a:latin typeface="Cambria" panose="02040503050406030204" pitchFamily="18" charset="0"/>
                <a:cs typeface="Arial" panose="020B0604020202020204" pitchFamily="34" charset="0"/>
              </a:rPr>
              <a:t> Liu</a:t>
            </a:r>
            <a:br>
              <a:rPr lang="en-US" sz="56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College of Engineering and Physical Sciences, University of New Hampshire, Durham, NH 03824</a:t>
            </a:r>
            <a:endParaRPr lang="en-US" sz="5600" dirty="0">
              <a:effectLst/>
              <a:latin typeface="Calibri" panose="020F0502020204030204" pitchFamily="34" charset="0"/>
            </a:endParaRPr>
          </a:p>
        </p:txBody>
      </p:sp>
      <p:pic>
        <p:nvPicPr>
          <p:cNvPr id="10" name="Picture 9">
            <a:extLst>
              <a:ext uri="{FF2B5EF4-FFF2-40B4-BE49-F238E27FC236}">
                <a16:creationId xmlns:a16="http://schemas.microsoft.com/office/drawing/2014/main" id="{83390107-A7DA-E593-9A9C-15D3F8785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07" y="666420"/>
            <a:ext cx="3510461" cy="4646198"/>
          </a:xfrm>
          <a:prstGeom prst="rect">
            <a:avLst/>
          </a:prstGeom>
        </p:spPr>
      </p:pic>
      <p:pic>
        <p:nvPicPr>
          <p:cNvPr id="7" name="Picture 6" descr="A blue shield with white and blue letters&#10;&#10;Description automatically generated">
            <a:extLst>
              <a:ext uri="{FF2B5EF4-FFF2-40B4-BE49-F238E27FC236}">
                <a16:creationId xmlns:a16="http://schemas.microsoft.com/office/drawing/2014/main" id="{2EF55579-8C18-8F36-C84E-D72BFFB20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36" y="708416"/>
            <a:ext cx="3352412" cy="4108112"/>
          </a:xfrm>
          <a:prstGeom prst="rect">
            <a:avLst/>
          </a:prstGeom>
        </p:spPr>
      </p:pic>
      <p:pic>
        <p:nvPicPr>
          <p:cNvPr id="9" name="Picture 8" descr="A logo with a shark and a rope&#10;&#10;Description automatically generated">
            <a:extLst>
              <a:ext uri="{FF2B5EF4-FFF2-40B4-BE49-F238E27FC236}">
                <a16:creationId xmlns:a16="http://schemas.microsoft.com/office/drawing/2014/main" id="{F9E063DD-94A7-3809-822B-19BC7C7A9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57728" y="666420"/>
            <a:ext cx="3917764" cy="4227276"/>
          </a:xfrm>
          <a:prstGeom prst="rect">
            <a:avLst/>
          </a:prstGeom>
        </p:spPr>
      </p:pic>
      <p:sp>
        <p:nvSpPr>
          <p:cNvPr id="11" name="Subtitle 2">
            <a:extLst>
              <a:ext uri="{FF2B5EF4-FFF2-40B4-BE49-F238E27FC236}">
                <a16:creationId xmlns:a16="http://schemas.microsoft.com/office/drawing/2014/main" id="{4FFB9099-7FBE-D692-2BBA-0B0554375183}"/>
              </a:ext>
            </a:extLst>
          </p:cNvPr>
          <p:cNvSpPr txBox="1">
            <a:spLocks/>
          </p:cNvSpPr>
          <p:nvPr/>
        </p:nvSpPr>
        <p:spPr>
          <a:xfrm>
            <a:off x="12222523" y="17892676"/>
            <a:ext cx="19357731" cy="868329"/>
          </a:xfrm>
          <a:prstGeom prst="rect">
            <a:avLst/>
          </a:prstGeom>
          <a:solidFill>
            <a:srgbClr val="1C41AA"/>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 Results</a:t>
            </a:r>
          </a:p>
        </p:txBody>
      </p:sp>
      <p:sp>
        <p:nvSpPr>
          <p:cNvPr id="12" name="Subtitle 2">
            <a:extLst>
              <a:ext uri="{FF2B5EF4-FFF2-40B4-BE49-F238E27FC236}">
                <a16:creationId xmlns:a16="http://schemas.microsoft.com/office/drawing/2014/main" id="{1AA10EA4-A270-7249-2FBC-4557FDAC1A8C}"/>
              </a:ext>
            </a:extLst>
          </p:cNvPr>
          <p:cNvSpPr txBox="1">
            <a:spLocks/>
          </p:cNvSpPr>
          <p:nvPr/>
        </p:nvSpPr>
        <p:spPr>
          <a:xfrm>
            <a:off x="433137" y="5663467"/>
            <a:ext cx="14380143" cy="868329"/>
          </a:xfrm>
          <a:prstGeom prst="rect">
            <a:avLst/>
          </a:prstGeom>
          <a:solidFill>
            <a:srgbClr val="1C41AA"/>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 Introduction</a:t>
            </a:r>
          </a:p>
        </p:txBody>
      </p:sp>
      <p:sp>
        <p:nvSpPr>
          <p:cNvPr id="13" name="Subtitle 2">
            <a:extLst>
              <a:ext uri="{FF2B5EF4-FFF2-40B4-BE49-F238E27FC236}">
                <a16:creationId xmlns:a16="http://schemas.microsoft.com/office/drawing/2014/main" id="{8B9FB2D0-EAFA-C0AE-097F-1EC1C6192CCD}"/>
              </a:ext>
            </a:extLst>
          </p:cNvPr>
          <p:cNvSpPr txBox="1">
            <a:spLocks/>
          </p:cNvSpPr>
          <p:nvPr/>
        </p:nvSpPr>
        <p:spPr>
          <a:xfrm>
            <a:off x="32029666" y="28074684"/>
            <a:ext cx="11340164" cy="868329"/>
          </a:xfrm>
          <a:prstGeom prst="rect">
            <a:avLst/>
          </a:prstGeom>
          <a:solidFill>
            <a:srgbClr val="1C41AA"/>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 Acknowledgments</a:t>
            </a:r>
          </a:p>
        </p:txBody>
      </p:sp>
      <p:sp>
        <p:nvSpPr>
          <p:cNvPr id="14" name="Subtitle 2">
            <a:extLst>
              <a:ext uri="{FF2B5EF4-FFF2-40B4-BE49-F238E27FC236}">
                <a16:creationId xmlns:a16="http://schemas.microsoft.com/office/drawing/2014/main" id="{96DFECF7-FD19-EB19-7EC2-57A8194B25D0}"/>
              </a:ext>
            </a:extLst>
          </p:cNvPr>
          <p:cNvSpPr txBox="1">
            <a:spLocks/>
          </p:cNvSpPr>
          <p:nvPr/>
        </p:nvSpPr>
        <p:spPr>
          <a:xfrm>
            <a:off x="15247558" y="7035043"/>
            <a:ext cx="13361761" cy="10343679"/>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p:txBody>
      </p:sp>
      <p:pic>
        <p:nvPicPr>
          <p:cNvPr id="20" name="Picture 19" descr="A white virtual reality headset&#10;&#10;Description automatically generated">
            <a:extLst>
              <a:ext uri="{FF2B5EF4-FFF2-40B4-BE49-F238E27FC236}">
                <a16:creationId xmlns:a16="http://schemas.microsoft.com/office/drawing/2014/main" id="{0DD5C841-B984-5D74-74EB-31EB440533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14213" y="6020402"/>
            <a:ext cx="5500694" cy="5500694"/>
          </a:xfrm>
          <a:prstGeom prst="rect">
            <a:avLst/>
          </a:prstGeom>
        </p:spPr>
      </p:pic>
      <p:sp>
        <p:nvSpPr>
          <p:cNvPr id="21" name="Subtitle 2">
            <a:extLst>
              <a:ext uri="{FF2B5EF4-FFF2-40B4-BE49-F238E27FC236}">
                <a16:creationId xmlns:a16="http://schemas.microsoft.com/office/drawing/2014/main" id="{187A6DEA-064F-30C0-6B74-F81EF504BE69}"/>
              </a:ext>
            </a:extLst>
          </p:cNvPr>
          <p:cNvSpPr txBox="1">
            <a:spLocks/>
          </p:cNvSpPr>
          <p:nvPr/>
        </p:nvSpPr>
        <p:spPr>
          <a:xfrm>
            <a:off x="15281879" y="5660299"/>
            <a:ext cx="13327441" cy="868329"/>
          </a:xfrm>
          <a:prstGeom prst="rect">
            <a:avLst/>
          </a:prstGeom>
          <a:solidFill>
            <a:srgbClr val="1C41AA"/>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 Requirements</a:t>
            </a:r>
          </a:p>
        </p:txBody>
      </p:sp>
      <p:sp>
        <p:nvSpPr>
          <p:cNvPr id="22" name="Subtitle 2">
            <a:extLst>
              <a:ext uri="{FF2B5EF4-FFF2-40B4-BE49-F238E27FC236}">
                <a16:creationId xmlns:a16="http://schemas.microsoft.com/office/drawing/2014/main" id="{5DB1EE6C-9FE4-D974-68E5-01C83D42361C}"/>
              </a:ext>
            </a:extLst>
          </p:cNvPr>
          <p:cNvSpPr txBox="1">
            <a:spLocks/>
          </p:cNvSpPr>
          <p:nvPr/>
        </p:nvSpPr>
        <p:spPr>
          <a:xfrm>
            <a:off x="433136" y="7035044"/>
            <a:ext cx="14380144" cy="10343679"/>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800" dirty="0">
              <a:latin typeface="Cambria" panose="02040503050406030204" pitchFamily="18" charset="0"/>
            </a:endParaRPr>
          </a:p>
          <a:p>
            <a:endParaRPr lang="en-US" sz="3800" dirty="0">
              <a:latin typeface="Cambria" panose="02040503050406030204" pitchFamily="18" charset="0"/>
            </a:endParaRPr>
          </a:p>
          <a:p>
            <a:endParaRPr lang="en-US" sz="3800" dirty="0">
              <a:latin typeface="Cambria" panose="02040503050406030204" pitchFamily="18" charset="0"/>
            </a:endParaRPr>
          </a:p>
        </p:txBody>
      </p:sp>
      <p:sp>
        <p:nvSpPr>
          <p:cNvPr id="23" name="TextBox 22">
            <a:extLst>
              <a:ext uri="{FF2B5EF4-FFF2-40B4-BE49-F238E27FC236}">
                <a16:creationId xmlns:a16="http://schemas.microsoft.com/office/drawing/2014/main" id="{D26450D5-760E-8BB9-DAD6-3DC66B3F691E}"/>
              </a:ext>
            </a:extLst>
          </p:cNvPr>
          <p:cNvSpPr txBox="1"/>
          <p:nvPr/>
        </p:nvSpPr>
        <p:spPr>
          <a:xfrm>
            <a:off x="16368985" y="10268114"/>
            <a:ext cx="2791149" cy="584775"/>
          </a:xfrm>
          <a:prstGeom prst="rect">
            <a:avLst/>
          </a:prstGeom>
          <a:noFill/>
        </p:spPr>
        <p:txBody>
          <a:bodyPr wrap="none" rtlCol="0">
            <a:spAutoFit/>
          </a:bodyPr>
          <a:lstStyle/>
          <a:p>
            <a:r>
              <a:rPr lang="en-US" sz="3200" dirty="0">
                <a:latin typeface="Cambria" panose="02040503050406030204" pitchFamily="18" charset="0"/>
                <a:ea typeface="Cambria" panose="02040503050406030204" pitchFamily="18" charset="0"/>
              </a:rPr>
              <a:t>Oculus Quest 2</a:t>
            </a:r>
          </a:p>
        </p:txBody>
      </p:sp>
      <p:sp>
        <p:nvSpPr>
          <p:cNvPr id="25" name="Subtitle 2">
            <a:extLst>
              <a:ext uri="{FF2B5EF4-FFF2-40B4-BE49-F238E27FC236}">
                <a16:creationId xmlns:a16="http://schemas.microsoft.com/office/drawing/2014/main" id="{50927540-0809-A3E3-2846-158F6B28DA52}"/>
              </a:ext>
            </a:extLst>
          </p:cNvPr>
          <p:cNvSpPr txBox="1">
            <a:spLocks/>
          </p:cNvSpPr>
          <p:nvPr/>
        </p:nvSpPr>
        <p:spPr>
          <a:xfrm>
            <a:off x="32029666" y="17892675"/>
            <a:ext cx="11340164" cy="868329"/>
          </a:xfrm>
          <a:prstGeom prst="rect">
            <a:avLst/>
          </a:prstGeom>
          <a:solidFill>
            <a:srgbClr val="1C41AA"/>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 Conclusion</a:t>
            </a:r>
          </a:p>
        </p:txBody>
      </p:sp>
      <p:sp>
        <p:nvSpPr>
          <p:cNvPr id="26" name="Subtitle 2">
            <a:extLst>
              <a:ext uri="{FF2B5EF4-FFF2-40B4-BE49-F238E27FC236}">
                <a16:creationId xmlns:a16="http://schemas.microsoft.com/office/drawing/2014/main" id="{6B956148-12F5-D413-68A0-F59931E77C94}"/>
              </a:ext>
            </a:extLst>
          </p:cNvPr>
          <p:cNvSpPr txBox="1">
            <a:spLocks/>
          </p:cNvSpPr>
          <p:nvPr/>
        </p:nvSpPr>
        <p:spPr>
          <a:xfrm>
            <a:off x="433136" y="17892675"/>
            <a:ext cx="11340164" cy="868329"/>
          </a:xfrm>
          <a:prstGeom prst="rect">
            <a:avLst/>
          </a:prstGeom>
          <a:solidFill>
            <a:srgbClr val="1C41AA"/>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 Implementation</a:t>
            </a:r>
          </a:p>
        </p:txBody>
      </p:sp>
      <p:sp>
        <p:nvSpPr>
          <p:cNvPr id="27" name="Subtitle 2">
            <a:extLst>
              <a:ext uri="{FF2B5EF4-FFF2-40B4-BE49-F238E27FC236}">
                <a16:creationId xmlns:a16="http://schemas.microsoft.com/office/drawing/2014/main" id="{A776F626-A16A-90D9-47D0-66FC5D466398}"/>
              </a:ext>
            </a:extLst>
          </p:cNvPr>
          <p:cNvSpPr txBox="1">
            <a:spLocks/>
          </p:cNvSpPr>
          <p:nvPr/>
        </p:nvSpPr>
        <p:spPr>
          <a:xfrm>
            <a:off x="29053857" y="7035044"/>
            <a:ext cx="14315973" cy="10343678"/>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a:p>
            <a:endParaRPr lang="en-US" sz="3700" dirty="0">
              <a:latin typeface="Cambria" panose="02040503050406030204" pitchFamily="18" charset="0"/>
            </a:endParaRPr>
          </a:p>
        </p:txBody>
      </p:sp>
      <p:sp>
        <p:nvSpPr>
          <p:cNvPr id="30" name="Subtitle 2">
            <a:extLst>
              <a:ext uri="{FF2B5EF4-FFF2-40B4-BE49-F238E27FC236}">
                <a16:creationId xmlns:a16="http://schemas.microsoft.com/office/drawing/2014/main" id="{EE48A327-B857-C9C0-0072-18DCF583EA69}"/>
              </a:ext>
            </a:extLst>
          </p:cNvPr>
          <p:cNvSpPr txBox="1">
            <a:spLocks/>
          </p:cNvSpPr>
          <p:nvPr/>
        </p:nvSpPr>
        <p:spPr>
          <a:xfrm>
            <a:off x="433136" y="19274955"/>
            <a:ext cx="11340164" cy="13210307"/>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a:p>
            <a:endParaRPr lang="en-US" sz="3700" dirty="0">
              <a:latin typeface="Cambria" panose="02040503050406030204" pitchFamily="18" charset="0"/>
            </a:endParaRPr>
          </a:p>
        </p:txBody>
      </p:sp>
      <p:sp>
        <p:nvSpPr>
          <p:cNvPr id="31" name="Subtitle 2">
            <a:extLst>
              <a:ext uri="{FF2B5EF4-FFF2-40B4-BE49-F238E27FC236}">
                <a16:creationId xmlns:a16="http://schemas.microsoft.com/office/drawing/2014/main" id="{946ABAC7-4272-AA95-5224-841AE4182C3E}"/>
              </a:ext>
            </a:extLst>
          </p:cNvPr>
          <p:cNvSpPr txBox="1">
            <a:spLocks/>
          </p:cNvSpPr>
          <p:nvPr/>
        </p:nvSpPr>
        <p:spPr>
          <a:xfrm>
            <a:off x="12222523" y="19280495"/>
            <a:ext cx="19357731" cy="13204767"/>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a:p>
            <a:endParaRPr lang="en-US" sz="3700" dirty="0">
              <a:latin typeface="Cambria" panose="02040503050406030204" pitchFamily="18" charset="0"/>
            </a:endParaRPr>
          </a:p>
        </p:txBody>
      </p:sp>
      <p:pic>
        <p:nvPicPr>
          <p:cNvPr id="40" name="Picture 39">
            <a:extLst>
              <a:ext uri="{FF2B5EF4-FFF2-40B4-BE49-F238E27FC236}">
                <a16:creationId xmlns:a16="http://schemas.microsoft.com/office/drawing/2014/main" id="{75F03D31-9632-ABFE-3B7F-CD4959CA4F08}"/>
              </a:ext>
            </a:extLst>
          </p:cNvPr>
          <p:cNvPicPr>
            <a:picLocks noChangeAspect="1"/>
          </p:cNvPicPr>
          <p:nvPr/>
        </p:nvPicPr>
        <p:blipFill>
          <a:blip r:embed="rId7"/>
          <a:stretch>
            <a:fillRect/>
          </a:stretch>
        </p:blipFill>
        <p:spPr>
          <a:xfrm>
            <a:off x="30166352" y="7213254"/>
            <a:ext cx="12090982" cy="7077858"/>
          </a:xfrm>
          <a:prstGeom prst="rect">
            <a:avLst/>
          </a:prstGeom>
        </p:spPr>
      </p:pic>
      <p:sp>
        <p:nvSpPr>
          <p:cNvPr id="41" name="TextBox 40">
            <a:extLst>
              <a:ext uri="{FF2B5EF4-FFF2-40B4-BE49-F238E27FC236}">
                <a16:creationId xmlns:a16="http://schemas.microsoft.com/office/drawing/2014/main" id="{C692AC1E-6980-C605-EF07-BED244C93C92}"/>
              </a:ext>
            </a:extLst>
          </p:cNvPr>
          <p:cNvSpPr txBox="1"/>
          <p:nvPr/>
        </p:nvSpPr>
        <p:spPr>
          <a:xfrm>
            <a:off x="29213979" y="14419493"/>
            <a:ext cx="14059897" cy="2939266"/>
          </a:xfrm>
          <a:prstGeom prst="rect">
            <a:avLst/>
          </a:prstGeom>
          <a:noFill/>
        </p:spPr>
        <p:txBody>
          <a:bodyPr wrap="square" rtlCol="0">
            <a:spAutoFit/>
          </a:bodyPr>
          <a:lstStyle/>
          <a:p>
            <a:pPr algn="just"/>
            <a:r>
              <a:rPr lang="en-US" sz="3700" dirty="0">
                <a:latin typeface="Cambria" panose="02040503050406030204" pitchFamily="18" charset="0"/>
                <a:ea typeface="Cambria" panose="02040503050406030204" pitchFamily="18" charset="0"/>
              </a:rPr>
              <a:t>The UI prototype above illustrates the immersive VR experience aboard the Albacore submarine. Users can interact with various objects during the virtual tour, gaining informative insights and facts. Virtual hands facilitate interaction, with labeled objects providing descriptions or facts.</a:t>
            </a:r>
          </a:p>
        </p:txBody>
      </p:sp>
      <p:sp>
        <p:nvSpPr>
          <p:cNvPr id="44" name="TextBox 43">
            <a:extLst>
              <a:ext uri="{FF2B5EF4-FFF2-40B4-BE49-F238E27FC236}">
                <a16:creationId xmlns:a16="http://schemas.microsoft.com/office/drawing/2014/main" id="{8C23E852-B160-8646-6FBA-9FA21FAE4FAC}"/>
              </a:ext>
            </a:extLst>
          </p:cNvPr>
          <p:cNvSpPr txBox="1"/>
          <p:nvPr/>
        </p:nvSpPr>
        <p:spPr>
          <a:xfrm>
            <a:off x="563786" y="19438057"/>
            <a:ext cx="11045272" cy="2939266"/>
          </a:xfrm>
          <a:prstGeom prst="rect">
            <a:avLst/>
          </a:prstGeom>
          <a:noFill/>
        </p:spPr>
        <p:txBody>
          <a:bodyPr wrap="square" rtlCol="0">
            <a:spAutoFit/>
          </a:bodyPr>
          <a:lstStyle/>
          <a:p>
            <a:pPr algn="just"/>
            <a:r>
              <a:rPr lang="en-US" sz="3700" dirty="0">
                <a:latin typeface="Cambria" panose="02040503050406030204" pitchFamily="18" charset="0"/>
                <a:ea typeface="Cambria" panose="02040503050406030204" pitchFamily="18" charset="0"/>
              </a:rPr>
              <a:t>The figure below displays a detailed diagram of project assets, which show that Unity itself manages most of the implementation of Game Objects and Scripts with the Scenes being most of what the user is controlling.</a:t>
            </a:r>
          </a:p>
        </p:txBody>
      </p:sp>
      <p:sp>
        <p:nvSpPr>
          <p:cNvPr id="3" name="Subtitle 2">
            <a:extLst>
              <a:ext uri="{FF2B5EF4-FFF2-40B4-BE49-F238E27FC236}">
                <a16:creationId xmlns:a16="http://schemas.microsoft.com/office/drawing/2014/main" id="{4E78FBFD-F85D-4B0D-A577-9672B5EFB860}"/>
              </a:ext>
            </a:extLst>
          </p:cNvPr>
          <p:cNvSpPr txBox="1">
            <a:spLocks/>
          </p:cNvSpPr>
          <p:nvPr/>
        </p:nvSpPr>
        <p:spPr>
          <a:xfrm>
            <a:off x="29053857" y="5660299"/>
            <a:ext cx="14380143" cy="868329"/>
          </a:xfrm>
          <a:prstGeom prst="rect">
            <a:avLst/>
          </a:prstGeom>
          <a:solidFill>
            <a:srgbClr val="1C41AA"/>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 Design</a:t>
            </a:r>
          </a:p>
        </p:txBody>
      </p:sp>
      <p:sp>
        <p:nvSpPr>
          <p:cNvPr id="4" name="TextBox 3">
            <a:extLst>
              <a:ext uri="{FF2B5EF4-FFF2-40B4-BE49-F238E27FC236}">
                <a16:creationId xmlns:a16="http://schemas.microsoft.com/office/drawing/2014/main" id="{27EEB8A6-24F1-6D16-C941-9E1D7ED65D72}"/>
              </a:ext>
            </a:extLst>
          </p:cNvPr>
          <p:cNvSpPr txBox="1"/>
          <p:nvPr/>
        </p:nvSpPr>
        <p:spPr>
          <a:xfrm>
            <a:off x="20174857" y="7075961"/>
            <a:ext cx="8069943" cy="5232202"/>
          </a:xfrm>
          <a:prstGeom prst="rect">
            <a:avLst/>
          </a:prstGeom>
          <a:noFill/>
        </p:spPr>
        <p:txBody>
          <a:bodyPr wrap="square" lIns="91440" tIns="45720" rIns="91440" bIns="45720" rtlCol="0" anchor="t">
            <a:spAutoFit/>
          </a:bodyPr>
          <a:lstStyle/>
          <a:p>
            <a:r>
              <a:rPr lang="en-US" sz="3800" b="1" dirty="0">
                <a:latin typeface="Cambria"/>
                <a:ea typeface="Cambria"/>
              </a:rPr>
              <a:t>Non- Functional:</a:t>
            </a:r>
          </a:p>
          <a:p>
            <a:pPr marL="571500" indent="-571500">
              <a:buFont typeface="Arial"/>
              <a:buChar char="•"/>
            </a:pPr>
            <a:r>
              <a:rPr lang="en-US" sz="3700" dirty="0">
                <a:ea typeface="+mn-lt"/>
                <a:cs typeface="+mn-lt"/>
              </a:rPr>
              <a:t>The VR experience needs to have more open space than the actual submarine so that claustrophobic users do not become uncomfortable</a:t>
            </a:r>
          </a:p>
          <a:p>
            <a:pPr marL="571500" indent="-571500">
              <a:buFont typeface="Arial"/>
              <a:buChar char="•"/>
            </a:pPr>
            <a:r>
              <a:rPr lang="en-US" sz="3700" dirty="0">
                <a:ea typeface="+mn-lt"/>
                <a:cs typeface="+mn-lt"/>
              </a:rPr>
              <a:t>The scenes in the VR experience must be accurate to the actual submarine</a:t>
            </a:r>
          </a:p>
          <a:p>
            <a:pPr marL="571500" indent="-571500">
              <a:buFont typeface="Arial"/>
              <a:buChar char="•"/>
            </a:pPr>
            <a:r>
              <a:rPr lang="en-US" sz="3700" dirty="0">
                <a:ea typeface="+mn-lt"/>
                <a:cs typeface="+mn-lt"/>
              </a:rPr>
              <a:t>The scenes in the VR experience need to be detailed and immersive</a:t>
            </a:r>
            <a:endParaRPr lang="en-US" sz="3700">
              <a:latin typeface="Calibri"/>
              <a:ea typeface="Calibri"/>
              <a:cs typeface="Calibri"/>
            </a:endParaRPr>
          </a:p>
        </p:txBody>
      </p:sp>
      <p:sp>
        <p:nvSpPr>
          <p:cNvPr id="6" name="TextBox 5">
            <a:extLst>
              <a:ext uri="{FF2B5EF4-FFF2-40B4-BE49-F238E27FC236}">
                <a16:creationId xmlns:a16="http://schemas.microsoft.com/office/drawing/2014/main" id="{063FCC97-10EE-5896-3388-E8A261960E16}"/>
              </a:ext>
            </a:extLst>
          </p:cNvPr>
          <p:cNvSpPr txBox="1"/>
          <p:nvPr/>
        </p:nvSpPr>
        <p:spPr>
          <a:xfrm>
            <a:off x="15306024" y="11906478"/>
            <a:ext cx="13250963" cy="5216813"/>
          </a:xfrm>
          <a:prstGeom prst="rect">
            <a:avLst/>
          </a:prstGeom>
          <a:noFill/>
        </p:spPr>
        <p:txBody>
          <a:bodyPr wrap="square" lIns="91440" tIns="45720" rIns="91440" bIns="45720" rtlCol="0" anchor="t">
            <a:spAutoFit/>
          </a:bodyPr>
          <a:lstStyle/>
          <a:p>
            <a:r>
              <a:rPr lang="en-US" sz="3700" b="1" dirty="0">
                <a:latin typeface="Cambria"/>
                <a:ea typeface="Cambria"/>
              </a:rPr>
              <a:t>Functional:</a:t>
            </a:r>
          </a:p>
          <a:p>
            <a:pPr marL="571500" indent="-571500" algn="just">
              <a:buFont typeface="Arial"/>
              <a:buChar char="•"/>
            </a:pPr>
            <a:r>
              <a:rPr lang="en-US" sz="3700">
                <a:ea typeface="+mn-lt"/>
                <a:cs typeface="+mn-lt"/>
              </a:rPr>
              <a:t>A unique</a:t>
            </a:r>
            <a:r>
              <a:rPr lang="en-US" sz="3700" dirty="0">
                <a:ea typeface="+mn-lt"/>
                <a:cs typeface="+mn-lt"/>
              </a:rPr>
              <a:t> scene for each room on the submarine</a:t>
            </a:r>
          </a:p>
          <a:p>
            <a:pPr marL="571500" indent="-571500" algn="just">
              <a:buFont typeface="Arial"/>
              <a:buChar char="•"/>
            </a:pPr>
            <a:r>
              <a:rPr lang="en-US" sz="3700">
                <a:ea typeface="+mn-lt"/>
                <a:cs typeface="+mn-lt"/>
              </a:rPr>
              <a:t>Must</a:t>
            </a:r>
            <a:r>
              <a:rPr lang="en-US" sz="3700" dirty="0">
                <a:ea typeface="+mn-lt"/>
                <a:cs typeface="+mn-lt"/>
              </a:rPr>
              <a:t> allow the user to interact with their environment</a:t>
            </a:r>
          </a:p>
          <a:p>
            <a:pPr marL="571500" indent="-571500" algn="just">
              <a:buFont typeface="Arial"/>
              <a:buChar char="•"/>
            </a:pPr>
            <a:r>
              <a:rPr lang="en-US" sz="3700" dirty="0">
                <a:ea typeface="+mn-lt"/>
                <a:cs typeface="+mn-lt"/>
              </a:rPr>
              <a:t>Must allow the user to move about the scene freely without getting motion sickness</a:t>
            </a:r>
          </a:p>
          <a:p>
            <a:pPr marL="571500" indent="-571500" algn="just">
              <a:buFont typeface="Arial"/>
              <a:buChar char="•"/>
            </a:pPr>
            <a:r>
              <a:rPr lang="en-US" sz="3700" dirty="0">
                <a:ea typeface="+mn-lt"/>
                <a:cs typeface="+mn-lt"/>
              </a:rPr>
              <a:t>Should contain audio logs that the user accesses by pressing a button</a:t>
            </a:r>
          </a:p>
          <a:p>
            <a:pPr marL="571500" indent="-571500" algn="just">
              <a:buFont typeface="Arial"/>
              <a:buChar char="•"/>
            </a:pPr>
            <a:r>
              <a:rPr lang="en-US" sz="3700" dirty="0">
                <a:ea typeface="+mn-lt"/>
                <a:cs typeface="+mn-lt"/>
              </a:rPr>
              <a:t>Each of these rooms should have specific and unique </a:t>
            </a:r>
            <a:r>
              <a:rPr lang="en-US" sz="3700" dirty="0" err="1">
                <a:ea typeface="+mn-lt"/>
                <a:cs typeface="+mn-lt"/>
              </a:rPr>
              <a:t>interactables</a:t>
            </a:r>
            <a:r>
              <a:rPr lang="en-US" sz="3700" dirty="0">
                <a:ea typeface="+mn-lt"/>
                <a:cs typeface="+mn-lt"/>
              </a:rPr>
              <a:t> </a:t>
            </a:r>
          </a:p>
        </p:txBody>
      </p:sp>
      <p:sp>
        <p:nvSpPr>
          <p:cNvPr id="8" name="TextBox 7">
            <a:extLst>
              <a:ext uri="{FF2B5EF4-FFF2-40B4-BE49-F238E27FC236}">
                <a16:creationId xmlns:a16="http://schemas.microsoft.com/office/drawing/2014/main" id="{D8D2DFC8-492E-F788-5568-D2A10A114203}"/>
              </a:ext>
            </a:extLst>
          </p:cNvPr>
          <p:cNvSpPr txBox="1"/>
          <p:nvPr/>
        </p:nvSpPr>
        <p:spPr>
          <a:xfrm>
            <a:off x="741107" y="7226954"/>
            <a:ext cx="13761887" cy="7494359"/>
          </a:xfrm>
          <a:prstGeom prst="rect">
            <a:avLst/>
          </a:prstGeom>
          <a:noFill/>
        </p:spPr>
        <p:txBody>
          <a:bodyPr wrap="square" lIns="91440" tIns="45720" rIns="91440" bIns="45720" rtlCol="0" anchor="t">
            <a:spAutoFit/>
          </a:bodyPr>
          <a:lstStyle/>
          <a:p>
            <a:pPr algn="just"/>
            <a:r>
              <a:rPr lang="en-US" sz="3700" dirty="0">
                <a:latin typeface="Cambria"/>
                <a:ea typeface="Cambria"/>
              </a:rPr>
              <a:t>Accessibility is something that lies at the heart of inclusivity, ensuring that individuals of all ages, physical conditions, and limitations can fully participate and enjoy experiences. At The Albacore Museum, they plan to achieve this by the creation of a virtual reality tour of their submarine museum; and that’s what we’re aiming to help with. There are many people who cannot tour the submarine due to the restrictive nature of the design, or who can't move around the tight spaces. The goal of the VR version is to mimic the real submarine but give those individuals the freedom to experience it in their own comfort zone. VR stations will allow them to actively participate in their experience of the Albacore. Our success will be measured by a survey given out after the live demo with a satisfaction score of 8 or higher.</a:t>
            </a:r>
          </a:p>
        </p:txBody>
      </p:sp>
      <p:grpSp>
        <p:nvGrpSpPr>
          <p:cNvPr id="35" name="Group 34">
            <a:extLst>
              <a:ext uri="{FF2B5EF4-FFF2-40B4-BE49-F238E27FC236}">
                <a16:creationId xmlns:a16="http://schemas.microsoft.com/office/drawing/2014/main" id="{07A1527E-B30E-C216-1850-126421914004}"/>
              </a:ext>
            </a:extLst>
          </p:cNvPr>
          <p:cNvGrpSpPr/>
          <p:nvPr/>
        </p:nvGrpSpPr>
        <p:grpSpPr>
          <a:xfrm>
            <a:off x="-679361" y="13442393"/>
            <a:ext cx="11777355" cy="5318611"/>
            <a:chOff x="2602582" y="11927661"/>
            <a:chExt cx="10697782" cy="6128116"/>
          </a:xfrm>
        </p:grpSpPr>
        <p:pic>
          <p:nvPicPr>
            <p:cNvPr id="2" name="Picture 1" descr="A submarine with a antenna&#10;&#10;Description automatically generated with medium confidence">
              <a:extLst>
                <a:ext uri="{FF2B5EF4-FFF2-40B4-BE49-F238E27FC236}">
                  <a16:creationId xmlns:a16="http://schemas.microsoft.com/office/drawing/2014/main" id="{5A716F0F-7FD7-099C-C978-993EA9E8C4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661149">
              <a:off x="2602582" y="11927661"/>
              <a:ext cx="10697782" cy="6128116"/>
            </a:xfrm>
            <a:prstGeom prst="rect">
              <a:avLst/>
            </a:prstGeom>
          </p:spPr>
        </p:pic>
        <p:sp>
          <p:nvSpPr>
            <p:cNvPr id="15" name="TextBox 14">
              <a:extLst>
                <a:ext uri="{FF2B5EF4-FFF2-40B4-BE49-F238E27FC236}">
                  <a16:creationId xmlns:a16="http://schemas.microsoft.com/office/drawing/2014/main" id="{21947F39-9F4B-7FC1-240B-413D2D4E5A0C}"/>
                </a:ext>
              </a:extLst>
            </p:cNvPr>
            <p:cNvSpPr txBox="1"/>
            <p:nvPr/>
          </p:nvSpPr>
          <p:spPr>
            <a:xfrm rot="447988">
              <a:off x="7018039" y="15334795"/>
              <a:ext cx="3156742" cy="531931"/>
            </a:xfrm>
            <a:prstGeom prst="rect">
              <a:avLst/>
            </a:prstGeom>
            <a:noFill/>
          </p:spPr>
          <p:txBody>
            <a:bodyPr wrap="square" rtlCol="0">
              <a:spAutoFit/>
            </a:bodyPr>
            <a:lstStyle/>
            <a:p>
              <a:r>
                <a:rPr lang="en-US" sz="2400" dirty="0">
                  <a:solidFill>
                    <a:schemeClr val="bg1"/>
                  </a:solidFill>
                </a:rPr>
                <a:t>USS Albacore</a:t>
              </a:r>
            </a:p>
          </p:txBody>
        </p:sp>
      </p:grpSp>
      <p:pic>
        <p:nvPicPr>
          <p:cNvPr id="17" name="Picture 16" descr="A room with cabinets and a door&#10;&#10;Description automatically generated">
            <a:extLst>
              <a:ext uri="{FF2B5EF4-FFF2-40B4-BE49-F238E27FC236}">
                <a16:creationId xmlns:a16="http://schemas.microsoft.com/office/drawing/2014/main" id="{1D32A32B-9132-C9E3-F1A6-7A835EA70F55}"/>
              </a:ext>
            </a:extLst>
          </p:cNvPr>
          <p:cNvPicPr>
            <a:picLocks noChangeAspect="1"/>
          </p:cNvPicPr>
          <p:nvPr/>
        </p:nvPicPr>
        <p:blipFill>
          <a:blip r:embed="rId9"/>
          <a:stretch>
            <a:fillRect/>
          </a:stretch>
        </p:blipFill>
        <p:spPr>
          <a:xfrm>
            <a:off x="12495924" y="19993262"/>
            <a:ext cx="8714654" cy="4265060"/>
          </a:xfrm>
          <a:prstGeom prst="rect">
            <a:avLst/>
          </a:prstGeom>
        </p:spPr>
      </p:pic>
      <p:pic>
        <p:nvPicPr>
          <p:cNvPr id="19" name="Picture 18" descr="A screenshot of a computer screen&#10;&#10;Description automatically generated">
            <a:extLst>
              <a:ext uri="{FF2B5EF4-FFF2-40B4-BE49-F238E27FC236}">
                <a16:creationId xmlns:a16="http://schemas.microsoft.com/office/drawing/2014/main" id="{36B378E9-B090-8F2C-8AC4-F42E9B74CEA4}"/>
              </a:ext>
            </a:extLst>
          </p:cNvPr>
          <p:cNvPicPr>
            <a:picLocks noChangeAspect="1"/>
          </p:cNvPicPr>
          <p:nvPr/>
        </p:nvPicPr>
        <p:blipFill>
          <a:blip r:embed="rId10"/>
          <a:stretch>
            <a:fillRect/>
          </a:stretch>
        </p:blipFill>
        <p:spPr>
          <a:xfrm>
            <a:off x="21777526" y="26611687"/>
            <a:ext cx="9304208" cy="4512000"/>
          </a:xfrm>
          <a:prstGeom prst="rect">
            <a:avLst/>
          </a:prstGeom>
        </p:spPr>
      </p:pic>
      <p:pic>
        <p:nvPicPr>
          <p:cNvPr id="24" name="Picture 23" descr="A room with a wheel and clock&#10;&#10;Description automatically generated">
            <a:extLst>
              <a:ext uri="{FF2B5EF4-FFF2-40B4-BE49-F238E27FC236}">
                <a16:creationId xmlns:a16="http://schemas.microsoft.com/office/drawing/2014/main" id="{B88DE89D-B679-96A8-18A7-9A1E1F48805A}"/>
              </a:ext>
            </a:extLst>
          </p:cNvPr>
          <p:cNvPicPr>
            <a:picLocks noChangeAspect="1"/>
          </p:cNvPicPr>
          <p:nvPr/>
        </p:nvPicPr>
        <p:blipFill>
          <a:blip r:embed="rId11"/>
          <a:stretch>
            <a:fillRect/>
          </a:stretch>
        </p:blipFill>
        <p:spPr>
          <a:xfrm>
            <a:off x="12469428" y="25548611"/>
            <a:ext cx="8886932" cy="4323986"/>
          </a:xfrm>
          <a:prstGeom prst="rect">
            <a:avLst/>
          </a:prstGeom>
        </p:spPr>
      </p:pic>
      <p:sp>
        <p:nvSpPr>
          <p:cNvPr id="32" name="TextBox 31">
            <a:extLst>
              <a:ext uri="{FF2B5EF4-FFF2-40B4-BE49-F238E27FC236}">
                <a16:creationId xmlns:a16="http://schemas.microsoft.com/office/drawing/2014/main" id="{B5ED8A71-DEF2-F213-32A3-582EA624D725}"/>
              </a:ext>
            </a:extLst>
          </p:cNvPr>
          <p:cNvSpPr txBox="1"/>
          <p:nvPr/>
        </p:nvSpPr>
        <p:spPr>
          <a:xfrm>
            <a:off x="21399343" y="19414962"/>
            <a:ext cx="9798841" cy="6924973"/>
          </a:xfrm>
          <a:prstGeom prst="rect">
            <a:avLst/>
          </a:prstGeom>
          <a:noFill/>
        </p:spPr>
        <p:txBody>
          <a:bodyPr wrap="square" lIns="91440" tIns="45720" rIns="91440" bIns="45720" rtlCol="0" anchor="t">
            <a:spAutoFit/>
          </a:bodyPr>
          <a:lstStyle/>
          <a:p>
            <a:r>
              <a:rPr lang="en-US" sz="3700" dirty="0">
                <a:latin typeface="Cambria"/>
                <a:ea typeface="Cambria"/>
              </a:rPr>
              <a:t>A playable demo at Albacore Park allows users to explore the available rooms including the start menu, kitchen, command room, and bunker with interactable items and audio. This is in service of making our visitors not feel like they are missing the real thing. We will have a playable demo at the Albacore museum and a feedback survey about their experience with a goal of 8 or higher on a 1-10 scale which should show how well we achieve a feeling of the real submarine and show how well we deal with user's issues like comfort.</a:t>
            </a:r>
          </a:p>
        </p:txBody>
      </p:sp>
      <p:sp>
        <p:nvSpPr>
          <p:cNvPr id="16" name="TextBox 15">
            <a:extLst>
              <a:ext uri="{FF2B5EF4-FFF2-40B4-BE49-F238E27FC236}">
                <a16:creationId xmlns:a16="http://schemas.microsoft.com/office/drawing/2014/main" id="{F2DE514C-15E0-C0FD-8E95-0274A959C518}"/>
              </a:ext>
            </a:extLst>
          </p:cNvPr>
          <p:cNvSpPr txBox="1"/>
          <p:nvPr/>
        </p:nvSpPr>
        <p:spPr>
          <a:xfrm>
            <a:off x="32148085" y="19247549"/>
            <a:ext cx="11125791" cy="9187130"/>
          </a:xfrm>
          <a:prstGeom prst="rect">
            <a:avLst/>
          </a:prstGeom>
          <a:noFill/>
        </p:spPr>
        <p:txBody>
          <a:bodyPr wrap="square" lIns="91440" tIns="45720" rIns="91440" bIns="45720" rtlCol="0" anchor="t">
            <a:spAutoFit/>
          </a:bodyPr>
          <a:lstStyle/>
          <a:p>
            <a:pPr algn="just"/>
            <a:r>
              <a:rPr lang="en-US" sz="3700" dirty="0">
                <a:latin typeface="Cambria"/>
                <a:ea typeface="Cambria"/>
              </a:rPr>
              <a:t>Year 3 of the Albacore Experience is a big success as many core features have been built and displayed for others to see. With the details in both functional  and non-functional aspects such as comfort, readability, intuitive navigation and educational content, the virtual world will be both informative and engaging for visitors who couldn’t access this before. Having 4 rooms to visit in the demo lets users experience the rooms of the submarine without the problems of the real thing. This is verified through the feedback survey. Future work will focus on expanding these rooms with more interactable items and assets, and adding new rooms like the entrance. The core systems being in place allows this extra work be done much quicker and with fewer bottlenecks than before. </a:t>
            </a:r>
            <a:endParaRPr lang="en-US" sz="3700" dirty="0">
              <a:latin typeface="Cambria" panose="02040503050406030204" pitchFamily="18" charset="0"/>
              <a:ea typeface="Cambria"/>
            </a:endParaRPr>
          </a:p>
          <a:p>
            <a:endParaRPr lang="en-US" sz="1800" dirty="0">
              <a:latin typeface="Cambria" panose="02040503050406030204" pitchFamily="18" charset="0"/>
            </a:endParaRPr>
          </a:p>
          <a:p>
            <a:endParaRPr lang="en-US" dirty="0"/>
          </a:p>
        </p:txBody>
      </p:sp>
      <p:pic>
        <p:nvPicPr>
          <p:cNvPr id="34" name="Picture 33" descr="A diagram of a game">
            <a:extLst>
              <a:ext uri="{FF2B5EF4-FFF2-40B4-BE49-F238E27FC236}">
                <a16:creationId xmlns:a16="http://schemas.microsoft.com/office/drawing/2014/main" id="{EC01654A-9A94-D3AA-3829-0EEC05818D6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4061" y="22377323"/>
            <a:ext cx="10893351" cy="10026542"/>
          </a:xfrm>
          <a:prstGeom prst="rect">
            <a:avLst/>
          </a:prstGeom>
        </p:spPr>
      </p:pic>
      <p:sp>
        <p:nvSpPr>
          <p:cNvPr id="36" name="TextBox 35">
            <a:extLst>
              <a:ext uri="{FF2B5EF4-FFF2-40B4-BE49-F238E27FC236}">
                <a16:creationId xmlns:a16="http://schemas.microsoft.com/office/drawing/2014/main" id="{55AD4BF8-225C-8440-5E98-AC3094DDFF17}"/>
              </a:ext>
            </a:extLst>
          </p:cNvPr>
          <p:cNvSpPr txBox="1"/>
          <p:nvPr/>
        </p:nvSpPr>
        <p:spPr>
          <a:xfrm>
            <a:off x="14111333" y="24257264"/>
            <a:ext cx="5593957" cy="830997"/>
          </a:xfrm>
          <a:prstGeom prst="rect">
            <a:avLst/>
          </a:prstGeom>
          <a:noFill/>
        </p:spPr>
        <p:txBody>
          <a:bodyPr wrap="square" lIns="91440" tIns="45720" rIns="91440" bIns="45720" rtlCol="0" anchor="t">
            <a:spAutoFit/>
          </a:bodyPr>
          <a:lstStyle/>
          <a:p>
            <a:pPr algn="ctr"/>
            <a:r>
              <a:rPr lang="en-US" sz="4800" dirty="0">
                <a:latin typeface="Cambria" panose="02040503050406030204" pitchFamily="18" charset="0"/>
              </a:rPr>
              <a:t>Kitchen</a:t>
            </a:r>
            <a:endParaRPr lang="en-US"/>
          </a:p>
        </p:txBody>
      </p:sp>
      <p:sp>
        <p:nvSpPr>
          <p:cNvPr id="37" name="TextBox 36">
            <a:extLst>
              <a:ext uri="{FF2B5EF4-FFF2-40B4-BE49-F238E27FC236}">
                <a16:creationId xmlns:a16="http://schemas.microsoft.com/office/drawing/2014/main" id="{864C1F10-CE8B-3456-FF2F-A8FDEBAAB42F}"/>
              </a:ext>
            </a:extLst>
          </p:cNvPr>
          <p:cNvSpPr txBox="1"/>
          <p:nvPr/>
        </p:nvSpPr>
        <p:spPr>
          <a:xfrm>
            <a:off x="14072559" y="29915375"/>
            <a:ext cx="5593957" cy="1569660"/>
          </a:xfrm>
          <a:prstGeom prst="rect">
            <a:avLst/>
          </a:prstGeom>
          <a:noFill/>
        </p:spPr>
        <p:txBody>
          <a:bodyPr wrap="square" rtlCol="0">
            <a:spAutoFit/>
          </a:bodyPr>
          <a:lstStyle/>
          <a:p>
            <a:pPr algn="ctr"/>
            <a:r>
              <a:rPr lang="en-US" sz="4800" dirty="0">
                <a:latin typeface="Cambria" panose="02040503050406030204" pitchFamily="18" charset="0"/>
              </a:rPr>
              <a:t>Command</a:t>
            </a:r>
          </a:p>
          <a:p>
            <a:pPr algn="ctr"/>
            <a:r>
              <a:rPr lang="en-US" sz="4800" dirty="0">
                <a:latin typeface="Cambria" panose="02040503050406030204" pitchFamily="18" charset="0"/>
              </a:rPr>
              <a:t>Room</a:t>
            </a:r>
          </a:p>
        </p:txBody>
      </p:sp>
      <p:sp>
        <p:nvSpPr>
          <p:cNvPr id="38" name="TextBox 37">
            <a:extLst>
              <a:ext uri="{FF2B5EF4-FFF2-40B4-BE49-F238E27FC236}">
                <a16:creationId xmlns:a16="http://schemas.microsoft.com/office/drawing/2014/main" id="{CEE692E7-F27A-3FC3-D1EC-F5B05791CABC}"/>
              </a:ext>
            </a:extLst>
          </p:cNvPr>
          <p:cNvSpPr txBox="1"/>
          <p:nvPr/>
        </p:nvSpPr>
        <p:spPr>
          <a:xfrm>
            <a:off x="24285998" y="31137019"/>
            <a:ext cx="4307567" cy="830997"/>
          </a:xfrm>
          <a:prstGeom prst="rect">
            <a:avLst/>
          </a:prstGeom>
          <a:noFill/>
        </p:spPr>
        <p:txBody>
          <a:bodyPr wrap="square" lIns="91440" tIns="45720" rIns="91440" bIns="45720" rtlCol="0" anchor="t">
            <a:spAutoFit/>
          </a:bodyPr>
          <a:lstStyle/>
          <a:p>
            <a:pPr algn="ctr"/>
            <a:r>
              <a:rPr lang="en-US" sz="4800" dirty="0">
                <a:latin typeface="Cambria"/>
                <a:ea typeface="Cambria"/>
              </a:rPr>
              <a:t>Submarine</a:t>
            </a:r>
          </a:p>
        </p:txBody>
      </p:sp>
      <p:sp>
        <p:nvSpPr>
          <p:cNvPr id="28" name="Subtitle 2">
            <a:extLst>
              <a:ext uri="{FF2B5EF4-FFF2-40B4-BE49-F238E27FC236}">
                <a16:creationId xmlns:a16="http://schemas.microsoft.com/office/drawing/2014/main" id="{2CEAE273-DF8E-C1B5-4B74-D2E0F0938BCF}"/>
              </a:ext>
            </a:extLst>
          </p:cNvPr>
          <p:cNvSpPr txBox="1">
            <a:spLocks/>
          </p:cNvSpPr>
          <p:nvPr/>
        </p:nvSpPr>
        <p:spPr>
          <a:xfrm>
            <a:off x="32064836" y="29336140"/>
            <a:ext cx="11322579" cy="3149122"/>
          </a:xfrm>
          <a:prstGeom prst="rect">
            <a:avLst/>
          </a:prstGeom>
          <a:no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endParaRPr lang="en-US" sz="3700" dirty="0">
              <a:latin typeface="Cambria"/>
              <a:ea typeface="Cambria"/>
            </a:endParaRPr>
          </a:p>
        </p:txBody>
      </p:sp>
      <p:sp>
        <p:nvSpPr>
          <p:cNvPr id="33" name="TextBox 32">
            <a:extLst>
              <a:ext uri="{FF2B5EF4-FFF2-40B4-BE49-F238E27FC236}">
                <a16:creationId xmlns:a16="http://schemas.microsoft.com/office/drawing/2014/main" id="{09CA4F8E-6270-32A6-96A6-286F4FE92B51}"/>
              </a:ext>
            </a:extLst>
          </p:cNvPr>
          <p:cNvSpPr txBox="1"/>
          <p:nvPr/>
        </p:nvSpPr>
        <p:spPr>
          <a:xfrm>
            <a:off x="32097667" y="29336140"/>
            <a:ext cx="11221745" cy="2939266"/>
          </a:xfrm>
          <a:prstGeom prst="rect">
            <a:avLst/>
          </a:prstGeom>
          <a:noFill/>
        </p:spPr>
        <p:txBody>
          <a:bodyPr wrap="square" lIns="91440" tIns="45720" rIns="91440" bIns="45720" rtlCol="0" anchor="t">
            <a:spAutoFit/>
          </a:bodyPr>
          <a:lstStyle/>
          <a:p>
            <a:pPr algn="just"/>
            <a:r>
              <a:rPr lang="en-US" sz="3700" dirty="0">
                <a:latin typeface="Cambria"/>
                <a:ea typeface="Cambria"/>
              </a:rPr>
              <a:t>We’d like to acknowledge our project sponsor Patricia  Violette for allowing us to work with her on her vision. We’d also like extend our thanks to our advisor Matthew Plumlee for guiding and supporting. Shoutout to Valem for the excellent VR Unity tutorials.</a:t>
            </a:r>
          </a:p>
        </p:txBody>
      </p:sp>
    </p:spTree>
    <p:extLst>
      <p:ext uri="{BB962C8B-B14F-4D97-AF65-F5344CB8AC3E}">
        <p14:creationId xmlns:p14="http://schemas.microsoft.com/office/powerpoint/2010/main" val="31112812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95419aa-fd8c-4fb5-838e-a12b211f50e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0D3E6F4F3A2343B4E779838C53CF31" ma:contentTypeVersion="10" ma:contentTypeDescription="Create a new document." ma:contentTypeScope="" ma:versionID="8d57539268f8fd584d3dafcc0736138e">
  <xsd:schema xmlns:xsd="http://www.w3.org/2001/XMLSchema" xmlns:xs="http://www.w3.org/2001/XMLSchema" xmlns:p="http://schemas.microsoft.com/office/2006/metadata/properties" xmlns:ns3="c95419aa-fd8c-4fb5-838e-a12b211f50e8" xmlns:ns4="6c7730e7-d3ab-4005-95a5-07c0b31cd158" targetNamespace="http://schemas.microsoft.com/office/2006/metadata/properties" ma:root="true" ma:fieldsID="07a8670ae25ae92d3ecfe84018a95e46" ns3:_="" ns4:_="">
    <xsd:import namespace="c95419aa-fd8c-4fb5-838e-a12b211f50e8"/>
    <xsd:import namespace="6c7730e7-d3ab-4005-95a5-07c0b31cd15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419aa-fd8c-4fb5-838e-a12b211f50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_activity" ma:index="14"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7730e7-d3ab-4005-95a5-07c0b31cd15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D54929-956B-4DFF-95C5-83B40B37ABB6}">
  <ds:schemaRef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dcmitype/"/>
    <ds:schemaRef ds:uri="http://purl.org/dc/terms/"/>
    <ds:schemaRef ds:uri="6c7730e7-d3ab-4005-95a5-07c0b31cd158"/>
    <ds:schemaRef ds:uri="http://schemas.openxmlformats.org/package/2006/metadata/core-properties"/>
    <ds:schemaRef ds:uri="c95419aa-fd8c-4fb5-838e-a12b211f50e8"/>
    <ds:schemaRef ds:uri="http://purl.org/dc/elements/1.1/"/>
  </ds:schemaRefs>
</ds:datastoreItem>
</file>

<file path=customXml/itemProps2.xml><?xml version="1.0" encoding="utf-8"?>
<ds:datastoreItem xmlns:ds="http://schemas.openxmlformats.org/officeDocument/2006/customXml" ds:itemID="{1A1DDBCE-7062-4112-9EE0-49C753AC1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5419aa-fd8c-4fb5-838e-a12b211f50e8"/>
    <ds:schemaRef ds:uri="6c7730e7-d3ab-4005-95a5-07c0b31cd1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2C97B9-5D8F-4600-BBAD-5BC44B6531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4629</TotalTime>
  <Words>688</Words>
  <Application>Microsoft Office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Morel</dc:creator>
  <cp:lastModifiedBy>eben young</cp:lastModifiedBy>
  <cp:revision>235</cp:revision>
  <dcterms:created xsi:type="dcterms:W3CDTF">2024-03-02T23:24:23Z</dcterms:created>
  <dcterms:modified xsi:type="dcterms:W3CDTF">2024-04-12T13:35:49Z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0x010100680D3E6F4F3A2343B4E779838C53CF31</vt:lpwstr>
  </property>
</Properties>
</file>