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4"/>
    <p:sldMasterId id="2147483670" r:id="rId5"/>
  </p:sldMasterIdLst>
  <p:notesMasterIdLst>
    <p:notesMasterId r:id="rId43"/>
  </p:notesMasterIdLst>
  <p:handoutMasterIdLst>
    <p:handoutMasterId r:id="rId44"/>
  </p:handoutMasterIdLst>
  <p:sldIdLst>
    <p:sldId id="293" r:id="rId6"/>
    <p:sldId id="496" r:id="rId7"/>
    <p:sldId id="497" r:id="rId8"/>
    <p:sldId id="408" r:id="rId9"/>
    <p:sldId id="426" r:id="rId10"/>
    <p:sldId id="475" r:id="rId11"/>
    <p:sldId id="412" r:id="rId12"/>
    <p:sldId id="414" r:id="rId13"/>
    <p:sldId id="416" r:id="rId14"/>
    <p:sldId id="448" r:id="rId15"/>
    <p:sldId id="418" r:id="rId16"/>
    <p:sldId id="437" r:id="rId17"/>
    <p:sldId id="420" r:id="rId18"/>
    <p:sldId id="478" r:id="rId19"/>
    <p:sldId id="439" r:id="rId20"/>
    <p:sldId id="490" r:id="rId21"/>
    <p:sldId id="492" r:id="rId22"/>
    <p:sldId id="491" r:id="rId23"/>
    <p:sldId id="462" r:id="rId24"/>
    <p:sldId id="482" r:id="rId25"/>
    <p:sldId id="498" r:id="rId26"/>
    <p:sldId id="428" r:id="rId27"/>
    <p:sldId id="401" r:id="rId28"/>
    <p:sldId id="467" r:id="rId29"/>
    <p:sldId id="470" r:id="rId30"/>
    <p:sldId id="471" r:id="rId31"/>
    <p:sldId id="419" r:id="rId32"/>
    <p:sldId id="431" r:id="rId33"/>
    <p:sldId id="434" r:id="rId34"/>
    <p:sldId id="435" r:id="rId35"/>
    <p:sldId id="436" r:id="rId36"/>
    <p:sldId id="485" r:id="rId37"/>
    <p:sldId id="486" r:id="rId38"/>
    <p:sldId id="493" r:id="rId39"/>
    <p:sldId id="494" r:id="rId40"/>
    <p:sldId id="495" r:id="rId41"/>
    <p:sldId id="4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CDCC07-FEE0-C83D-C81A-4836F057C775}" name="Orly Buchbinder" initials="OB" userId="4b2f585f559f4ee1" providerId="Windows Live"/>
  <p188:author id="{62CAB030-FF91-3C6D-A8E6-C711A34F61C7}" name="Orly Buchbinder" initials="OB" userId="S::ob1001@usnh.edu::928e6bc8-d7df-45a8-a432-cb674eb823d2" providerId="AD"/>
  <p188:author id="{59859657-931A-F78D-F05A-23F8BF6295D2}" name="Rebecca Butler" initials="RB" userId="S::rlb1053@wildcats.unh.edu::84e5c674-2d3a-4d26-9560-e36736e0f87a" providerId="AD"/>
  <p188:author id="{478AC796-5894-3493-63A5-B3D070C75DE4}" name="Meaghan Mahoney" initials="MM" userId="60b95a909b11b90b" providerId="Windows Live"/>
  <p188:author id="{1A664EC2-C3C0-C359-1CCB-1A63EC5F6E9D}" name="Merav Weingarden" initials="MW" userId="S::mw1415@usnh.edu::ff9ab575-b49a-4c6b-a4d9-86e558662106" providerId="AD"/>
  <p188:author id="{C5DEA1F2-8FD4-3F15-19C9-3D17916CC461}" name="Sophie Brisard" initials="SB" userId="S::slb1039@usnh.edu::dcfe4b5c-bda4-449d-87ec-9b6ac26ce69c" providerId="AD"/>
  <p188:author id="{21AAB9FF-749E-0819-7C8A-C1FE80A29AAC}" name="Meaghan Allen" initials="MA" userId="S::mmm1162@usnh.edu::85bdeda2-895f-4b46-afb1-2bf859df7a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7B5C"/>
    <a:srgbClr val="3B3BFF"/>
    <a:srgbClr val="CC6600"/>
    <a:srgbClr val="013591"/>
    <a:srgbClr val="FFFFFF"/>
    <a:srgbClr val="5D00FF"/>
    <a:srgbClr val="3D67B1"/>
    <a:srgbClr val="4472C4"/>
    <a:srgbClr val="E9EBF5"/>
    <a:srgbClr val="C7C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1741" autoAdjust="0"/>
  </p:normalViewPr>
  <p:slideViewPr>
    <p:cSldViewPr snapToGrid="0">
      <p:cViewPr varScale="1">
        <p:scale>
          <a:sx n="60" d="100"/>
          <a:sy n="60" d="100"/>
        </p:scale>
        <p:origin x="784" y="56"/>
      </p:cViewPr>
      <p:guideLst>
        <p:guide pos="3816"/>
        <p:guide orient="horz" pos="216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SMMP Goal achievement</a:t>
            </a:r>
          </a:p>
        </c:rich>
      </c:tx>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'SMMP 6 goals'!$B$122</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'SMMP 6 goals'!$C$1:$H$1</c:f>
              <c:strCache>
                <c:ptCount val="6"/>
                <c:pt idx="0">
                  <c:v>S_Eq, S_Ch</c:v>
                </c:pt>
                <c:pt idx="1">
                  <c:v>S_Diff</c:v>
                </c:pt>
                <c:pt idx="2">
                  <c:v>S_Eval</c:v>
                </c:pt>
                <c:pt idx="3">
                  <c:v>S_Tan</c:v>
                </c:pt>
                <c:pt idx="4">
                  <c:v>G_VT</c:v>
                </c:pt>
                <c:pt idx="5">
                  <c:v>G_Cor</c:v>
                </c:pt>
              </c:strCache>
            </c:strRef>
          </c:cat>
          <c:val>
            <c:numRef>
              <c:f>'SMMP 6 goals'!$C$122:$H$122</c:f>
              <c:numCache>
                <c:formatCode>General</c:formatCode>
                <c:ptCount val="6"/>
                <c:pt idx="0">
                  <c:v>100</c:v>
                </c:pt>
                <c:pt idx="1">
                  <c:v>109</c:v>
                </c:pt>
                <c:pt idx="2">
                  <c:v>107</c:v>
                </c:pt>
                <c:pt idx="3">
                  <c:v>95</c:v>
                </c:pt>
                <c:pt idx="4">
                  <c:v>35</c:v>
                </c:pt>
                <c:pt idx="5">
                  <c:v>20</c:v>
                </c:pt>
              </c:numCache>
            </c:numRef>
          </c:val>
          <c:extLst>
            <c:ext xmlns:c16="http://schemas.microsoft.com/office/drawing/2014/chart" uri="{C3380CC4-5D6E-409C-BE32-E72D297353CC}">
              <c16:uniqueId val="{00000000-B73E-4BCA-89AB-5F83AB88E6A7}"/>
            </c:ext>
          </c:extLst>
        </c:ser>
        <c:ser>
          <c:idx val="1"/>
          <c:order val="1"/>
          <c:tx>
            <c:strRef>
              <c:f>'SMMP 6 goals'!$B$123</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'SMMP 6 goals'!$C$1:$H$1</c:f>
              <c:strCache>
                <c:ptCount val="6"/>
                <c:pt idx="0">
                  <c:v>S_Eq, S_Ch</c:v>
                </c:pt>
                <c:pt idx="1">
                  <c:v>S_Diff</c:v>
                </c:pt>
                <c:pt idx="2">
                  <c:v>S_Eval</c:v>
                </c:pt>
                <c:pt idx="3">
                  <c:v>S_Tan</c:v>
                </c:pt>
                <c:pt idx="4">
                  <c:v>G_VT</c:v>
                </c:pt>
                <c:pt idx="5">
                  <c:v>G_Cor</c:v>
                </c:pt>
              </c:strCache>
            </c:strRef>
          </c:cat>
          <c:val>
            <c:numRef>
              <c:f>'SMMP 6 goals'!$C$123:$H$123</c:f>
              <c:numCache>
                <c:formatCode>General</c:formatCode>
                <c:ptCount val="6"/>
                <c:pt idx="0">
                  <c:v>0</c:v>
                </c:pt>
                <c:pt idx="1">
                  <c:v>2</c:v>
                </c:pt>
                <c:pt idx="2">
                  <c:v>1</c:v>
                </c:pt>
                <c:pt idx="3">
                  <c:v>0</c:v>
                </c:pt>
                <c:pt idx="4">
                  <c:v>0</c:v>
                </c:pt>
                <c:pt idx="5">
                  <c:v>66</c:v>
                </c:pt>
              </c:numCache>
            </c:numRef>
          </c:val>
          <c:extLst>
            <c:ext xmlns:c16="http://schemas.microsoft.com/office/drawing/2014/chart" uri="{C3380CC4-5D6E-409C-BE32-E72D297353CC}">
              <c16:uniqueId val="{00000001-B73E-4BCA-89AB-5F83AB88E6A7}"/>
            </c:ext>
          </c:extLst>
        </c:ser>
        <c:ser>
          <c:idx val="2"/>
          <c:order val="2"/>
          <c:tx>
            <c:strRef>
              <c:f>'SMMP 6 goals'!$B$124</c:f>
              <c:strCache>
                <c:ptCount val="1"/>
                <c:pt idx="0">
                  <c:v>NEE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'SMMP 6 goals'!$C$1:$H$1</c:f>
              <c:strCache>
                <c:ptCount val="6"/>
                <c:pt idx="0">
                  <c:v>S_Eq, S_Ch</c:v>
                </c:pt>
                <c:pt idx="1">
                  <c:v>S_Diff</c:v>
                </c:pt>
                <c:pt idx="2">
                  <c:v>S_Eval</c:v>
                </c:pt>
                <c:pt idx="3">
                  <c:v>S_Tan</c:v>
                </c:pt>
                <c:pt idx="4">
                  <c:v>G_VT</c:v>
                </c:pt>
                <c:pt idx="5">
                  <c:v>G_Cor</c:v>
                </c:pt>
              </c:strCache>
            </c:strRef>
          </c:cat>
          <c:val>
            <c:numRef>
              <c:f>'SMMP 6 goals'!$C$124:$H$124</c:f>
              <c:numCache>
                <c:formatCode>General</c:formatCode>
                <c:ptCount val="6"/>
                <c:pt idx="0">
                  <c:v>19</c:v>
                </c:pt>
                <c:pt idx="1">
                  <c:v>8</c:v>
                </c:pt>
                <c:pt idx="2">
                  <c:v>11</c:v>
                </c:pt>
                <c:pt idx="3">
                  <c:v>24</c:v>
                </c:pt>
                <c:pt idx="4">
                  <c:v>84</c:v>
                </c:pt>
                <c:pt idx="5">
                  <c:v>33</c:v>
                </c:pt>
              </c:numCache>
            </c:numRef>
          </c:val>
          <c:extLst>
            <c:ext xmlns:c16="http://schemas.microsoft.com/office/drawing/2014/chart" uri="{C3380CC4-5D6E-409C-BE32-E72D297353CC}">
              <c16:uniqueId val="{00000002-B73E-4BCA-89AB-5F83AB88E6A7}"/>
            </c:ext>
          </c:extLst>
        </c:ser>
        <c:dLbls>
          <c:dLblPos val="ctr"/>
          <c:showLegendKey val="0"/>
          <c:showVal val="1"/>
          <c:showCatName val="0"/>
          <c:showSerName val="0"/>
          <c:showPercent val="0"/>
          <c:showBubbleSize val="0"/>
        </c:dLbls>
        <c:gapWidth val="79"/>
        <c:overlap val="100"/>
        <c:axId val="1879169487"/>
        <c:axId val="68423919"/>
      </c:barChart>
      <c:catAx>
        <c:axId val="187916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n-US"/>
          </a:p>
        </c:txPr>
        <c:crossAx val="68423919"/>
        <c:crosses val="autoZero"/>
        <c:auto val="1"/>
        <c:lblAlgn val="ctr"/>
        <c:lblOffset val="100"/>
        <c:noMultiLvlLbl val="0"/>
      </c:catAx>
      <c:valAx>
        <c:axId val="68423919"/>
        <c:scaling>
          <c:orientation val="minMax"/>
        </c:scaling>
        <c:delete val="1"/>
        <c:axPos val="b"/>
        <c:numFmt formatCode="0%" sourceLinked="1"/>
        <c:majorTickMark val="none"/>
        <c:minorTickMark val="none"/>
        <c:tickLblPos val="nextTo"/>
        <c:crossAx val="1879169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Exam Goal Achievement</a:t>
            </a:r>
          </a:p>
        </c:rich>
      </c:tx>
      <c:overlay val="0"/>
      <c:spPr>
        <a:solidFill>
          <a:schemeClr val="accent6">
            <a:lumMod val="40000"/>
            <a:lumOff val="60000"/>
          </a:schemeClr>
        </a:solid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EXAM!$B$123</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EXAM!$C$1:$H$1</c:f>
              <c:strCache>
                <c:ptCount val="6"/>
                <c:pt idx="0">
                  <c:v>S_Eq, S_Ch</c:v>
                </c:pt>
                <c:pt idx="1">
                  <c:v>S_Diff</c:v>
                </c:pt>
                <c:pt idx="2">
                  <c:v>S_Eval</c:v>
                </c:pt>
                <c:pt idx="3">
                  <c:v>S_Tan</c:v>
                </c:pt>
                <c:pt idx="4">
                  <c:v>G_VT</c:v>
                </c:pt>
                <c:pt idx="5">
                  <c:v>G_Cor</c:v>
                </c:pt>
              </c:strCache>
            </c:strRef>
          </c:cat>
          <c:val>
            <c:numRef>
              <c:f>EXAM!$C$123:$H$123</c:f>
              <c:numCache>
                <c:formatCode>General</c:formatCode>
                <c:ptCount val="6"/>
                <c:pt idx="0">
                  <c:v>79</c:v>
                </c:pt>
                <c:pt idx="1">
                  <c:v>74</c:v>
                </c:pt>
                <c:pt idx="2">
                  <c:v>115</c:v>
                </c:pt>
                <c:pt idx="3">
                  <c:v>107</c:v>
                </c:pt>
                <c:pt idx="4">
                  <c:v>66</c:v>
                </c:pt>
                <c:pt idx="5">
                  <c:v>71</c:v>
                </c:pt>
              </c:numCache>
            </c:numRef>
          </c:val>
          <c:extLst>
            <c:ext xmlns:c16="http://schemas.microsoft.com/office/drawing/2014/chart" uri="{C3380CC4-5D6E-409C-BE32-E72D297353CC}">
              <c16:uniqueId val="{00000000-06B8-451E-88EC-56ECC84F1E7A}"/>
            </c:ext>
          </c:extLst>
        </c:ser>
        <c:ser>
          <c:idx val="1"/>
          <c:order val="1"/>
          <c:tx>
            <c:strRef>
              <c:f>EXAM!$B$124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EXAM!$C$1:$H$1</c:f>
              <c:strCache>
                <c:ptCount val="6"/>
                <c:pt idx="0">
                  <c:v>S_Eq, S_Ch</c:v>
                </c:pt>
                <c:pt idx="1">
                  <c:v>S_Diff</c:v>
                </c:pt>
                <c:pt idx="2">
                  <c:v>S_Eval</c:v>
                </c:pt>
                <c:pt idx="3">
                  <c:v>S_Tan</c:v>
                </c:pt>
                <c:pt idx="4">
                  <c:v>G_VT</c:v>
                </c:pt>
                <c:pt idx="5">
                  <c:v>G_Cor</c:v>
                </c:pt>
              </c:strCache>
            </c:strRef>
          </c:cat>
          <c:val>
            <c:numRef>
              <c:f>EXAM!$C$124:$H$124</c:f>
              <c:numCache>
                <c:formatCode>General</c:formatCode>
                <c:ptCount val="6"/>
                <c:pt idx="0">
                  <c:v>10</c:v>
                </c:pt>
                <c:pt idx="1">
                  <c:v>10</c:v>
                </c:pt>
                <c:pt idx="2">
                  <c:v>1</c:v>
                </c:pt>
                <c:pt idx="3">
                  <c:v>8</c:v>
                </c:pt>
                <c:pt idx="4">
                  <c:v>34</c:v>
                </c:pt>
                <c:pt idx="5">
                  <c:v>45</c:v>
                </c:pt>
              </c:numCache>
            </c:numRef>
          </c:val>
          <c:extLst>
            <c:ext xmlns:c16="http://schemas.microsoft.com/office/drawing/2014/chart" uri="{C3380CC4-5D6E-409C-BE32-E72D297353CC}">
              <c16:uniqueId val="{00000001-06B8-451E-88EC-56ECC84F1E7A}"/>
            </c:ext>
          </c:extLst>
        </c:ser>
        <c:ser>
          <c:idx val="2"/>
          <c:order val="2"/>
          <c:tx>
            <c:strRef>
              <c:f>EXAM!$B$125</c:f>
              <c:strCache>
                <c:ptCount val="1"/>
                <c:pt idx="0">
                  <c:v>NEE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EXAM!$C$1:$H$1</c:f>
              <c:strCache>
                <c:ptCount val="6"/>
                <c:pt idx="0">
                  <c:v>S_Eq, S_Ch</c:v>
                </c:pt>
                <c:pt idx="1">
                  <c:v>S_Diff</c:v>
                </c:pt>
                <c:pt idx="2">
                  <c:v>S_Eval</c:v>
                </c:pt>
                <c:pt idx="3">
                  <c:v>S_Tan</c:v>
                </c:pt>
                <c:pt idx="4">
                  <c:v>G_VT</c:v>
                </c:pt>
                <c:pt idx="5">
                  <c:v>G_Cor</c:v>
                </c:pt>
              </c:strCache>
            </c:strRef>
          </c:cat>
          <c:val>
            <c:numRef>
              <c:f>EXAM!$C$125:$H$125</c:f>
              <c:numCache>
                <c:formatCode>General</c:formatCode>
                <c:ptCount val="6"/>
                <c:pt idx="0">
                  <c:v>30</c:v>
                </c:pt>
                <c:pt idx="1">
                  <c:v>35</c:v>
                </c:pt>
                <c:pt idx="2">
                  <c:v>3</c:v>
                </c:pt>
                <c:pt idx="3">
                  <c:v>4</c:v>
                </c:pt>
                <c:pt idx="4">
                  <c:v>19</c:v>
                </c:pt>
                <c:pt idx="5">
                  <c:v>3</c:v>
                </c:pt>
              </c:numCache>
            </c:numRef>
          </c:val>
          <c:extLst>
            <c:ext xmlns:c16="http://schemas.microsoft.com/office/drawing/2014/chart" uri="{C3380CC4-5D6E-409C-BE32-E72D297353CC}">
              <c16:uniqueId val="{00000002-06B8-451E-88EC-56ECC84F1E7A}"/>
            </c:ext>
          </c:extLst>
        </c:ser>
        <c:dLbls>
          <c:dLblPos val="ctr"/>
          <c:showLegendKey val="0"/>
          <c:showVal val="1"/>
          <c:showCatName val="0"/>
          <c:showSerName val="0"/>
          <c:showPercent val="0"/>
          <c:showBubbleSize val="0"/>
        </c:dLbls>
        <c:gapWidth val="79"/>
        <c:overlap val="100"/>
        <c:axId val="1879169487"/>
        <c:axId val="68423919"/>
      </c:barChart>
      <c:catAx>
        <c:axId val="187916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n-US"/>
          </a:p>
        </c:txPr>
        <c:crossAx val="68423919"/>
        <c:crosses val="autoZero"/>
        <c:auto val="1"/>
        <c:lblAlgn val="ctr"/>
        <c:lblOffset val="100"/>
        <c:noMultiLvlLbl val="0"/>
      </c:catAx>
      <c:valAx>
        <c:axId val="68423919"/>
        <c:scaling>
          <c:orientation val="minMax"/>
        </c:scaling>
        <c:delete val="1"/>
        <c:axPos val="b"/>
        <c:numFmt formatCode="0%" sourceLinked="1"/>
        <c:majorTickMark val="none"/>
        <c:minorTickMark val="none"/>
        <c:tickLblPos val="nextTo"/>
        <c:crossAx val="1879169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SMMP Goal achievement</a:t>
            </a:r>
          </a:p>
        </c:rich>
      </c:tx>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'SMMP 6 goals'!$B$122</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'SMMP 6 goals'!$C$1:$H$1</c:f>
              <c:strCache>
                <c:ptCount val="6"/>
                <c:pt idx="0">
                  <c:v>S_Eq, S_Ch</c:v>
                </c:pt>
                <c:pt idx="1">
                  <c:v>S_Diff</c:v>
                </c:pt>
                <c:pt idx="2">
                  <c:v>S_Eval</c:v>
                </c:pt>
                <c:pt idx="3">
                  <c:v>S_Tan</c:v>
                </c:pt>
                <c:pt idx="4">
                  <c:v>G_VT</c:v>
                </c:pt>
                <c:pt idx="5">
                  <c:v>G_Cor</c:v>
                </c:pt>
              </c:strCache>
            </c:strRef>
          </c:cat>
          <c:val>
            <c:numRef>
              <c:f>'SMMP 6 goals'!$C$122:$H$122</c:f>
              <c:numCache>
                <c:formatCode>General</c:formatCode>
                <c:ptCount val="6"/>
                <c:pt idx="0">
                  <c:v>100</c:v>
                </c:pt>
                <c:pt idx="1">
                  <c:v>109</c:v>
                </c:pt>
                <c:pt idx="2">
                  <c:v>107</c:v>
                </c:pt>
                <c:pt idx="3">
                  <c:v>95</c:v>
                </c:pt>
                <c:pt idx="4">
                  <c:v>35</c:v>
                </c:pt>
                <c:pt idx="5">
                  <c:v>20</c:v>
                </c:pt>
              </c:numCache>
            </c:numRef>
          </c:val>
          <c:extLst>
            <c:ext xmlns:c16="http://schemas.microsoft.com/office/drawing/2014/chart" uri="{C3380CC4-5D6E-409C-BE32-E72D297353CC}">
              <c16:uniqueId val="{00000000-B73E-4BCA-89AB-5F83AB88E6A7}"/>
            </c:ext>
          </c:extLst>
        </c:ser>
        <c:ser>
          <c:idx val="1"/>
          <c:order val="1"/>
          <c:tx>
            <c:strRef>
              <c:f>'SMMP 6 goals'!$B$123</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'SMMP 6 goals'!$C$1:$H$1</c:f>
              <c:strCache>
                <c:ptCount val="6"/>
                <c:pt idx="0">
                  <c:v>S_Eq, S_Ch</c:v>
                </c:pt>
                <c:pt idx="1">
                  <c:v>S_Diff</c:v>
                </c:pt>
                <c:pt idx="2">
                  <c:v>S_Eval</c:v>
                </c:pt>
                <c:pt idx="3">
                  <c:v>S_Tan</c:v>
                </c:pt>
                <c:pt idx="4">
                  <c:v>G_VT</c:v>
                </c:pt>
                <c:pt idx="5">
                  <c:v>G_Cor</c:v>
                </c:pt>
              </c:strCache>
            </c:strRef>
          </c:cat>
          <c:val>
            <c:numRef>
              <c:f>'SMMP 6 goals'!$C$123:$H$123</c:f>
              <c:numCache>
                <c:formatCode>General</c:formatCode>
                <c:ptCount val="6"/>
                <c:pt idx="0">
                  <c:v>0</c:v>
                </c:pt>
                <c:pt idx="1">
                  <c:v>2</c:v>
                </c:pt>
                <c:pt idx="2">
                  <c:v>1</c:v>
                </c:pt>
                <c:pt idx="3">
                  <c:v>0</c:v>
                </c:pt>
                <c:pt idx="4">
                  <c:v>0</c:v>
                </c:pt>
                <c:pt idx="5">
                  <c:v>66</c:v>
                </c:pt>
              </c:numCache>
            </c:numRef>
          </c:val>
          <c:extLst>
            <c:ext xmlns:c16="http://schemas.microsoft.com/office/drawing/2014/chart" uri="{C3380CC4-5D6E-409C-BE32-E72D297353CC}">
              <c16:uniqueId val="{00000001-B73E-4BCA-89AB-5F83AB88E6A7}"/>
            </c:ext>
          </c:extLst>
        </c:ser>
        <c:ser>
          <c:idx val="2"/>
          <c:order val="2"/>
          <c:tx>
            <c:strRef>
              <c:f>'SMMP 6 goals'!$B$124</c:f>
              <c:strCache>
                <c:ptCount val="1"/>
                <c:pt idx="0">
                  <c:v>NEE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'SMMP 6 goals'!$C$1:$H$1</c:f>
              <c:strCache>
                <c:ptCount val="6"/>
                <c:pt idx="0">
                  <c:v>S_Eq, S_Ch</c:v>
                </c:pt>
                <c:pt idx="1">
                  <c:v>S_Diff</c:v>
                </c:pt>
                <c:pt idx="2">
                  <c:v>S_Eval</c:v>
                </c:pt>
                <c:pt idx="3">
                  <c:v>S_Tan</c:v>
                </c:pt>
                <c:pt idx="4">
                  <c:v>G_VT</c:v>
                </c:pt>
                <c:pt idx="5">
                  <c:v>G_Cor</c:v>
                </c:pt>
              </c:strCache>
            </c:strRef>
          </c:cat>
          <c:val>
            <c:numRef>
              <c:f>'SMMP 6 goals'!$C$124:$H$124</c:f>
              <c:numCache>
                <c:formatCode>General</c:formatCode>
                <c:ptCount val="6"/>
                <c:pt idx="0">
                  <c:v>19</c:v>
                </c:pt>
                <c:pt idx="1">
                  <c:v>8</c:v>
                </c:pt>
                <c:pt idx="2">
                  <c:v>11</c:v>
                </c:pt>
                <c:pt idx="3">
                  <c:v>24</c:v>
                </c:pt>
                <c:pt idx="4">
                  <c:v>84</c:v>
                </c:pt>
                <c:pt idx="5">
                  <c:v>33</c:v>
                </c:pt>
              </c:numCache>
            </c:numRef>
          </c:val>
          <c:extLst>
            <c:ext xmlns:c16="http://schemas.microsoft.com/office/drawing/2014/chart" uri="{C3380CC4-5D6E-409C-BE32-E72D297353CC}">
              <c16:uniqueId val="{00000002-B73E-4BCA-89AB-5F83AB88E6A7}"/>
            </c:ext>
          </c:extLst>
        </c:ser>
        <c:dLbls>
          <c:dLblPos val="ctr"/>
          <c:showLegendKey val="0"/>
          <c:showVal val="1"/>
          <c:showCatName val="0"/>
          <c:showSerName val="0"/>
          <c:showPercent val="0"/>
          <c:showBubbleSize val="0"/>
        </c:dLbls>
        <c:gapWidth val="79"/>
        <c:overlap val="100"/>
        <c:axId val="1879169487"/>
        <c:axId val="68423919"/>
      </c:barChart>
      <c:catAx>
        <c:axId val="187916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n-US"/>
          </a:p>
        </c:txPr>
        <c:crossAx val="68423919"/>
        <c:crosses val="autoZero"/>
        <c:auto val="1"/>
        <c:lblAlgn val="ctr"/>
        <c:lblOffset val="100"/>
        <c:noMultiLvlLbl val="0"/>
      </c:catAx>
      <c:valAx>
        <c:axId val="68423919"/>
        <c:scaling>
          <c:orientation val="minMax"/>
        </c:scaling>
        <c:delete val="1"/>
        <c:axPos val="b"/>
        <c:numFmt formatCode="0%" sourceLinked="1"/>
        <c:majorTickMark val="none"/>
        <c:minorTickMark val="none"/>
        <c:tickLblPos val="nextTo"/>
        <c:crossAx val="1879169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Exam Goal Achievement</a:t>
            </a:r>
          </a:p>
        </c:rich>
      </c:tx>
      <c:overlay val="0"/>
      <c:spPr>
        <a:solidFill>
          <a:schemeClr val="accent6">
            <a:lumMod val="40000"/>
            <a:lumOff val="60000"/>
          </a:schemeClr>
        </a:solid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EXAM!$B$123</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EXAM!$C$1:$H$1</c:f>
              <c:strCache>
                <c:ptCount val="6"/>
                <c:pt idx="0">
                  <c:v>S_Eq, S_Ch</c:v>
                </c:pt>
                <c:pt idx="1">
                  <c:v>S_Diff</c:v>
                </c:pt>
                <c:pt idx="2">
                  <c:v>S_Eval</c:v>
                </c:pt>
                <c:pt idx="3">
                  <c:v>S_Tan</c:v>
                </c:pt>
                <c:pt idx="4">
                  <c:v>G_VT</c:v>
                </c:pt>
                <c:pt idx="5">
                  <c:v>G_Cor</c:v>
                </c:pt>
              </c:strCache>
            </c:strRef>
          </c:cat>
          <c:val>
            <c:numRef>
              <c:f>EXAM!$C$123:$H$123</c:f>
              <c:numCache>
                <c:formatCode>General</c:formatCode>
                <c:ptCount val="6"/>
                <c:pt idx="0">
                  <c:v>79</c:v>
                </c:pt>
                <c:pt idx="1">
                  <c:v>74</c:v>
                </c:pt>
                <c:pt idx="2">
                  <c:v>115</c:v>
                </c:pt>
                <c:pt idx="3">
                  <c:v>107</c:v>
                </c:pt>
                <c:pt idx="4">
                  <c:v>66</c:v>
                </c:pt>
                <c:pt idx="5">
                  <c:v>71</c:v>
                </c:pt>
              </c:numCache>
            </c:numRef>
          </c:val>
          <c:extLst>
            <c:ext xmlns:c16="http://schemas.microsoft.com/office/drawing/2014/chart" uri="{C3380CC4-5D6E-409C-BE32-E72D297353CC}">
              <c16:uniqueId val="{00000000-06B8-451E-88EC-56ECC84F1E7A}"/>
            </c:ext>
          </c:extLst>
        </c:ser>
        <c:ser>
          <c:idx val="1"/>
          <c:order val="1"/>
          <c:tx>
            <c:strRef>
              <c:f>EXAM!$B$124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EXAM!$C$1:$H$1</c:f>
              <c:strCache>
                <c:ptCount val="6"/>
                <c:pt idx="0">
                  <c:v>S_Eq, S_Ch</c:v>
                </c:pt>
                <c:pt idx="1">
                  <c:v>S_Diff</c:v>
                </c:pt>
                <c:pt idx="2">
                  <c:v>S_Eval</c:v>
                </c:pt>
                <c:pt idx="3">
                  <c:v>S_Tan</c:v>
                </c:pt>
                <c:pt idx="4">
                  <c:v>G_VT</c:v>
                </c:pt>
                <c:pt idx="5">
                  <c:v>G_Cor</c:v>
                </c:pt>
              </c:strCache>
            </c:strRef>
          </c:cat>
          <c:val>
            <c:numRef>
              <c:f>EXAM!$C$124:$H$124</c:f>
              <c:numCache>
                <c:formatCode>General</c:formatCode>
                <c:ptCount val="6"/>
                <c:pt idx="0">
                  <c:v>10</c:v>
                </c:pt>
                <c:pt idx="1">
                  <c:v>10</c:v>
                </c:pt>
                <c:pt idx="2">
                  <c:v>1</c:v>
                </c:pt>
                <c:pt idx="3">
                  <c:v>8</c:v>
                </c:pt>
                <c:pt idx="4">
                  <c:v>34</c:v>
                </c:pt>
                <c:pt idx="5">
                  <c:v>45</c:v>
                </c:pt>
              </c:numCache>
            </c:numRef>
          </c:val>
          <c:extLst>
            <c:ext xmlns:c16="http://schemas.microsoft.com/office/drawing/2014/chart" uri="{C3380CC4-5D6E-409C-BE32-E72D297353CC}">
              <c16:uniqueId val="{00000001-06B8-451E-88EC-56ECC84F1E7A}"/>
            </c:ext>
          </c:extLst>
        </c:ser>
        <c:ser>
          <c:idx val="2"/>
          <c:order val="2"/>
          <c:tx>
            <c:strRef>
              <c:f>EXAM!$B$125</c:f>
              <c:strCache>
                <c:ptCount val="1"/>
                <c:pt idx="0">
                  <c:v>NEE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EXAM!$C$1:$H$1</c:f>
              <c:strCache>
                <c:ptCount val="6"/>
                <c:pt idx="0">
                  <c:v>S_Eq, S_Ch</c:v>
                </c:pt>
                <c:pt idx="1">
                  <c:v>S_Diff</c:v>
                </c:pt>
                <c:pt idx="2">
                  <c:v>S_Eval</c:v>
                </c:pt>
                <c:pt idx="3">
                  <c:v>S_Tan</c:v>
                </c:pt>
                <c:pt idx="4">
                  <c:v>G_VT</c:v>
                </c:pt>
                <c:pt idx="5">
                  <c:v>G_Cor</c:v>
                </c:pt>
              </c:strCache>
            </c:strRef>
          </c:cat>
          <c:val>
            <c:numRef>
              <c:f>EXAM!$C$125:$H$125</c:f>
              <c:numCache>
                <c:formatCode>General</c:formatCode>
                <c:ptCount val="6"/>
                <c:pt idx="0">
                  <c:v>30</c:v>
                </c:pt>
                <c:pt idx="1">
                  <c:v>35</c:v>
                </c:pt>
                <c:pt idx="2">
                  <c:v>3</c:v>
                </c:pt>
                <c:pt idx="3">
                  <c:v>4</c:v>
                </c:pt>
                <c:pt idx="4">
                  <c:v>19</c:v>
                </c:pt>
                <c:pt idx="5">
                  <c:v>3</c:v>
                </c:pt>
              </c:numCache>
            </c:numRef>
          </c:val>
          <c:extLst>
            <c:ext xmlns:c16="http://schemas.microsoft.com/office/drawing/2014/chart" uri="{C3380CC4-5D6E-409C-BE32-E72D297353CC}">
              <c16:uniqueId val="{00000002-06B8-451E-88EC-56ECC84F1E7A}"/>
            </c:ext>
          </c:extLst>
        </c:ser>
        <c:dLbls>
          <c:dLblPos val="ctr"/>
          <c:showLegendKey val="0"/>
          <c:showVal val="1"/>
          <c:showCatName val="0"/>
          <c:showSerName val="0"/>
          <c:showPercent val="0"/>
          <c:showBubbleSize val="0"/>
        </c:dLbls>
        <c:gapWidth val="79"/>
        <c:overlap val="100"/>
        <c:axId val="1879169487"/>
        <c:axId val="68423919"/>
      </c:barChart>
      <c:catAx>
        <c:axId val="187916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n-US"/>
          </a:p>
        </c:txPr>
        <c:crossAx val="68423919"/>
        <c:crosses val="autoZero"/>
        <c:auto val="1"/>
        <c:lblAlgn val="ctr"/>
        <c:lblOffset val="100"/>
        <c:noMultiLvlLbl val="0"/>
      </c:catAx>
      <c:valAx>
        <c:axId val="68423919"/>
        <c:scaling>
          <c:orientation val="minMax"/>
        </c:scaling>
        <c:delete val="1"/>
        <c:axPos val="b"/>
        <c:numFmt formatCode="0%" sourceLinked="1"/>
        <c:majorTickMark val="none"/>
        <c:minorTickMark val="none"/>
        <c:tickLblPos val="nextTo"/>
        <c:crossAx val="1879169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SMMP Goal achievement</a:t>
            </a:r>
          </a:p>
        </c:rich>
      </c:tx>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'SMMP 6 goals'!$B$122</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'SMMP 6 goals'!$C$1:$H$1</c:f>
              <c:strCache>
                <c:ptCount val="6"/>
                <c:pt idx="0">
                  <c:v>S_Eq, S_Ch</c:v>
                </c:pt>
                <c:pt idx="1">
                  <c:v>S_Diff</c:v>
                </c:pt>
                <c:pt idx="2">
                  <c:v>S_Eval</c:v>
                </c:pt>
                <c:pt idx="3">
                  <c:v>S_Tan</c:v>
                </c:pt>
                <c:pt idx="4">
                  <c:v>G_VT</c:v>
                </c:pt>
                <c:pt idx="5">
                  <c:v>G_Cor</c:v>
                </c:pt>
              </c:strCache>
            </c:strRef>
          </c:cat>
          <c:val>
            <c:numRef>
              <c:f>'SMMP 6 goals'!$C$122:$H$122</c:f>
              <c:numCache>
                <c:formatCode>General</c:formatCode>
                <c:ptCount val="6"/>
                <c:pt idx="0">
                  <c:v>100</c:v>
                </c:pt>
                <c:pt idx="1">
                  <c:v>109</c:v>
                </c:pt>
                <c:pt idx="2">
                  <c:v>107</c:v>
                </c:pt>
                <c:pt idx="3">
                  <c:v>95</c:v>
                </c:pt>
                <c:pt idx="4">
                  <c:v>35</c:v>
                </c:pt>
                <c:pt idx="5">
                  <c:v>20</c:v>
                </c:pt>
              </c:numCache>
            </c:numRef>
          </c:val>
          <c:extLst>
            <c:ext xmlns:c16="http://schemas.microsoft.com/office/drawing/2014/chart" uri="{C3380CC4-5D6E-409C-BE32-E72D297353CC}">
              <c16:uniqueId val="{00000000-B73E-4BCA-89AB-5F83AB88E6A7}"/>
            </c:ext>
          </c:extLst>
        </c:ser>
        <c:ser>
          <c:idx val="1"/>
          <c:order val="1"/>
          <c:tx>
            <c:strRef>
              <c:f>'SMMP 6 goals'!$B$123</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'SMMP 6 goals'!$C$1:$H$1</c:f>
              <c:strCache>
                <c:ptCount val="6"/>
                <c:pt idx="0">
                  <c:v>S_Eq, S_Ch</c:v>
                </c:pt>
                <c:pt idx="1">
                  <c:v>S_Diff</c:v>
                </c:pt>
                <c:pt idx="2">
                  <c:v>S_Eval</c:v>
                </c:pt>
                <c:pt idx="3">
                  <c:v>S_Tan</c:v>
                </c:pt>
                <c:pt idx="4">
                  <c:v>G_VT</c:v>
                </c:pt>
                <c:pt idx="5">
                  <c:v>G_Cor</c:v>
                </c:pt>
              </c:strCache>
            </c:strRef>
          </c:cat>
          <c:val>
            <c:numRef>
              <c:f>'SMMP 6 goals'!$C$123:$H$123</c:f>
              <c:numCache>
                <c:formatCode>General</c:formatCode>
                <c:ptCount val="6"/>
                <c:pt idx="0">
                  <c:v>0</c:v>
                </c:pt>
                <c:pt idx="1">
                  <c:v>2</c:v>
                </c:pt>
                <c:pt idx="2">
                  <c:v>1</c:v>
                </c:pt>
                <c:pt idx="3">
                  <c:v>0</c:v>
                </c:pt>
                <c:pt idx="4">
                  <c:v>0</c:v>
                </c:pt>
                <c:pt idx="5">
                  <c:v>66</c:v>
                </c:pt>
              </c:numCache>
            </c:numRef>
          </c:val>
          <c:extLst>
            <c:ext xmlns:c16="http://schemas.microsoft.com/office/drawing/2014/chart" uri="{C3380CC4-5D6E-409C-BE32-E72D297353CC}">
              <c16:uniqueId val="{00000001-B73E-4BCA-89AB-5F83AB88E6A7}"/>
            </c:ext>
          </c:extLst>
        </c:ser>
        <c:ser>
          <c:idx val="2"/>
          <c:order val="2"/>
          <c:tx>
            <c:strRef>
              <c:f>'SMMP 6 goals'!$B$124</c:f>
              <c:strCache>
                <c:ptCount val="1"/>
                <c:pt idx="0">
                  <c:v>NEE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'SMMP 6 goals'!$C$1:$H$1</c:f>
              <c:strCache>
                <c:ptCount val="6"/>
                <c:pt idx="0">
                  <c:v>S_Eq, S_Ch</c:v>
                </c:pt>
                <c:pt idx="1">
                  <c:v>S_Diff</c:v>
                </c:pt>
                <c:pt idx="2">
                  <c:v>S_Eval</c:v>
                </c:pt>
                <c:pt idx="3">
                  <c:v>S_Tan</c:v>
                </c:pt>
                <c:pt idx="4">
                  <c:v>G_VT</c:v>
                </c:pt>
                <c:pt idx="5">
                  <c:v>G_Cor</c:v>
                </c:pt>
              </c:strCache>
            </c:strRef>
          </c:cat>
          <c:val>
            <c:numRef>
              <c:f>'SMMP 6 goals'!$C$124:$H$124</c:f>
              <c:numCache>
                <c:formatCode>General</c:formatCode>
                <c:ptCount val="6"/>
                <c:pt idx="0">
                  <c:v>19</c:v>
                </c:pt>
                <c:pt idx="1">
                  <c:v>8</c:v>
                </c:pt>
                <c:pt idx="2">
                  <c:v>11</c:v>
                </c:pt>
                <c:pt idx="3">
                  <c:v>24</c:v>
                </c:pt>
                <c:pt idx="4">
                  <c:v>84</c:v>
                </c:pt>
                <c:pt idx="5">
                  <c:v>33</c:v>
                </c:pt>
              </c:numCache>
            </c:numRef>
          </c:val>
          <c:extLst>
            <c:ext xmlns:c16="http://schemas.microsoft.com/office/drawing/2014/chart" uri="{C3380CC4-5D6E-409C-BE32-E72D297353CC}">
              <c16:uniqueId val="{00000002-B73E-4BCA-89AB-5F83AB88E6A7}"/>
            </c:ext>
          </c:extLst>
        </c:ser>
        <c:dLbls>
          <c:dLblPos val="ctr"/>
          <c:showLegendKey val="0"/>
          <c:showVal val="1"/>
          <c:showCatName val="0"/>
          <c:showSerName val="0"/>
          <c:showPercent val="0"/>
          <c:showBubbleSize val="0"/>
        </c:dLbls>
        <c:gapWidth val="79"/>
        <c:overlap val="100"/>
        <c:axId val="1879169487"/>
        <c:axId val="68423919"/>
      </c:barChart>
      <c:catAx>
        <c:axId val="187916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n-US"/>
          </a:p>
        </c:txPr>
        <c:crossAx val="68423919"/>
        <c:crosses val="autoZero"/>
        <c:auto val="1"/>
        <c:lblAlgn val="ctr"/>
        <c:lblOffset val="100"/>
        <c:noMultiLvlLbl val="0"/>
      </c:catAx>
      <c:valAx>
        <c:axId val="68423919"/>
        <c:scaling>
          <c:orientation val="minMax"/>
        </c:scaling>
        <c:delete val="1"/>
        <c:axPos val="b"/>
        <c:numFmt formatCode="0%" sourceLinked="1"/>
        <c:majorTickMark val="none"/>
        <c:minorTickMark val="none"/>
        <c:tickLblPos val="nextTo"/>
        <c:crossAx val="1879169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Exam Goal Achievement</a:t>
            </a:r>
          </a:p>
        </c:rich>
      </c:tx>
      <c:overlay val="0"/>
      <c:spPr>
        <a:solidFill>
          <a:schemeClr val="accent6">
            <a:lumMod val="40000"/>
            <a:lumOff val="60000"/>
          </a:schemeClr>
        </a:solid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EXAM!$B$123</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EXAM!$C$1:$H$1</c:f>
              <c:strCache>
                <c:ptCount val="6"/>
                <c:pt idx="0">
                  <c:v>S_Eq, S_Ch</c:v>
                </c:pt>
                <c:pt idx="1">
                  <c:v>S_Diff</c:v>
                </c:pt>
                <c:pt idx="2">
                  <c:v>S_Eval</c:v>
                </c:pt>
                <c:pt idx="3">
                  <c:v>S_Tan</c:v>
                </c:pt>
                <c:pt idx="4">
                  <c:v>G_VT</c:v>
                </c:pt>
                <c:pt idx="5">
                  <c:v>G_Cor</c:v>
                </c:pt>
              </c:strCache>
            </c:strRef>
          </c:cat>
          <c:val>
            <c:numRef>
              <c:f>EXAM!$C$123:$H$123</c:f>
              <c:numCache>
                <c:formatCode>General</c:formatCode>
                <c:ptCount val="6"/>
                <c:pt idx="0">
                  <c:v>79</c:v>
                </c:pt>
                <c:pt idx="1">
                  <c:v>74</c:v>
                </c:pt>
                <c:pt idx="2">
                  <c:v>115</c:v>
                </c:pt>
                <c:pt idx="3">
                  <c:v>107</c:v>
                </c:pt>
                <c:pt idx="4">
                  <c:v>66</c:v>
                </c:pt>
                <c:pt idx="5">
                  <c:v>71</c:v>
                </c:pt>
              </c:numCache>
            </c:numRef>
          </c:val>
          <c:extLst>
            <c:ext xmlns:c16="http://schemas.microsoft.com/office/drawing/2014/chart" uri="{C3380CC4-5D6E-409C-BE32-E72D297353CC}">
              <c16:uniqueId val="{00000000-06B8-451E-88EC-56ECC84F1E7A}"/>
            </c:ext>
          </c:extLst>
        </c:ser>
        <c:ser>
          <c:idx val="1"/>
          <c:order val="1"/>
          <c:tx>
            <c:strRef>
              <c:f>EXAM!$B$124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EXAM!$C$1:$H$1</c:f>
              <c:strCache>
                <c:ptCount val="6"/>
                <c:pt idx="0">
                  <c:v>S_Eq, S_Ch</c:v>
                </c:pt>
                <c:pt idx="1">
                  <c:v>S_Diff</c:v>
                </c:pt>
                <c:pt idx="2">
                  <c:v>S_Eval</c:v>
                </c:pt>
                <c:pt idx="3">
                  <c:v>S_Tan</c:v>
                </c:pt>
                <c:pt idx="4">
                  <c:v>G_VT</c:v>
                </c:pt>
                <c:pt idx="5">
                  <c:v>G_Cor</c:v>
                </c:pt>
              </c:strCache>
            </c:strRef>
          </c:cat>
          <c:val>
            <c:numRef>
              <c:f>EXAM!$C$124:$H$124</c:f>
              <c:numCache>
                <c:formatCode>General</c:formatCode>
                <c:ptCount val="6"/>
                <c:pt idx="0">
                  <c:v>10</c:v>
                </c:pt>
                <c:pt idx="1">
                  <c:v>10</c:v>
                </c:pt>
                <c:pt idx="2">
                  <c:v>1</c:v>
                </c:pt>
                <c:pt idx="3">
                  <c:v>8</c:v>
                </c:pt>
                <c:pt idx="4">
                  <c:v>34</c:v>
                </c:pt>
                <c:pt idx="5">
                  <c:v>45</c:v>
                </c:pt>
              </c:numCache>
            </c:numRef>
          </c:val>
          <c:extLst>
            <c:ext xmlns:c16="http://schemas.microsoft.com/office/drawing/2014/chart" uri="{C3380CC4-5D6E-409C-BE32-E72D297353CC}">
              <c16:uniqueId val="{00000001-06B8-451E-88EC-56ECC84F1E7A}"/>
            </c:ext>
          </c:extLst>
        </c:ser>
        <c:ser>
          <c:idx val="2"/>
          <c:order val="2"/>
          <c:tx>
            <c:strRef>
              <c:f>EXAM!$B$125</c:f>
              <c:strCache>
                <c:ptCount val="1"/>
                <c:pt idx="0">
                  <c:v>NEE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EXAM!$C$1:$H$1</c:f>
              <c:strCache>
                <c:ptCount val="6"/>
                <c:pt idx="0">
                  <c:v>S_Eq, S_Ch</c:v>
                </c:pt>
                <c:pt idx="1">
                  <c:v>S_Diff</c:v>
                </c:pt>
                <c:pt idx="2">
                  <c:v>S_Eval</c:v>
                </c:pt>
                <c:pt idx="3">
                  <c:v>S_Tan</c:v>
                </c:pt>
                <c:pt idx="4">
                  <c:v>G_VT</c:v>
                </c:pt>
                <c:pt idx="5">
                  <c:v>G_Cor</c:v>
                </c:pt>
              </c:strCache>
            </c:strRef>
          </c:cat>
          <c:val>
            <c:numRef>
              <c:f>EXAM!$C$125:$H$125</c:f>
              <c:numCache>
                <c:formatCode>General</c:formatCode>
                <c:ptCount val="6"/>
                <c:pt idx="0">
                  <c:v>30</c:v>
                </c:pt>
                <c:pt idx="1">
                  <c:v>35</c:v>
                </c:pt>
                <c:pt idx="2">
                  <c:v>3</c:v>
                </c:pt>
                <c:pt idx="3">
                  <c:v>4</c:v>
                </c:pt>
                <c:pt idx="4">
                  <c:v>19</c:v>
                </c:pt>
                <c:pt idx="5">
                  <c:v>3</c:v>
                </c:pt>
              </c:numCache>
            </c:numRef>
          </c:val>
          <c:extLst>
            <c:ext xmlns:c16="http://schemas.microsoft.com/office/drawing/2014/chart" uri="{C3380CC4-5D6E-409C-BE32-E72D297353CC}">
              <c16:uniqueId val="{00000002-06B8-451E-88EC-56ECC84F1E7A}"/>
            </c:ext>
          </c:extLst>
        </c:ser>
        <c:dLbls>
          <c:dLblPos val="ctr"/>
          <c:showLegendKey val="0"/>
          <c:showVal val="1"/>
          <c:showCatName val="0"/>
          <c:showSerName val="0"/>
          <c:showPercent val="0"/>
          <c:showBubbleSize val="0"/>
        </c:dLbls>
        <c:gapWidth val="79"/>
        <c:overlap val="100"/>
        <c:axId val="1879169487"/>
        <c:axId val="68423919"/>
      </c:barChart>
      <c:catAx>
        <c:axId val="187916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n-US"/>
          </a:p>
        </c:txPr>
        <c:crossAx val="68423919"/>
        <c:crosses val="autoZero"/>
        <c:auto val="1"/>
        <c:lblAlgn val="ctr"/>
        <c:lblOffset val="100"/>
        <c:noMultiLvlLbl val="0"/>
      </c:catAx>
      <c:valAx>
        <c:axId val="68423919"/>
        <c:scaling>
          <c:orientation val="minMax"/>
        </c:scaling>
        <c:delete val="1"/>
        <c:axPos val="b"/>
        <c:numFmt formatCode="0%" sourceLinked="1"/>
        <c:majorTickMark val="none"/>
        <c:minorTickMark val="none"/>
        <c:tickLblPos val="nextTo"/>
        <c:crossAx val="1879169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SMMP Goal achievement</a:t>
            </a:r>
          </a:p>
        </c:rich>
      </c:tx>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'SMMP 6 goals'!$B$122</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'SMMP 6 goals'!$C$1:$H$1</c:f>
              <c:strCache>
                <c:ptCount val="6"/>
                <c:pt idx="0">
                  <c:v>S_Eq, S_Ch</c:v>
                </c:pt>
                <c:pt idx="1">
                  <c:v>S_Diff</c:v>
                </c:pt>
                <c:pt idx="2">
                  <c:v>S_Eval</c:v>
                </c:pt>
                <c:pt idx="3">
                  <c:v>S_Tan</c:v>
                </c:pt>
                <c:pt idx="4">
                  <c:v>G_VT</c:v>
                </c:pt>
                <c:pt idx="5">
                  <c:v>G_Cor</c:v>
                </c:pt>
              </c:strCache>
            </c:strRef>
          </c:cat>
          <c:val>
            <c:numRef>
              <c:f>'SMMP 6 goals'!$C$122:$H$122</c:f>
              <c:numCache>
                <c:formatCode>General</c:formatCode>
                <c:ptCount val="6"/>
                <c:pt idx="0">
                  <c:v>100</c:v>
                </c:pt>
                <c:pt idx="1">
                  <c:v>109</c:v>
                </c:pt>
                <c:pt idx="2">
                  <c:v>107</c:v>
                </c:pt>
                <c:pt idx="3">
                  <c:v>95</c:v>
                </c:pt>
                <c:pt idx="4">
                  <c:v>35</c:v>
                </c:pt>
                <c:pt idx="5">
                  <c:v>20</c:v>
                </c:pt>
              </c:numCache>
            </c:numRef>
          </c:val>
          <c:extLst>
            <c:ext xmlns:c16="http://schemas.microsoft.com/office/drawing/2014/chart" uri="{C3380CC4-5D6E-409C-BE32-E72D297353CC}">
              <c16:uniqueId val="{00000000-B73E-4BCA-89AB-5F83AB88E6A7}"/>
            </c:ext>
          </c:extLst>
        </c:ser>
        <c:ser>
          <c:idx val="1"/>
          <c:order val="1"/>
          <c:tx>
            <c:strRef>
              <c:f>'SMMP 6 goals'!$B$123</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'SMMP 6 goals'!$C$1:$H$1</c:f>
              <c:strCache>
                <c:ptCount val="6"/>
                <c:pt idx="0">
                  <c:v>S_Eq, S_Ch</c:v>
                </c:pt>
                <c:pt idx="1">
                  <c:v>S_Diff</c:v>
                </c:pt>
                <c:pt idx="2">
                  <c:v>S_Eval</c:v>
                </c:pt>
                <c:pt idx="3">
                  <c:v>S_Tan</c:v>
                </c:pt>
                <c:pt idx="4">
                  <c:v>G_VT</c:v>
                </c:pt>
                <c:pt idx="5">
                  <c:v>G_Cor</c:v>
                </c:pt>
              </c:strCache>
            </c:strRef>
          </c:cat>
          <c:val>
            <c:numRef>
              <c:f>'SMMP 6 goals'!$C$123:$H$123</c:f>
              <c:numCache>
                <c:formatCode>General</c:formatCode>
                <c:ptCount val="6"/>
                <c:pt idx="0">
                  <c:v>0</c:v>
                </c:pt>
                <c:pt idx="1">
                  <c:v>2</c:v>
                </c:pt>
                <c:pt idx="2">
                  <c:v>1</c:v>
                </c:pt>
                <c:pt idx="3">
                  <c:v>0</c:v>
                </c:pt>
                <c:pt idx="4">
                  <c:v>0</c:v>
                </c:pt>
                <c:pt idx="5">
                  <c:v>66</c:v>
                </c:pt>
              </c:numCache>
            </c:numRef>
          </c:val>
          <c:extLst>
            <c:ext xmlns:c16="http://schemas.microsoft.com/office/drawing/2014/chart" uri="{C3380CC4-5D6E-409C-BE32-E72D297353CC}">
              <c16:uniqueId val="{00000001-B73E-4BCA-89AB-5F83AB88E6A7}"/>
            </c:ext>
          </c:extLst>
        </c:ser>
        <c:ser>
          <c:idx val="2"/>
          <c:order val="2"/>
          <c:tx>
            <c:strRef>
              <c:f>'SMMP 6 goals'!$B$124</c:f>
              <c:strCache>
                <c:ptCount val="1"/>
                <c:pt idx="0">
                  <c:v>NEE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'SMMP 6 goals'!$C$1:$H$1</c:f>
              <c:strCache>
                <c:ptCount val="6"/>
                <c:pt idx="0">
                  <c:v>S_Eq, S_Ch</c:v>
                </c:pt>
                <c:pt idx="1">
                  <c:v>S_Diff</c:v>
                </c:pt>
                <c:pt idx="2">
                  <c:v>S_Eval</c:v>
                </c:pt>
                <c:pt idx="3">
                  <c:v>S_Tan</c:v>
                </c:pt>
                <c:pt idx="4">
                  <c:v>G_VT</c:v>
                </c:pt>
                <c:pt idx="5">
                  <c:v>G_Cor</c:v>
                </c:pt>
              </c:strCache>
            </c:strRef>
          </c:cat>
          <c:val>
            <c:numRef>
              <c:f>'SMMP 6 goals'!$C$124:$H$124</c:f>
              <c:numCache>
                <c:formatCode>General</c:formatCode>
                <c:ptCount val="6"/>
                <c:pt idx="0">
                  <c:v>19</c:v>
                </c:pt>
                <c:pt idx="1">
                  <c:v>8</c:v>
                </c:pt>
                <c:pt idx="2">
                  <c:v>11</c:v>
                </c:pt>
                <c:pt idx="3">
                  <c:v>24</c:v>
                </c:pt>
                <c:pt idx="4">
                  <c:v>84</c:v>
                </c:pt>
                <c:pt idx="5">
                  <c:v>33</c:v>
                </c:pt>
              </c:numCache>
            </c:numRef>
          </c:val>
          <c:extLst>
            <c:ext xmlns:c16="http://schemas.microsoft.com/office/drawing/2014/chart" uri="{C3380CC4-5D6E-409C-BE32-E72D297353CC}">
              <c16:uniqueId val="{00000002-B73E-4BCA-89AB-5F83AB88E6A7}"/>
            </c:ext>
          </c:extLst>
        </c:ser>
        <c:dLbls>
          <c:dLblPos val="ctr"/>
          <c:showLegendKey val="0"/>
          <c:showVal val="1"/>
          <c:showCatName val="0"/>
          <c:showSerName val="0"/>
          <c:showPercent val="0"/>
          <c:showBubbleSize val="0"/>
        </c:dLbls>
        <c:gapWidth val="79"/>
        <c:overlap val="100"/>
        <c:axId val="1879169487"/>
        <c:axId val="68423919"/>
      </c:barChart>
      <c:catAx>
        <c:axId val="187916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n-US"/>
          </a:p>
        </c:txPr>
        <c:crossAx val="68423919"/>
        <c:crosses val="autoZero"/>
        <c:auto val="1"/>
        <c:lblAlgn val="ctr"/>
        <c:lblOffset val="100"/>
        <c:noMultiLvlLbl val="0"/>
      </c:catAx>
      <c:valAx>
        <c:axId val="68423919"/>
        <c:scaling>
          <c:orientation val="minMax"/>
        </c:scaling>
        <c:delete val="1"/>
        <c:axPos val="b"/>
        <c:numFmt formatCode="0%" sourceLinked="1"/>
        <c:majorTickMark val="none"/>
        <c:minorTickMark val="none"/>
        <c:tickLblPos val="nextTo"/>
        <c:crossAx val="1879169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Exam Goal Achievement</a:t>
            </a:r>
          </a:p>
        </c:rich>
      </c:tx>
      <c:overlay val="0"/>
      <c:spPr>
        <a:solidFill>
          <a:schemeClr val="accent6">
            <a:lumMod val="40000"/>
            <a:lumOff val="60000"/>
          </a:schemeClr>
        </a:solid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EXAM!$B$123</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EXAM!$C$1:$H$1</c:f>
              <c:strCache>
                <c:ptCount val="6"/>
                <c:pt idx="0">
                  <c:v>S_Eq, S_Ch</c:v>
                </c:pt>
                <c:pt idx="1">
                  <c:v>S_Diff</c:v>
                </c:pt>
                <c:pt idx="2">
                  <c:v>S_Eval</c:v>
                </c:pt>
                <c:pt idx="3">
                  <c:v>S_Tan</c:v>
                </c:pt>
                <c:pt idx="4">
                  <c:v>G_VT</c:v>
                </c:pt>
                <c:pt idx="5">
                  <c:v>G_Cor</c:v>
                </c:pt>
              </c:strCache>
            </c:strRef>
          </c:cat>
          <c:val>
            <c:numRef>
              <c:f>EXAM!$C$123:$H$123</c:f>
              <c:numCache>
                <c:formatCode>General</c:formatCode>
                <c:ptCount val="6"/>
                <c:pt idx="0">
                  <c:v>79</c:v>
                </c:pt>
                <c:pt idx="1">
                  <c:v>74</c:v>
                </c:pt>
                <c:pt idx="2">
                  <c:v>115</c:v>
                </c:pt>
                <c:pt idx="3">
                  <c:v>107</c:v>
                </c:pt>
                <c:pt idx="4">
                  <c:v>66</c:v>
                </c:pt>
                <c:pt idx="5">
                  <c:v>71</c:v>
                </c:pt>
              </c:numCache>
            </c:numRef>
          </c:val>
          <c:extLst>
            <c:ext xmlns:c16="http://schemas.microsoft.com/office/drawing/2014/chart" uri="{C3380CC4-5D6E-409C-BE32-E72D297353CC}">
              <c16:uniqueId val="{00000000-06B8-451E-88EC-56ECC84F1E7A}"/>
            </c:ext>
          </c:extLst>
        </c:ser>
        <c:ser>
          <c:idx val="1"/>
          <c:order val="1"/>
          <c:tx>
            <c:strRef>
              <c:f>EXAM!$B$124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EXAM!$C$1:$H$1</c:f>
              <c:strCache>
                <c:ptCount val="6"/>
                <c:pt idx="0">
                  <c:v>S_Eq, S_Ch</c:v>
                </c:pt>
                <c:pt idx="1">
                  <c:v>S_Diff</c:v>
                </c:pt>
                <c:pt idx="2">
                  <c:v>S_Eval</c:v>
                </c:pt>
                <c:pt idx="3">
                  <c:v>S_Tan</c:v>
                </c:pt>
                <c:pt idx="4">
                  <c:v>G_VT</c:v>
                </c:pt>
                <c:pt idx="5">
                  <c:v>G_Cor</c:v>
                </c:pt>
              </c:strCache>
            </c:strRef>
          </c:cat>
          <c:val>
            <c:numRef>
              <c:f>EXAM!$C$124:$H$124</c:f>
              <c:numCache>
                <c:formatCode>General</c:formatCode>
                <c:ptCount val="6"/>
                <c:pt idx="0">
                  <c:v>10</c:v>
                </c:pt>
                <c:pt idx="1">
                  <c:v>10</c:v>
                </c:pt>
                <c:pt idx="2">
                  <c:v>1</c:v>
                </c:pt>
                <c:pt idx="3">
                  <c:v>8</c:v>
                </c:pt>
                <c:pt idx="4">
                  <c:v>34</c:v>
                </c:pt>
                <c:pt idx="5">
                  <c:v>45</c:v>
                </c:pt>
              </c:numCache>
            </c:numRef>
          </c:val>
          <c:extLst>
            <c:ext xmlns:c16="http://schemas.microsoft.com/office/drawing/2014/chart" uri="{C3380CC4-5D6E-409C-BE32-E72D297353CC}">
              <c16:uniqueId val="{00000001-06B8-451E-88EC-56ECC84F1E7A}"/>
            </c:ext>
          </c:extLst>
        </c:ser>
        <c:ser>
          <c:idx val="2"/>
          <c:order val="2"/>
          <c:tx>
            <c:strRef>
              <c:f>EXAM!$B$125</c:f>
              <c:strCache>
                <c:ptCount val="1"/>
                <c:pt idx="0">
                  <c:v>NEE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EXAM!$C$1:$H$1</c:f>
              <c:strCache>
                <c:ptCount val="6"/>
                <c:pt idx="0">
                  <c:v>S_Eq, S_Ch</c:v>
                </c:pt>
                <c:pt idx="1">
                  <c:v>S_Diff</c:v>
                </c:pt>
                <c:pt idx="2">
                  <c:v>S_Eval</c:v>
                </c:pt>
                <c:pt idx="3">
                  <c:v>S_Tan</c:v>
                </c:pt>
                <c:pt idx="4">
                  <c:v>G_VT</c:v>
                </c:pt>
                <c:pt idx="5">
                  <c:v>G_Cor</c:v>
                </c:pt>
              </c:strCache>
            </c:strRef>
          </c:cat>
          <c:val>
            <c:numRef>
              <c:f>EXAM!$C$125:$H$125</c:f>
              <c:numCache>
                <c:formatCode>General</c:formatCode>
                <c:ptCount val="6"/>
                <c:pt idx="0">
                  <c:v>30</c:v>
                </c:pt>
                <c:pt idx="1">
                  <c:v>35</c:v>
                </c:pt>
                <c:pt idx="2">
                  <c:v>3</c:v>
                </c:pt>
                <c:pt idx="3">
                  <c:v>4</c:v>
                </c:pt>
                <c:pt idx="4">
                  <c:v>19</c:v>
                </c:pt>
                <c:pt idx="5">
                  <c:v>3</c:v>
                </c:pt>
              </c:numCache>
            </c:numRef>
          </c:val>
          <c:extLst>
            <c:ext xmlns:c16="http://schemas.microsoft.com/office/drawing/2014/chart" uri="{C3380CC4-5D6E-409C-BE32-E72D297353CC}">
              <c16:uniqueId val="{00000002-06B8-451E-88EC-56ECC84F1E7A}"/>
            </c:ext>
          </c:extLst>
        </c:ser>
        <c:dLbls>
          <c:dLblPos val="ctr"/>
          <c:showLegendKey val="0"/>
          <c:showVal val="1"/>
          <c:showCatName val="0"/>
          <c:showSerName val="0"/>
          <c:showPercent val="0"/>
          <c:showBubbleSize val="0"/>
        </c:dLbls>
        <c:gapWidth val="79"/>
        <c:overlap val="100"/>
        <c:axId val="1879169487"/>
        <c:axId val="68423919"/>
      </c:barChart>
      <c:catAx>
        <c:axId val="1879169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n-US"/>
          </a:p>
        </c:txPr>
        <c:crossAx val="68423919"/>
        <c:crosses val="autoZero"/>
        <c:auto val="1"/>
        <c:lblAlgn val="ctr"/>
        <c:lblOffset val="100"/>
        <c:noMultiLvlLbl val="0"/>
      </c:catAx>
      <c:valAx>
        <c:axId val="68423919"/>
        <c:scaling>
          <c:orientation val="minMax"/>
        </c:scaling>
        <c:delete val="1"/>
        <c:axPos val="b"/>
        <c:numFmt formatCode="0%" sourceLinked="1"/>
        <c:majorTickMark val="none"/>
        <c:minorTickMark val="none"/>
        <c:tickLblPos val="nextTo"/>
        <c:crossAx val="1879169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D6859-A9C5-3341-9514-46CF77F976BA}" type="doc">
      <dgm:prSet loTypeId="urn:microsoft.com/office/officeart/2005/8/layout/vProcess5" loCatId="" qsTypeId="urn:microsoft.com/office/officeart/2005/8/quickstyle/simple1" qsCatId="simple" csTypeId="urn:microsoft.com/office/officeart/2005/8/colors/colorful1" csCatId="colorful" phldr="1"/>
      <dgm:spPr/>
      <dgm:t>
        <a:bodyPr/>
        <a:lstStyle/>
        <a:p>
          <a:endParaRPr lang="en-US"/>
        </a:p>
      </dgm:t>
    </dgm:pt>
    <dgm:pt modelId="{567A91C4-3EC7-47F7-AA13-56AFFF23C55A}">
      <dgm:prSet custT="1"/>
      <dgm:spPr/>
      <dgm:t>
        <a:bodyPr/>
        <a:lstStyle/>
        <a:p>
          <a:r>
            <a:rPr lang="en-US" sz="2400" dirty="0"/>
            <a:t>In 2016, Speer and Kung highlighted the </a:t>
          </a:r>
          <a:r>
            <a:rPr lang="en-US" sz="2400" b="1" dirty="0"/>
            <a:t>lack of research </a:t>
          </a:r>
          <a:r>
            <a:rPr lang="en-US" sz="2400" dirty="0"/>
            <a:t>in implicit differentiation.</a:t>
          </a:r>
        </a:p>
      </dgm:t>
    </dgm:pt>
    <dgm:pt modelId="{7DB2AC7E-CF82-46CF-90FD-077EBE295891}" type="parTrans" cxnId="{C8016067-BB44-42E7-9AD2-0EEFCF9C15BA}">
      <dgm:prSet/>
      <dgm:spPr/>
      <dgm:t>
        <a:bodyPr/>
        <a:lstStyle/>
        <a:p>
          <a:endParaRPr lang="en-US"/>
        </a:p>
      </dgm:t>
    </dgm:pt>
    <dgm:pt modelId="{A1375F9F-1399-48B4-BC21-B4ABE095656E}" type="sibTrans" cxnId="{C8016067-BB44-42E7-9AD2-0EEFCF9C15BA}">
      <dgm:prSet/>
      <dgm:spPr/>
      <dgm:t>
        <a:bodyPr/>
        <a:lstStyle/>
        <a:p>
          <a:endParaRPr lang="en-US"/>
        </a:p>
      </dgm:t>
    </dgm:pt>
    <dgm:pt modelId="{176E7690-5EC7-42C2-91BE-602C7EFD681E}">
      <dgm:prSet custT="1"/>
      <dgm:spPr/>
      <dgm:t>
        <a:bodyPr/>
        <a:lstStyle/>
        <a:p>
          <a:r>
            <a:rPr lang="en-US" sz="2400" dirty="0"/>
            <a:t>In response, some researchers characterized student difficulties with this subject (Chu 2019, </a:t>
          </a:r>
          <a:r>
            <a:rPr lang="en-US" sz="2400" dirty="0" err="1"/>
            <a:t>Kandell</a:t>
          </a:r>
          <a:r>
            <a:rPr lang="en-US" sz="2400" dirty="0"/>
            <a:t> 2021).</a:t>
          </a:r>
        </a:p>
      </dgm:t>
    </dgm:pt>
    <dgm:pt modelId="{52AA1120-7637-4C09-8D86-07036988B877}" type="parTrans" cxnId="{6DAB49D2-60D0-436D-9A34-C58B2D2B9450}">
      <dgm:prSet/>
      <dgm:spPr/>
      <dgm:t>
        <a:bodyPr/>
        <a:lstStyle/>
        <a:p>
          <a:endParaRPr lang="en-US"/>
        </a:p>
      </dgm:t>
    </dgm:pt>
    <dgm:pt modelId="{546BEB34-8EA5-4A45-988A-A724ABD86EB2}" type="sibTrans" cxnId="{6DAB49D2-60D0-436D-9A34-C58B2D2B9450}">
      <dgm:prSet/>
      <dgm:spPr/>
      <dgm:t>
        <a:bodyPr/>
        <a:lstStyle/>
        <a:p>
          <a:endParaRPr lang="en-US"/>
        </a:p>
      </dgm:t>
    </dgm:pt>
    <dgm:pt modelId="{520BA423-16EC-4E21-953D-21E37C737E5D}">
      <dgm:prSet custT="1"/>
      <dgm:spPr/>
      <dgm:t>
        <a:bodyPr/>
        <a:lstStyle/>
        <a:p>
          <a:r>
            <a:rPr lang="en-US" sz="2400" dirty="0"/>
            <a:t>Others unpacked what is entailed in understanding implicit differentiation (Mirin &amp; Zazkis 2019, Borji &amp; Martinez-Planell 2019, 2020).</a:t>
          </a:r>
        </a:p>
      </dgm:t>
    </dgm:pt>
    <dgm:pt modelId="{4C4003BC-020D-4205-BB4A-E64DBFF044E3}" type="parTrans" cxnId="{D7110CAA-9441-486E-962C-9DD614C1C63F}">
      <dgm:prSet/>
      <dgm:spPr/>
      <dgm:t>
        <a:bodyPr/>
        <a:lstStyle/>
        <a:p>
          <a:endParaRPr lang="en-US"/>
        </a:p>
      </dgm:t>
    </dgm:pt>
    <dgm:pt modelId="{6D07AEF5-8015-44B4-A8A8-4519FFA4F45D}" type="sibTrans" cxnId="{D7110CAA-9441-486E-962C-9DD614C1C63F}">
      <dgm:prSet/>
      <dgm:spPr/>
      <dgm:t>
        <a:bodyPr/>
        <a:lstStyle/>
        <a:p>
          <a:endParaRPr lang="en-US"/>
        </a:p>
      </dgm:t>
    </dgm:pt>
    <dgm:pt modelId="{203E54E8-21D5-4D6D-8F13-020740DB3E83}">
      <dgm:prSet custT="1"/>
      <dgm:spPr/>
      <dgm:t>
        <a:bodyPr/>
        <a:lstStyle/>
        <a:p>
          <a:r>
            <a:rPr lang="en-US" sz="2400" b="0" dirty="0"/>
            <a:t>Jeppson (2019) </a:t>
          </a:r>
          <a:r>
            <a:rPr lang="en-US" sz="2400" dirty="0"/>
            <a:t>and </a:t>
          </a:r>
          <a:r>
            <a:rPr lang="en-US" sz="2400" b="0" dirty="0" err="1"/>
            <a:t>Borji</a:t>
          </a:r>
          <a:r>
            <a:rPr lang="en-US" sz="2400" b="0" dirty="0"/>
            <a:t> &amp; Martinez-</a:t>
          </a:r>
          <a:r>
            <a:rPr lang="en-US" sz="2400" b="0" dirty="0" err="1"/>
            <a:t>Plannel</a:t>
          </a:r>
          <a:r>
            <a:rPr lang="en-US" sz="2400" b="0" dirty="0"/>
            <a:t> (2019) </a:t>
          </a:r>
          <a:r>
            <a:rPr lang="en-US" sz="2400" dirty="0"/>
            <a:t>created </a:t>
          </a:r>
          <a:r>
            <a:rPr lang="en-US" sz="2400" b="1" dirty="0"/>
            <a:t>interventions</a:t>
          </a:r>
          <a:r>
            <a:rPr lang="en-US" sz="2400" dirty="0"/>
            <a:t> to address student difficulties with implicit differentiation.</a:t>
          </a:r>
        </a:p>
      </dgm:t>
    </dgm:pt>
    <dgm:pt modelId="{DDF187D2-0369-49F5-B1DA-43430B125DE0}" type="parTrans" cxnId="{B8AAAC72-1861-4FFE-8205-31FCFAB83ACE}">
      <dgm:prSet/>
      <dgm:spPr/>
      <dgm:t>
        <a:bodyPr/>
        <a:lstStyle/>
        <a:p>
          <a:endParaRPr lang="en-US"/>
        </a:p>
      </dgm:t>
    </dgm:pt>
    <dgm:pt modelId="{6736C47E-6808-448A-8B46-1E3A7899B5E7}" type="sibTrans" cxnId="{B8AAAC72-1861-4FFE-8205-31FCFAB83ACE}">
      <dgm:prSet/>
      <dgm:spPr/>
      <dgm:t>
        <a:bodyPr/>
        <a:lstStyle/>
        <a:p>
          <a:endParaRPr lang="en-US"/>
        </a:p>
      </dgm:t>
    </dgm:pt>
    <dgm:pt modelId="{7A565CC8-FFD4-D74C-BAF0-D29CECE96DBF}" type="pres">
      <dgm:prSet presAssocID="{F5CD6859-A9C5-3341-9514-46CF77F976BA}" presName="outerComposite" presStyleCnt="0">
        <dgm:presLayoutVars>
          <dgm:chMax val="5"/>
          <dgm:dir/>
          <dgm:resizeHandles val="exact"/>
        </dgm:presLayoutVars>
      </dgm:prSet>
      <dgm:spPr/>
    </dgm:pt>
    <dgm:pt modelId="{EF3C6DF7-5237-F14E-BC8D-6B35415588D8}" type="pres">
      <dgm:prSet presAssocID="{F5CD6859-A9C5-3341-9514-46CF77F976BA}" presName="dummyMaxCanvas" presStyleCnt="0">
        <dgm:presLayoutVars/>
      </dgm:prSet>
      <dgm:spPr/>
    </dgm:pt>
    <dgm:pt modelId="{4208E2D5-E38B-4E64-BA36-0585D0C3D70D}" type="pres">
      <dgm:prSet presAssocID="{F5CD6859-A9C5-3341-9514-46CF77F976BA}" presName="FourNodes_1" presStyleLbl="node1" presStyleIdx="0" presStyleCnt="4">
        <dgm:presLayoutVars>
          <dgm:bulletEnabled val="1"/>
        </dgm:presLayoutVars>
      </dgm:prSet>
      <dgm:spPr/>
    </dgm:pt>
    <dgm:pt modelId="{538CAFF4-E420-4E71-B64B-2F478D7DEDDD}" type="pres">
      <dgm:prSet presAssocID="{F5CD6859-A9C5-3341-9514-46CF77F976BA}" presName="FourNodes_2" presStyleLbl="node1" presStyleIdx="1" presStyleCnt="4">
        <dgm:presLayoutVars>
          <dgm:bulletEnabled val="1"/>
        </dgm:presLayoutVars>
      </dgm:prSet>
      <dgm:spPr/>
    </dgm:pt>
    <dgm:pt modelId="{C9D95F89-C631-45AD-A77C-BC110A1CED95}" type="pres">
      <dgm:prSet presAssocID="{F5CD6859-A9C5-3341-9514-46CF77F976BA}" presName="FourNodes_3" presStyleLbl="node1" presStyleIdx="2" presStyleCnt="4">
        <dgm:presLayoutVars>
          <dgm:bulletEnabled val="1"/>
        </dgm:presLayoutVars>
      </dgm:prSet>
      <dgm:spPr/>
    </dgm:pt>
    <dgm:pt modelId="{188350BF-39C1-4E6F-B97A-47E686D9BE7C}" type="pres">
      <dgm:prSet presAssocID="{F5CD6859-A9C5-3341-9514-46CF77F976BA}" presName="FourNodes_4" presStyleLbl="node1" presStyleIdx="3" presStyleCnt="4">
        <dgm:presLayoutVars>
          <dgm:bulletEnabled val="1"/>
        </dgm:presLayoutVars>
      </dgm:prSet>
      <dgm:spPr/>
    </dgm:pt>
    <dgm:pt modelId="{FBC79EEA-6F96-4412-BAD5-19049ACCD35F}" type="pres">
      <dgm:prSet presAssocID="{F5CD6859-A9C5-3341-9514-46CF77F976BA}" presName="FourConn_1-2" presStyleLbl="fgAccFollowNode1" presStyleIdx="0" presStyleCnt="3">
        <dgm:presLayoutVars>
          <dgm:bulletEnabled val="1"/>
        </dgm:presLayoutVars>
      </dgm:prSet>
      <dgm:spPr/>
    </dgm:pt>
    <dgm:pt modelId="{156F36C7-D6A0-4029-8E9F-E1984426CEA3}" type="pres">
      <dgm:prSet presAssocID="{F5CD6859-A9C5-3341-9514-46CF77F976BA}" presName="FourConn_2-3" presStyleLbl="fgAccFollowNode1" presStyleIdx="1" presStyleCnt="3">
        <dgm:presLayoutVars>
          <dgm:bulletEnabled val="1"/>
        </dgm:presLayoutVars>
      </dgm:prSet>
      <dgm:spPr/>
    </dgm:pt>
    <dgm:pt modelId="{14ACDE74-3DB0-48D4-AA0B-B0CBD023DA77}" type="pres">
      <dgm:prSet presAssocID="{F5CD6859-A9C5-3341-9514-46CF77F976BA}" presName="FourConn_3-4" presStyleLbl="fgAccFollowNode1" presStyleIdx="2" presStyleCnt="3">
        <dgm:presLayoutVars>
          <dgm:bulletEnabled val="1"/>
        </dgm:presLayoutVars>
      </dgm:prSet>
      <dgm:spPr/>
    </dgm:pt>
    <dgm:pt modelId="{14D67713-2AA2-4811-8086-A1B4EA7DE010}" type="pres">
      <dgm:prSet presAssocID="{F5CD6859-A9C5-3341-9514-46CF77F976BA}" presName="FourNodes_1_text" presStyleLbl="node1" presStyleIdx="3" presStyleCnt="4">
        <dgm:presLayoutVars>
          <dgm:bulletEnabled val="1"/>
        </dgm:presLayoutVars>
      </dgm:prSet>
      <dgm:spPr/>
    </dgm:pt>
    <dgm:pt modelId="{073735BA-A444-4411-AD57-0144575903E3}" type="pres">
      <dgm:prSet presAssocID="{F5CD6859-A9C5-3341-9514-46CF77F976BA}" presName="FourNodes_2_text" presStyleLbl="node1" presStyleIdx="3" presStyleCnt="4">
        <dgm:presLayoutVars>
          <dgm:bulletEnabled val="1"/>
        </dgm:presLayoutVars>
      </dgm:prSet>
      <dgm:spPr/>
    </dgm:pt>
    <dgm:pt modelId="{7860B0B3-47CC-47E6-BB55-B96972C722C6}" type="pres">
      <dgm:prSet presAssocID="{F5CD6859-A9C5-3341-9514-46CF77F976BA}" presName="FourNodes_3_text" presStyleLbl="node1" presStyleIdx="3" presStyleCnt="4">
        <dgm:presLayoutVars>
          <dgm:bulletEnabled val="1"/>
        </dgm:presLayoutVars>
      </dgm:prSet>
      <dgm:spPr/>
    </dgm:pt>
    <dgm:pt modelId="{81CEB98D-929D-4BBD-86D4-A58863985644}" type="pres">
      <dgm:prSet presAssocID="{F5CD6859-A9C5-3341-9514-46CF77F976BA}" presName="FourNodes_4_text" presStyleLbl="node1" presStyleIdx="3" presStyleCnt="4">
        <dgm:presLayoutVars>
          <dgm:bulletEnabled val="1"/>
        </dgm:presLayoutVars>
      </dgm:prSet>
      <dgm:spPr/>
    </dgm:pt>
  </dgm:ptLst>
  <dgm:cxnLst>
    <dgm:cxn modelId="{82B9F62C-6A02-4F91-AA40-7BEB6D1ED6A7}" type="presOf" srcId="{176E7690-5EC7-42C2-91BE-602C7EFD681E}" destId="{073735BA-A444-4411-AD57-0144575903E3}" srcOrd="1" destOrd="0" presId="urn:microsoft.com/office/officeart/2005/8/layout/vProcess5"/>
    <dgm:cxn modelId="{0C551633-0965-46D1-9874-D9433F9B3611}" type="presOf" srcId="{567A91C4-3EC7-47F7-AA13-56AFFF23C55A}" destId="{4208E2D5-E38B-4E64-BA36-0585D0C3D70D}" srcOrd="0" destOrd="0" presId="urn:microsoft.com/office/officeart/2005/8/layout/vProcess5"/>
    <dgm:cxn modelId="{4215CF60-1966-4E19-AFBA-F668FE84ABB7}" type="presOf" srcId="{567A91C4-3EC7-47F7-AA13-56AFFF23C55A}" destId="{14D67713-2AA2-4811-8086-A1B4EA7DE010}" srcOrd="1" destOrd="0" presId="urn:microsoft.com/office/officeart/2005/8/layout/vProcess5"/>
    <dgm:cxn modelId="{C8016067-BB44-42E7-9AD2-0EEFCF9C15BA}" srcId="{F5CD6859-A9C5-3341-9514-46CF77F976BA}" destId="{567A91C4-3EC7-47F7-AA13-56AFFF23C55A}" srcOrd="0" destOrd="0" parTransId="{7DB2AC7E-CF82-46CF-90FD-077EBE295891}" sibTransId="{A1375F9F-1399-48B4-BC21-B4ABE095656E}"/>
    <dgm:cxn modelId="{B8AAAC72-1861-4FFE-8205-31FCFAB83ACE}" srcId="{F5CD6859-A9C5-3341-9514-46CF77F976BA}" destId="{203E54E8-21D5-4D6D-8F13-020740DB3E83}" srcOrd="3" destOrd="0" parTransId="{DDF187D2-0369-49F5-B1DA-43430B125DE0}" sibTransId="{6736C47E-6808-448A-8B46-1E3A7899B5E7}"/>
    <dgm:cxn modelId="{9B699974-51D5-4C87-83C7-E2B5CDCFED7D}" type="presOf" srcId="{176E7690-5EC7-42C2-91BE-602C7EFD681E}" destId="{538CAFF4-E420-4E71-B64B-2F478D7DEDDD}" srcOrd="0" destOrd="0" presId="urn:microsoft.com/office/officeart/2005/8/layout/vProcess5"/>
    <dgm:cxn modelId="{D72C9783-849C-A048-8C66-71C2CBB78B5B}" type="presOf" srcId="{F5CD6859-A9C5-3341-9514-46CF77F976BA}" destId="{7A565CC8-FFD4-D74C-BAF0-D29CECE96DBF}" srcOrd="0" destOrd="0" presId="urn:microsoft.com/office/officeart/2005/8/layout/vProcess5"/>
    <dgm:cxn modelId="{DB4512A9-447E-4902-A24B-C510A45BCC0C}" type="presOf" srcId="{520BA423-16EC-4E21-953D-21E37C737E5D}" destId="{C9D95F89-C631-45AD-A77C-BC110A1CED95}" srcOrd="0" destOrd="0" presId="urn:microsoft.com/office/officeart/2005/8/layout/vProcess5"/>
    <dgm:cxn modelId="{3D35AFA9-8A9B-48F7-A082-A6CB070BFE8D}" type="presOf" srcId="{6D07AEF5-8015-44B4-A8A8-4519FFA4F45D}" destId="{14ACDE74-3DB0-48D4-AA0B-B0CBD023DA77}" srcOrd="0" destOrd="0" presId="urn:microsoft.com/office/officeart/2005/8/layout/vProcess5"/>
    <dgm:cxn modelId="{D7110CAA-9441-486E-962C-9DD614C1C63F}" srcId="{F5CD6859-A9C5-3341-9514-46CF77F976BA}" destId="{520BA423-16EC-4E21-953D-21E37C737E5D}" srcOrd="2" destOrd="0" parTransId="{4C4003BC-020D-4205-BB4A-E64DBFF044E3}" sibTransId="{6D07AEF5-8015-44B4-A8A8-4519FFA4F45D}"/>
    <dgm:cxn modelId="{27CB3EB0-820C-4125-A9BD-8E74DFC814E3}" type="presOf" srcId="{203E54E8-21D5-4D6D-8F13-020740DB3E83}" destId="{81CEB98D-929D-4BBD-86D4-A58863985644}" srcOrd="1" destOrd="0" presId="urn:microsoft.com/office/officeart/2005/8/layout/vProcess5"/>
    <dgm:cxn modelId="{503D93BD-0253-46B9-9628-70C78E31C5E6}" type="presOf" srcId="{520BA423-16EC-4E21-953D-21E37C737E5D}" destId="{7860B0B3-47CC-47E6-BB55-B96972C722C6}" srcOrd="1" destOrd="0" presId="urn:microsoft.com/office/officeart/2005/8/layout/vProcess5"/>
    <dgm:cxn modelId="{76DD10BE-F047-4287-B21C-1213C1207282}" type="presOf" srcId="{A1375F9F-1399-48B4-BC21-B4ABE095656E}" destId="{FBC79EEA-6F96-4412-BAD5-19049ACCD35F}" srcOrd="0" destOrd="0" presId="urn:microsoft.com/office/officeart/2005/8/layout/vProcess5"/>
    <dgm:cxn modelId="{FFD574C8-41E2-4C4B-AA6B-6CDFE819C582}" type="presOf" srcId="{203E54E8-21D5-4D6D-8F13-020740DB3E83}" destId="{188350BF-39C1-4E6F-B97A-47E686D9BE7C}" srcOrd="0" destOrd="0" presId="urn:microsoft.com/office/officeart/2005/8/layout/vProcess5"/>
    <dgm:cxn modelId="{6DAB49D2-60D0-436D-9A34-C58B2D2B9450}" srcId="{F5CD6859-A9C5-3341-9514-46CF77F976BA}" destId="{176E7690-5EC7-42C2-91BE-602C7EFD681E}" srcOrd="1" destOrd="0" parTransId="{52AA1120-7637-4C09-8D86-07036988B877}" sibTransId="{546BEB34-8EA5-4A45-988A-A724ABD86EB2}"/>
    <dgm:cxn modelId="{2C19E0FC-25C5-4D55-A0F2-ED72000A3FB0}" type="presOf" srcId="{546BEB34-8EA5-4A45-988A-A724ABD86EB2}" destId="{156F36C7-D6A0-4029-8E9F-E1984426CEA3}" srcOrd="0" destOrd="0" presId="urn:microsoft.com/office/officeart/2005/8/layout/vProcess5"/>
    <dgm:cxn modelId="{0DA83185-5E35-CB4E-ACED-9F372B77AEEC}" type="presParOf" srcId="{7A565CC8-FFD4-D74C-BAF0-D29CECE96DBF}" destId="{EF3C6DF7-5237-F14E-BC8D-6B35415588D8}" srcOrd="0" destOrd="0" presId="urn:microsoft.com/office/officeart/2005/8/layout/vProcess5"/>
    <dgm:cxn modelId="{5F215480-10D8-4A44-BCAB-BB575498D30C}" type="presParOf" srcId="{7A565CC8-FFD4-D74C-BAF0-D29CECE96DBF}" destId="{4208E2D5-E38B-4E64-BA36-0585D0C3D70D}" srcOrd="1" destOrd="0" presId="urn:microsoft.com/office/officeart/2005/8/layout/vProcess5"/>
    <dgm:cxn modelId="{B6F1302D-EEC7-42E4-BBC8-2C3D385EC6AA}" type="presParOf" srcId="{7A565CC8-FFD4-D74C-BAF0-D29CECE96DBF}" destId="{538CAFF4-E420-4E71-B64B-2F478D7DEDDD}" srcOrd="2" destOrd="0" presId="urn:microsoft.com/office/officeart/2005/8/layout/vProcess5"/>
    <dgm:cxn modelId="{22C2E566-A215-463E-BAFB-E2F9085B48D0}" type="presParOf" srcId="{7A565CC8-FFD4-D74C-BAF0-D29CECE96DBF}" destId="{C9D95F89-C631-45AD-A77C-BC110A1CED95}" srcOrd="3" destOrd="0" presId="urn:microsoft.com/office/officeart/2005/8/layout/vProcess5"/>
    <dgm:cxn modelId="{37A7A3D7-F02B-4C9A-946C-066122CBFB93}" type="presParOf" srcId="{7A565CC8-FFD4-D74C-BAF0-D29CECE96DBF}" destId="{188350BF-39C1-4E6F-B97A-47E686D9BE7C}" srcOrd="4" destOrd="0" presId="urn:microsoft.com/office/officeart/2005/8/layout/vProcess5"/>
    <dgm:cxn modelId="{B212677F-AF06-469F-A4E5-FA842DA2E963}" type="presParOf" srcId="{7A565CC8-FFD4-D74C-BAF0-D29CECE96DBF}" destId="{FBC79EEA-6F96-4412-BAD5-19049ACCD35F}" srcOrd="5" destOrd="0" presId="urn:microsoft.com/office/officeart/2005/8/layout/vProcess5"/>
    <dgm:cxn modelId="{E62B2992-9802-47D8-AB75-11A5C5471FB4}" type="presParOf" srcId="{7A565CC8-FFD4-D74C-BAF0-D29CECE96DBF}" destId="{156F36C7-D6A0-4029-8E9F-E1984426CEA3}" srcOrd="6" destOrd="0" presId="urn:microsoft.com/office/officeart/2005/8/layout/vProcess5"/>
    <dgm:cxn modelId="{AE05AFE4-4C53-487F-A81A-BFB78E679FCD}" type="presParOf" srcId="{7A565CC8-FFD4-D74C-BAF0-D29CECE96DBF}" destId="{14ACDE74-3DB0-48D4-AA0B-B0CBD023DA77}" srcOrd="7" destOrd="0" presId="urn:microsoft.com/office/officeart/2005/8/layout/vProcess5"/>
    <dgm:cxn modelId="{A4BC5F2E-806A-4B11-A42A-5C371ABF79E0}" type="presParOf" srcId="{7A565CC8-FFD4-D74C-BAF0-D29CECE96DBF}" destId="{14D67713-2AA2-4811-8086-A1B4EA7DE010}" srcOrd="8" destOrd="0" presId="urn:microsoft.com/office/officeart/2005/8/layout/vProcess5"/>
    <dgm:cxn modelId="{0DB87485-3815-4507-978D-F01AE9C98F07}" type="presParOf" srcId="{7A565CC8-FFD4-D74C-BAF0-D29CECE96DBF}" destId="{073735BA-A444-4411-AD57-0144575903E3}" srcOrd="9" destOrd="0" presId="urn:microsoft.com/office/officeart/2005/8/layout/vProcess5"/>
    <dgm:cxn modelId="{282E7929-154E-422E-93E1-D3EA60D6D473}" type="presParOf" srcId="{7A565CC8-FFD4-D74C-BAF0-D29CECE96DBF}" destId="{7860B0B3-47CC-47E6-BB55-B96972C722C6}" srcOrd="10" destOrd="0" presId="urn:microsoft.com/office/officeart/2005/8/layout/vProcess5"/>
    <dgm:cxn modelId="{C1639BC0-844D-4978-A9D9-FC0B42EABF1C}" type="presParOf" srcId="{7A565CC8-FFD4-D74C-BAF0-D29CECE96DBF}" destId="{81CEB98D-929D-4BBD-86D4-A5886398564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CA9269-C356-4A52-8302-69034C1754DC}" type="doc">
      <dgm:prSet loTypeId="urn:microsoft.com/office/officeart/2005/8/layout/vList3" loCatId="list" qsTypeId="urn:microsoft.com/office/officeart/2005/8/quickstyle/simple1" qsCatId="simple" csTypeId="urn:microsoft.com/office/officeart/2005/8/colors/colorful1" csCatId="colorful" phldr="1"/>
      <dgm:spPr/>
    </dgm:pt>
    <dgm:pt modelId="{5D81226B-DC53-46D5-9AC1-E6ECC77EF753}">
      <dgm:prSet phldrT="[Text]"/>
      <dgm:spPr/>
      <dgm:t>
        <a:bodyPr/>
        <a:lstStyle/>
        <a:p>
          <a:r>
            <a:rPr lang="en-US" dirty="0"/>
            <a:t>Focuses on the coordination of the graphical and symbolic meaning of implicit differentiation</a:t>
          </a:r>
        </a:p>
      </dgm:t>
    </dgm:pt>
    <dgm:pt modelId="{076AA62D-E21A-48ED-807C-C2FC4C62E553}" type="parTrans" cxnId="{315E5282-983C-4A77-A842-382690E7A2B7}">
      <dgm:prSet/>
      <dgm:spPr/>
      <dgm:t>
        <a:bodyPr/>
        <a:lstStyle/>
        <a:p>
          <a:endParaRPr lang="en-US"/>
        </a:p>
      </dgm:t>
    </dgm:pt>
    <dgm:pt modelId="{8106E3A3-65AC-474B-A9A0-CD7DB49647B3}" type="sibTrans" cxnId="{315E5282-983C-4A77-A842-382690E7A2B7}">
      <dgm:prSet/>
      <dgm:spPr/>
      <dgm:t>
        <a:bodyPr/>
        <a:lstStyle/>
        <a:p>
          <a:endParaRPr lang="en-US"/>
        </a:p>
      </dgm:t>
    </dgm:pt>
    <dgm:pt modelId="{2C2581C1-EE12-433B-A9D4-6F62DF60E6FA}">
      <dgm:prSet phldrT="[Text]"/>
      <dgm:spPr>
        <a:solidFill>
          <a:schemeClr val="accent1"/>
        </a:solidFill>
        <a:ln>
          <a:solidFill>
            <a:schemeClr val="accent1"/>
          </a:solidFill>
        </a:ln>
      </dgm:spPr>
      <dgm:t>
        <a:bodyPr/>
        <a:lstStyle/>
        <a:p>
          <a:r>
            <a:rPr lang="en-US" dirty="0"/>
            <a:t>Situated within the authentic context of an </a:t>
          </a:r>
          <a:r>
            <a:rPr lang="en-US" b="1" dirty="0"/>
            <a:t>ongoing</a:t>
          </a:r>
          <a:r>
            <a:rPr lang="en-US" dirty="0"/>
            <a:t> Calculus course (as opposed to a post-course survey or small-scale teaching experiments)</a:t>
          </a:r>
        </a:p>
      </dgm:t>
    </dgm:pt>
    <dgm:pt modelId="{710CFA77-6E78-4C6F-A7C1-87C0A31CAE5E}" type="sibTrans" cxnId="{E30CEA64-558E-48EA-8E7A-E7805191E0CD}">
      <dgm:prSet/>
      <dgm:spPr/>
      <dgm:t>
        <a:bodyPr/>
        <a:lstStyle/>
        <a:p>
          <a:endParaRPr lang="en-US"/>
        </a:p>
      </dgm:t>
    </dgm:pt>
    <dgm:pt modelId="{AF208D75-D65B-496B-860B-1C8E045AAB45}" type="parTrans" cxnId="{E30CEA64-558E-48EA-8E7A-E7805191E0CD}">
      <dgm:prSet/>
      <dgm:spPr/>
      <dgm:t>
        <a:bodyPr/>
        <a:lstStyle/>
        <a:p>
          <a:endParaRPr lang="en-US"/>
        </a:p>
      </dgm:t>
    </dgm:pt>
    <dgm:pt modelId="{31E3C58E-0CB7-419E-9072-1E2F24637875}" type="pres">
      <dgm:prSet presAssocID="{E6CA9269-C356-4A52-8302-69034C1754DC}" presName="linearFlow" presStyleCnt="0">
        <dgm:presLayoutVars>
          <dgm:dir/>
          <dgm:resizeHandles val="exact"/>
        </dgm:presLayoutVars>
      </dgm:prSet>
      <dgm:spPr/>
    </dgm:pt>
    <dgm:pt modelId="{3F19DB21-B88B-482C-971E-BBBD88AA57A3}" type="pres">
      <dgm:prSet presAssocID="{5D81226B-DC53-46D5-9AC1-E6ECC77EF753}" presName="composite" presStyleCnt="0"/>
      <dgm:spPr/>
    </dgm:pt>
    <dgm:pt modelId="{36DC9AD9-D8FB-4EA0-89F4-364D4917606A}" type="pres">
      <dgm:prSet presAssocID="{5D81226B-DC53-46D5-9AC1-E6ECC77EF753}"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eriodic Graph with solid fill"/>
        </a:ext>
      </dgm:extLst>
    </dgm:pt>
    <dgm:pt modelId="{6BA63B27-8485-41B6-AD5C-0BE55C51305E}" type="pres">
      <dgm:prSet presAssocID="{5D81226B-DC53-46D5-9AC1-E6ECC77EF753}" presName="txShp" presStyleLbl="node1" presStyleIdx="0" presStyleCnt="2">
        <dgm:presLayoutVars>
          <dgm:bulletEnabled val="1"/>
        </dgm:presLayoutVars>
      </dgm:prSet>
      <dgm:spPr/>
    </dgm:pt>
    <dgm:pt modelId="{B8B13A58-93D3-4C97-946F-F58ECA3D68E6}" type="pres">
      <dgm:prSet presAssocID="{8106E3A3-65AC-474B-A9A0-CD7DB49647B3}" presName="spacing" presStyleCnt="0"/>
      <dgm:spPr/>
    </dgm:pt>
    <dgm:pt modelId="{561EF3B1-AE9F-4879-B6B4-1C5C8C8A9436}" type="pres">
      <dgm:prSet presAssocID="{2C2581C1-EE12-433B-A9D4-6F62DF60E6FA}" presName="composite" presStyleCnt="0"/>
      <dgm:spPr/>
    </dgm:pt>
    <dgm:pt modelId="{30CED602-3780-415B-B957-9B5677B4C0A0}" type="pres">
      <dgm:prSet presAssocID="{2C2581C1-EE12-433B-A9D4-6F62DF60E6FA}" presName="imgShp"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B6281AE7-83DA-4389-8E38-11CB984B5A77}" type="pres">
      <dgm:prSet presAssocID="{2C2581C1-EE12-433B-A9D4-6F62DF60E6FA}" presName="txShp" presStyleLbl="node1" presStyleIdx="1" presStyleCnt="2">
        <dgm:presLayoutVars>
          <dgm:bulletEnabled val="1"/>
        </dgm:presLayoutVars>
      </dgm:prSet>
      <dgm:spPr/>
    </dgm:pt>
  </dgm:ptLst>
  <dgm:cxnLst>
    <dgm:cxn modelId="{E30CEA64-558E-48EA-8E7A-E7805191E0CD}" srcId="{E6CA9269-C356-4A52-8302-69034C1754DC}" destId="{2C2581C1-EE12-433B-A9D4-6F62DF60E6FA}" srcOrd="1" destOrd="0" parTransId="{AF208D75-D65B-496B-860B-1C8E045AAB45}" sibTransId="{710CFA77-6E78-4C6F-A7C1-87C0A31CAE5E}"/>
    <dgm:cxn modelId="{05ADAC7F-6CF7-4CF6-8C1F-D0F3A1CEBAF4}" type="presOf" srcId="{5D81226B-DC53-46D5-9AC1-E6ECC77EF753}" destId="{6BA63B27-8485-41B6-AD5C-0BE55C51305E}" srcOrd="0" destOrd="0" presId="urn:microsoft.com/office/officeart/2005/8/layout/vList3"/>
    <dgm:cxn modelId="{315E5282-983C-4A77-A842-382690E7A2B7}" srcId="{E6CA9269-C356-4A52-8302-69034C1754DC}" destId="{5D81226B-DC53-46D5-9AC1-E6ECC77EF753}" srcOrd="0" destOrd="0" parTransId="{076AA62D-E21A-48ED-807C-C2FC4C62E553}" sibTransId="{8106E3A3-65AC-474B-A9A0-CD7DB49647B3}"/>
    <dgm:cxn modelId="{7547C18D-AF68-4EFB-81E0-DED17ADBBC87}" type="presOf" srcId="{2C2581C1-EE12-433B-A9D4-6F62DF60E6FA}" destId="{B6281AE7-83DA-4389-8E38-11CB984B5A77}" srcOrd="0" destOrd="0" presId="urn:microsoft.com/office/officeart/2005/8/layout/vList3"/>
    <dgm:cxn modelId="{897B3BE6-828D-4587-8267-0279A69B3DE8}" type="presOf" srcId="{E6CA9269-C356-4A52-8302-69034C1754DC}" destId="{31E3C58E-0CB7-419E-9072-1E2F24637875}" srcOrd="0" destOrd="0" presId="urn:microsoft.com/office/officeart/2005/8/layout/vList3"/>
    <dgm:cxn modelId="{E73E96F7-14F5-43CE-90C6-583FF85B68AB}" type="presParOf" srcId="{31E3C58E-0CB7-419E-9072-1E2F24637875}" destId="{3F19DB21-B88B-482C-971E-BBBD88AA57A3}" srcOrd="0" destOrd="0" presId="urn:microsoft.com/office/officeart/2005/8/layout/vList3"/>
    <dgm:cxn modelId="{EC370D9D-31CD-43A9-B855-AAD6910EC256}" type="presParOf" srcId="{3F19DB21-B88B-482C-971E-BBBD88AA57A3}" destId="{36DC9AD9-D8FB-4EA0-89F4-364D4917606A}" srcOrd="0" destOrd="0" presId="urn:microsoft.com/office/officeart/2005/8/layout/vList3"/>
    <dgm:cxn modelId="{6019DE24-7DEF-460D-BCC7-CBCF457C5DBA}" type="presParOf" srcId="{3F19DB21-B88B-482C-971E-BBBD88AA57A3}" destId="{6BA63B27-8485-41B6-AD5C-0BE55C51305E}" srcOrd="1" destOrd="0" presId="urn:microsoft.com/office/officeart/2005/8/layout/vList3"/>
    <dgm:cxn modelId="{C800C54D-109F-44FF-82F2-BBE3E35496E8}" type="presParOf" srcId="{31E3C58E-0CB7-419E-9072-1E2F24637875}" destId="{B8B13A58-93D3-4C97-946F-F58ECA3D68E6}" srcOrd="1" destOrd="0" presId="urn:microsoft.com/office/officeart/2005/8/layout/vList3"/>
    <dgm:cxn modelId="{A76934EB-E91C-44D2-B3CC-CFD8D9B31E2E}" type="presParOf" srcId="{31E3C58E-0CB7-419E-9072-1E2F24637875}" destId="{561EF3B1-AE9F-4879-B6B4-1C5C8C8A9436}" srcOrd="2" destOrd="0" presId="urn:microsoft.com/office/officeart/2005/8/layout/vList3"/>
    <dgm:cxn modelId="{DAEA8212-3EED-4A43-B3F8-C295A6FF8A7F}" type="presParOf" srcId="{561EF3B1-AE9F-4879-B6B4-1C5C8C8A9436}" destId="{30CED602-3780-415B-B957-9B5677B4C0A0}" srcOrd="0" destOrd="0" presId="urn:microsoft.com/office/officeart/2005/8/layout/vList3"/>
    <dgm:cxn modelId="{56357148-DC09-4CE9-B411-7F1372431D15}" type="presParOf" srcId="{561EF3B1-AE9F-4879-B6B4-1C5C8C8A9436}" destId="{B6281AE7-83DA-4389-8E38-11CB984B5A7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8D8F33-8FE2-44EA-A329-A30BF150003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B7C80722-09D5-4D00-867A-7CA42C3E0E0F}">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Yes</a:t>
          </a:r>
        </a:p>
      </dgm:t>
    </dgm:pt>
    <dgm:pt modelId="{87BC99C3-358F-42E0-ACD3-7BD3D9EE5370}" type="parTrans" cxnId="{3115F645-A921-4414-A622-8D9E9D59F43D}">
      <dgm:prSet/>
      <dgm:spPr/>
      <dgm:t>
        <a:bodyPr/>
        <a:lstStyle/>
        <a:p>
          <a:endParaRPr lang="en-US"/>
        </a:p>
      </dgm:t>
    </dgm:pt>
    <dgm:pt modelId="{EB6BE468-3F1F-4BC7-956C-FABC4885FB03}" type="sibTrans" cxnId="{3115F645-A921-4414-A622-8D9E9D59F43D}">
      <dgm:prSet/>
      <dgm:spPr/>
      <dgm:t>
        <a:bodyPr/>
        <a:lstStyle/>
        <a:p>
          <a:endParaRPr lang="en-US"/>
        </a:p>
      </dgm:t>
    </dgm:pt>
    <dgm:pt modelId="{5268BF97-D5EA-4028-9E98-9F1C50CE63FA}">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a:t>A student obtained a “Yes” on a goal if their work clearly exhibited attainment of the goal. </a:t>
          </a:r>
        </a:p>
      </dgm:t>
    </dgm:pt>
    <dgm:pt modelId="{4D1E6EC4-8144-4793-998C-91FD2ED70960}" type="parTrans" cxnId="{CE0686C3-0948-4B48-9C1F-ED605E3556B4}">
      <dgm:prSet/>
      <dgm:spPr/>
      <dgm:t>
        <a:bodyPr/>
        <a:lstStyle/>
        <a:p>
          <a:endParaRPr lang="en-US"/>
        </a:p>
      </dgm:t>
    </dgm:pt>
    <dgm:pt modelId="{69D71C30-4CBE-4E77-B748-6FA5DED3F375}" type="sibTrans" cxnId="{CE0686C3-0948-4B48-9C1F-ED605E3556B4}">
      <dgm:prSet/>
      <dgm:spPr/>
      <dgm:t>
        <a:bodyPr/>
        <a:lstStyle/>
        <a:p>
          <a:endParaRPr lang="en-US"/>
        </a:p>
      </dgm:t>
    </dgm:pt>
    <dgm:pt modelId="{585E9DC7-A76E-49F7-A1B5-27D096E90F6A}">
      <dgm:prSet phldrT="[Text]">
        <dgm:style>
          <a:lnRef idx="1">
            <a:schemeClr val="accent2"/>
          </a:lnRef>
          <a:fillRef idx="2">
            <a:schemeClr val="accent2"/>
          </a:fillRef>
          <a:effectRef idx="1">
            <a:schemeClr val="accent2"/>
          </a:effectRef>
          <a:fontRef idx="minor">
            <a:schemeClr val="dk1"/>
          </a:fontRef>
        </dgm:style>
      </dgm:prSet>
      <dgm:spPr>
        <a:solidFill>
          <a:srgbClr val="D17B5C"/>
        </a:solidFill>
      </dgm:spPr>
      <dgm:t>
        <a:bodyPr/>
        <a:lstStyle/>
        <a:p>
          <a:r>
            <a:rPr lang="en-US" dirty="0"/>
            <a:t>No</a:t>
          </a:r>
        </a:p>
      </dgm:t>
    </dgm:pt>
    <dgm:pt modelId="{8FAD1DDF-3372-446A-A8E2-630D3C0055D7}" type="parTrans" cxnId="{D313C498-5C78-4F63-87F3-A947F26E99F2}">
      <dgm:prSet/>
      <dgm:spPr/>
      <dgm:t>
        <a:bodyPr/>
        <a:lstStyle/>
        <a:p>
          <a:endParaRPr lang="en-US"/>
        </a:p>
      </dgm:t>
    </dgm:pt>
    <dgm:pt modelId="{69440D7D-02F4-44F8-AF13-EA26BB88F7C8}" type="sibTrans" cxnId="{D313C498-5C78-4F63-87F3-A947F26E99F2}">
      <dgm:prSet/>
      <dgm:spPr/>
      <dgm:t>
        <a:bodyPr/>
        <a:lstStyle/>
        <a:p>
          <a:endParaRPr lang="en-US"/>
        </a:p>
      </dgm:t>
    </dgm:pt>
    <dgm:pt modelId="{E6BCBE19-A452-4CA8-8233-D71A61F142F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A student obtained a “No” on a goal if their work clearly showed that they did NOT achieve the goal.</a:t>
          </a:r>
        </a:p>
      </dgm:t>
    </dgm:pt>
    <dgm:pt modelId="{79160511-AEEC-4145-9969-47761E96A15F}" type="parTrans" cxnId="{79415118-5BE3-45E2-BC1D-077DB71A812B}">
      <dgm:prSet/>
      <dgm:spPr/>
      <dgm:t>
        <a:bodyPr/>
        <a:lstStyle/>
        <a:p>
          <a:endParaRPr lang="en-US"/>
        </a:p>
      </dgm:t>
    </dgm:pt>
    <dgm:pt modelId="{DE6F69CE-4135-4BD3-B144-713C4CE07661}" type="sibTrans" cxnId="{79415118-5BE3-45E2-BC1D-077DB71A812B}">
      <dgm:prSet/>
      <dgm:spPr/>
      <dgm:t>
        <a:bodyPr/>
        <a:lstStyle/>
        <a:p>
          <a:endParaRPr lang="en-US"/>
        </a:p>
      </dgm:t>
    </dgm:pt>
    <dgm:pt modelId="{7B7ABB85-C140-4D56-A795-2AFE135808FE}">
      <dgm:prSet phldrT="[Text]"/>
      <dgm:spPr/>
      <dgm:t>
        <a:bodyPr/>
        <a:lstStyle/>
        <a:p>
          <a:r>
            <a:rPr lang="en-US" dirty="0"/>
            <a:t>NEE</a:t>
          </a:r>
        </a:p>
      </dgm:t>
    </dgm:pt>
    <dgm:pt modelId="{4BA33046-C9CA-4E98-8735-3F670C9EE344}" type="parTrans" cxnId="{E1E1FF1F-B067-4ADE-86F3-A9918747A8B3}">
      <dgm:prSet/>
      <dgm:spPr/>
      <dgm:t>
        <a:bodyPr/>
        <a:lstStyle/>
        <a:p>
          <a:endParaRPr lang="en-US"/>
        </a:p>
      </dgm:t>
    </dgm:pt>
    <dgm:pt modelId="{39EA0C7A-4A72-4691-B818-563B2D688F35}" type="sibTrans" cxnId="{E1E1FF1F-B067-4ADE-86F3-A9918747A8B3}">
      <dgm:prSet/>
      <dgm:spPr/>
      <dgm:t>
        <a:bodyPr/>
        <a:lstStyle/>
        <a:p>
          <a:endParaRPr lang="en-US"/>
        </a:p>
      </dgm:t>
    </dgm:pt>
    <dgm:pt modelId="{FAB11358-5461-43AE-8F0C-366AA3A4B1D2}">
      <dgm:prSet phldrT="[Text]"/>
      <dgm:spPr/>
      <dgm:t>
        <a:bodyPr/>
        <a:lstStyle/>
        <a:p>
          <a:r>
            <a:rPr lang="en-US" dirty="0"/>
            <a:t>A student obtained a “NEE” on a goal if their work could not clearly show they did or did not obtain the goal, or if they left the question relating to the goal blank</a:t>
          </a:r>
        </a:p>
      </dgm:t>
    </dgm:pt>
    <dgm:pt modelId="{B3A0F1B9-9B96-43E7-B208-F153B460D9F5}" type="parTrans" cxnId="{1EDDDE01-A5D9-4A2B-BC33-259D70C47B50}">
      <dgm:prSet/>
      <dgm:spPr/>
      <dgm:t>
        <a:bodyPr/>
        <a:lstStyle/>
        <a:p>
          <a:endParaRPr lang="en-US"/>
        </a:p>
      </dgm:t>
    </dgm:pt>
    <dgm:pt modelId="{692A5023-8E4B-43A1-B3D6-3593A4079F77}" type="sibTrans" cxnId="{1EDDDE01-A5D9-4A2B-BC33-259D70C47B50}">
      <dgm:prSet/>
      <dgm:spPr/>
      <dgm:t>
        <a:bodyPr/>
        <a:lstStyle/>
        <a:p>
          <a:endParaRPr lang="en-US"/>
        </a:p>
      </dgm:t>
    </dgm:pt>
    <dgm:pt modelId="{A60145F1-7358-4EA3-ADE7-C49809880D57}" type="pres">
      <dgm:prSet presAssocID="{FC8D8F33-8FE2-44EA-A329-A30BF1500035}" presName="Name0" presStyleCnt="0">
        <dgm:presLayoutVars>
          <dgm:dir/>
          <dgm:animLvl val="lvl"/>
          <dgm:resizeHandles val="exact"/>
        </dgm:presLayoutVars>
      </dgm:prSet>
      <dgm:spPr/>
    </dgm:pt>
    <dgm:pt modelId="{1F3D7B7F-8858-4CA1-8F5E-2F7981866985}" type="pres">
      <dgm:prSet presAssocID="{B7C80722-09D5-4D00-867A-7CA42C3E0E0F}" presName="composite" presStyleCnt="0"/>
      <dgm:spPr/>
    </dgm:pt>
    <dgm:pt modelId="{3DB758CA-22D6-43A5-8D19-04631EBA212E}" type="pres">
      <dgm:prSet presAssocID="{B7C80722-09D5-4D00-867A-7CA42C3E0E0F}" presName="parTx" presStyleLbl="alignNode1" presStyleIdx="0" presStyleCnt="3">
        <dgm:presLayoutVars>
          <dgm:chMax val="0"/>
          <dgm:chPref val="0"/>
          <dgm:bulletEnabled val="1"/>
        </dgm:presLayoutVars>
      </dgm:prSet>
      <dgm:spPr/>
    </dgm:pt>
    <dgm:pt modelId="{DD29C8DD-4691-4291-8C8F-BA5B28F0C70A}" type="pres">
      <dgm:prSet presAssocID="{B7C80722-09D5-4D00-867A-7CA42C3E0E0F}" presName="desTx" presStyleLbl="alignAccFollowNode1" presStyleIdx="0" presStyleCnt="3">
        <dgm:presLayoutVars>
          <dgm:bulletEnabled val="1"/>
        </dgm:presLayoutVars>
      </dgm:prSet>
      <dgm:spPr/>
    </dgm:pt>
    <dgm:pt modelId="{DE0ED425-B23A-4B14-A6D8-468D000CF55B}" type="pres">
      <dgm:prSet presAssocID="{EB6BE468-3F1F-4BC7-956C-FABC4885FB03}" presName="space" presStyleCnt="0"/>
      <dgm:spPr/>
    </dgm:pt>
    <dgm:pt modelId="{8433DCB2-7D5B-4DAE-9D4F-B3FF7E60388B}" type="pres">
      <dgm:prSet presAssocID="{585E9DC7-A76E-49F7-A1B5-27D096E90F6A}" presName="composite" presStyleCnt="0"/>
      <dgm:spPr/>
    </dgm:pt>
    <dgm:pt modelId="{E0BB68C5-65A6-4D81-B9D0-8BC143626B3B}" type="pres">
      <dgm:prSet presAssocID="{585E9DC7-A76E-49F7-A1B5-27D096E90F6A}" presName="parTx" presStyleLbl="alignNode1" presStyleIdx="1" presStyleCnt="3">
        <dgm:presLayoutVars>
          <dgm:chMax val="0"/>
          <dgm:chPref val="0"/>
          <dgm:bulletEnabled val="1"/>
        </dgm:presLayoutVars>
      </dgm:prSet>
      <dgm:spPr/>
    </dgm:pt>
    <dgm:pt modelId="{9D03FEF5-1725-415D-830F-06E5E6897849}" type="pres">
      <dgm:prSet presAssocID="{585E9DC7-A76E-49F7-A1B5-27D096E90F6A}" presName="desTx" presStyleLbl="alignAccFollowNode1" presStyleIdx="1" presStyleCnt="3">
        <dgm:presLayoutVars>
          <dgm:bulletEnabled val="1"/>
        </dgm:presLayoutVars>
      </dgm:prSet>
      <dgm:spPr/>
    </dgm:pt>
    <dgm:pt modelId="{9E4E31F9-A382-4CCD-B0CC-67F0AF12248B}" type="pres">
      <dgm:prSet presAssocID="{69440D7D-02F4-44F8-AF13-EA26BB88F7C8}" presName="space" presStyleCnt="0"/>
      <dgm:spPr/>
    </dgm:pt>
    <dgm:pt modelId="{BB779AE3-27D6-4A44-8D18-3D5A5872DB00}" type="pres">
      <dgm:prSet presAssocID="{7B7ABB85-C140-4D56-A795-2AFE135808FE}" presName="composite" presStyleCnt="0"/>
      <dgm:spPr/>
    </dgm:pt>
    <dgm:pt modelId="{71229D2E-4E53-4597-A1E1-2DB1A99FD845}" type="pres">
      <dgm:prSet presAssocID="{7B7ABB85-C140-4D56-A795-2AFE135808FE}" presName="parTx" presStyleLbl="alignNode1" presStyleIdx="2" presStyleCnt="3">
        <dgm:presLayoutVars>
          <dgm:chMax val="0"/>
          <dgm:chPref val="0"/>
          <dgm:bulletEnabled val="1"/>
        </dgm:presLayoutVars>
      </dgm:prSet>
      <dgm:spPr/>
    </dgm:pt>
    <dgm:pt modelId="{8361C9DF-B99B-412F-AEBA-F95653A2FAB5}" type="pres">
      <dgm:prSet presAssocID="{7B7ABB85-C140-4D56-A795-2AFE135808FE}" presName="desTx" presStyleLbl="alignAccFollowNode1" presStyleIdx="2" presStyleCnt="3">
        <dgm:presLayoutVars>
          <dgm:bulletEnabled val="1"/>
        </dgm:presLayoutVars>
      </dgm:prSet>
      <dgm:spPr/>
    </dgm:pt>
  </dgm:ptLst>
  <dgm:cxnLst>
    <dgm:cxn modelId="{1EDDDE01-A5D9-4A2B-BC33-259D70C47B50}" srcId="{7B7ABB85-C140-4D56-A795-2AFE135808FE}" destId="{FAB11358-5461-43AE-8F0C-366AA3A4B1D2}" srcOrd="0" destOrd="0" parTransId="{B3A0F1B9-9B96-43E7-B208-F153B460D9F5}" sibTransId="{692A5023-8E4B-43A1-B3D6-3593A4079F77}"/>
    <dgm:cxn modelId="{79415118-5BE3-45E2-BC1D-077DB71A812B}" srcId="{585E9DC7-A76E-49F7-A1B5-27D096E90F6A}" destId="{E6BCBE19-A452-4CA8-8233-D71A61F142FC}" srcOrd="0" destOrd="0" parTransId="{79160511-AEEC-4145-9969-47761E96A15F}" sibTransId="{DE6F69CE-4135-4BD3-B144-713C4CE07661}"/>
    <dgm:cxn modelId="{E1E1FF1F-B067-4ADE-86F3-A9918747A8B3}" srcId="{FC8D8F33-8FE2-44EA-A329-A30BF1500035}" destId="{7B7ABB85-C140-4D56-A795-2AFE135808FE}" srcOrd="2" destOrd="0" parTransId="{4BA33046-C9CA-4E98-8735-3F670C9EE344}" sibTransId="{39EA0C7A-4A72-4691-B818-563B2D688F35}"/>
    <dgm:cxn modelId="{F0EDBC30-81D0-4F21-AB10-49A1284DCB71}" type="presOf" srcId="{FAB11358-5461-43AE-8F0C-366AA3A4B1D2}" destId="{8361C9DF-B99B-412F-AEBA-F95653A2FAB5}" srcOrd="0" destOrd="0" presId="urn:microsoft.com/office/officeart/2005/8/layout/hList1"/>
    <dgm:cxn modelId="{8F1AA441-3AC4-46CF-B9E1-B786233426EB}" type="presOf" srcId="{5268BF97-D5EA-4028-9E98-9F1C50CE63FA}" destId="{DD29C8DD-4691-4291-8C8F-BA5B28F0C70A}" srcOrd="0" destOrd="0" presId="urn:microsoft.com/office/officeart/2005/8/layout/hList1"/>
    <dgm:cxn modelId="{3115F645-A921-4414-A622-8D9E9D59F43D}" srcId="{FC8D8F33-8FE2-44EA-A329-A30BF1500035}" destId="{B7C80722-09D5-4D00-867A-7CA42C3E0E0F}" srcOrd="0" destOrd="0" parTransId="{87BC99C3-358F-42E0-ACD3-7BD3D9EE5370}" sibTransId="{EB6BE468-3F1F-4BC7-956C-FABC4885FB03}"/>
    <dgm:cxn modelId="{E2F0B54C-A38B-4AD6-84C2-AB5B839605D5}" type="presOf" srcId="{7B7ABB85-C140-4D56-A795-2AFE135808FE}" destId="{71229D2E-4E53-4597-A1E1-2DB1A99FD845}" srcOrd="0" destOrd="0" presId="urn:microsoft.com/office/officeart/2005/8/layout/hList1"/>
    <dgm:cxn modelId="{D313C498-5C78-4F63-87F3-A947F26E99F2}" srcId="{FC8D8F33-8FE2-44EA-A329-A30BF1500035}" destId="{585E9DC7-A76E-49F7-A1B5-27D096E90F6A}" srcOrd="1" destOrd="0" parTransId="{8FAD1DDF-3372-446A-A8E2-630D3C0055D7}" sibTransId="{69440D7D-02F4-44F8-AF13-EA26BB88F7C8}"/>
    <dgm:cxn modelId="{EB80AAAE-9C18-4B23-8055-B49AB6998E11}" type="presOf" srcId="{B7C80722-09D5-4D00-867A-7CA42C3E0E0F}" destId="{3DB758CA-22D6-43A5-8D19-04631EBA212E}" srcOrd="0" destOrd="0" presId="urn:microsoft.com/office/officeart/2005/8/layout/hList1"/>
    <dgm:cxn modelId="{CE0686C3-0948-4B48-9C1F-ED605E3556B4}" srcId="{B7C80722-09D5-4D00-867A-7CA42C3E0E0F}" destId="{5268BF97-D5EA-4028-9E98-9F1C50CE63FA}" srcOrd="0" destOrd="0" parTransId="{4D1E6EC4-8144-4793-998C-91FD2ED70960}" sibTransId="{69D71C30-4CBE-4E77-B748-6FA5DED3F375}"/>
    <dgm:cxn modelId="{B7CC3CD3-0365-41D1-92E3-C4185A4FA682}" type="presOf" srcId="{585E9DC7-A76E-49F7-A1B5-27D096E90F6A}" destId="{E0BB68C5-65A6-4D81-B9D0-8BC143626B3B}" srcOrd="0" destOrd="0" presId="urn:microsoft.com/office/officeart/2005/8/layout/hList1"/>
    <dgm:cxn modelId="{23B618D7-4B6D-43DB-9853-6215CE616E11}" type="presOf" srcId="{FC8D8F33-8FE2-44EA-A329-A30BF1500035}" destId="{A60145F1-7358-4EA3-ADE7-C49809880D57}" srcOrd="0" destOrd="0" presId="urn:microsoft.com/office/officeart/2005/8/layout/hList1"/>
    <dgm:cxn modelId="{80D1DBDD-FD0F-451D-8A18-2189DDF15102}" type="presOf" srcId="{E6BCBE19-A452-4CA8-8233-D71A61F142FC}" destId="{9D03FEF5-1725-415D-830F-06E5E6897849}" srcOrd="0" destOrd="0" presId="urn:microsoft.com/office/officeart/2005/8/layout/hList1"/>
    <dgm:cxn modelId="{4AE92C4F-F68D-4EF2-A12D-EAF02E9DEEDB}" type="presParOf" srcId="{A60145F1-7358-4EA3-ADE7-C49809880D57}" destId="{1F3D7B7F-8858-4CA1-8F5E-2F7981866985}" srcOrd="0" destOrd="0" presId="urn:microsoft.com/office/officeart/2005/8/layout/hList1"/>
    <dgm:cxn modelId="{930BCFB0-39E7-4018-BCC2-9ADD596CD6AB}" type="presParOf" srcId="{1F3D7B7F-8858-4CA1-8F5E-2F7981866985}" destId="{3DB758CA-22D6-43A5-8D19-04631EBA212E}" srcOrd="0" destOrd="0" presId="urn:microsoft.com/office/officeart/2005/8/layout/hList1"/>
    <dgm:cxn modelId="{98C1DCD9-2596-49ED-A1AE-7805CAF75EA0}" type="presParOf" srcId="{1F3D7B7F-8858-4CA1-8F5E-2F7981866985}" destId="{DD29C8DD-4691-4291-8C8F-BA5B28F0C70A}" srcOrd="1" destOrd="0" presId="urn:microsoft.com/office/officeart/2005/8/layout/hList1"/>
    <dgm:cxn modelId="{9D8C62F5-97EF-4475-BE3C-BB4A912FEB18}" type="presParOf" srcId="{A60145F1-7358-4EA3-ADE7-C49809880D57}" destId="{DE0ED425-B23A-4B14-A6D8-468D000CF55B}" srcOrd="1" destOrd="0" presId="urn:microsoft.com/office/officeart/2005/8/layout/hList1"/>
    <dgm:cxn modelId="{6F5AE17B-5344-44CA-BA68-D2F678E03364}" type="presParOf" srcId="{A60145F1-7358-4EA3-ADE7-C49809880D57}" destId="{8433DCB2-7D5B-4DAE-9D4F-B3FF7E60388B}" srcOrd="2" destOrd="0" presId="urn:microsoft.com/office/officeart/2005/8/layout/hList1"/>
    <dgm:cxn modelId="{0A2DFFC3-91F4-4C5D-9334-94A9376B6325}" type="presParOf" srcId="{8433DCB2-7D5B-4DAE-9D4F-B3FF7E60388B}" destId="{E0BB68C5-65A6-4D81-B9D0-8BC143626B3B}" srcOrd="0" destOrd="0" presId="urn:microsoft.com/office/officeart/2005/8/layout/hList1"/>
    <dgm:cxn modelId="{DDD5EB5B-3C10-4223-AF6F-1B17167F5EAC}" type="presParOf" srcId="{8433DCB2-7D5B-4DAE-9D4F-B3FF7E60388B}" destId="{9D03FEF5-1725-415D-830F-06E5E6897849}" srcOrd="1" destOrd="0" presId="urn:microsoft.com/office/officeart/2005/8/layout/hList1"/>
    <dgm:cxn modelId="{DB8A4B85-450B-4A3D-B9FE-1EF16815D6F3}" type="presParOf" srcId="{A60145F1-7358-4EA3-ADE7-C49809880D57}" destId="{9E4E31F9-A382-4CCD-B0CC-67F0AF12248B}" srcOrd="3" destOrd="0" presId="urn:microsoft.com/office/officeart/2005/8/layout/hList1"/>
    <dgm:cxn modelId="{0E8471CB-0D1A-4D9F-A149-8C65A7ACD79F}" type="presParOf" srcId="{A60145F1-7358-4EA3-ADE7-C49809880D57}" destId="{BB779AE3-27D6-4A44-8D18-3D5A5872DB00}" srcOrd="4" destOrd="0" presId="urn:microsoft.com/office/officeart/2005/8/layout/hList1"/>
    <dgm:cxn modelId="{25261B18-C66D-42B5-8FFF-2523F9B5ABDE}" type="presParOf" srcId="{BB779AE3-27D6-4A44-8D18-3D5A5872DB00}" destId="{71229D2E-4E53-4597-A1E1-2DB1A99FD845}" srcOrd="0" destOrd="0" presId="urn:microsoft.com/office/officeart/2005/8/layout/hList1"/>
    <dgm:cxn modelId="{66ADC683-8092-4580-AE54-675CB6BCB668}" type="presParOf" srcId="{BB779AE3-27D6-4A44-8D18-3D5A5872DB00}" destId="{8361C9DF-B99B-412F-AEBA-F95653A2FAB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73F84E-E7B9-4E8C-B067-F665B2113D9C}"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1626EE7F-4000-4F6D-A36B-AFF4A132C373}">
      <dgm:prSet phldrT="[Text]"/>
      <dgm:spPr/>
      <dgm:t>
        <a:bodyPr/>
        <a:lstStyle/>
        <a:p>
          <a:r>
            <a:rPr lang="en-US" dirty="0"/>
            <a:t>Students did better on Symbolic Goals, than on Graphic Goals</a:t>
          </a:r>
        </a:p>
      </dgm:t>
    </dgm:pt>
    <dgm:pt modelId="{30853217-DB69-4C2B-9C62-8C94D32E7DE4}" type="parTrans" cxnId="{332CF4F0-DB4A-4CB1-97B6-146014B853E5}">
      <dgm:prSet/>
      <dgm:spPr/>
      <dgm:t>
        <a:bodyPr/>
        <a:lstStyle/>
        <a:p>
          <a:endParaRPr lang="en-US"/>
        </a:p>
      </dgm:t>
    </dgm:pt>
    <dgm:pt modelId="{24D4F407-ADBD-4E32-8E66-CB716797BD86}" type="sibTrans" cxnId="{332CF4F0-DB4A-4CB1-97B6-146014B853E5}">
      <dgm:prSet/>
      <dgm:spPr/>
      <dgm:t>
        <a:bodyPr/>
        <a:lstStyle/>
        <a:p>
          <a:endParaRPr lang="en-US"/>
        </a:p>
      </dgm:t>
    </dgm:pt>
    <dgm:pt modelId="{62E446AF-BFC2-4832-B45D-1FC97B6208FD}">
      <dgm:prSet phldrT="[Text]"/>
      <dgm:spPr/>
      <dgm:t>
        <a:bodyPr/>
        <a:lstStyle/>
        <a:p>
          <a:r>
            <a:rPr lang="en-US"/>
            <a:t>Students’ most achieved goals were: S_Diff, S_Eval, and S_Tan (applying the derivative formula of implicit differentiation, evaluating derivative at a point and finding the tangent line equation)  </a:t>
          </a:r>
          <a:endParaRPr lang="en-US" dirty="0"/>
        </a:p>
      </dgm:t>
    </dgm:pt>
    <dgm:pt modelId="{E8EC7CD7-EA87-4585-8208-D245D9D6233A}" type="parTrans" cxnId="{6D24D69A-2913-4C74-B40B-9CDB34988C7B}">
      <dgm:prSet/>
      <dgm:spPr/>
      <dgm:t>
        <a:bodyPr/>
        <a:lstStyle/>
        <a:p>
          <a:endParaRPr lang="en-US"/>
        </a:p>
      </dgm:t>
    </dgm:pt>
    <dgm:pt modelId="{F1126E6A-B0B8-416B-9AA6-C6B09E3A180E}" type="sibTrans" cxnId="{6D24D69A-2913-4C74-B40B-9CDB34988C7B}">
      <dgm:prSet/>
      <dgm:spPr/>
      <dgm:t>
        <a:bodyPr/>
        <a:lstStyle/>
        <a:p>
          <a:endParaRPr lang="en-US"/>
        </a:p>
      </dgm:t>
    </dgm:pt>
    <dgm:pt modelId="{543BFBC9-06D4-4658-92BA-86112515FDF8}">
      <dgm:prSet phldrT="[Text]"/>
      <dgm:spPr/>
      <dgm:t>
        <a:bodyPr/>
        <a:lstStyle/>
        <a:p>
          <a:r>
            <a:rPr lang="en-US"/>
            <a:t>Students’ least achieved goals were: G_VT and G_Cor (finding the equations of vertical tangent lines and coordinating graphic and symbolic representations) </a:t>
          </a:r>
          <a:endParaRPr lang="en-US" dirty="0"/>
        </a:p>
      </dgm:t>
    </dgm:pt>
    <dgm:pt modelId="{70EDC479-0F74-414B-BFB5-964776381140}" type="parTrans" cxnId="{679D11B7-1943-497F-ABB9-51C140F56CB7}">
      <dgm:prSet/>
      <dgm:spPr/>
      <dgm:t>
        <a:bodyPr/>
        <a:lstStyle/>
        <a:p>
          <a:endParaRPr lang="en-US"/>
        </a:p>
      </dgm:t>
    </dgm:pt>
    <dgm:pt modelId="{D4E6CCDF-7A7D-4FCA-A2BD-40F0605F3C8E}" type="sibTrans" cxnId="{679D11B7-1943-497F-ABB9-51C140F56CB7}">
      <dgm:prSet/>
      <dgm:spPr/>
      <dgm:t>
        <a:bodyPr/>
        <a:lstStyle/>
        <a:p>
          <a:endParaRPr lang="en-US"/>
        </a:p>
      </dgm:t>
    </dgm:pt>
    <dgm:pt modelId="{ACA85E14-CEDD-412D-A635-C533FD69AEBA}" type="pres">
      <dgm:prSet presAssocID="{F873F84E-E7B9-4E8C-B067-F665B2113D9C}" presName="linear" presStyleCnt="0">
        <dgm:presLayoutVars>
          <dgm:animLvl val="lvl"/>
          <dgm:resizeHandles val="exact"/>
        </dgm:presLayoutVars>
      </dgm:prSet>
      <dgm:spPr/>
    </dgm:pt>
    <dgm:pt modelId="{F39DBF2E-7C10-4050-91EA-83AB538F58E4}" type="pres">
      <dgm:prSet presAssocID="{1626EE7F-4000-4F6D-A36B-AFF4A132C373}" presName="parentText" presStyleLbl="node1" presStyleIdx="0" presStyleCnt="3">
        <dgm:presLayoutVars>
          <dgm:chMax val="0"/>
          <dgm:bulletEnabled val="1"/>
        </dgm:presLayoutVars>
      </dgm:prSet>
      <dgm:spPr/>
    </dgm:pt>
    <dgm:pt modelId="{52FBDD13-788B-4A0D-AA27-7B290F4BE0D1}" type="pres">
      <dgm:prSet presAssocID="{24D4F407-ADBD-4E32-8E66-CB716797BD86}" presName="spacer" presStyleCnt="0"/>
      <dgm:spPr/>
    </dgm:pt>
    <dgm:pt modelId="{467E3E00-32C3-4921-B70D-FE6C0CA2EE98}" type="pres">
      <dgm:prSet presAssocID="{62E446AF-BFC2-4832-B45D-1FC97B6208FD}" presName="parentText" presStyleLbl="node1" presStyleIdx="1" presStyleCnt="3">
        <dgm:presLayoutVars>
          <dgm:chMax val="0"/>
          <dgm:bulletEnabled val="1"/>
        </dgm:presLayoutVars>
      </dgm:prSet>
      <dgm:spPr/>
    </dgm:pt>
    <dgm:pt modelId="{268E2F81-6A5E-44A0-A1D5-8B8758BA2D14}" type="pres">
      <dgm:prSet presAssocID="{F1126E6A-B0B8-416B-9AA6-C6B09E3A180E}" presName="spacer" presStyleCnt="0"/>
      <dgm:spPr/>
    </dgm:pt>
    <dgm:pt modelId="{3263EDF3-91E4-473D-93C9-A47411F92005}" type="pres">
      <dgm:prSet presAssocID="{543BFBC9-06D4-4658-92BA-86112515FDF8}" presName="parentText" presStyleLbl="node1" presStyleIdx="2" presStyleCnt="3">
        <dgm:presLayoutVars>
          <dgm:chMax val="0"/>
          <dgm:bulletEnabled val="1"/>
        </dgm:presLayoutVars>
      </dgm:prSet>
      <dgm:spPr/>
    </dgm:pt>
  </dgm:ptLst>
  <dgm:cxnLst>
    <dgm:cxn modelId="{BD42C91B-C86B-4D3A-94B6-27224F1AA72C}" type="presOf" srcId="{543BFBC9-06D4-4658-92BA-86112515FDF8}" destId="{3263EDF3-91E4-473D-93C9-A47411F92005}" srcOrd="0" destOrd="0" presId="urn:microsoft.com/office/officeart/2005/8/layout/vList2"/>
    <dgm:cxn modelId="{6D24D69A-2913-4C74-B40B-9CDB34988C7B}" srcId="{F873F84E-E7B9-4E8C-B067-F665B2113D9C}" destId="{62E446AF-BFC2-4832-B45D-1FC97B6208FD}" srcOrd="1" destOrd="0" parTransId="{E8EC7CD7-EA87-4585-8208-D245D9D6233A}" sibTransId="{F1126E6A-B0B8-416B-9AA6-C6B09E3A180E}"/>
    <dgm:cxn modelId="{E96339A0-FE77-40A8-9F3C-61033D514FDD}" type="presOf" srcId="{1626EE7F-4000-4F6D-A36B-AFF4A132C373}" destId="{F39DBF2E-7C10-4050-91EA-83AB538F58E4}" srcOrd="0" destOrd="0" presId="urn:microsoft.com/office/officeart/2005/8/layout/vList2"/>
    <dgm:cxn modelId="{11F68CA3-F92F-4381-8E4F-98F75740FFF2}" type="presOf" srcId="{62E446AF-BFC2-4832-B45D-1FC97B6208FD}" destId="{467E3E00-32C3-4921-B70D-FE6C0CA2EE98}" srcOrd="0" destOrd="0" presId="urn:microsoft.com/office/officeart/2005/8/layout/vList2"/>
    <dgm:cxn modelId="{679D11B7-1943-497F-ABB9-51C140F56CB7}" srcId="{F873F84E-E7B9-4E8C-B067-F665B2113D9C}" destId="{543BFBC9-06D4-4658-92BA-86112515FDF8}" srcOrd="2" destOrd="0" parTransId="{70EDC479-0F74-414B-BFB5-964776381140}" sibTransId="{D4E6CCDF-7A7D-4FCA-A2BD-40F0605F3C8E}"/>
    <dgm:cxn modelId="{5D6142C7-C7C5-4713-804F-0806D188A024}" type="presOf" srcId="{F873F84E-E7B9-4E8C-B067-F665B2113D9C}" destId="{ACA85E14-CEDD-412D-A635-C533FD69AEBA}" srcOrd="0" destOrd="0" presId="urn:microsoft.com/office/officeart/2005/8/layout/vList2"/>
    <dgm:cxn modelId="{332CF4F0-DB4A-4CB1-97B6-146014B853E5}" srcId="{F873F84E-E7B9-4E8C-B067-F665B2113D9C}" destId="{1626EE7F-4000-4F6D-A36B-AFF4A132C373}" srcOrd="0" destOrd="0" parTransId="{30853217-DB69-4C2B-9C62-8C94D32E7DE4}" sibTransId="{24D4F407-ADBD-4E32-8E66-CB716797BD86}"/>
    <dgm:cxn modelId="{D04E60E3-F53F-4F1C-A2B2-CDDE6E9A850B}" type="presParOf" srcId="{ACA85E14-CEDD-412D-A635-C533FD69AEBA}" destId="{F39DBF2E-7C10-4050-91EA-83AB538F58E4}" srcOrd="0" destOrd="0" presId="urn:microsoft.com/office/officeart/2005/8/layout/vList2"/>
    <dgm:cxn modelId="{A18683AB-0538-4122-B09F-32E7CE320610}" type="presParOf" srcId="{ACA85E14-CEDD-412D-A635-C533FD69AEBA}" destId="{52FBDD13-788B-4A0D-AA27-7B290F4BE0D1}" srcOrd="1" destOrd="0" presId="urn:microsoft.com/office/officeart/2005/8/layout/vList2"/>
    <dgm:cxn modelId="{5D91457D-DC8E-43AD-BDE3-31722874C57C}" type="presParOf" srcId="{ACA85E14-CEDD-412D-A635-C533FD69AEBA}" destId="{467E3E00-32C3-4921-B70D-FE6C0CA2EE98}" srcOrd="2" destOrd="0" presId="urn:microsoft.com/office/officeart/2005/8/layout/vList2"/>
    <dgm:cxn modelId="{7442D9D8-E24E-4FCD-A619-5884529CB435}" type="presParOf" srcId="{ACA85E14-CEDD-412D-A635-C533FD69AEBA}" destId="{268E2F81-6A5E-44A0-A1D5-8B8758BA2D14}" srcOrd="3" destOrd="0" presId="urn:microsoft.com/office/officeart/2005/8/layout/vList2"/>
    <dgm:cxn modelId="{8481D6A8-69E4-45A1-844C-BB669CAE6F11}" type="presParOf" srcId="{ACA85E14-CEDD-412D-A635-C533FD69AEBA}" destId="{3263EDF3-91E4-473D-93C9-A47411F9200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981EAF-A923-4F92-8537-6CB2A441F6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4A808F9-DB2C-4303-AABB-0EA940143223}">
      <dgm:prSet phldrT="[Text]"/>
      <dgm:spPr/>
      <dgm:t>
        <a:bodyPr/>
        <a:lstStyle/>
        <a:p>
          <a:r>
            <a:rPr lang="en-US" dirty="0"/>
            <a:t>Chu 2019</a:t>
          </a:r>
        </a:p>
      </dgm:t>
    </dgm:pt>
    <dgm:pt modelId="{84B4D2A2-F718-4606-87F6-BA073656A659}" type="parTrans" cxnId="{098D4006-FE78-49FA-A310-2E987944290B}">
      <dgm:prSet/>
      <dgm:spPr/>
      <dgm:t>
        <a:bodyPr/>
        <a:lstStyle/>
        <a:p>
          <a:endParaRPr lang="en-US"/>
        </a:p>
      </dgm:t>
    </dgm:pt>
    <dgm:pt modelId="{80C5DA94-1E16-435E-A578-9A3AEAD09E5E}" type="sibTrans" cxnId="{098D4006-FE78-49FA-A310-2E987944290B}">
      <dgm:prSet/>
      <dgm:spPr/>
      <dgm:t>
        <a:bodyPr/>
        <a:lstStyle/>
        <a:p>
          <a:endParaRPr lang="en-US"/>
        </a:p>
      </dgm:t>
    </dgm:pt>
    <dgm:pt modelId="{443541E4-22AC-4A18-A103-B7E33DA5423A}">
      <dgm:prSet phldrT="[Text]"/>
      <dgm:spPr/>
      <dgm:t>
        <a:bodyPr/>
        <a:lstStyle/>
        <a:p>
          <a:r>
            <a:rPr lang="en-US" dirty="0"/>
            <a:t>Surveyed 136 first-semester calculus students.</a:t>
          </a:r>
        </a:p>
      </dgm:t>
    </dgm:pt>
    <dgm:pt modelId="{88FA429B-0245-45A0-A21F-925149DB5E89}" type="parTrans" cxnId="{BF9912AE-281D-4DC4-9117-0555662E8AFB}">
      <dgm:prSet/>
      <dgm:spPr/>
      <dgm:t>
        <a:bodyPr/>
        <a:lstStyle/>
        <a:p>
          <a:endParaRPr lang="en-US"/>
        </a:p>
      </dgm:t>
    </dgm:pt>
    <dgm:pt modelId="{2255DCA0-67C6-4CF1-8296-6A0B983B6C78}" type="sibTrans" cxnId="{BF9912AE-281D-4DC4-9117-0555662E8AFB}">
      <dgm:prSet/>
      <dgm:spPr/>
      <dgm:t>
        <a:bodyPr/>
        <a:lstStyle/>
        <a:p>
          <a:endParaRPr lang="en-US"/>
        </a:p>
      </dgm:t>
    </dgm:pt>
    <dgm:pt modelId="{D55C5F01-A816-4ED5-AF57-0131D7AEB167}">
      <dgm:prSet phldrT="[Text]"/>
      <dgm:spPr/>
      <dgm:t>
        <a:bodyPr/>
        <a:lstStyle/>
        <a:p>
          <a:r>
            <a:rPr lang="en-US" dirty="0"/>
            <a:t>Found that only about 50% of solutions were correct</a:t>
          </a:r>
        </a:p>
      </dgm:t>
    </dgm:pt>
    <dgm:pt modelId="{58220C80-ED42-4262-8C2A-AF8DB49A8266}" type="parTrans" cxnId="{0307926D-E9A4-4638-9F3C-8FA938784203}">
      <dgm:prSet/>
      <dgm:spPr/>
      <dgm:t>
        <a:bodyPr/>
        <a:lstStyle/>
        <a:p>
          <a:endParaRPr lang="en-US"/>
        </a:p>
      </dgm:t>
    </dgm:pt>
    <dgm:pt modelId="{E4B58677-6E26-4B90-99D6-A382B888DD91}" type="sibTrans" cxnId="{0307926D-E9A4-4638-9F3C-8FA938784203}">
      <dgm:prSet/>
      <dgm:spPr/>
      <dgm:t>
        <a:bodyPr/>
        <a:lstStyle/>
        <a:p>
          <a:endParaRPr lang="en-US"/>
        </a:p>
      </dgm:t>
    </dgm:pt>
    <dgm:pt modelId="{97D74DFC-B89E-46B3-9AD5-39B7A7961427}">
      <dgm:prSet phldrT="[Text]"/>
      <dgm:spPr/>
      <dgm:t>
        <a:bodyPr/>
        <a:lstStyle/>
        <a:p>
          <a:r>
            <a:rPr lang="en-US" dirty="0"/>
            <a:t>Kandeel 2021</a:t>
          </a:r>
        </a:p>
      </dgm:t>
    </dgm:pt>
    <dgm:pt modelId="{F2DFD3A3-ADB4-44DD-9BA7-C3A9F5C501DE}" type="parTrans" cxnId="{0A67B888-03EC-4F62-B1CE-7D238AF8D877}">
      <dgm:prSet/>
      <dgm:spPr/>
      <dgm:t>
        <a:bodyPr/>
        <a:lstStyle/>
        <a:p>
          <a:endParaRPr lang="en-US"/>
        </a:p>
      </dgm:t>
    </dgm:pt>
    <dgm:pt modelId="{025362F4-7DF8-4919-9802-05472241E68E}" type="sibTrans" cxnId="{0A67B888-03EC-4F62-B1CE-7D238AF8D877}">
      <dgm:prSet/>
      <dgm:spPr/>
      <dgm:t>
        <a:bodyPr/>
        <a:lstStyle/>
        <a:p>
          <a:endParaRPr lang="en-US"/>
        </a:p>
      </dgm:t>
    </dgm:pt>
    <dgm:pt modelId="{A8CDCEF7-3BED-4D45-B461-B176477B54DE}">
      <dgm:prSet phldrT="[Text]"/>
      <dgm:spPr/>
      <dgm:t>
        <a:bodyPr/>
        <a:lstStyle/>
        <a:p>
          <a:r>
            <a:rPr lang="en-US" dirty="0"/>
            <a:t>Surveyed 117 Calculus students</a:t>
          </a:r>
        </a:p>
      </dgm:t>
    </dgm:pt>
    <dgm:pt modelId="{F5DBE5FD-5BD4-42D4-B91F-A81C2C0D0F10}" type="parTrans" cxnId="{42016705-DC7B-4B1D-AC01-B74F1392C02F}">
      <dgm:prSet/>
      <dgm:spPr/>
      <dgm:t>
        <a:bodyPr/>
        <a:lstStyle/>
        <a:p>
          <a:endParaRPr lang="en-US"/>
        </a:p>
      </dgm:t>
    </dgm:pt>
    <dgm:pt modelId="{9DDF0B8B-7857-4A75-90B2-DC87B450533D}" type="sibTrans" cxnId="{42016705-DC7B-4B1D-AC01-B74F1392C02F}">
      <dgm:prSet/>
      <dgm:spPr/>
      <dgm:t>
        <a:bodyPr/>
        <a:lstStyle/>
        <a:p>
          <a:endParaRPr lang="en-US"/>
        </a:p>
      </dgm:t>
    </dgm:pt>
    <dgm:pt modelId="{5DA86939-D65F-40B7-80D5-E3C794363DE1}">
      <dgm:prSet phldrT="[Text]"/>
      <dgm:spPr/>
      <dgm:t>
        <a:bodyPr/>
        <a:lstStyle/>
        <a:p>
          <a:r>
            <a:rPr lang="en-US" dirty="0"/>
            <a:t>Most students’ errors being related to calculus concepts and procedures, rather than prerequisite algebra skills</a:t>
          </a:r>
        </a:p>
      </dgm:t>
    </dgm:pt>
    <dgm:pt modelId="{7B2B6206-92A7-4CB0-B67C-7DF484D37447}" type="parTrans" cxnId="{D58969E3-F1AB-45FD-AF98-1E99936DC222}">
      <dgm:prSet/>
      <dgm:spPr/>
      <dgm:t>
        <a:bodyPr/>
        <a:lstStyle/>
        <a:p>
          <a:endParaRPr lang="en-US"/>
        </a:p>
      </dgm:t>
    </dgm:pt>
    <dgm:pt modelId="{98D61610-3582-4101-9184-6F3F333F50DA}" type="sibTrans" cxnId="{D58969E3-F1AB-45FD-AF98-1E99936DC222}">
      <dgm:prSet/>
      <dgm:spPr/>
      <dgm:t>
        <a:bodyPr/>
        <a:lstStyle/>
        <a:p>
          <a:endParaRPr lang="en-US"/>
        </a:p>
      </dgm:t>
    </dgm:pt>
    <dgm:pt modelId="{430F4E70-C1BA-4D05-B0A9-FF6B0F176647}">
      <dgm:prSet phldrT="[Text]"/>
      <dgm:spPr/>
      <dgm:t>
        <a:bodyPr/>
        <a:lstStyle/>
        <a:p>
          <a:r>
            <a:rPr lang="en-US" dirty="0"/>
            <a:t>Common algebraic errors were:</a:t>
          </a:r>
        </a:p>
      </dgm:t>
    </dgm:pt>
    <dgm:pt modelId="{A04FD7C7-E22B-46A8-B2D9-DB62FD125890}" type="parTrans" cxnId="{52BC0C58-4087-4178-B339-89EA63D0D594}">
      <dgm:prSet/>
      <dgm:spPr/>
      <dgm:t>
        <a:bodyPr/>
        <a:lstStyle/>
        <a:p>
          <a:endParaRPr lang="en-US"/>
        </a:p>
      </dgm:t>
    </dgm:pt>
    <dgm:pt modelId="{D12CF34E-B41A-4F18-AB5F-F5FC7C80933E}" type="sibTrans" cxnId="{52BC0C58-4087-4178-B339-89EA63D0D594}">
      <dgm:prSet/>
      <dgm:spPr/>
      <dgm:t>
        <a:bodyPr/>
        <a:lstStyle/>
        <a:p>
          <a:endParaRPr lang="en-US"/>
        </a:p>
      </dgm:t>
    </dgm:pt>
    <dgm:pt modelId="{B1F67A25-09F0-44C0-AD45-84402F57628D}">
      <dgm:prSet phldrT="[Text]"/>
      <dgm:spPr/>
      <dgm:t>
        <a:bodyPr/>
        <a:lstStyle/>
        <a:p>
          <a:r>
            <a:rPr lang="en-US" dirty="0"/>
            <a:t>isolating a common factor</a:t>
          </a:r>
        </a:p>
      </dgm:t>
    </dgm:pt>
    <dgm:pt modelId="{7AFBDF92-50F4-4BC6-8F01-CBA343F824DA}" type="parTrans" cxnId="{F8105F6B-60E1-49BC-B284-951A5F733BD6}">
      <dgm:prSet/>
      <dgm:spPr/>
      <dgm:t>
        <a:bodyPr/>
        <a:lstStyle/>
        <a:p>
          <a:endParaRPr lang="en-US"/>
        </a:p>
      </dgm:t>
    </dgm:pt>
    <dgm:pt modelId="{11D62199-2256-4271-82CA-FCEF4D7270BD}" type="sibTrans" cxnId="{F8105F6B-60E1-49BC-B284-951A5F733BD6}">
      <dgm:prSet/>
      <dgm:spPr/>
      <dgm:t>
        <a:bodyPr/>
        <a:lstStyle/>
        <a:p>
          <a:endParaRPr lang="en-US"/>
        </a:p>
      </dgm:t>
    </dgm:pt>
    <dgm:pt modelId="{E114C8FC-CE66-45BE-A5D9-6BDE1635CEF9}">
      <dgm:prSet phldrT="[Text]"/>
      <dgm:spPr/>
      <dgm:t>
        <a:bodyPr/>
        <a:lstStyle/>
        <a:p>
          <a:r>
            <a:rPr lang="en-US" dirty="0"/>
            <a:t>simplifying expressions</a:t>
          </a:r>
        </a:p>
      </dgm:t>
    </dgm:pt>
    <dgm:pt modelId="{D0669B10-BEE9-4872-90B5-C33D85863C69}" type="parTrans" cxnId="{6C192C4E-8EC4-469F-B8A4-A0278D531CBF}">
      <dgm:prSet/>
      <dgm:spPr/>
      <dgm:t>
        <a:bodyPr/>
        <a:lstStyle/>
        <a:p>
          <a:endParaRPr lang="en-US"/>
        </a:p>
      </dgm:t>
    </dgm:pt>
    <dgm:pt modelId="{0620B354-BA3D-4815-8297-CA2C9FC80946}" type="sibTrans" cxnId="{6C192C4E-8EC4-469F-B8A4-A0278D531CBF}">
      <dgm:prSet/>
      <dgm:spPr/>
      <dgm:t>
        <a:bodyPr/>
        <a:lstStyle/>
        <a:p>
          <a:endParaRPr lang="en-US"/>
        </a:p>
      </dgm:t>
    </dgm:pt>
    <dgm:pt modelId="{90A009C9-3FD9-44F2-B454-79511D57923A}">
      <dgm:prSet phldrT="[Text]"/>
      <dgm:spPr/>
      <dgm:t>
        <a:bodyPr/>
        <a:lstStyle/>
        <a:p>
          <a:r>
            <a:rPr lang="en-US" dirty="0"/>
            <a:t>dealing with exponents and radicals</a:t>
          </a:r>
        </a:p>
      </dgm:t>
    </dgm:pt>
    <dgm:pt modelId="{396B4342-98E3-43D1-8C58-8D85B35DEAA9}" type="parTrans" cxnId="{24037DD4-B78D-4DE6-86AC-B9AD70AE7246}">
      <dgm:prSet/>
      <dgm:spPr/>
      <dgm:t>
        <a:bodyPr/>
        <a:lstStyle/>
        <a:p>
          <a:endParaRPr lang="en-US"/>
        </a:p>
      </dgm:t>
    </dgm:pt>
    <dgm:pt modelId="{890D2D71-E765-4090-933D-3A590D21AEF6}" type="sibTrans" cxnId="{24037DD4-B78D-4DE6-86AC-B9AD70AE7246}">
      <dgm:prSet/>
      <dgm:spPr/>
      <dgm:t>
        <a:bodyPr/>
        <a:lstStyle/>
        <a:p>
          <a:endParaRPr lang="en-US"/>
        </a:p>
      </dgm:t>
    </dgm:pt>
    <dgm:pt modelId="{5075EB28-48E4-435D-B9EB-B551C78BB534}">
      <dgm:prSet phldrT="[Text]"/>
      <dgm:spPr/>
      <dgm:t>
        <a:bodyPr/>
        <a:lstStyle/>
        <a:p>
          <a:r>
            <a:rPr lang="en-US" dirty="0"/>
            <a:t> isolating y’</a:t>
          </a:r>
        </a:p>
      </dgm:t>
    </dgm:pt>
    <dgm:pt modelId="{B46459FF-CE39-4CF2-8585-27217967343B}" type="parTrans" cxnId="{AF4A7937-DBA8-4925-A5E5-0BEE2A7EC28A}">
      <dgm:prSet/>
      <dgm:spPr/>
      <dgm:t>
        <a:bodyPr/>
        <a:lstStyle/>
        <a:p>
          <a:endParaRPr lang="en-US"/>
        </a:p>
      </dgm:t>
    </dgm:pt>
    <dgm:pt modelId="{2D345D34-D758-4250-9B21-DEE969CAD274}" type="sibTrans" cxnId="{AF4A7937-DBA8-4925-A5E5-0BEE2A7EC28A}">
      <dgm:prSet/>
      <dgm:spPr/>
      <dgm:t>
        <a:bodyPr/>
        <a:lstStyle/>
        <a:p>
          <a:endParaRPr lang="en-US"/>
        </a:p>
      </dgm:t>
    </dgm:pt>
    <dgm:pt modelId="{1F8B62CB-A9DA-439F-975A-FB588D155D49}">
      <dgm:prSet phldrT="[Text]"/>
      <dgm:spPr/>
      <dgm:t>
        <a:bodyPr/>
        <a:lstStyle/>
        <a:p>
          <a:r>
            <a:rPr lang="en-US" dirty="0"/>
            <a:t> Common calculus errors were:</a:t>
          </a:r>
        </a:p>
      </dgm:t>
    </dgm:pt>
    <dgm:pt modelId="{C682316F-F584-4429-B1F9-04B706253D75}" type="parTrans" cxnId="{A6D97D58-E965-4A17-B05C-99B58D01540F}">
      <dgm:prSet/>
      <dgm:spPr/>
      <dgm:t>
        <a:bodyPr/>
        <a:lstStyle/>
        <a:p>
          <a:endParaRPr lang="en-US"/>
        </a:p>
      </dgm:t>
    </dgm:pt>
    <dgm:pt modelId="{024BE17D-CBD5-485C-A126-796E6F690FB3}" type="sibTrans" cxnId="{A6D97D58-E965-4A17-B05C-99B58D01540F}">
      <dgm:prSet/>
      <dgm:spPr/>
      <dgm:t>
        <a:bodyPr/>
        <a:lstStyle/>
        <a:p>
          <a:endParaRPr lang="en-US"/>
        </a:p>
      </dgm:t>
    </dgm:pt>
    <dgm:pt modelId="{43D859C0-D313-4DF5-A47B-DB640D2D4DE2}">
      <dgm:prSet phldrT="[Text]"/>
      <dgm:spPr/>
      <dgm:t>
        <a:bodyPr/>
        <a:lstStyle/>
        <a:p>
          <a:r>
            <a:rPr lang="en-US" dirty="0"/>
            <a:t>chain rule</a:t>
          </a:r>
        </a:p>
      </dgm:t>
    </dgm:pt>
    <dgm:pt modelId="{D75CF590-1EAA-4D74-9B1F-EABAE02E7EF0}" type="parTrans" cxnId="{F18D1CB0-7B01-420B-9048-C0FE151B5D92}">
      <dgm:prSet/>
      <dgm:spPr/>
      <dgm:t>
        <a:bodyPr/>
        <a:lstStyle/>
        <a:p>
          <a:endParaRPr lang="en-US"/>
        </a:p>
      </dgm:t>
    </dgm:pt>
    <dgm:pt modelId="{9E50A547-60BE-4F21-9896-0FD52223D81C}" type="sibTrans" cxnId="{F18D1CB0-7B01-420B-9048-C0FE151B5D92}">
      <dgm:prSet/>
      <dgm:spPr/>
      <dgm:t>
        <a:bodyPr/>
        <a:lstStyle/>
        <a:p>
          <a:endParaRPr lang="en-US"/>
        </a:p>
      </dgm:t>
    </dgm:pt>
    <dgm:pt modelId="{026B3D65-E0C2-49BA-818A-D705A229E2B0}">
      <dgm:prSet phldrT="[Text]"/>
      <dgm:spPr/>
      <dgm:t>
        <a:bodyPr/>
        <a:lstStyle/>
        <a:p>
          <a:r>
            <a:rPr lang="en-US" dirty="0"/>
            <a:t>product rule</a:t>
          </a:r>
        </a:p>
      </dgm:t>
    </dgm:pt>
    <dgm:pt modelId="{809F09EF-0BE2-4283-B59C-E649D4E7B86A}" type="parTrans" cxnId="{A685B84B-FF53-4B4F-BB47-46D83E22D170}">
      <dgm:prSet/>
      <dgm:spPr/>
      <dgm:t>
        <a:bodyPr/>
        <a:lstStyle/>
        <a:p>
          <a:endParaRPr lang="en-US"/>
        </a:p>
      </dgm:t>
    </dgm:pt>
    <dgm:pt modelId="{E1BE2B89-CF28-4526-9DE2-C9F1162CF5FA}" type="sibTrans" cxnId="{A685B84B-FF53-4B4F-BB47-46D83E22D170}">
      <dgm:prSet/>
      <dgm:spPr/>
      <dgm:t>
        <a:bodyPr/>
        <a:lstStyle/>
        <a:p>
          <a:endParaRPr lang="en-US"/>
        </a:p>
      </dgm:t>
    </dgm:pt>
    <dgm:pt modelId="{398E0727-5F59-46FE-9271-004EB009597D}">
      <dgm:prSet phldrT="[Text]"/>
      <dgm:spPr/>
      <dgm:t>
        <a:bodyPr/>
        <a:lstStyle/>
        <a:p>
          <a:r>
            <a:rPr lang="en-US" dirty="0"/>
            <a:t>differentiating functions</a:t>
          </a:r>
        </a:p>
      </dgm:t>
    </dgm:pt>
    <dgm:pt modelId="{BAA0C4F7-389C-4015-B33F-03037317C15C}" type="parTrans" cxnId="{654AD901-ACA0-4AEE-AC83-0C5B28CC82CD}">
      <dgm:prSet/>
      <dgm:spPr/>
      <dgm:t>
        <a:bodyPr/>
        <a:lstStyle/>
        <a:p>
          <a:endParaRPr lang="en-US"/>
        </a:p>
      </dgm:t>
    </dgm:pt>
    <dgm:pt modelId="{C5E60EE8-453F-4D7B-9FCC-F4FE69047025}" type="sibTrans" cxnId="{654AD901-ACA0-4AEE-AC83-0C5B28CC82CD}">
      <dgm:prSet/>
      <dgm:spPr/>
      <dgm:t>
        <a:bodyPr/>
        <a:lstStyle/>
        <a:p>
          <a:endParaRPr lang="en-US"/>
        </a:p>
      </dgm:t>
    </dgm:pt>
    <dgm:pt modelId="{7FC774BC-31CE-4077-8B9D-801EB1AD5AA0}">
      <dgm:prSet phldrT="[Text]"/>
      <dgm:spPr/>
      <dgm:t>
        <a:bodyPr/>
        <a:lstStyle/>
        <a:p>
          <a:r>
            <a:rPr lang="en-US"/>
            <a:t>These types of errors appeared in 25% - 50% of responses. </a:t>
          </a:r>
          <a:endParaRPr lang="en-US" dirty="0"/>
        </a:p>
      </dgm:t>
    </dgm:pt>
    <dgm:pt modelId="{3DFCD2E8-D7A2-443E-8812-79B9D0033480}" type="parTrans" cxnId="{03D41B82-F51F-437D-9C46-3F5093F18666}">
      <dgm:prSet/>
      <dgm:spPr/>
      <dgm:t>
        <a:bodyPr/>
        <a:lstStyle/>
        <a:p>
          <a:endParaRPr lang="en-US"/>
        </a:p>
      </dgm:t>
    </dgm:pt>
    <dgm:pt modelId="{5208705B-384A-434A-8E38-87A41F7E58BE}" type="sibTrans" cxnId="{03D41B82-F51F-437D-9C46-3F5093F18666}">
      <dgm:prSet/>
      <dgm:spPr/>
      <dgm:t>
        <a:bodyPr/>
        <a:lstStyle/>
        <a:p>
          <a:endParaRPr lang="en-US"/>
        </a:p>
      </dgm:t>
    </dgm:pt>
    <dgm:pt modelId="{42FC5396-AA68-4460-8CA7-431FCF0DDBF6}" type="pres">
      <dgm:prSet presAssocID="{2C981EAF-A923-4F92-8537-6CB2A441F60C}" presName="Name0" presStyleCnt="0">
        <dgm:presLayoutVars>
          <dgm:dir/>
          <dgm:animLvl val="lvl"/>
          <dgm:resizeHandles val="exact"/>
        </dgm:presLayoutVars>
      </dgm:prSet>
      <dgm:spPr/>
    </dgm:pt>
    <dgm:pt modelId="{84D794F3-2F0F-4566-807F-D8CEB619C998}" type="pres">
      <dgm:prSet presAssocID="{F4A808F9-DB2C-4303-AABB-0EA940143223}" presName="composite" presStyleCnt="0"/>
      <dgm:spPr/>
    </dgm:pt>
    <dgm:pt modelId="{DDA3E368-0BF9-4200-83EC-872C9EF3F5F9}" type="pres">
      <dgm:prSet presAssocID="{F4A808F9-DB2C-4303-AABB-0EA940143223}" presName="parTx" presStyleLbl="alignNode1" presStyleIdx="0" presStyleCnt="2">
        <dgm:presLayoutVars>
          <dgm:chMax val="0"/>
          <dgm:chPref val="0"/>
          <dgm:bulletEnabled val="1"/>
        </dgm:presLayoutVars>
      </dgm:prSet>
      <dgm:spPr/>
    </dgm:pt>
    <dgm:pt modelId="{295A2C4C-5C76-45C4-A35A-FD32C7711A81}" type="pres">
      <dgm:prSet presAssocID="{F4A808F9-DB2C-4303-AABB-0EA940143223}" presName="desTx" presStyleLbl="alignAccFollowNode1" presStyleIdx="0" presStyleCnt="2">
        <dgm:presLayoutVars>
          <dgm:bulletEnabled val="1"/>
        </dgm:presLayoutVars>
      </dgm:prSet>
      <dgm:spPr/>
    </dgm:pt>
    <dgm:pt modelId="{3EE30300-E708-49FA-B8B6-379E31626670}" type="pres">
      <dgm:prSet presAssocID="{80C5DA94-1E16-435E-A578-9A3AEAD09E5E}" presName="space" presStyleCnt="0"/>
      <dgm:spPr/>
    </dgm:pt>
    <dgm:pt modelId="{85E4EB83-4C51-4C3F-BE9B-23FB64BDB8C2}" type="pres">
      <dgm:prSet presAssocID="{97D74DFC-B89E-46B3-9AD5-39B7A7961427}" presName="composite" presStyleCnt="0"/>
      <dgm:spPr/>
    </dgm:pt>
    <dgm:pt modelId="{0FC740C1-8940-42AC-B40F-5F51D1E4B476}" type="pres">
      <dgm:prSet presAssocID="{97D74DFC-B89E-46B3-9AD5-39B7A7961427}" presName="parTx" presStyleLbl="alignNode1" presStyleIdx="1" presStyleCnt="2">
        <dgm:presLayoutVars>
          <dgm:chMax val="0"/>
          <dgm:chPref val="0"/>
          <dgm:bulletEnabled val="1"/>
        </dgm:presLayoutVars>
      </dgm:prSet>
      <dgm:spPr/>
    </dgm:pt>
    <dgm:pt modelId="{499728B7-EB28-46A3-B18D-2CA4E05A5EB6}" type="pres">
      <dgm:prSet presAssocID="{97D74DFC-B89E-46B3-9AD5-39B7A7961427}" presName="desTx" presStyleLbl="alignAccFollowNode1" presStyleIdx="1" presStyleCnt="2">
        <dgm:presLayoutVars>
          <dgm:bulletEnabled val="1"/>
        </dgm:presLayoutVars>
      </dgm:prSet>
      <dgm:spPr/>
    </dgm:pt>
  </dgm:ptLst>
  <dgm:cxnLst>
    <dgm:cxn modelId="{654AD901-ACA0-4AEE-AC83-0C5B28CC82CD}" srcId="{1F8B62CB-A9DA-439F-975A-FB588D155D49}" destId="{398E0727-5F59-46FE-9271-004EB009597D}" srcOrd="2" destOrd="0" parTransId="{BAA0C4F7-389C-4015-B33F-03037317C15C}" sibTransId="{C5E60EE8-453F-4D7B-9FCC-F4FE69047025}"/>
    <dgm:cxn modelId="{42016705-DC7B-4B1D-AC01-B74F1392C02F}" srcId="{97D74DFC-B89E-46B3-9AD5-39B7A7961427}" destId="{A8CDCEF7-3BED-4D45-B461-B176477B54DE}" srcOrd="0" destOrd="0" parTransId="{F5DBE5FD-5BD4-42D4-B91F-A81C2C0D0F10}" sibTransId="{9DDF0B8B-7857-4A75-90B2-DC87B450533D}"/>
    <dgm:cxn modelId="{098D4006-FE78-49FA-A310-2E987944290B}" srcId="{2C981EAF-A923-4F92-8537-6CB2A441F60C}" destId="{F4A808F9-DB2C-4303-AABB-0EA940143223}" srcOrd="0" destOrd="0" parTransId="{84B4D2A2-F718-4606-87F6-BA073656A659}" sibTransId="{80C5DA94-1E16-435E-A578-9A3AEAD09E5E}"/>
    <dgm:cxn modelId="{AC0BD908-1A23-4E35-A846-B0515790925C}" type="presOf" srcId="{B1F67A25-09F0-44C0-AD45-84402F57628D}" destId="{499728B7-EB28-46A3-B18D-2CA4E05A5EB6}" srcOrd="0" destOrd="2" presId="urn:microsoft.com/office/officeart/2005/8/layout/hList1"/>
    <dgm:cxn modelId="{B715A019-F62B-462A-B57B-4691230DCEED}" type="presOf" srcId="{026B3D65-E0C2-49BA-818A-D705A229E2B0}" destId="{499728B7-EB28-46A3-B18D-2CA4E05A5EB6}" srcOrd="0" destOrd="8" presId="urn:microsoft.com/office/officeart/2005/8/layout/hList1"/>
    <dgm:cxn modelId="{F78D591E-245C-44EF-AA6F-3F294472F8E8}" type="presOf" srcId="{97D74DFC-B89E-46B3-9AD5-39B7A7961427}" destId="{0FC740C1-8940-42AC-B40F-5F51D1E4B476}" srcOrd="0" destOrd="0" presId="urn:microsoft.com/office/officeart/2005/8/layout/hList1"/>
    <dgm:cxn modelId="{37178423-30A2-46C5-BE55-4FDA19FBC233}" type="presOf" srcId="{1F8B62CB-A9DA-439F-975A-FB588D155D49}" destId="{499728B7-EB28-46A3-B18D-2CA4E05A5EB6}" srcOrd="0" destOrd="6" presId="urn:microsoft.com/office/officeart/2005/8/layout/hList1"/>
    <dgm:cxn modelId="{7B40EE2F-D2DB-4E7B-90F8-2F3BBA59B918}" type="presOf" srcId="{D55C5F01-A816-4ED5-AF57-0131D7AEB167}" destId="{295A2C4C-5C76-45C4-A35A-FD32C7711A81}" srcOrd="0" destOrd="1" presId="urn:microsoft.com/office/officeart/2005/8/layout/hList1"/>
    <dgm:cxn modelId="{AF4A7937-DBA8-4925-A5E5-0BEE2A7EC28A}" srcId="{430F4E70-C1BA-4D05-B0A9-FF6B0F176647}" destId="{5075EB28-48E4-435D-B9EB-B551C78BB534}" srcOrd="3" destOrd="0" parTransId="{B46459FF-CE39-4CF2-8585-27217967343B}" sibTransId="{2D345D34-D758-4250-9B21-DEE969CAD274}"/>
    <dgm:cxn modelId="{D4E1026B-426B-4311-907D-51AB17051AC3}" type="presOf" srcId="{430F4E70-C1BA-4D05-B0A9-FF6B0F176647}" destId="{499728B7-EB28-46A3-B18D-2CA4E05A5EB6}" srcOrd="0" destOrd="1" presId="urn:microsoft.com/office/officeart/2005/8/layout/hList1"/>
    <dgm:cxn modelId="{F8105F6B-60E1-49BC-B284-951A5F733BD6}" srcId="{430F4E70-C1BA-4D05-B0A9-FF6B0F176647}" destId="{B1F67A25-09F0-44C0-AD45-84402F57628D}" srcOrd="0" destOrd="0" parTransId="{7AFBDF92-50F4-4BC6-8F01-CBA343F824DA}" sibTransId="{11D62199-2256-4271-82CA-FCEF4D7270BD}"/>
    <dgm:cxn modelId="{A685B84B-FF53-4B4F-BB47-46D83E22D170}" srcId="{1F8B62CB-A9DA-439F-975A-FB588D155D49}" destId="{026B3D65-E0C2-49BA-818A-D705A229E2B0}" srcOrd="1" destOrd="0" parTransId="{809F09EF-0BE2-4283-B59C-E649D4E7B86A}" sibTransId="{E1BE2B89-CF28-4526-9DE2-C9F1162CF5FA}"/>
    <dgm:cxn modelId="{0307926D-E9A4-4638-9F3C-8FA938784203}" srcId="{F4A808F9-DB2C-4303-AABB-0EA940143223}" destId="{D55C5F01-A816-4ED5-AF57-0131D7AEB167}" srcOrd="1" destOrd="0" parTransId="{58220C80-ED42-4262-8C2A-AF8DB49A8266}" sibTransId="{E4B58677-6E26-4B90-99D6-A382B888DD91}"/>
    <dgm:cxn modelId="{6C192C4E-8EC4-469F-B8A4-A0278D531CBF}" srcId="{430F4E70-C1BA-4D05-B0A9-FF6B0F176647}" destId="{E114C8FC-CE66-45BE-A5D9-6BDE1635CEF9}" srcOrd="1" destOrd="0" parTransId="{D0669B10-BEE9-4872-90B5-C33D85863C69}" sibTransId="{0620B354-BA3D-4815-8297-CA2C9FC80946}"/>
    <dgm:cxn modelId="{5F31D077-EA00-4DEC-B9E9-15F320C218BF}" type="presOf" srcId="{443541E4-22AC-4A18-A103-B7E33DA5423A}" destId="{295A2C4C-5C76-45C4-A35A-FD32C7711A81}" srcOrd="0" destOrd="0" presId="urn:microsoft.com/office/officeart/2005/8/layout/hList1"/>
    <dgm:cxn modelId="{52BC0C58-4087-4178-B339-89EA63D0D594}" srcId="{97D74DFC-B89E-46B3-9AD5-39B7A7961427}" destId="{430F4E70-C1BA-4D05-B0A9-FF6B0F176647}" srcOrd="1" destOrd="0" parTransId="{A04FD7C7-E22B-46A8-B2D9-DB62FD125890}" sibTransId="{D12CF34E-B41A-4F18-AB5F-F5FC7C80933E}"/>
    <dgm:cxn modelId="{A6D97D58-E965-4A17-B05C-99B58D01540F}" srcId="{97D74DFC-B89E-46B3-9AD5-39B7A7961427}" destId="{1F8B62CB-A9DA-439F-975A-FB588D155D49}" srcOrd="2" destOrd="0" parTransId="{C682316F-F584-4429-B1F9-04B706253D75}" sibTransId="{024BE17D-CBD5-485C-A126-796E6F690FB3}"/>
    <dgm:cxn modelId="{03D41B82-F51F-437D-9C46-3F5093F18666}" srcId="{97D74DFC-B89E-46B3-9AD5-39B7A7961427}" destId="{7FC774BC-31CE-4077-8B9D-801EB1AD5AA0}" srcOrd="3" destOrd="0" parTransId="{3DFCD2E8-D7A2-443E-8812-79B9D0033480}" sibTransId="{5208705B-384A-434A-8E38-87A41F7E58BE}"/>
    <dgm:cxn modelId="{7F92AB88-6649-4653-A867-8CC24110FEE8}" type="presOf" srcId="{43D859C0-D313-4DF5-A47B-DB640D2D4DE2}" destId="{499728B7-EB28-46A3-B18D-2CA4E05A5EB6}" srcOrd="0" destOrd="7" presId="urn:microsoft.com/office/officeart/2005/8/layout/hList1"/>
    <dgm:cxn modelId="{0A67B888-03EC-4F62-B1CE-7D238AF8D877}" srcId="{2C981EAF-A923-4F92-8537-6CB2A441F60C}" destId="{97D74DFC-B89E-46B3-9AD5-39B7A7961427}" srcOrd="1" destOrd="0" parTransId="{F2DFD3A3-ADB4-44DD-9BA7-C3A9F5C501DE}" sibTransId="{025362F4-7DF8-4919-9802-05472241E68E}"/>
    <dgm:cxn modelId="{97FCE292-4FDA-4595-B435-51715B5F6387}" type="presOf" srcId="{5DA86939-D65F-40B7-80D5-E3C794363DE1}" destId="{295A2C4C-5C76-45C4-A35A-FD32C7711A81}" srcOrd="0" destOrd="2" presId="urn:microsoft.com/office/officeart/2005/8/layout/hList1"/>
    <dgm:cxn modelId="{1898D495-2B0E-4636-96DE-B727578F3B3C}" type="presOf" srcId="{A8CDCEF7-3BED-4D45-B461-B176477B54DE}" destId="{499728B7-EB28-46A3-B18D-2CA4E05A5EB6}" srcOrd="0" destOrd="0" presId="urn:microsoft.com/office/officeart/2005/8/layout/hList1"/>
    <dgm:cxn modelId="{BF9912AE-281D-4DC4-9117-0555662E8AFB}" srcId="{F4A808F9-DB2C-4303-AABB-0EA940143223}" destId="{443541E4-22AC-4A18-A103-B7E33DA5423A}" srcOrd="0" destOrd="0" parTransId="{88FA429B-0245-45A0-A21F-925149DB5E89}" sibTransId="{2255DCA0-67C6-4CF1-8296-6A0B983B6C78}"/>
    <dgm:cxn modelId="{231575AE-0101-4246-BA82-D4009E1EF8EF}" type="presOf" srcId="{90A009C9-3FD9-44F2-B454-79511D57923A}" destId="{499728B7-EB28-46A3-B18D-2CA4E05A5EB6}" srcOrd="0" destOrd="4" presId="urn:microsoft.com/office/officeart/2005/8/layout/hList1"/>
    <dgm:cxn modelId="{F18D1CB0-7B01-420B-9048-C0FE151B5D92}" srcId="{1F8B62CB-A9DA-439F-975A-FB588D155D49}" destId="{43D859C0-D313-4DF5-A47B-DB640D2D4DE2}" srcOrd="0" destOrd="0" parTransId="{D75CF590-1EAA-4D74-9B1F-EABAE02E7EF0}" sibTransId="{9E50A547-60BE-4F21-9896-0FD52223D81C}"/>
    <dgm:cxn modelId="{B03303B6-C6A3-4A6D-9547-A200731F6941}" type="presOf" srcId="{F4A808F9-DB2C-4303-AABB-0EA940143223}" destId="{DDA3E368-0BF9-4200-83EC-872C9EF3F5F9}" srcOrd="0" destOrd="0" presId="urn:microsoft.com/office/officeart/2005/8/layout/hList1"/>
    <dgm:cxn modelId="{C691B2B6-7038-4250-B05F-DF27981B2544}" type="presOf" srcId="{398E0727-5F59-46FE-9271-004EB009597D}" destId="{499728B7-EB28-46A3-B18D-2CA4E05A5EB6}" srcOrd="0" destOrd="9" presId="urn:microsoft.com/office/officeart/2005/8/layout/hList1"/>
    <dgm:cxn modelId="{FD17FAB8-D7D1-41C1-AAAD-A392E154392E}" type="presOf" srcId="{7FC774BC-31CE-4077-8B9D-801EB1AD5AA0}" destId="{499728B7-EB28-46A3-B18D-2CA4E05A5EB6}" srcOrd="0" destOrd="10" presId="urn:microsoft.com/office/officeart/2005/8/layout/hList1"/>
    <dgm:cxn modelId="{C5943CCA-DA43-4107-97CF-905FF809813B}" type="presOf" srcId="{E114C8FC-CE66-45BE-A5D9-6BDE1635CEF9}" destId="{499728B7-EB28-46A3-B18D-2CA4E05A5EB6}" srcOrd="0" destOrd="3" presId="urn:microsoft.com/office/officeart/2005/8/layout/hList1"/>
    <dgm:cxn modelId="{24037DD4-B78D-4DE6-86AC-B9AD70AE7246}" srcId="{430F4E70-C1BA-4D05-B0A9-FF6B0F176647}" destId="{90A009C9-3FD9-44F2-B454-79511D57923A}" srcOrd="2" destOrd="0" parTransId="{396B4342-98E3-43D1-8C58-8D85B35DEAA9}" sibTransId="{890D2D71-E765-4090-933D-3A590D21AEF6}"/>
    <dgm:cxn modelId="{D58969E3-F1AB-45FD-AF98-1E99936DC222}" srcId="{D55C5F01-A816-4ED5-AF57-0131D7AEB167}" destId="{5DA86939-D65F-40B7-80D5-E3C794363DE1}" srcOrd="0" destOrd="0" parTransId="{7B2B6206-92A7-4CB0-B67C-7DF484D37447}" sibTransId="{98D61610-3582-4101-9184-6F3F333F50DA}"/>
    <dgm:cxn modelId="{F0AA5CE7-F973-42E5-9549-6C9982DF8A87}" type="presOf" srcId="{5075EB28-48E4-435D-B9EB-B551C78BB534}" destId="{499728B7-EB28-46A3-B18D-2CA4E05A5EB6}" srcOrd="0" destOrd="5" presId="urn:microsoft.com/office/officeart/2005/8/layout/hList1"/>
    <dgm:cxn modelId="{39B347F4-BB4D-4013-B8EA-89F2E62B510E}" type="presOf" srcId="{2C981EAF-A923-4F92-8537-6CB2A441F60C}" destId="{42FC5396-AA68-4460-8CA7-431FCF0DDBF6}" srcOrd="0" destOrd="0" presId="urn:microsoft.com/office/officeart/2005/8/layout/hList1"/>
    <dgm:cxn modelId="{4971EF47-4729-44F0-90F1-C8BCD8E199F8}" type="presParOf" srcId="{42FC5396-AA68-4460-8CA7-431FCF0DDBF6}" destId="{84D794F3-2F0F-4566-807F-D8CEB619C998}" srcOrd="0" destOrd="0" presId="urn:microsoft.com/office/officeart/2005/8/layout/hList1"/>
    <dgm:cxn modelId="{4370FD78-A2D3-4B91-9D7D-48D4CE48F25C}" type="presParOf" srcId="{84D794F3-2F0F-4566-807F-D8CEB619C998}" destId="{DDA3E368-0BF9-4200-83EC-872C9EF3F5F9}" srcOrd="0" destOrd="0" presId="urn:microsoft.com/office/officeart/2005/8/layout/hList1"/>
    <dgm:cxn modelId="{EF29FBF9-20AF-4780-85CA-119F72F4F8BC}" type="presParOf" srcId="{84D794F3-2F0F-4566-807F-D8CEB619C998}" destId="{295A2C4C-5C76-45C4-A35A-FD32C7711A81}" srcOrd="1" destOrd="0" presId="urn:microsoft.com/office/officeart/2005/8/layout/hList1"/>
    <dgm:cxn modelId="{7AB8BB18-0D76-4420-82B3-FF44E4EBE871}" type="presParOf" srcId="{42FC5396-AA68-4460-8CA7-431FCF0DDBF6}" destId="{3EE30300-E708-49FA-B8B6-379E31626670}" srcOrd="1" destOrd="0" presId="urn:microsoft.com/office/officeart/2005/8/layout/hList1"/>
    <dgm:cxn modelId="{D8C31C62-9489-404E-9F09-CE3CBB750579}" type="presParOf" srcId="{42FC5396-AA68-4460-8CA7-431FCF0DDBF6}" destId="{85E4EB83-4C51-4C3F-BE9B-23FB64BDB8C2}" srcOrd="2" destOrd="0" presId="urn:microsoft.com/office/officeart/2005/8/layout/hList1"/>
    <dgm:cxn modelId="{07FE558D-21EE-49CB-8FA7-EA08ED6F881A}" type="presParOf" srcId="{85E4EB83-4C51-4C3F-BE9B-23FB64BDB8C2}" destId="{0FC740C1-8940-42AC-B40F-5F51D1E4B476}" srcOrd="0" destOrd="0" presId="urn:microsoft.com/office/officeart/2005/8/layout/hList1"/>
    <dgm:cxn modelId="{21B64FCC-5758-4634-B417-C10ABE1BCBE0}" type="presParOf" srcId="{85E4EB83-4C51-4C3F-BE9B-23FB64BDB8C2}" destId="{499728B7-EB28-46A3-B18D-2CA4E05A5EB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981EAF-A923-4F92-8537-6CB2A441F6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4A808F9-DB2C-4303-AABB-0EA940143223}">
      <dgm:prSet phldrT="[Text]"/>
      <dgm:spPr/>
      <dgm:t>
        <a:bodyPr/>
        <a:lstStyle/>
        <a:p>
          <a:r>
            <a:rPr lang="en-US" dirty="0"/>
            <a:t>Mirin &amp; </a:t>
          </a:r>
          <a:r>
            <a:rPr lang="en-US" dirty="0" err="1"/>
            <a:t>Zazkis</a:t>
          </a:r>
          <a:r>
            <a:rPr lang="en-US" dirty="0"/>
            <a:t> 2019</a:t>
          </a:r>
        </a:p>
      </dgm:t>
    </dgm:pt>
    <dgm:pt modelId="{84B4D2A2-F718-4606-87F6-BA073656A659}" type="parTrans" cxnId="{098D4006-FE78-49FA-A310-2E987944290B}">
      <dgm:prSet/>
      <dgm:spPr/>
      <dgm:t>
        <a:bodyPr/>
        <a:lstStyle/>
        <a:p>
          <a:endParaRPr lang="en-US"/>
        </a:p>
      </dgm:t>
    </dgm:pt>
    <dgm:pt modelId="{80C5DA94-1E16-435E-A578-9A3AEAD09E5E}" type="sibTrans" cxnId="{098D4006-FE78-49FA-A310-2E987944290B}">
      <dgm:prSet/>
      <dgm:spPr/>
      <dgm:t>
        <a:bodyPr/>
        <a:lstStyle/>
        <a:p>
          <a:endParaRPr lang="en-US"/>
        </a:p>
      </dgm:t>
    </dgm:pt>
    <dgm:pt modelId="{443541E4-22AC-4A18-A103-B7E33DA5423A}">
      <dgm:prSet phldrT="[Text]"/>
      <dgm:spPr/>
      <dgm:t>
        <a:bodyPr/>
        <a:lstStyle/>
        <a:p>
          <a:r>
            <a:rPr lang="en-US" dirty="0"/>
            <a:t>Analyzed what it meant for someone to understand the legitimacy of differentiation both sides of an equation. </a:t>
          </a:r>
        </a:p>
      </dgm:t>
    </dgm:pt>
    <dgm:pt modelId="{88FA429B-0245-45A0-A21F-925149DB5E89}" type="parTrans" cxnId="{BF9912AE-281D-4DC4-9117-0555662E8AFB}">
      <dgm:prSet/>
      <dgm:spPr/>
      <dgm:t>
        <a:bodyPr/>
        <a:lstStyle/>
        <a:p>
          <a:endParaRPr lang="en-US"/>
        </a:p>
      </dgm:t>
    </dgm:pt>
    <dgm:pt modelId="{2255DCA0-67C6-4CF1-8296-6A0B983B6C78}" type="sibTrans" cxnId="{BF9912AE-281D-4DC4-9117-0555662E8AFB}">
      <dgm:prSet/>
      <dgm:spPr/>
      <dgm:t>
        <a:bodyPr/>
        <a:lstStyle/>
        <a:p>
          <a:endParaRPr lang="en-US"/>
        </a:p>
      </dgm:t>
    </dgm:pt>
    <dgm:pt modelId="{97D74DFC-B89E-46B3-9AD5-39B7A7961427}">
      <dgm:prSet phldrT="[Text]"/>
      <dgm:spPr/>
      <dgm:t>
        <a:bodyPr/>
        <a:lstStyle/>
        <a:p>
          <a:r>
            <a:rPr lang="en-US" dirty="0"/>
            <a:t>Borji &amp; Martinez-Planell 2019, 2020</a:t>
          </a:r>
        </a:p>
      </dgm:t>
    </dgm:pt>
    <dgm:pt modelId="{F2DFD3A3-ADB4-44DD-9BA7-C3A9F5C501DE}" type="parTrans" cxnId="{0A67B888-03EC-4F62-B1CE-7D238AF8D877}">
      <dgm:prSet/>
      <dgm:spPr/>
      <dgm:t>
        <a:bodyPr/>
        <a:lstStyle/>
        <a:p>
          <a:endParaRPr lang="en-US"/>
        </a:p>
      </dgm:t>
    </dgm:pt>
    <dgm:pt modelId="{025362F4-7DF8-4919-9802-05472241E68E}" type="sibTrans" cxnId="{0A67B888-03EC-4F62-B1CE-7D238AF8D877}">
      <dgm:prSet/>
      <dgm:spPr/>
      <dgm:t>
        <a:bodyPr/>
        <a:lstStyle/>
        <a:p>
          <a:endParaRPr lang="en-US"/>
        </a:p>
      </dgm:t>
    </dgm:pt>
    <dgm:pt modelId="{A8CDCEF7-3BED-4D45-B461-B176477B54DE}">
      <dgm:prSet phldrT="[Text]"/>
      <dgm:spPr/>
      <dgm:t>
        <a:bodyPr/>
        <a:lstStyle/>
        <a:p>
          <a:r>
            <a:rPr lang="en-US" dirty="0"/>
            <a:t>Discussed the learning of implicit differentiation based on Action-Process-Object-Schema (APOS) theory. </a:t>
          </a:r>
        </a:p>
      </dgm:t>
    </dgm:pt>
    <dgm:pt modelId="{F5DBE5FD-5BD4-42D4-B91F-A81C2C0D0F10}" type="parTrans" cxnId="{42016705-DC7B-4B1D-AC01-B74F1392C02F}">
      <dgm:prSet/>
      <dgm:spPr/>
      <dgm:t>
        <a:bodyPr/>
        <a:lstStyle/>
        <a:p>
          <a:endParaRPr lang="en-US"/>
        </a:p>
      </dgm:t>
    </dgm:pt>
    <dgm:pt modelId="{9DDF0B8B-7857-4A75-90B2-DC87B450533D}" type="sibTrans" cxnId="{42016705-DC7B-4B1D-AC01-B74F1392C02F}">
      <dgm:prSet/>
      <dgm:spPr/>
      <dgm:t>
        <a:bodyPr/>
        <a:lstStyle/>
        <a:p>
          <a:endParaRPr lang="en-US"/>
        </a:p>
      </dgm:t>
    </dgm:pt>
    <dgm:pt modelId="{7FC774BC-31CE-4077-8B9D-801EB1AD5AA0}">
      <dgm:prSet phldrT="[Text]"/>
      <dgm:spPr/>
      <dgm:t>
        <a:bodyPr/>
        <a:lstStyle/>
        <a:p>
          <a:endParaRPr lang="en-US" dirty="0"/>
        </a:p>
      </dgm:t>
    </dgm:pt>
    <dgm:pt modelId="{3DFCD2E8-D7A2-443E-8812-79B9D0033480}" type="parTrans" cxnId="{03D41B82-F51F-437D-9C46-3F5093F18666}">
      <dgm:prSet/>
      <dgm:spPr/>
      <dgm:t>
        <a:bodyPr/>
        <a:lstStyle/>
        <a:p>
          <a:endParaRPr lang="en-US"/>
        </a:p>
      </dgm:t>
    </dgm:pt>
    <dgm:pt modelId="{5208705B-384A-434A-8E38-87A41F7E58BE}" type="sibTrans" cxnId="{03D41B82-F51F-437D-9C46-3F5093F18666}">
      <dgm:prSet/>
      <dgm:spPr/>
      <dgm:t>
        <a:bodyPr/>
        <a:lstStyle/>
        <a:p>
          <a:endParaRPr lang="en-US"/>
        </a:p>
      </dgm:t>
    </dgm:pt>
    <dgm:pt modelId="{46CD5FC6-F75D-4937-B76A-771FD323FBFB}">
      <dgm:prSet phldrT="[Text]"/>
      <dgm:spPr/>
      <dgm:t>
        <a:bodyPr/>
        <a:lstStyle/>
        <a:p>
          <a:r>
            <a:rPr lang="en-US" dirty="0"/>
            <a:t>Determined that understanding the legitimacy of the operation of differentiation to both sides of an equation is nontrivial.</a:t>
          </a:r>
        </a:p>
      </dgm:t>
    </dgm:pt>
    <dgm:pt modelId="{D31EDAEF-FF67-445F-B0A0-EA65322A12D5}" type="parTrans" cxnId="{0D89CEF7-1408-4F00-9DEA-C73A3255C74F}">
      <dgm:prSet/>
      <dgm:spPr/>
      <dgm:t>
        <a:bodyPr/>
        <a:lstStyle/>
        <a:p>
          <a:endParaRPr lang="en-US"/>
        </a:p>
      </dgm:t>
    </dgm:pt>
    <dgm:pt modelId="{FC204F64-888E-4196-A8F8-32A899E8CC78}" type="sibTrans" cxnId="{0D89CEF7-1408-4F00-9DEA-C73A3255C74F}">
      <dgm:prSet/>
      <dgm:spPr/>
      <dgm:t>
        <a:bodyPr/>
        <a:lstStyle/>
        <a:p>
          <a:endParaRPr lang="en-US"/>
        </a:p>
      </dgm:t>
    </dgm:pt>
    <dgm:pt modelId="{618C7089-26AC-4E91-8721-6B9B71003653}">
      <dgm:prSet phldrT="[Text]"/>
      <dgm:spPr/>
      <dgm:t>
        <a:bodyPr/>
        <a:lstStyle/>
        <a:p>
          <a:r>
            <a:rPr lang="en-US" dirty="0"/>
            <a:t>Proposed a genetic decomposition of needed tools that may help students understand the topic.</a:t>
          </a:r>
        </a:p>
      </dgm:t>
    </dgm:pt>
    <dgm:pt modelId="{A590E4B4-72E8-46AA-A39F-08CD7308548C}" type="parTrans" cxnId="{80F6FCF3-9995-4500-9DD7-C54154BF6D63}">
      <dgm:prSet/>
      <dgm:spPr/>
      <dgm:t>
        <a:bodyPr/>
        <a:lstStyle/>
        <a:p>
          <a:endParaRPr lang="en-US"/>
        </a:p>
      </dgm:t>
    </dgm:pt>
    <dgm:pt modelId="{FE26E75A-3C83-4F6D-9E7E-5951B18B015E}" type="sibTrans" cxnId="{80F6FCF3-9995-4500-9DD7-C54154BF6D63}">
      <dgm:prSet/>
      <dgm:spPr/>
      <dgm:t>
        <a:bodyPr/>
        <a:lstStyle/>
        <a:p>
          <a:endParaRPr lang="en-US"/>
        </a:p>
      </dgm:t>
    </dgm:pt>
    <dgm:pt modelId="{052250D0-5424-4DB1-933D-4571B3909616}">
      <dgm:prSet phldrT="[Text]"/>
      <dgm:spPr/>
      <dgm:t>
        <a:bodyPr/>
        <a:lstStyle/>
        <a:p>
          <a:r>
            <a:rPr lang="en-US" dirty="0"/>
            <a:t>Conducted a small-scale study with 14 students and found that students’ understanding of implicit differentiation had improved after completing the activities and exercises made with the genetic decomposition in mind. </a:t>
          </a:r>
        </a:p>
      </dgm:t>
    </dgm:pt>
    <dgm:pt modelId="{48FD872D-680D-4850-8B1A-1A659F29D266}" type="parTrans" cxnId="{CFD4B82F-F3CC-4C0C-8D7A-BAEBE85E51B6}">
      <dgm:prSet/>
      <dgm:spPr/>
      <dgm:t>
        <a:bodyPr/>
        <a:lstStyle/>
        <a:p>
          <a:endParaRPr lang="en-US"/>
        </a:p>
      </dgm:t>
    </dgm:pt>
    <dgm:pt modelId="{C65ECF27-4479-4B43-B3B6-C4BB5E41901D}" type="sibTrans" cxnId="{CFD4B82F-F3CC-4C0C-8D7A-BAEBE85E51B6}">
      <dgm:prSet/>
      <dgm:spPr/>
      <dgm:t>
        <a:bodyPr/>
        <a:lstStyle/>
        <a:p>
          <a:endParaRPr lang="en-US"/>
        </a:p>
      </dgm:t>
    </dgm:pt>
    <dgm:pt modelId="{42FC5396-AA68-4460-8CA7-431FCF0DDBF6}" type="pres">
      <dgm:prSet presAssocID="{2C981EAF-A923-4F92-8537-6CB2A441F60C}" presName="Name0" presStyleCnt="0">
        <dgm:presLayoutVars>
          <dgm:dir/>
          <dgm:animLvl val="lvl"/>
          <dgm:resizeHandles val="exact"/>
        </dgm:presLayoutVars>
      </dgm:prSet>
      <dgm:spPr/>
    </dgm:pt>
    <dgm:pt modelId="{84D794F3-2F0F-4566-807F-D8CEB619C998}" type="pres">
      <dgm:prSet presAssocID="{F4A808F9-DB2C-4303-AABB-0EA940143223}" presName="composite" presStyleCnt="0"/>
      <dgm:spPr/>
    </dgm:pt>
    <dgm:pt modelId="{DDA3E368-0BF9-4200-83EC-872C9EF3F5F9}" type="pres">
      <dgm:prSet presAssocID="{F4A808F9-DB2C-4303-AABB-0EA940143223}" presName="parTx" presStyleLbl="alignNode1" presStyleIdx="0" presStyleCnt="2">
        <dgm:presLayoutVars>
          <dgm:chMax val="0"/>
          <dgm:chPref val="0"/>
          <dgm:bulletEnabled val="1"/>
        </dgm:presLayoutVars>
      </dgm:prSet>
      <dgm:spPr/>
    </dgm:pt>
    <dgm:pt modelId="{295A2C4C-5C76-45C4-A35A-FD32C7711A81}" type="pres">
      <dgm:prSet presAssocID="{F4A808F9-DB2C-4303-AABB-0EA940143223}" presName="desTx" presStyleLbl="alignAccFollowNode1" presStyleIdx="0" presStyleCnt="2">
        <dgm:presLayoutVars>
          <dgm:bulletEnabled val="1"/>
        </dgm:presLayoutVars>
      </dgm:prSet>
      <dgm:spPr/>
    </dgm:pt>
    <dgm:pt modelId="{3EE30300-E708-49FA-B8B6-379E31626670}" type="pres">
      <dgm:prSet presAssocID="{80C5DA94-1E16-435E-A578-9A3AEAD09E5E}" presName="space" presStyleCnt="0"/>
      <dgm:spPr/>
    </dgm:pt>
    <dgm:pt modelId="{85E4EB83-4C51-4C3F-BE9B-23FB64BDB8C2}" type="pres">
      <dgm:prSet presAssocID="{97D74DFC-B89E-46B3-9AD5-39B7A7961427}" presName="composite" presStyleCnt="0"/>
      <dgm:spPr/>
    </dgm:pt>
    <dgm:pt modelId="{0FC740C1-8940-42AC-B40F-5F51D1E4B476}" type="pres">
      <dgm:prSet presAssocID="{97D74DFC-B89E-46B3-9AD5-39B7A7961427}" presName="parTx" presStyleLbl="alignNode1" presStyleIdx="1" presStyleCnt="2">
        <dgm:presLayoutVars>
          <dgm:chMax val="0"/>
          <dgm:chPref val="0"/>
          <dgm:bulletEnabled val="1"/>
        </dgm:presLayoutVars>
      </dgm:prSet>
      <dgm:spPr/>
    </dgm:pt>
    <dgm:pt modelId="{499728B7-EB28-46A3-B18D-2CA4E05A5EB6}" type="pres">
      <dgm:prSet presAssocID="{97D74DFC-B89E-46B3-9AD5-39B7A7961427}" presName="desTx" presStyleLbl="alignAccFollowNode1" presStyleIdx="1" presStyleCnt="2">
        <dgm:presLayoutVars>
          <dgm:bulletEnabled val="1"/>
        </dgm:presLayoutVars>
      </dgm:prSet>
      <dgm:spPr/>
    </dgm:pt>
  </dgm:ptLst>
  <dgm:cxnLst>
    <dgm:cxn modelId="{42016705-DC7B-4B1D-AC01-B74F1392C02F}" srcId="{97D74DFC-B89E-46B3-9AD5-39B7A7961427}" destId="{A8CDCEF7-3BED-4D45-B461-B176477B54DE}" srcOrd="0" destOrd="0" parTransId="{F5DBE5FD-5BD4-42D4-B91F-A81C2C0D0F10}" sibTransId="{9DDF0B8B-7857-4A75-90B2-DC87B450533D}"/>
    <dgm:cxn modelId="{098D4006-FE78-49FA-A310-2E987944290B}" srcId="{2C981EAF-A923-4F92-8537-6CB2A441F60C}" destId="{F4A808F9-DB2C-4303-AABB-0EA940143223}" srcOrd="0" destOrd="0" parTransId="{84B4D2A2-F718-4606-87F6-BA073656A659}" sibTransId="{80C5DA94-1E16-435E-A578-9A3AEAD09E5E}"/>
    <dgm:cxn modelId="{F78D591E-245C-44EF-AA6F-3F294472F8E8}" type="presOf" srcId="{97D74DFC-B89E-46B3-9AD5-39B7A7961427}" destId="{0FC740C1-8940-42AC-B40F-5F51D1E4B476}" srcOrd="0" destOrd="0" presId="urn:microsoft.com/office/officeart/2005/8/layout/hList1"/>
    <dgm:cxn modelId="{CFD4B82F-F3CC-4C0C-8D7A-BAEBE85E51B6}" srcId="{97D74DFC-B89E-46B3-9AD5-39B7A7961427}" destId="{052250D0-5424-4DB1-933D-4571B3909616}" srcOrd="2" destOrd="0" parTransId="{48FD872D-680D-4850-8B1A-1A659F29D266}" sibTransId="{C65ECF27-4479-4B43-B3B6-C4BB5E41901D}"/>
    <dgm:cxn modelId="{BFCC6E33-3D53-4324-A16A-2BA6EADBA719}" type="presOf" srcId="{052250D0-5424-4DB1-933D-4571B3909616}" destId="{499728B7-EB28-46A3-B18D-2CA4E05A5EB6}" srcOrd="0" destOrd="2" presId="urn:microsoft.com/office/officeart/2005/8/layout/hList1"/>
    <dgm:cxn modelId="{5F31D077-EA00-4DEC-B9E9-15F320C218BF}" type="presOf" srcId="{443541E4-22AC-4A18-A103-B7E33DA5423A}" destId="{295A2C4C-5C76-45C4-A35A-FD32C7711A81}" srcOrd="0" destOrd="0" presId="urn:microsoft.com/office/officeart/2005/8/layout/hList1"/>
    <dgm:cxn modelId="{03D41B82-F51F-437D-9C46-3F5093F18666}" srcId="{97D74DFC-B89E-46B3-9AD5-39B7A7961427}" destId="{7FC774BC-31CE-4077-8B9D-801EB1AD5AA0}" srcOrd="3" destOrd="0" parTransId="{3DFCD2E8-D7A2-443E-8812-79B9D0033480}" sibTransId="{5208705B-384A-434A-8E38-87A41F7E58BE}"/>
    <dgm:cxn modelId="{0A67B888-03EC-4F62-B1CE-7D238AF8D877}" srcId="{2C981EAF-A923-4F92-8537-6CB2A441F60C}" destId="{97D74DFC-B89E-46B3-9AD5-39B7A7961427}" srcOrd="1" destOrd="0" parTransId="{F2DFD3A3-ADB4-44DD-9BA7-C3A9F5C501DE}" sibTransId="{025362F4-7DF8-4919-9802-05472241E68E}"/>
    <dgm:cxn modelId="{1898D495-2B0E-4636-96DE-B727578F3B3C}" type="presOf" srcId="{A8CDCEF7-3BED-4D45-B461-B176477B54DE}" destId="{499728B7-EB28-46A3-B18D-2CA4E05A5EB6}" srcOrd="0" destOrd="0" presId="urn:microsoft.com/office/officeart/2005/8/layout/hList1"/>
    <dgm:cxn modelId="{A81AC5AC-528C-4A7F-AB98-B94CD5A8CA94}" type="presOf" srcId="{46CD5FC6-F75D-4937-B76A-771FD323FBFB}" destId="{295A2C4C-5C76-45C4-A35A-FD32C7711A81}" srcOrd="0" destOrd="1" presId="urn:microsoft.com/office/officeart/2005/8/layout/hList1"/>
    <dgm:cxn modelId="{BF9912AE-281D-4DC4-9117-0555662E8AFB}" srcId="{F4A808F9-DB2C-4303-AABB-0EA940143223}" destId="{443541E4-22AC-4A18-A103-B7E33DA5423A}" srcOrd="0" destOrd="0" parTransId="{88FA429B-0245-45A0-A21F-925149DB5E89}" sibTransId="{2255DCA0-67C6-4CF1-8296-6A0B983B6C78}"/>
    <dgm:cxn modelId="{B03303B6-C6A3-4A6D-9547-A200731F6941}" type="presOf" srcId="{F4A808F9-DB2C-4303-AABB-0EA940143223}" destId="{DDA3E368-0BF9-4200-83EC-872C9EF3F5F9}" srcOrd="0" destOrd="0" presId="urn:microsoft.com/office/officeart/2005/8/layout/hList1"/>
    <dgm:cxn modelId="{FD17FAB8-D7D1-41C1-AAAD-A392E154392E}" type="presOf" srcId="{7FC774BC-31CE-4077-8B9D-801EB1AD5AA0}" destId="{499728B7-EB28-46A3-B18D-2CA4E05A5EB6}" srcOrd="0" destOrd="3" presId="urn:microsoft.com/office/officeart/2005/8/layout/hList1"/>
    <dgm:cxn modelId="{7A3407C6-F1A3-425C-B75F-01F62260D18D}" type="presOf" srcId="{618C7089-26AC-4E91-8721-6B9B71003653}" destId="{499728B7-EB28-46A3-B18D-2CA4E05A5EB6}" srcOrd="0" destOrd="1" presId="urn:microsoft.com/office/officeart/2005/8/layout/hList1"/>
    <dgm:cxn modelId="{80F6FCF3-9995-4500-9DD7-C54154BF6D63}" srcId="{97D74DFC-B89E-46B3-9AD5-39B7A7961427}" destId="{618C7089-26AC-4E91-8721-6B9B71003653}" srcOrd="1" destOrd="0" parTransId="{A590E4B4-72E8-46AA-A39F-08CD7308548C}" sibTransId="{FE26E75A-3C83-4F6D-9E7E-5951B18B015E}"/>
    <dgm:cxn modelId="{39B347F4-BB4D-4013-B8EA-89F2E62B510E}" type="presOf" srcId="{2C981EAF-A923-4F92-8537-6CB2A441F60C}" destId="{42FC5396-AA68-4460-8CA7-431FCF0DDBF6}" srcOrd="0" destOrd="0" presId="urn:microsoft.com/office/officeart/2005/8/layout/hList1"/>
    <dgm:cxn modelId="{0D89CEF7-1408-4F00-9DEA-C73A3255C74F}" srcId="{F4A808F9-DB2C-4303-AABB-0EA940143223}" destId="{46CD5FC6-F75D-4937-B76A-771FD323FBFB}" srcOrd="1" destOrd="0" parTransId="{D31EDAEF-FF67-445F-B0A0-EA65322A12D5}" sibTransId="{FC204F64-888E-4196-A8F8-32A899E8CC78}"/>
    <dgm:cxn modelId="{4971EF47-4729-44F0-90F1-C8BCD8E199F8}" type="presParOf" srcId="{42FC5396-AA68-4460-8CA7-431FCF0DDBF6}" destId="{84D794F3-2F0F-4566-807F-D8CEB619C998}" srcOrd="0" destOrd="0" presId="urn:microsoft.com/office/officeart/2005/8/layout/hList1"/>
    <dgm:cxn modelId="{4370FD78-A2D3-4B91-9D7D-48D4CE48F25C}" type="presParOf" srcId="{84D794F3-2F0F-4566-807F-D8CEB619C998}" destId="{DDA3E368-0BF9-4200-83EC-872C9EF3F5F9}" srcOrd="0" destOrd="0" presId="urn:microsoft.com/office/officeart/2005/8/layout/hList1"/>
    <dgm:cxn modelId="{EF29FBF9-20AF-4780-85CA-119F72F4F8BC}" type="presParOf" srcId="{84D794F3-2F0F-4566-807F-D8CEB619C998}" destId="{295A2C4C-5C76-45C4-A35A-FD32C7711A81}" srcOrd="1" destOrd="0" presId="urn:microsoft.com/office/officeart/2005/8/layout/hList1"/>
    <dgm:cxn modelId="{7AB8BB18-0D76-4420-82B3-FF44E4EBE871}" type="presParOf" srcId="{42FC5396-AA68-4460-8CA7-431FCF0DDBF6}" destId="{3EE30300-E708-49FA-B8B6-379E31626670}" srcOrd="1" destOrd="0" presId="urn:microsoft.com/office/officeart/2005/8/layout/hList1"/>
    <dgm:cxn modelId="{D8C31C62-9489-404E-9F09-CE3CBB750579}" type="presParOf" srcId="{42FC5396-AA68-4460-8CA7-431FCF0DDBF6}" destId="{85E4EB83-4C51-4C3F-BE9B-23FB64BDB8C2}" srcOrd="2" destOrd="0" presId="urn:microsoft.com/office/officeart/2005/8/layout/hList1"/>
    <dgm:cxn modelId="{07FE558D-21EE-49CB-8FA7-EA08ED6F881A}" type="presParOf" srcId="{85E4EB83-4C51-4C3F-BE9B-23FB64BDB8C2}" destId="{0FC740C1-8940-42AC-B40F-5F51D1E4B476}" srcOrd="0" destOrd="0" presId="urn:microsoft.com/office/officeart/2005/8/layout/hList1"/>
    <dgm:cxn modelId="{21B64FCC-5758-4634-B417-C10ABE1BCBE0}" type="presParOf" srcId="{85E4EB83-4C51-4C3F-BE9B-23FB64BDB8C2}" destId="{499728B7-EB28-46A3-B18D-2CA4E05A5EB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FC5506-42D6-4D86-87B1-C5FB420FD390}" type="doc">
      <dgm:prSet loTypeId="urn:microsoft.com/office/officeart/2005/8/layout/hList1" loCatId="list" qsTypeId="urn:microsoft.com/office/officeart/2005/8/quickstyle/simple1" qsCatId="simple" csTypeId="urn:microsoft.com/office/officeart/2005/8/colors/accent1_2" csCatId="accent1" phldr="1"/>
      <dgm:spPr/>
    </dgm:pt>
    <dgm:pt modelId="{4CEC17F3-7D20-486D-9276-1C6386601C0F}">
      <dgm:prSet phldrT="[Text]" custT="1"/>
      <dgm:spPr/>
      <dgm:t>
        <a:bodyPr/>
        <a:lstStyle/>
        <a:p>
          <a:r>
            <a:rPr lang="en-US" sz="2000" b="0" dirty="0" err="1"/>
            <a:t>Borji</a:t>
          </a:r>
          <a:r>
            <a:rPr lang="en-US" sz="2000" b="0" dirty="0"/>
            <a:t> &amp; Martinez-</a:t>
          </a:r>
          <a:r>
            <a:rPr lang="en-US" sz="2000" b="0" dirty="0" err="1"/>
            <a:t>Plannel</a:t>
          </a:r>
          <a:r>
            <a:rPr lang="en-US" sz="2000" b="0" dirty="0"/>
            <a:t> 2019, 2020</a:t>
          </a:r>
        </a:p>
      </dgm:t>
    </dgm:pt>
    <dgm:pt modelId="{718EC5E9-40F0-45B1-B1E7-53DB2CCB0583}" type="parTrans" cxnId="{CEF980B1-9133-4388-8707-83DD2478FA10}">
      <dgm:prSet/>
      <dgm:spPr/>
      <dgm:t>
        <a:bodyPr/>
        <a:lstStyle/>
        <a:p>
          <a:endParaRPr lang="en-US" sz="1600"/>
        </a:p>
      </dgm:t>
    </dgm:pt>
    <dgm:pt modelId="{F8B10052-C245-455B-8ABA-E53D27613428}" type="sibTrans" cxnId="{CEF980B1-9133-4388-8707-83DD2478FA10}">
      <dgm:prSet/>
      <dgm:spPr/>
      <dgm:t>
        <a:bodyPr/>
        <a:lstStyle/>
        <a:p>
          <a:endParaRPr lang="en-US" sz="1600"/>
        </a:p>
      </dgm:t>
    </dgm:pt>
    <dgm:pt modelId="{782302B4-2527-4BAA-A8C9-0EE10B704FF8}">
      <dgm:prSet phldrT="[Text]" custT="1"/>
      <dgm:spPr/>
      <dgm:t>
        <a:bodyPr/>
        <a:lstStyle/>
        <a:p>
          <a:r>
            <a:rPr lang="en-US" sz="2000" dirty="0" err="1">
              <a:latin typeface="Source Sans Pro"/>
              <a:ea typeface="Source Sans Pro"/>
            </a:rPr>
            <a:t>Jeppson</a:t>
          </a:r>
          <a:r>
            <a:rPr lang="en-US" sz="2000" dirty="0">
              <a:latin typeface="Source Sans Pro"/>
              <a:ea typeface="Source Sans Pro"/>
            </a:rPr>
            <a:t> 2019</a:t>
          </a:r>
          <a:endParaRPr lang="en-US" sz="2000" dirty="0"/>
        </a:p>
      </dgm:t>
    </dgm:pt>
    <dgm:pt modelId="{1B65E93C-2850-4ECD-8500-B78478B55C6C}" type="parTrans" cxnId="{468E4511-0FE8-40A0-8BEC-408ABA440734}">
      <dgm:prSet/>
      <dgm:spPr/>
      <dgm:t>
        <a:bodyPr/>
        <a:lstStyle/>
        <a:p>
          <a:endParaRPr lang="en-US" sz="1600"/>
        </a:p>
      </dgm:t>
    </dgm:pt>
    <dgm:pt modelId="{84FF758E-ED69-4A8D-8CFD-4AE90DDF9C6C}" type="sibTrans" cxnId="{468E4511-0FE8-40A0-8BEC-408ABA440734}">
      <dgm:prSet/>
      <dgm:spPr/>
      <dgm:t>
        <a:bodyPr/>
        <a:lstStyle/>
        <a:p>
          <a:endParaRPr lang="en-US" sz="1600"/>
        </a:p>
      </dgm:t>
    </dgm:pt>
    <dgm:pt modelId="{3FAE32BE-9E0B-49D4-BC16-806FE8549E8E}">
      <dgm:prSet custT="1"/>
      <dgm:spPr/>
      <dgm:t>
        <a:bodyPr/>
        <a:lstStyle/>
        <a:p>
          <a:r>
            <a:rPr lang="en-US" sz="2000" dirty="0"/>
            <a:t>Rooted in APOS (Action-Process-Object-Schema) theory.</a:t>
          </a:r>
        </a:p>
      </dgm:t>
    </dgm:pt>
    <dgm:pt modelId="{A8C729CB-DD3B-4A11-BFAF-C997DACDA048}" type="sibTrans" cxnId="{CC705B31-E834-403C-9000-02462DDE3D15}">
      <dgm:prSet/>
      <dgm:spPr/>
      <dgm:t>
        <a:bodyPr/>
        <a:lstStyle/>
        <a:p>
          <a:endParaRPr lang="en-US" sz="1600"/>
        </a:p>
      </dgm:t>
    </dgm:pt>
    <dgm:pt modelId="{31BC022B-B7F5-42E7-9250-F754651FB2F0}" type="parTrans" cxnId="{CC705B31-E834-403C-9000-02462DDE3D15}">
      <dgm:prSet/>
      <dgm:spPr/>
      <dgm:t>
        <a:bodyPr/>
        <a:lstStyle/>
        <a:p>
          <a:endParaRPr lang="en-US" sz="1600"/>
        </a:p>
      </dgm:t>
    </dgm:pt>
    <dgm:pt modelId="{3C7085CE-3C10-4AB3-B725-617E84FF1F31}">
      <dgm:prSet custT="1"/>
      <dgm:spPr/>
      <dgm:t>
        <a:bodyPr/>
        <a:lstStyle/>
        <a:p>
          <a:r>
            <a:rPr lang="en-US" sz="2000" b="1" dirty="0"/>
            <a:t>Genetic Decomposition </a:t>
          </a:r>
          <a:r>
            <a:rPr lang="en-US" sz="2000" b="0" dirty="0"/>
            <a:t>of mental processes involved in learning implicit differentiation. </a:t>
          </a:r>
        </a:p>
      </dgm:t>
    </dgm:pt>
    <dgm:pt modelId="{1D0B393E-A794-48F4-9749-01C3D658E969}" type="sibTrans" cxnId="{46A75430-E3B4-41EB-A98B-280457D06758}">
      <dgm:prSet/>
      <dgm:spPr/>
      <dgm:t>
        <a:bodyPr/>
        <a:lstStyle/>
        <a:p>
          <a:endParaRPr lang="en-US" sz="1600"/>
        </a:p>
      </dgm:t>
    </dgm:pt>
    <dgm:pt modelId="{E2651456-DF1D-4DDD-9A9D-518A4E1C7F82}" type="parTrans" cxnId="{46A75430-E3B4-41EB-A98B-280457D06758}">
      <dgm:prSet/>
      <dgm:spPr/>
      <dgm:t>
        <a:bodyPr/>
        <a:lstStyle/>
        <a:p>
          <a:endParaRPr lang="en-US" sz="1600"/>
        </a:p>
      </dgm:t>
    </dgm:pt>
    <dgm:pt modelId="{54F6E2C0-E299-4974-8936-007072592589}">
      <dgm:prSet custT="1"/>
      <dgm:spPr/>
      <dgm:t>
        <a:bodyPr/>
        <a:lstStyle/>
        <a:p>
          <a:r>
            <a:rPr lang="en-US" sz="2000" b="0" dirty="0"/>
            <a:t>Emphasis on symbolic-graphic connections.</a:t>
          </a:r>
        </a:p>
      </dgm:t>
    </dgm:pt>
    <dgm:pt modelId="{ADEDD725-86F4-4438-8C78-AF89E9E8B4DF}" type="sibTrans" cxnId="{F0600F6D-2BA8-4AFF-BF49-67F7B92E7CD2}">
      <dgm:prSet/>
      <dgm:spPr/>
      <dgm:t>
        <a:bodyPr/>
        <a:lstStyle/>
        <a:p>
          <a:endParaRPr lang="en-US" sz="1600"/>
        </a:p>
      </dgm:t>
    </dgm:pt>
    <dgm:pt modelId="{AFC22B17-6F35-4A1F-86B6-F21FE16853EF}" type="parTrans" cxnId="{F0600F6D-2BA8-4AFF-BF49-67F7B92E7CD2}">
      <dgm:prSet/>
      <dgm:spPr/>
      <dgm:t>
        <a:bodyPr/>
        <a:lstStyle/>
        <a:p>
          <a:endParaRPr lang="en-US" sz="1600"/>
        </a:p>
      </dgm:t>
    </dgm:pt>
    <dgm:pt modelId="{5B960277-22D0-45F6-8E41-50DBBFB7345F}">
      <dgm:prSet custT="1"/>
      <dgm:spPr/>
      <dgm:t>
        <a:bodyPr/>
        <a:lstStyle/>
        <a:p>
          <a:r>
            <a:rPr lang="en-US" sz="2000" b="0" dirty="0"/>
            <a:t>Intervention: Computer-based activities, class discussions, exercises.   </a:t>
          </a:r>
        </a:p>
      </dgm:t>
    </dgm:pt>
    <dgm:pt modelId="{096EC7A4-1DCA-4256-99AA-6A9CC0216439}" type="sibTrans" cxnId="{6220A0EE-4605-4D3E-B904-8548035F6A6C}">
      <dgm:prSet/>
      <dgm:spPr/>
      <dgm:t>
        <a:bodyPr/>
        <a:lstStyle/>
        <a:p>
          <a:endParaRPr lang="en-US" sz="1600"/>
        </a:p>
      </dgm:t>
    </dgm:pt>
    <dgm:pt modelId="{C007DD6F-21EA-4B38-ACE4-B31EC9E3E7D9}" type="parTrans" cxnId="{6220A0EE-4605-4D3E-B904-8548035F6A6C}">
      <dgm:prSet/>
      <dgm:spPr/>
      <dgm:t>
        <a:bodyPr/>
        <a:lstStyle/>
        <a:p>
          <a:endParaRPr lang="en-US" sz="1600"/>
        </a:p>
      </dgm:t>
    </dgm:pt>
    <dgm:pt modelId="{0CF91195-B235-4AF9-B0A3-0C90775F007B}">
      <dgm:prSet custT="1"/>
      <dgm:spPr/>
      <dgm:t>
        <a:bodyPr/>
        <a:lstStyle/>
        <a:p>
          <a:r>
            <a:rPr lang="en-US" sz="2000" b="0" dirty="0"/>
            <a:t>Participants: former Calculus I students. </a:t>
          </a:r>
        </a:p>
      </dgm:t>
    </dgm:pt>
    <dgm:pt modelId="{47A85417-CBF7-496B-8B6C-88E307BBF128}" type="sibTrans" cxnId="{6D420B36-42E0-49BC-8D0F-CB02A8D01BBB}">
      <dgm:prSet/>
      <dgm:spPr/>
      <dgm:t>
        <a:bodyPr/>
        <a:lstStyle/>
        <a:p>
          <a:endParaRPr lang="en-US" sz="1600"/>
        </a:p>
      </dgm:t>
    </dgm:pt>
    <dgm:pt modelId="{DD0D40CA-860A-4004-A6E9-BC8A02E7A1B1}" type="parTrans" cxnId="{6D420B36-42E0-49BC-8D0F-CB02A8D01BBB}">
      <dgm:prSet/>
      <dgm:spPr/>
      <dgm:t>
        <a:bodyPr/>
        <a:lstStyle/>
        <a:p>
          <a:endParaRPr lang="en-US" sz="1600"/>
        </a:p>
      </dgm:t>
    </dgm:pt>
    <dgm:pt modelId="{04AE2EC7-1A70-4B40-B689-8DF8EF7A05DD}">
      <dgm:prSet custT="1"/>
      <dgm:spPr/>
      <dgm:t>
        <a:bodyPr/>
        <a:lstStyle/>
        <a:p>
          <a:r>
            <a:rPr lang="en-US" sz="2000" dirty="0"/>
            <a:t>Rooted in the concept of </a:t>
          </a:r>
          <a:r>
            <a:rPr lang="en-US" sz="2000" dirty="0" err="1"/>
            <a:t>multivariation</a:t>
          </a:r>
          <a:r>
            <a:rPr lang="en-US" sz="2000" dirty="0"/>
            <a:t>.</a:t>
          </a:r>
        </a:p>
      </dgm:t>
    </dgm:pt>
    <dgm:pt modelId="{FF32402B-790F-41B7-9E27-9687F4B2B92E}" type="sibTrans" cxnId="{855006A5-E337-47AD-833A-ADDFA1A84C1F}">
      <dgm:prSet/>
      <dgm:spPr/>
      <dgm:t>
        <a:bodyPr/>
        <a:lstStyle/>
        <a:p>
          <a:endParaRPr lang="en-US" sz="1600"/>
        </a:p>
      </dgm:t>
    </dgm:pt>
    <dgm:pt modelId="{442D74E9-7F1D-4A34-A1E9-9D11424E1F0E}" type="parTrans" cxnId="{855006A5-E337-47AD-833A-ADDFA1A84C1F}">
      <dgm:prSet/>
      <dgm:spPr/>
      <dgm:t>
        <a:bodyPr/>
        <a:lstStyle/>
        <a:p>
          <a:endParaRPr lang="en-US" sz="1600"/>
        </a:p>
      </dgm:t>
    </dgm:pt>
    <dgm:pt modelId="{0672AAC7-F630-4ACA-AECF-D71B40544F9F}">
      <dgm:prSet custT="1"/>
      <dgm:spPr/>
      <dgm:t>
        <a:bodyPr/>
        <a:lstStyle/>
        <a:p>
          <a:r>
            <a:rPr lang="en-US" sz="2000" b="1" dirty="0">
              <a:latin typeface="Source Sans Pro"/>
              <a:ea typeface="Source Sans Pro"/>
            </a:rPr>
            <a:t>Hypothetical Learning Trajectory </a:t>
          </a:r>
          <a:r>
            <a:rPr lang="en-US" sz="2000" b="0" dirty="0">
              <a:latin typeface="Source Sans Pro"/>
              <a:ea typeface="Source Sans Pro"/>
            </a:rPr>
            <a:t>(</a:t>
          </a:r>
          <a:r>
            <a:rPr lang="en-US" sz="2000" dirty="0"/>
            <a:t>Simon, 1995) of implicit differentiation.</a:t>
          </a:r>
        </a:p>
      </dgm:t>
    </dgm:pt>
    <dgm:pt modelId="{59937D89-A277-428D-A78D-80F34B7AE683}" type="sibTrans" cxnId="{678F1F6D-D66D-4FFB-B73E-13AC8D2C5D31}">
      <dgm:prSet/>
      <dgm:spPr/>
      <dgm:t>
        <a:bodyPr/>
        <a:lstStyle/>
        <a:p>
          <a:endParaRPr lang="en-US" sz="1600"/>
        </a:p>
      </dgm:t>
    </dgm:pt>
    <dgm:pt modelId="{17A2FF38-8C9D-4332-A133-3BA7DA372C01}" type="parTrans" cxnId="{678F1F6D-D66D-4FFB-B73E-13AC8D2C5D31}">
      <dgm:prSet/>
      <dgm:spPr/>
      <dgm:t>
        <a:bodyPr/>
        <a:lstStyle/>
        <a:p>
          <a:endParaRPr lang="en-US" sz="1600"/>
        </a:p>
      </dgm:t>
    </dgm:pt>
    <dgm:pt modelId="{7FAFB5D7-1456-474A-8EFA-4BED55E4A4BA}">
      <dgm:prSet custT="1"/>
      <dgm:spPr/>
      <dgm:t>
        <a:bodyPr/>
        <a:lstStyle/>
        <a:p>
          <a:r>
            <a:rPr lang="en-US" sz="2000" b="1" dirty="0">
              <a:latin typeface="Source Sans Pro"/>
              <a:ea typeface="Source Sans Pro"/>
            </a:rPr>
            <a:t> </a:t>
          </a:r>
          <a:r>
            <a:rPr lang="en-US" sz="2000" b="0" dirty="0">
              <a:latin typeface="Source Sans Pro"/>
              <a:ea typeface="Source Sans Pro"/>
            </a:rPr>
            <a:t>Emphasis on c</a:t>
          </a:r>
          <a:r>
            <a:rPr lang="en-US" sz="2000" b="0" dirty="0"/>
            <a:t>ombining </a:t>
          </a:r>
          <a:r>
            <a:rPr lang="en-US" sz="2000" dirty="0"/>
            <a:t>chain rule, related rates and implicit differentiation, and applications.</a:t>
          </a:r>
        </a:p>
      </dgm:t>
    </dgm:pt>
    <dgm:pt modelId="{FD1E6367-C466-44CA-9922-2E4950678AF4}" type="sibTrans" cxnId="{5C200107-EF0D-47DF-A629-CBC54CD3C407}">
      <dgm:prSet/>
      <dgm:spPr/>
      <dgm:t>
        <a:bodyPr/>
        <a:lstStyle/>
        <a:p>
          <a:endParaRPr lang="en-US" sz="1600"/>
        </a:p>
      </dgm:t>
    </dgm:pt>
    <dgm:pt modelId="{59D39C37-6C20-4185-906B-111BFA6AE90D}" type="parTrans" cxnId="{5C200107-EF0D-47DF-A629-CBC54CD3C407}">
      <dgm:prSet/>
      <dgm:spPr/>
      <dgm:t>
        <a:bodyPr/>
        <a:lstStyle/>
        <a:p>
          <a:endParaRPr lang="en-US" sz="1600"/>
        </a:p>
      </dgm:t>
    </dgm:pt>
    <dgm:pt modelId="{6094F203-B5DC-4017-97D0-288F11DFE03E}">
      <dgm:prSet custT="1"/>
      <dgm:spPr/>
      <dgm:t>
        <a:bodyPr/>
        <a:lstStyle/>
        <a:p>
          <a:r>
            <a:rPr lang="en-US" sz="2000" dirty="0"/>
            <a:t>Teaching experiment with students who have not learned calculus.</a:t>
          </a:r>
        </a:p>
      </dgm:t>
    </dgm:pt>
    <dgm:pt modelId="{1A290706-8BC8-4A52-B1FF-EA0096BD8955}" type="sibTrans" cxnId="{383E5A94-054E-4ACF-AD3A-CE43F9CD2A18}">
      <dgm:prSet/>
      <dgm:spPr/>
      <dgm:t>
        <a:bodyPr/>
        <a:lstStyle/>
        <a:p>
          <a:endParaRPr lang="en-US" sz="1600"/>
        </a:p>
      </dgm:t>
    </dgm:pt>
    <dgm:pt modelId="{A9EEB311-F8F9-4EC7-82DB-AA256C2E7859}" type="parTrans" cxnId="{383E5A94-054E-4ACF-AD3A-CE43F9CD2A18}">
      <dgm:prSet/>
      <dgm:spPr/>
      <dgm:t>
        <a:bodyPr/>
        <a:lstStyle/>
        <a:p>
          <a:endParaRPr lang="en-US" sz="1600"/>
        </a:p>
      </dgm:t>
    </dgm:pt>
    <dgm:pt modelId="{607F40E0-835F-40D1-B170-451F5CB54289}">
      <dgm:prSet custT="1"/>
      <dgm:spPr/>
      <dgm:t>
        <a:bodyPr/>
        <a:lstStyle/>
        <a:p>
          <a:r>
            <a:rPr lang="en-US" sz="2000" dirty="0"/>
            <a:t>Participants: students with no prior calculus knowledge. </a:t>
          </a:r>
        </a:p>
      </dgm:t>
    </dgm:pt>
    <dgm:pt modelId="{3FE77A9B-423E-496C-94C9-0333695E2233}" type="parTrans" cxnId="{3AA21305-DFF6-4411-895B-B6998035BC0E}">
      <dgm:prSet/>
      <dgm:spPr/>
      <dgm:t>
        <a:bodyPr/>
        <a:lstStyle/>
        <a:p>
          <a:endParaRPr lang="en-US" sz="1600"/>
        </a:p>
      </dgm:t>
    </dgm:pt>
    <dgm:pt modelId="{00EB4784-6600-4666-B808-77B2319C50B6}" type="sibTrans" cxnId="{3AA21305-DFF6-4411-895B-B6998035BC0E}">
      <dgm:prSet/>
      <dgm:spPr/>
      <dgm:t>
        <a:bodyPr/>
        <a:lstStyle/>
        <a:p>
          <a:endParaRPr lang="en-US" sz="1600"/>
        </a:p>
      </dgm:t>
    </dgm:pt>
    <dgm:pt modelId="{A94BEEE8-42B2-4079-9FC9-940900747C63}" type="pres">
      <dgm:prSet presAssocID="{30FC5506-42D6-4D86-87B1-C5FB420FD390}" presName="Name0" presStyleCnt="0">
        <dgm:presLayoutVars>
          <dgm:dir/>
          <dgm:animLvl val="lvl"/>
          <dgm:resizeHandles val="exact"/>
        </dgm:presLayoutVars>
      </dgm:prSet>
      <dgm:spPr/>
    </dgm:pt>
    <dgm:pt modelId="{5EAA41A9-3A4D-45F9-B2C8-17249FA56508}" type="pres">
      <dgm:prSet presAssocID="{4CEC17F3-7D20-486D-9276-1C6386601C0F}" presName="composite" presStyleCnt="0"/>
      <dgm:spPr/>
    </dgm:pt>
    <dgm:pt modelId="{CB73EAC2-4C9E-4D74-A196-A7A70242BF7B}" type="pres">
      <dgm:prSet presAssocID="{4CEC17F3-7D20-486D-9276-1C6386601C0F}" presName="parTx" presStyleLbl="alignNode1" presStyleIdx="0" presStyleCnt="2">
        <dgm:presLayoutVars>
          <dgm:chMax val="0"/>
          <dgm:chPref val="0"/>
          <dgm:bulletEnabled val="1"/>
        </dgm:presLayoutVars>
      </dgm:prSet>
      <dgm:spPr/>
    </dgm:pt>
    <dgm:pt modelId="{9660BFFA-7FE5-4E7E-9B80-F335D3D33546}" type="pres">
      <dgm:prSet presAssocID="{4CEC17F3-7D20-486D-9276-1C6386601C0F}" presName="desTx" presStyleLbl="alignAccFollowNode1" presStyleIdx="0" presStyleCnt="2">
        <dgm:presLayoutVars>
          <dgm:bulletEnabled val="1"/>
        </dgm:presLayoutVars>
      </dgm:prSet>
      <dgm:spPr/>
    </dgm:pt>
    <dgm:pt modelId="{9D2F7CA2-9AF0-4D17-AA60-13A577BCF8E0}" type="pres">
      <dgm:prSet presAssocID="{F8B10052-C245-455B-8ABA-E53D27613428}" presName="space" presStyleCnt="0"/>
      <dgm:spPr/>
    </dgm:pt>
    <dgm:pt modelId="{147EA9CF-88D3-436A-8291-7A76B5995D5E}" type="pres">
      <dgm:prSet presAssocID="{782302B4-2527-4BAA-A8C9-0EE10B704FF8}" presName="composite" presStyleCnt="0"/>
      <dgm:spPr/>
    </dgm:pt>
    <dgm:pt modelId="{C3DB426C-963C-49C9-BA55-001E406F7CBA}" type="pres">
      <dgm:prSet presAssocID="{782302B4-2527-4BAA-A8C9-0EE10B704FF8}" presName="parTx" presStyleLbl="alignNode1" presStyleIdx="1" presStyleCnt="2">
        <dgm:presLayoutVars>
          <dgm:chMax val="0"/>
          <dgm:chPref val="0"/>
          <dgm:bulletEnabled val="1"/>
        </dgm:presLayoutVars>
      </dgm:prSet>
      <dgm:spPr/>
    </dgm:pt>
    <dgm:pt modelId="{4EB5766B-B115-4684-9F6A-3D4D97D4E276}" type="pres">
      <dgm:prSet presAssocID="{782302B4-2527-4BAA-A8C9-0EE10B704FF8}" presName="desTx" presStyleLbl="alignAccFollowNode1" presStyleIdx="1" presStyleCnt="2" custLinFactNeighborX="-148">
        <dgm:presLayoutVars>
          <dgm:bulletEnabled val="1"/>
        </dgm:presLayoutVars>
      </dgm:prSet>
      <dgm:spPr/>
    </dgm:pt>
  </dgm:ptLst>
  <dgm:cxnLst>
    <dgm:cxn modelId="{3AA21305-DFF6-4411-895B-B6998035BC0E}" srcId="{782302B4-2527-4BAA-A8C9-0EE10B704FF8}" destId="{607F40E0-835F-40D1-B170-451F5CB54289}" srcOrd="4" destOrd="0" parTransId="{3FE77A9B-423E-496C-94C9-0333695E2233}" sibTransId="{00EB4784-6600-4666-B808-77B2319C50B6}"/>
    <dgm:cxn modelId="{5C200107-EF0D-47DF-A629-CBC54CD3C407}" srcId="{782302B4-2527-4BAA-A8C9-0EE10B704FF8}" destId="{7FAFB5D7-1456-474A-8EFA-4BED55E4A4BA}" srcOrd="2" destOrd="0" parTransId="{59D39C37-6C20-4185-906B-111BFA6AE90D}" sibTransId="{FD1E6367-C466-44CA-9922-2E4950678AF4}"/>
    <dgm:cxn modelId="{9FF77F10-CF42-47E9-B743-ABB2E3144648}" type="presOf" srcId="{0CF91195-B235-4AF9-B0A3-0C90775F007B}" destId="{9660BFFA-7FE5-4E7E-9B80-F335D3D33546}" srcOrd="0" destOrd="4" presId="urn:microsoft.com/office/officeart/2005/8/layout/hList1"/>
    <dgm:cxn modelId="{468E4511-0FE8-40A0-8BEC-408ABA440734}" srcId="{30FC5506-42D6-4D86-87B1-C5FB420FD390}" destId="{782302B4-2527-4BAA-A8C9-0EE10B704FF8}" srcOrd="1" destOrd="0" parTransId="{1B65E93C-2850-4ECD-8500-B78478B55C6C}" sibTransId="{84FF758E-ED69-4A8D-8CFD-4AE90DDF9C6C}"/>
    <dgm:cxn modelId="{D6BED727-575B-4B28-A20D-640992FFDC66}" type="presOf" srcId="{04AE2EC7-1A70-4B40-B689-8DF8EF7A05DD}" destId="{4EB5766B-B115-4684-9F6A-3D4D97D4E276}" srcOrd="0" destOrd="0" presId="urn:microsoft.com/office/officeart/2005/8/layout/hList1"/>
    <dgm:cxn modelId="{46A75430-E3B4-41EB-A98B-280457D06758}" srcId="{4CEC17F3-7D20-486D-9276-1C6386601C0F}" destId="{3C7085CE-3C10-4AB3-B725-617E84FF1F31}" srcOrd="1" destOrd="0" parTransId="{E2651456-DF1D-4DDD-9A9D-518A4E1C7F82}" sibTransId="{1D0B393E-A794-48F4-9749-01C3D658E969}"/>
    <dgm:cxn modelId="{CC705B31-E834-403C-9000-02462DDE3D15}" srcId="{4CEC17F3-7D20-486D-9276-1C6386601C0F}" destId="{3FAE32BE-9E0B-49D4-BC16-806FE8549E8E}" srcOrd="0" destOrd="0" parTransId="{31BC022B-B7F5-42E7-9250-F754651FB2F0}" sibTransId="{A8C729CB-DD3B-4A11-BFAF-C997DACDA048}"/>
    <dgm:cxn modelId="{6D420B36-42E0-49BC-8D0F-CB02A8D01BBB}" srcId="{4CEC17F3-7D20-486D-9276-1C6386601C0F}" destId="{0CF91195-B235-4AF9-B0A3-0C90775F007B}" srcOrd="4" destOrd="0" parTransId="{DD0D40CA-860A-4004-A6E9-BC8A02E7A1B1}" sibTransId="{47A85417-CBF7-496B-8B6C-88E307BBF128}"/>
    <dgm:cxn modelId="{C0F07C41-1B50-489C-B459-E6B869997B43}" type="presOf" srcId="{4CEC17F3-7D20-486D-9276-1C6386601C0F}" destId="{CB73EAC2-4C9E-4D74-A196-A7A70242BF7B}" srcOrd="0" destOrd="0" presId="urn:microsoft.com/office/officeart/2005/8/layout/hList1"/>
    <dgm:cxn modelId="{F0600F6D-2BA8-4AFF-BF49-67F7B92E7CD2}" srcId="{4CEC17F3-7D20-486D-9276-1C6386601C0F}" destId="{54F6E2C0-E299-4974-8936-007072592589}" srcOrd="2" destOrd="0" parTransId="{AFC22B17-6F35-4A1F-86B6-F21FE16853EF}" sibTransId="{ADEDD725-86F4-4438-8C78-AF89E9E8B4DF}"/>
    <dgm:cxn modelId="{678F1F6D-D66D-4FFB-B73E-13AC8D2C5D31}" srcId="{782302B4-2527-4BAA-A8C9-0EE10B704FF8}" destId="{0672AAC7-F630-4ACA-AECF-D71B40544F9F}" srcOrd="1" destOrd="0" parTransId="{17A2FF38-8C9D-4332-A133-3BA7DA372C01}" sibTransId="{59937D89-A277-428D-A78D-80F34B7AE683}"/>
    <dgm:cxn modelId="{18B13A4F-A24A-479C-BD31-F0B530FFCF98}" type="presOf" srcId="{7FAFB5D7-1456-474A-8EFA-4BED55E4A4BA}" destId="{4EB5766B-B115-4684-9F6A-3D4D97D4E276}" srcOrd="0" destOrd="2" presId="urn:microsoft.com/office/officeart/2005/8/layout/hList1"/>
    <dgm:cxn modelId="{383E5A94-054E-4ACF-AD3A-CE43F9CD2A18}" srcId="{782302B4-2527-4BAA-A8C9-0EE10B704FF8}" destId="{6094F203-B5DC-4017-97D0-288F11DFE03E}" srcOrd="3" destOrd="0" parTransId="{A9EEB311-F8F9-4EC7-82DB-AA256C2E7859}" sibTransId="{1A290706-8BC8-4A52-B1FF-EA0096BD8955}"/>
    <dgm:cxn modelId="{BC5CBD9D-643A-4E8F-A6DB-920B03CF1B8B}" type="presOf" srcId="{607F40E0-835F-40D1-B170-451F5CB54289}" destId="{4EB5766B-B115-4684-9F6A-3D4D97D4E276}" srcOrd="0" destOrd="4" presId="urn:microsoft.com/office/officeart/2005/8/layout/hList1"/>
    <dgm:cxn modelId="{855006A5-E337-47AD-833A-ADDFA1A84C1F}" srcId="{782302B4-2527-4BAA-A8C9-0EE10B704FF8}" destId="{04AE2EC7-1A70-4B40-B689-8DF8EF7A05DD}" srcOrd="0" destOrd="0" parTransId="{442D74E9-7F1D-4A34-A1E9-9D11424E1F0E}" sibTransId="{FF32402B-790F-41B7-9E27-9687F4B2B92E}"/>
    <dgm:cxn modelId="{CD613DAA-8387-4EF4-A2B7-C6596D69A061}" type="presOf" srcId="{3FAE32BE-9E0B-49D4-BC16-806FE8549E8E}" destId="{9660BFFA-7FE5-4E7E-9B80-F335D3D33546}" srcOrd="0" destOrd="0" presId="urn:microsoft.com/office/officeart/2005/8/layout/hList1"/>
    <dgm:cxn modelId="{CEF980B1-9133-4388-8707-83DD2478FA10}" srcId="{30FC5506-42D6-4D86-87B1-C5FB420FD390}" destId="{4CEC17F3-7D20-486D-9276-1C6386601C0F}" srcOrd="0" destOrd="0" parTransId="{718EC5E9-40F0-45B1-B1E7-53DB2CCB0583}" sibTransId="{F8B10052-C245-455B-8ABA-E53D27613428}"/>
    <dgm:cxn modelId="{05AF2BB4-60A7-4AE4-AC69-C85201E51C9A}" type="presOf" srcId="{5B960277-22D0-45F6-8E41-50DBBFB7345F}" destId="{9660BFFA-7FE5-4E7E-9B80-F335D3D33546}" srcOrd="0" destOrd="3" presId="urn:microsoft.com/office/officeart/2005/8/layout/hList1"/>
    <dgm:cxn modelId="{005573D4-3590-4936-9ABC-F82C0C6A7098}" type="presOf" srcId="{6094F203-B5DC-4017-97D0-288F11DFE03E}" destId="{4EB5766B-B115-4684-9F6A-3D4D97D4E276}" srcOrd="0" destOrd="3" presId="urn:microsoft.com/office/officeart/2005/8/layout/hList1"/>
    <dgm:cxn modelId="{6CE7A3D9-AD13-4485-BC42-0A2DE3B855A8}" type="presOf" srcId="{3C7085CE-3C10-4AB3-B725-617E84FF1F31}" destId="{9660BFFA-7FE5-4E7E-9B80-F335D3D33546}" srcOrd="0" destOrd="1" presId="urn:microsoft.com/office/officeart/2005/8/layout/hList1"/>
    <dgm:cxn modelId="{E29356DA-AA6A-48DA-87C0-817688970354}" type="presOf" srcId="{0672AAC7-F630-4ACA-AECF-D71B40544F9F}" destId="{4EB5766B-B115-4684-9F6A-3D4D97D4E276}" srcOrd="0" destOrd="1" presId="urn:microsoft.com/office/officeart/2005/8/layout/hList1"/>
    <dgm:cxn modelId="{ECC384DA-DC25-4D5F-B21A-0612F6138F64}" type="presOf" srcId="{30FC5506-42D6-4D86-87B1-C5FB420FD390}" destId="{A94BEEE8-42B2-4079-9FC9-940900747C63}" srcOrd="0" destOrd="0" presId="urn:microsoft.com/office/officeart/2005/8/layout/hList1"/>
    <dgm:cxn modelId="{84DDB3E8-ED16-4659-BEC4-C129BA64F99F}" type="presOf" srcId="{782302B4-2527-4BAA-A8C9-0EE10B704FF8}" destId="{C3DB426C-963C-49C9-BA55-001E406F7CBA}" srcOrd="0" destOrd="0" presId="urn:microsoft.com/office/officeart/2005/8/layout/hList1"/>
    <dgm:cxn modelId="{6220A0EE-4605-4D3E-B904-8548035F6A6C}" srcId="{4CEC17F3-7D20-486D-9276-1C6386601C0F}" destId="{5B960277-22D0-45F6-8E41-50DBBFB7345F}" srcOrd="3" destOrd="0" parTransId="{C007DD6F-21EA-4B38-ACE4-B31EC9E3E7D9}" sibTransId="{096EC7A4-1DCA-4256-99AA-6A9CC0216439}"/>
    <dgm:cxn modelId="{B92491F5-59F2-4494-B9FF-3659A18266EA}" type="presOf" srcId="{54F6E2C0-E299-4974-8936-007072592589}" destId="{9660BFFA-7FE5-4E7E-9B80-F335D3D33546}" srcOrd="0" destOrd="2" presId="urn:microsoft.com/office/officeart/2005/8/layout/hList1"/>
    <dgm:cxn modelId="{697609D6-AE5E-44D9-9D18-3932BCE8F417}" type="presParOf" srcId="{A94BEEE8-42B2-4079-9FC9-940900747C63}" destId="{5EAA41A9-3A4D-45F9-B2C8-17249FA56508}" srcOrd="0" destOrd="0" presId="urn:microsoft.com/office/officeart/2005/8/layout/hList1"/>
    <dgm:cxn modelId="{DBF334D4-A86D-41E3-976E-25CAE9CDCB80}" type="presParOf" srcId="{5EAA41A9-3A4D-45F9-B2C8-17249FA56508}" destId="{CB73EAC2-4C9E-4D74-A196-A7A70242BF7B}" srcOrd="0" destOrd="0" presId="urn:microsoft.com/office/officeart/2005/8/layout/hList1"/>
    <dgm:cxn modelId="{3FAE1360-BC35-47FA-8432-5421F7948F35}" type="presParOf" srcId="{5EAA41A9-3A4D-45F9-B2C8-17249FA56508}" destId="{9660BFFA-7FE5-4E7E-9B80-F335D3D33546}" srcOrd="1" destOrd="0" presId="urn:microsoft.com/office/officeart/2005/8/layout/hList1"/>
    <dgm:cxn modelId="{9A38E241-6C9E-4085-B2A7-847549709B3E}" type="presParOf" srcId="{A94BEEE8-42B2-4079-9FC9-940900747C63}" destId="{9D2F7CA2-9AF0-4D17-AA60-13A577BCF8E0}" srcOrd="1" destOrd="0" presId="urn:microsoft.com/office/officeart/2005/8/layout/hList1"/>
    <dgm:cxn modelId="{CCF3D939-58CB-4443-9102-FE20D78E5A0D}" type="presParOf" srcId="{A94BEEE8-42B2-4079-9FC9-940900747C63}" destId="{147EA9CF-88D3-436A-8291-7A76B5995D5E}" srcOrd="2" destOrd="0" presId="urn:microsoft.com/office/officeart/2005/8/layout/hList1"/>
    <dgm:cxn modelId="{6CD29F90-2313-404C-AB9D-6175D7880CD7}" type="presParOf" srcId="{147EA9CF-88D3-436A-8291-7A76B5995D5E}" destId="{C3DB426C-963C-49C9-BA55-001E406F7CBA}" srcOrd="0" destOrd="0" presId="urn:microsoft.com/office/officeart/2005/8/layout/hList1"/>
    <dgm:cxn modelId="{F3193F60-4BD4-4310-B2AB-3A591BA6D4CB}" type="presParOf" srcId="{147EA9CF-88D3-436A-8291-7A76B5995D5E}" destId="{4EB5766B-B115-4684-9F6A-3D4D97D4E27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8E2D5-E38B-4E64-BA36-0585D0C3D70D}">
      <dsp:nvSpPr>
        <dsp:cNvPr id="0" name=""/>
        <dsp:cNvSpPr/>
      </dsp:nvSpPr>
      <dsp:spPr>
        <a:xfrm>
          <a:off x="0" y="0"/>
          <a:ext cx="7704814" cy="10000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 2016, Speer and Kung highlighted the </a:t>
          </a:r>
          <a:r>
            <a:rPr lang="en-US" sz="2400" b="1" kern="1200" dirty="0"/>
            <a:t>lack of research </a:t>
          </a:r>
          <a:r>
            <a:rPr lang="en-US" sz="2400" kern="1200" dirty="0"/>
            <a:t>in implicit differentiation.</a:t>
          </a:r>
        </a:p>
      </dsp:txBody>
      <dsp:txXfrm>
        <a:off x="29291" y="29291"/>
        <a:ext cx="6541167" cy="941476"/>
      </dsp:txXfrm>
    </dsp:sp>
    <dsp:sp modelId="{538CAFF4-E420-4E71-B64B-2F478D7DEDDD}">
      <dsp:nvSpPr>
        <dsp:cNvPr id="0" name=""/>
        <dsp:cNvSpPr/>
      </dsp:nvSpPr>
      <dsp:spPr>
        <a:xfrm>
          <a:off x="645278" y="1181887"/>
          <a:ext cx="7704814" cy="10000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 response, some researchers characterized student difficulties with this subject (Chu 2019, </a:t>
          </a:r>
          <a:r>
            <a:rPr lang="en-US" sz="2400" kern="1200" dirty="0" err="1"/>
            <a:t>Kandell</a:t>
          </a:r>
          <a:r>
            <a:rPr lang="en-US" sz="2400" kern="1200" dirty="0"/>
            <a:t> 2021).</a:t>
          </a:r>
        </a:p>
      </dsp:txBody>
      <dsp:txXfrm>
        <a:off x="674569" y="1211178"/>
        <a:ext cx="6350915" cy="941476"/>
      </dsp:txXfrm>
    </dsp:sp>
    <dsp:sp modelId="{C9D95F89-C631-45AD-A77C-BC110A1CED95}">
      <dsp:nvSpPr>
        <dsp:cNvPr id="0" name=""/>
        <dsp:cNvSpPr/>
      </dsp:nvSpPr>
      <dsp:spPr>
        <a:xfrm>
          <a:off x="1280925" y="2363775"/>
          <a:ext cx="7704814" cy="10000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Others unpacked what is entailed in understanding implicit differentiation (Mirin &amp; Zazkis 2019, Borji &amp; Martinez-Planell 2019, 2020).</a:t>
          </a:r>
        </a:p>
      </dsp:txBody>
      <dsp:txXfrm>
        <a:off x="1310216" y="2393066"/>
        <a:ext cx="6360546" cy="941476"/>
      </dsp:txXfrm>
    </dsp:sp>
    <dsp:sp modelId="{188350BF-39C1-4E6F-B97A-47E686D9BE7C}">
      <dsp:nvSpPr>
        <dsp:cNvPr id="0" name=""/>
        <dsp:cNvSpPr/>
      </dsp:nvSpPr>
      <dsp:spPr>
        <a:xfrm>
          <a:off x="1926203" y="3545663"/>
          <a:ext cx="7704814" cy="10000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Jeppson (2019) </a:t>
          </a:r>
          <a:r>
            <a:rPr lang="en-US" sz="2400" kern="1200" dirty="0"/>
            <a:t>and </a:t>
          </a:r>
          <a:r>
            <a:rPr lang="en-US" sz="2400" b="0" kern="1200" dirty="0" err="1"/>
            <a:t>Borji</a:t>
          </a:r>
          <a:r>
            <a:rPr lang="en-US" sz="2400" b="0" kern="1200" dirty="0"/>
            <a:t> &amp; Martinez-</a:t>
          </a:r>
          <a:r>
            <a:rPr lang="en-US" sz="2400" b="0" kern="1200" dirty="0" err="1"/>
            <a:t>Plannel</a:t>
          </a:r>
          <a:r>
            <a:rPr lang="en-US" sz="2400" b="0" kern="1200" dirty="0"/>
            <a:t> (2019) </a:t>
          </a:r>
          <a:r>
            <a:rPr lang="en-US" sz="2400" kern="1200" dirty="0"/>
            <a:t>created </a:t>
          </a:r>
          <a:r>
            <a:rPr lang="en-US" sz="2400" b="1" kern="1200" dirty="0"/>
            <a:t>interventions</a:t>
          </a:r>
          <a:r>
            <a:rPr lang="en-US" sz="2400" kern="1200" dirty="0"/>
            <a:t> to address student difficulties with implicit differentiation.</a:t>
          </a:r>
        </a:p>
      </dsp:txBody>
      <dsp:txXfrm>
        <a:off x="1955494" y="3574954"/>
        <a:ext cx="6350915" cy="941476"/>
      </dsp:txXfrm>
    </dsp:sp>
    <dsp:sp modelId="{FBC79EEA-6F96-4412-BAD5-19049ACCD35F}">
      <dsp:nvSpPr>
        <dsp:cNvPr id="0" name=""/>
        <dsp:cNvSpPr/>
      </dsp:nvSpPr>
      <dsp:spPr>
        <a:xfrm>
          <a:off x="7054776" y="765954"/>
          <a:ext cx="650038" cy="65003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201035" y="765954"/>
        <a:ext cx="357520" cy="489154"/>
      </dsp:txXfrm>
    </dsp:sp>
    <dsp:sp modelId="{156F36C7-D6A0-4029-8E9F-E1984426CEA3}">
      <dsp:nvSpPr>
        <dsp:cNvPr id="0" name=""/>
        <dsp:cNvSpPr/>
      </dsp:nvSpPr>
      <dsp:spPr>
        <a:xfrm>
          <a:off x="7700054" y="1947841"/>
          <a:ext cx="650038" cy="65003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846313" y="1947841"/>
        <a:ext cx="357520" cy="489154"/>
      </dsp:txXfrm>
    </dsp:sp>
    <dsp:sp modelId="{14ACDE74-3DB0-48D4-AA0B-B0CBD023DA77}">
      <dsp:nvSpPr>
        <dsp:cNvPr id="0" name=""/>
        <dsp:cNvSpPr/>
      </dsp:nvSpPr>
      <dsp:spPr>
        <a:xfrm>
          <a:off x="8335701" y="3129729"/>
          <a:ext cx="650038" cy="650038"/>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481960" y="3129729"/>
        <a:ext cx="357520" cy="489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3B27-8485-41B6-AD5C-0BE55C51305E}">
      <dsp:nvSpPr>
        <dsp:cNvPr id="0" name=""/>
        <dsp:cNvSpPr/>
      </dsp:nvSpPr>
      <dsp:spPr>
        <a:xfrm rot="10800000">
          <a:off x="2048109" y="3277"/>
          <a:ext cx="6051200" cy="209574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63"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Focuses on the coordination of the graphical and symbolic meaning of implicit differentiation</a:t>
          </a:r>
        </a:p>
      </dsp:txBody>
      <dsp:txXfrm rot="10800000">
        <a:off x="2572044" y="3277"/>
        <a:ext cx="5527265" cy="2095740"/>
      </dsp:txXfrm>
    </dsp:sp>
    <dsp:sp modelId="{36DC9AD9-D8FB-4EA0-89F4-364D4917606A}">
      <dsp:nvSpPr>
        <dsp:cNvPr id="0" name=""/>
        <dsp:cNvSpPr/>
      </dsp:nvSpPr>
      <dsp:spPr>
        <a:xfrm>
          <a:off x="1000239" y="3277"/>
          <a:ext cx="2095740" cy="209574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81AE7-83DA-4389-8E38-11CB984B5A77}">
      <dsp:nvSpPr>
        <dsp:cNvPr id="0" name=""/>
        <dsp:cNvSpPr/>
      </dsp:nvSpPr>
      <dsp:spPr>
        <a:xfrm rot="10800000">
          <a:off x="2048109" y="2724611"/>
          <a:ext cx="6051200" cy="2095740"/>
        </a:xfrm>
        <a:prstGeom prst="homePlate">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63"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Situated within the authentic context of an </a:t>
          </a:r>
          <a:r>
            <a:rPr lang="en-US" sz="2700" b="1" kern="1200" dirty="0"/>
            <a:t>ongoing</a:t>
          </a:r>
          <a:r>
            <a:rPr lang="en-US" sz="2700" kern="1200" dirty="0"/>
            <a:t> Calculus course (as opposed to a post-course survey or small-scale teaching experiments)</a:t>
          </a:r>
        </a:p>
      </dsp:txBody>
      <dsp:txXfrm rot="10800000">
        <a:off x="2572044" y="2724611"/>
        <a:ext cx="5527265" cy="2095740"/>
      </dsp:txXfrm>
    </dsp:sp>
    <dsp:sp modelId="{30CED602-3780-415B-B957-9B5677B4C0A0}">
      <dsp:nvSpPr>
        <dsp:cNvPr id="0" name=""/>
        <dsp:cNvSpPr/>
      </dsp:nvSpPr>
      <dsp:spPr>
        <a:xfrm>
          <a:off x="1000239" y="2724611"/>
          <a:ext cx="2095740" cy="209574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758CA-22D6-43A5-8D19-04631EBA212E}">
      <dsp:nvSpPr>
        <dsp:cNvPr id="0" name=""/>
        <dsp:cNvSpPr/>
      </dsp:nvSpPr>
      <dsp:spPr>
        <a:xfrm>
          <a:off x="3036" y="159237"/>
          <a:ext cx="2960191" cy="63360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Yes</a:t>
          </a:r>
        </a:p>
      </dsp:txBody>
      <dsp:txXfrm>
        <a:off x="3036" y="159237"/>
        <a:ext cx="2960191" cy="633600"/>
      </dsp:txXfrm>
    </dsp:sp>
    <dsp:sp modelId="{DD29C8DD-4691-4291-8C8F-BA5B28F0C70A}">
      <dsp:nvSpPr>
        <dsp:cNvPr id="0" name=""/>
        <dsp:cNvSpPr/>
      </dsp:nvSpPr>
      <dsp:spPr>
        <a:xfrm>
          <a:off x="3036" y="792837"/>
          <a:ext cx="2960191" cy="2802414"/>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 student obtained a “Yes” on a goal if their work clearly exhibited attainment of the goal. </a:t>
          </a:r>
        </a:p>
      </dsp:txBody>
      <dsp:txXfrm>
        <a:off x="3036" y="792837"/>
        <a:ext cx="2960191" cy="2802414"/>
      </dsp:txXfrm>
    </dsp:sp>
    <dsp:sp modelId="{E0BB68C5-65A6-4D81-B9D0-8BC143626B3B}">
      <dsp:nvSpPr>
        <dsp:cNvPr id="0" name=""/>
        <dsp:cNvSpPr/>
      </dsp:nvSpPr>
      <dsp:spPr>
        <a:xfrm>
          <a:off x="3377654" y="159237"/>
          <a:ext cx="2960191" cy="633600"/>
        </a:xfrm>
        <a:prstGeom prst="rect">
          <a:avLst/>
        </a:prstGeom>
        <a:solidFill>
          <a:srgbClr val="D17B5C"/>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No</a:t>
          </a:r>
        </a:p>
      </dsp:txBody>
      <dsp:txXfrm>
        <a:off x="3377654" y="159237"/>
        <a:ext cx="2960191" cy="633600"/>
      </dsp:txXfrm>
    </dsp:sp>
    <dsp:sp modelId="{9D03FEF5-1725-415D-830F-06E5E6897849}">
      <dsp:nvSpPr>
        <dsp:cNvPr id="0" name=""/>
        <dsp:cNvSpPr/>
      </dsp:nvSpPr>
      <dsp:spPr>
        <a:xfrm>
          <a:off x="3377654" y="792837"/>
          <a:ext cx="2960191" cy="2802414"/>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 student obtained a “No” on a goal if their work clearly showed that they did NOT achieve the goal.</a:t>
          </a:r>
        </a:p>
      </dsp:txBody>
      <dsp:txXfrm>
        <a:off x="3377654" y="792837"/>
        <a:ext cx="2960191" cy="2802414"/>
      </dsp:txXfrm>
    </dsp:sp>
    <dsp:sp modelId="{71229D2E-4E53-4597-A1E1-2DB1A99FD845}">
      <dsp:nvSpPr>
        <dsp:cNvPr id="0" name=""/>
        <dsp:cNvSpPr/>
      </dsp:nvSpPr>
      <dsp:spPr>
        <a:xfrm>
          <a:off x="6752272" y="159237"/>
          <a:ext cx="2960191" cy="633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NEE</a:t>
          </a:r>
        </a:p>
      </dsp:txBody>
      <dsp:txXfrm>
        <a:off x="6752272" y="159237"/>
        <a:ext cx="2960191" cy="633600"/>
      </dsp:txXfrm>
    </dsp:sp>
    <dsp:sp modelId="{8361C9DF-B99B-412F-AEBA-F95653A2FAB5}">
      <dsp:nvSpPr>
        <dsp:cNvPr id="0" name=""/>
        <dsp:cNvSpPr/>
      </dsp:nvSpPr>
      <dsp:spPr>
        <a:xfrm>
          <a:off x="6752272" y="792837"/>
          <a:ext cx="2960191" cy="280241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 student obtained a “NEE” on a goal if their work could not clearly show they did or did not obtain the goal, or if they left the question relating to the goal blank</a:t>
          </a:r>
        </a:p>
      </dsp:txBody>
      <dsp:txXfrm>
        <a:off x="6752272" y="792837"/>
        <a:ext cx="2960191" cy="28024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DBF2E-7C10-4050-91EA-83AB538F58E4}">
      <dsp:nvSpPr>
        <dsp:cNvPr id="0" name=""/>
        <dsp:cNvSpPr/>
      </dsp:nvSpPr>
      <dsp:spPr>
        <a:xfrm>
          <a:off x="0" y="296649"/>
          <a:ext cx="10648308" cy="155302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Students did better on Symbolic Goals, than on Graphic Goals</a:t>
          </a:r>
        </a:p>
      </dsp:txBody>
      <dsp:txXfrm>
        <a:off x="75813" y="372462"/>
        <a:ext cx="10496682" cy="1401402"/>
      </dsp:txXfrm>
    </dsp:sp>
    <dsp:sp modelId="{467E3E00-32C3-4921-B70D-FE6C0CA2EE98}">
      <dsp:nvSpPr>
        <dsp:cNvPr id="0" name=""/>
        <dsp:cNvSpPr/>
      </dsp:nvSpPr>
      <dsp:spPr>
        <a:xfrm>
          <a:off x="0" y="1930318"/>
          <a:ext cx="10648308" cy="155302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Students’ most achieved goals were: S_Diff, S_Eval, and S_Tan (applying the derivative formula of implicit differentiation, evaluating derivative at a point and finding the tangent line equation)  </a:t>
          </a:r>
          <a:endParaRPr lang="en-US" sz="2800" kern="1200" dirty="0"/>
        </a:p>
      </dsp:txBody>
      <dsp:txXfrm>
        <a:off x="75813" y="2006131"/>
        <a:ext cx="10496682" cy="1401402"/>
      </dsp:txXfrm>
    </dsp:sp>
    <dsp:sp modelId="{3263EDF3-91E4-473D-93C9-A47411F92005}">
      <dsp:nvSpPr>
        <dsp:cNvPr id="0" name=""/>
        <dsp:cNvSpPr/>
      </dsp:nvSpPr>
      <dsp:spPr>
        <a:xfrm>
          <a:off x="0" y="3563987"/>
          <a:ext cx="10648308" cy="155302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Students’ least achieved goals were: G_VT and G_Cor (finding the equations of vertical tangent lines and coordinating graphic and symbolic representations) </a:t>
          </a:r>
          <a:endParaRPr lang="en-US" sz="2800" kern="1200" dirty="0"/>
        </a:p>
      </dsp:txBody>
      <dsp:txXfrm>
        <a:off x="75813" y="3639800"/>
        <a:ext cx="10496682" cy="14014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3E368-0BF9-4200-83EC-872C9EF3F5F9}">
      <dsp:nvSpPr>
        <dsp:cNvPr id="0" name=""/>
        <dsp:cNvSpPr/>
      </dsp:nvSpPr>
      <dsp:spPr>
        <a:xfrm>
          <a:off x="39" y="102645"/>
          <a:ext cx="3760112"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Chu 2019</a:t>
          </a:r>
        </a:p>
      </dsp:txBody>
      <dsp:txXfrm>
        <a:off x="39" y="102645"/>
        <a:ext cx="3760112" cy="547200"/>
      </dsp:txXfrm>
    </dsp:sp>
    <dsp:sp modelId="{295A2C4C-5C76-45C4-A35A-FD32C7711A81}">
      <dsp:nvSpPr>
        <dsp:cNvPr id="0" name=""/>
        <dsp:cNvSpPr/>
      </dsp:nvSpPr>
      <dsp:spPr>
        <a:xfrm>
          <a:off x="39" y="649845"/>
          <a:ext cx="3760112" cy="41463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Surveyed 136 first-semester calculus students.</a:t>
          </a:r>
        </a:p>
        <a:p>
          <a:pPr marL="171450" lvl="1" indent="-171450" algn="l" defTabSz="844550">
            <a:lnSpc>
              <a:spcPct val="90000"/>
            </a:lnSpc>
            <a:spcBef>
              <a:spcPct val="0"/>
            </a:spcBef>
            <a:spcAft>
              <a:spcPct val="15000"/>
            </a:spcAft>
            <a:buChar char="•"/>
          </a:pPr>
          <a:r>
            <a:rPr lang="en-US" sz="1900" kern="1200" dirty="0"/>
            <a:t>Found that only about 50% of solutions were correct</a:t>
          </a:r>
        </a:p>
        <a:p>
          <a:pPr marL="342900" lvl="2" indent="-171450" algn="l" defTabSz="844550">
            <a:lnSpc>
              <a:spcPct val="90000"/>
            </a:lnSpc>
            <a:spcBef>
              <a:spcPct val="0"/>
            </a:spcBef>
            <a:spcAft>
              <a:spcPct val="15000"/>
            </a:spcAft>
            <a:buChar char="•"/>
          </a:pPr>
          <a:r>
            <a:rPr lang="en-US" sz="1900" kern="1200" dirty="0"/>
            <a:t>Most students’ errors being related to calculus concepts and procedures, rather than prerequisite algebra skills</a:t>
          </a:r>
        </a:p>
      </dsp:txBody>
      <dsp:txXfrm>
        <a:off x="39" y="649845"/>
        <a:ext cx="3760112" cy="4146322"/>
      </dsp:txXfrm>
    </dsp:sp>
    <dsp:sp modelId="{0FC740C1-8940-42AC-B40F-5F51D1E4B476}">
      <dsp:nvSpPr>
        <dsp:cNvPr id="0" name=""/>
        <dsp:cNvSpPr/>
      </dsp:nvSpPr>
      <dsp:spPr>
        <a:xfrm>
          <a:off x="4286567" y="102645"/>
          <a:ext cx="3760112"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Kandeel 2021</a:t>
          </a:r>
        </a:p>
      </dsp:txBody>
      <dsp:txXfrm>
        <a:off x="4286567" y="102645"/>
        <a:ext cx="3760112" cy="547200"/>
      </dsp:txXfrm>
    </dsp:sp>
    <dsp:sp modelId="{499728B7-EB28-46A3-B18D-2CA4E05A5EB6}">
      <dsp:nvSpPr>
        <dsp:cNvPr id="0" name=""/>
        <dsp:cNvSpPr/>
      </dsp:nvSpPr>
      <dsp:spPr>
        <a:xfrm>
          <a:off x="4286567" y="649845"/>
          <a:ext cx="3760112" cy="41463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Surveyed 117 Calculus students</a:t>
          </a:r>
        </a:p>
        <a:p>
          <a:pPr marL="171450" lvl="1" indent="-171450" algn="l" defTabSz="844550">
            <a:lnSpc>
              <a:spcPct val="90000"/>
            </a:lnSpc>
            <a:spcBef>
              <a:spcPct val="0"/>
            </a:spcBef>
            <a:spcAft>
              <a:spcPct val="15000"/>
            </a:spcAft>
            <a:buChar char="•"/>
          </a:pPr>
          <a:r>
            <a:rPr lang="en-US" sz="1900" kern="1200" dirty="0"/>
            <a:t>Common algebraic errors were:</a:t>
          </a:r>
        </a:p>
        <a:p>
          <a:pPr marL="342900" lvl="2" indent="-171450" algn="l" defTabSz="844550">
            <a:lnSpc>
              <a:spcPct val="90000"/>
            </a:lnSpc>
            <a:spcBef>
              <a:spcPct val="0"/>
            </a:spcBef>
            <a:spcAft>
              <a:spcPct val="15000"/>
            </a:spcAft>
            <a:buChar char="•"/>
          </a:pPr>
          <a:r>
            <a:rPr lang="en-US" sz="1900" kern="1200" dirty="0"/>
            <a:t>isolating a common factor</a:t>
          </a:r>
        </a:p>
        <a:p>
          <a:pPr marL="342900" lvl="2" indent="-171450" algn="l" defTabSz="844550">
            <a:lnSpc>
              <a:spcPct val="90000"/>
            </a:lnSpc>
            <a:spcBef>
              <a:spcPct val="0"/>
            </a:spcBef>
            <a:spcAft>
              <a:spcPct val="15000"/>
            </a:spcAft>
            <a:buChar char="•"/>
          </a:pPr>
          <a:r>
            <a:rPr lang="en-US" sz="1900" kern="1200" dirty="0"/>
            <a:t>simplifying expressions</a:t>
          </a:r>
        </a:p>
        <a:p>
          <a:pPr marL="342900" lvl="2" indent="-171450" algn="l" defTabSz="844550">
            <a:lnSpc>
              <a:spcPct val="90000"/>
            </a:lnSpc>
            <a:spcBef>
              <a:spcPct val="0"/>
            </a:spcBef>
            <a:spcAft>
              <a:spcPct val="15000"/>
            </a:spcAft>
            <a:buChar char="•"/>
          </a:pPr>
          <a:r>
            <a:rPr lang="en-US" sz="1900" kern="1200" dirty="0"/>
            <a:t>dealing with exponents and radicals</a:t>
          </a:r>
        </a:p>
        <a:p>
          <a:pPr marL="342900" lvl="2" indent="-171450" algn="l" defTabSz="844550">
            <a:lnSpc>
              <a:spcPct val="90000"/>
            </a:lnSpc>
            <a:spcBef>
              <a:spcPct val="0"/>
            </a:spcBef>
            <a:spcAft>
              <a:spcPct val="15000"/>
            </a:spcAft>
            <a:buChar char="•"/>
          </a:pPr>
          <a:r>
            <a:rPr lang="en-US" sz="1900" kern="1200" dirty="0"/>
            <a:t> isolating y’</a:t>
          </a:r>
        </a:p>
        <a:p>
          <a:pPr marL="171450" lvl="1" indent="-171450" algn="l" defTabSz="844550">
            <a:lnSpc>
              <a:spcPct val="90000"/>
            </a:lnSpc>
            <a:spcBef>
              <a:spcPct val="0"/>
            </a:spcBef>
            <a:spcAft>
              <a:spcPct val="15000"/>
            </a:spcAft>
            <a:buChar char="•"/>
          </a:pPr>
          <a:r>
            <a:rPr lang="en-US" sz="1900" kern="1200" dirty="0"/>
            <a:t> Common calculus errors were:</a:t>
          </a:r>
        </a:p>
        <a:p>
          <a:pPr marL="342900" lvl="2" indent="-171450" algn="l" defTabSz="844550">
            <a:lnSpc>
              <a:spcPct val="90000"/>
            </a:lnSpc>
            <a:spcBef>
              <a:spcPct val="0"/>
            </a:spcBef>
            <a:spcAft>
              <a:spcPct val="15000"/>
            </a:spcAft>
            <a:buChar char="•"/>
          </a:pPr>
          <a:r>
            <a:rPr lang="en-US" sz="1900" kern="1200" dirty="0"/>
            <a:t>chain rule</a:t>
          </a:r>
        </a:p>
        <a:p>
          <a:pPr marL="342900" lvl="2" indent="-171450" algn="l" defTabSz="844550">
            <a:lnSpc>
              <a:spcPct val="90000"/>
            </a:lnSpc>
            <a:spcBef>
              <a:spcPct val="0"/>
            </a:spcBef>
            <a:spcAft>
              <a:spcPct val="15000"/>
            </a:spcAft>
            <a:buChar char="•"/>
          </a:pPr>
          <a:r>
            <a:rPr lang="en-US" sz="1900" kern="1200" dirty="0"/>
            <a:t>product rule</a:t>
          </a:r>
        </a:p>
        <a:p>
          <a:pPr marL="342900" lvl="2" indent="-171450" algn="l" defTabSz="844550">
            <a:lnSpc>
              <a:spcPct val="90000"/>
            </a:lnSpc>
            <a:spcBef>
              <a:spcPct val="0"/>
            </a:spcBef>
            <a:spcAft>
              <a:spcPct val="15000"/>
            </a:spcAft>
            <a:buChar char="•"/>
          </a:pPr>
          <a:r>
            <a:rPr lang="en-US" sz="1900" kern="1200" dirty="0"/>
            <a:t>differentiating functions</a:t>
          </a:r>
        </a:p>
        <a:p>
          <a:pPr marL="171450" lvl="1" indent="-171450" algn="l" defTabSz="844550">
            <a:lnSpc>
              <a:spcPct val="90000"/>
            </a:lnSpc>
            <a:spcBef>
              <a:spcPct val="0"/>
            </a:spcBef>
            <a:spcAft>
              <a:spcPct val="15000"/>
            </a:spcAft>
            <a:buChar char="•"/>
          </a:pPr>
          <a:r>
            <a:rPr lang="en-US" sz="1900" kern="1200"/>
            <a:t>These types of errors appeared in 25% - 50% of responses. </a:t>
          </a:r>
          <a:endParaRPr lang="en-US" sz="1900" kern="1200" dirty="0"/>
        </a:p>
      </dsp:txBody>
      <dsp:txXfrm>
        <a:off x="4286567" y="649845"/>
        <a:ext cx="3760112" cy="41463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3E368-0BF9-4200-83EC-872C9EF3F5F9}">
      <dsp:nvSpPr>
        <dsp:cNvPr id="0" name=""/>
        <dsp:cNvSpPr/>
      </dsp:nvSpPr>
      <dsp:spPr>
        <a:xfrm>
          <a:off x="39" y="121935"/>
          <a:ext cx="3760112"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Mirin &amp; </a:t>
          </a:r>
          <a:r>
            <a:rPr lang="en-US" sz="1800" kern="1200" dirty="0" err="1"/>
            <a:t>Zazkis</a:t>
          </a:r>
          <a:r>
            <a:rPr lang="en-US" sz="1800" kern="1200" dirty="0"/>
            <a:t> 2019</a:t>
          </a:r>
        </a:p>
      </dsp:txBody>
      <dsp:txXfrm>
        <a:off x="39" y="121935"/>
        <a:ext cx="3760112" cy="518400"/>
      </dsp:txXfrm>
    </dsp:sp>
    <dsp:sp modelId="{295A2C4C-5C76-45C4-A35A-FD32C7711A81}">
      <dsp:nvSpPr>
        <dsp:cNvPr id="0" name=""/>
        <dsp:cNvSpPr/>
      </dsp:nvSpPr>
      <dsp:spPr>
        <a:xfrm>
          <a:off x="39" y="640335"/>
          <a:ext cx="3760112" cy="41365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Analyzed what it meant for someone to understand the legitimacy of differentiation both sides of an equation. </a:t>
          </a:r>
        </a:p>
        <a:p>
          <a:pPr marL="171450" lvl="1" indent="-171450" algn="l" defTabSz="800100">
            <a:lnSpc>
              <a:spcPct val="90000"/>
            </a:lnSpc>
            <a:spcBef>
              <a:spcPct val="0"/>
            </a:spcBef>
            <a:spcAft>
              <a:spcPct val="15000"/>
            </a:spcAft>
            <a:buChar char="•"/>
          </a:pPr>
          <a:r>
            <a:rPr lang="en-US" sz="1800" kern="1200" dirty="0"/>
            <a:t>Determined that understanding the legitimacy of the operation of differentiation to both sides of an equation is nontrivial.</a:t>
          </a:r>
        </a:p>
      </dsp:txBody>
      <dsp:txXfrm>
        <a:off x="39" y="640335"/>
        <a:ext cx="3760112" cy="4136543"/>
      </dsp:txXfrm>
    </dsp:sp>
    <dsp:sp modelId="{0FC740C1-8940-42AC-B40F-5F51D1E4B476}">
      <dsp:nvSpPr>
        <dsp:cNvPr id="0" name=""/>
        <dsp:cNvSpPr/>
      </dsp:nvSpPr>
      <dsp:spPr>
        <a:xfrm>
          <a:off x="4286567" y="121935"/>
          <a:ext cx="3760112"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Borji &amp; Martinez-Planell 2019, 2020</a:t>
          </a:r>
        </a:p>
      </dsp:txBody>
      <dsp:txXfrm>
        <a:off x="4286567" y="121935"/>
        <a:ext cx="3760112" cy="518400"/>
      </dsp:txXfrm>
    </dsp:sp>
    <dsp:sp modelId="{499728B7-EB28-46A3-B18D-2CA4E05A5EB6}">
      <dsp:nvSpPr>
        <dsp:cNvPr id="0" name=""/>
        <dsp:cNvSpPr/>
      </dsp:nvSpPr>
      <dsp:spPr>
        <a:xfrm>
          <a:off x="4286567" y="640335"/>
          <a:ext cx="3760112" cy="41365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Discussed the learning of implicit differentiation based on Action-Process-Object-Schema (APOS) theory. </a:t>
          </a:r>
        </a:p>
        <a:p>
          <a:pPr marL="171450" lvl="1" indent="-171450" algn="l" defTabSz="800100">
            <a:lnSpc>
              <a:spcPct val="90000"/>
            </a:lnSpc>
            <a:spcBef>
              <a:spcPct val="0"/>
            </a:spcBef>
            <a:spcAft>
              <a:spcPct val="15000"/>
            </a:spcAft>
            <a:buChar char="•"/>
          </a:pPr>
          <a:r>
            <a:rPr lang="en-US" sz="1800" kern="1200" dirty="0"/>
            <a:t>Proposed a genetic decomposition of needed tools that may help students understand the topic.</a:t>
          </a:r>
        </a:p>
        <a:p>
          <a:pPr marL="171450" lvl="1" indent="-171450" algn="l" defTabSz="800100">
            <a:lnSpc>
              <a:spcPct val="90000"/>
            </a:lnSpc>
            <a:spcBef>
              <a:spcPct val="0"/>
            </a:spcBef>
            <a:spcAft>
              <a:spcPct val="15000"/>
            </a:spcAft>
            <a:buChar char="•"/>
          </a:pPr>
          <a:r>
            <a:rPr lang="en-US" sz="1800" kern="1200" dirty="0"/>
            <a:t>Conducted a small-scale study with 14 students and found that students’ understanding of implicit differentiation had improved after completing the activities and exercises made with the genetic decomposition in mind. </a:t>
          </a:r>
        </a:p>
        <a:p>
          <a:pPr marL="171450" lvl="1" indent="-171450" algn="l" defTabSz="800100">
            <a:lnSpc>
              <a:spcPct val="90000"/>
            </a:lnSpc>
            <a:spcBef>
              <a:spcPct val="0"/>
            </a:spcBef>
            <a:spcAft>
              <a:spcPct val="15000"/>
            </a:spcAft>
            <a:buChar char="•"/>
          </a:pPr>
          <a:endParaRPr lang="en-US" sz="1800" kern="1200" dirty="0"/>
        </a:p>
      </dsp:txBody>
      <dsp:txXfrm>
        <a:off x="4286567" y="640335"/>
        <a:ext cx="3760112" cy="41365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3EAC2-4C9E-4D74-A196-A7A70242BF7B}">
      <dsp:nvSpPr>
        <dsp:cNvPr id="0" name=""/>
        <dsp:cNvSpPr/>
      </dsp:nvSpPr>
      <dsp:spPr>
        <a:xfrm>
          <a:off x="46" y="11680"/>
          <a:ext cx="4480563" cy="86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kern="1200" dirty="0" err="1"/>
            <a:t>Borji</a:t>
          </a:r>
          <a:r>
            <a:rPr lang="en-US" sz="2000" b="0" kern="1200" dirty="0"/>
            <a:t> &amp; Martinez-</a:t>
          </a:r>
          <a:r>
            <a:rPr lang="en-US" sz="2000" b="0" kern="1200" dirty="0" err="1"/>
            <a:t>Plannel</a:t>
          </a:r>
          <a:r>
            <a:rPr lang="en-US" sz="2000" b="0" kern="1200" dirty="0"/>
            <a:t> 2019, 2020</a:t>
          </a:r>
        </a:p>
      </dsp:txBody>
      <dsp:txXfrm>
        <a:off x="46" y="11680"/>
        <a:ext cx="4480563" cy="864000"/>
      </dsp:txXfrm>
    </dsp:sp>
    <dsp:sp modelId="{9660BFFA-7FE5-4E7E-9B80-F335D3D33546}">
      <dsp:nvSpPr>
        <dsp:cNvPr id="0" name=""/>
        <dsp:cNvSpPr/>
      </dsp:nvSpPr>
      <dsp:spPr>
        <a:xfrm>
          <a:off x="46" y="875680"/>
          <a:ext cx="4480563" cy="38730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Rooted in APOS (Action-Process-Object-Schema) theory.</a:t>
          </a:r>
        </a:p>
        <a:p>
          <a:pPr marL="228600" lvl="1" indent="-228600" algn="l" defTabSz="889000">
            <a:lnSpc>
              <a:spcPct val="90000"/>
            </a:lnSpc>
            <a:spcBef>
              <a:spcPct val="0"/>
            </a:spcBef>
            <a:spcAft>
              <a:spcPct val="15000"/>
            </a:spcAft>
            <a:buChar char="•"/>
          </a:pPr>
          <a:r>
            <a:rPr lang="en-US" sz="2000" b="1" kern="1200" dirty="0"/>
            <a:t>Genetic Decomposition </a:t>
          </a:r>
          <a:r>
            <a:rPr lang="en-US" sz="2000" b="0" kern="1200" dirty="0"/>
            <a:t>of mental processes involved in learning implicit differentiation. </a:t>
          </a:r>
        </a:p>
        <a:p>
          <a:pPr marL="228600" lvl="1" indent="-228600" algn="l" defTabSz="889000">
            <a:lnSpc>
              <a:spcPct val="90000"/>
            </a:lnSpc>
            <a:spcBef>
              <a:spcPct val="0"/>
            </a:spcBef>
            <a:spcAft>
              <a:spcPct val="15000"/>
            </a:spcAft>
            <a:buChar char="•"/>
          </a:pPr>
          <a:r>
            <a:rPr lang="en-US" sz="2000" b="0" kern="1200" dirty="0"/>
            <a:t>Emphasis on symbolic-graphic connections.</a:t>
          </a:r>
        </a:p>
        <a:p>
          <a:pPr marL="228600" lvl="1" indent="-228600" algn="l" defTabSz="889000">
            <a:lnSpc>
              <a:spcPct val="90000"/>
            </a:lnSpc>
            <a:spcBef>
              <a:spcPct val="0"/>
            </a:spcBef>
            <a:spcAft>
              <a:spcPct val="15000"/>
            </a:spcAft>
            <a:buChar char="•"/>
          </a:pPr>
          <a:r>
            <a:rPr lang="en-US" sz="2000" b="0" kern="1200" dirty="0"/>
            <a:t>Intervention: Computer-based activities, class discussions, exercises.   </a:t>
          </a:r>
        </a:p>
        <a:p>
          <a:pPr marL="228600" lvl="1" indent="-228600" algn="l" defTabSz="889000">
            <a:lnSpc>
              <a:spcPct val="90000"/>
            </a:lnSpc>
            <a:spcBef>
              <a:spcPct val="0"/>
            </a:spcBef>
            <a:spcAft>
              <a:spcPct val="15000"/>
            </a:spcAft>
            <a:buChar char="•"/>
          </a:pPr>
          <a:r>
            <a:rPr lang="en-US" sz="2000" b="0" kern="1200" dirty="0"/>
            <a:t>Participants: former Calculus I students. </a:t>
          </a:r>
        </a:p>
      </dsp:txBody>
      <dsp:txXfrm>
        <a:off x="46" y="875680"/>
        <a:ext cx="4480563" cy="3873023"/>
      </dsp:txXfrm>
    </dsp:sp>
    <dsp:sp modelId="{C3DB426C-963C-49C9-BA55-001E406F7CBA}">
      <dsp:nvSpPr>
        <dsp:cNvPr id="0" name=""/>
        <dsp:cNvSpPr/>
      </dsp:nvSpPr>
      <dsp:spPr>
        <a:xfrm>
          <a:off x="5107889" y="11680"/>
          <a:ext cx="4480563" cy="86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Source Sans Pro"/>
              <a:ea typeface="Source Sans Pro"/>
            </a:rPr>
            <a:t>Jeppson</a:t>
          </a:r>
          <a:r>
            <a:rPr lang="en-US" sz="2000" kern="1200" dirty="0">
              <a:latin typeface="Source Sans Pro"/>
              <a:ea typeface="Source Sans Pro"/>
            </a:rPr>
            <a:t> 2019</a:t>
          </a:r>
          <a:endParaRPr lang="en-US" sz="2000" kern="1200" dirty="0"/>
        </a:p>
      </dsp:txBody>
      <dsp:txXfrm>
        <a:off x="5107889" y="11680"/>
        <a:ext cx="4480563" cy="864000"/>
      </dsp:txXfrm>
    </dsp:sp>
    <dsp:sp modelId="{4EB5766B-B115-4684-9F6A-3D4D97D4E276}">
      <dsp:nvSpPr>
        <dsp:cNvPr id="0" name=""/>
        <dsp:cNvSpPr/>
      </dsp:nvSpPr>
      <dsp:spPr>
        <a:xfrm>
          <a:off x="5101258" y="875680"/>
          <a:ext cx="4480563" cy="38730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Rooted in the concept of </a:t>
          </a:r>
          <a:r>
            <a:rPr lang="en-US" sz="2000" kern="1200" dirty="0" err="1"/>
            <a:t>multivariation</a:t>
          </a:r>
          <a:r>
            <a:rPr lang="en-US" sz="2000" kern="1200" dirty="0"/>
            <a:t>.</a:t>
          </a:r>
        </a:p>
        <a:p>
          <a:pPr marL="228600" lvl="1" indent="-228600" algn="l" defTabSz="889000">
            <a:lnSpc>
              <a:spcPct val="90000"/>
            </a:lnSpc>
            <a:spcBef>
              <a:spcPct val="0"/>
            </a:spcBef>
            <a:spcAft>
              <a:spcPct val="15000"/>
            </a:spcAft>
            <a:buChar char="•"/>
          </a:pPr>
          <a:r>
            <a:rPr lang="en-US" sz="2000" b="1" kern="1200" dirty="0">
              <a:latin typeface="Source Sans Pro"/>
              <a:ea typeface="Source Sans Pro"/>
            </a:rPr>
            <a:t>Hypothetical Learning Trajectory </a:t>
          </a:r>
          <a:r>
            <a:rPr lang="en-US" sz="2000" b="0" kern="1200" dirty="0">
              <a:latin typeface="Source Sans Pro"/>
              <a:ea typeface="Source Sans Pro"/>
            </a:rPr>
            <a:t>(</a:t>
          </a:r>
          <a:r>
            <a:rPr lang="en-US" sz="2000" kern="1200" dirty="0"/>
            <a:t>Simon, 1995) of implicit differentiation.</a:t>
          </a:r>
        </a:p>
        <a:p>
          <a:pPr marL="228600" lvl="1" indent="-228600" algn="l" defTabSz="889000">
            <a:lnSpc>
              <a:spcPct val="90000"/>
            </a:lnSpc>
            <a:spcBef>
              <a:spcPct val="0"/>
            </a:spcBef>
            <a:spcAft>
              <a:spcPct val="15000"/>
            </a:spcAft>
            <a:buChar char="•"/>
          </a:pPr>
          <a:r>
            <a:rPr lang="en-US" sz="2000" b="1" kern="1200" dirty="0">
              <a:latin typeface="Source Sans Pro"/>
              <a:ea typeface="Source Sans Pro"/>
            </a:rPr>
            <a:t> </a:t>
          </a:r>
          <a:r>
            <a:rPr lang="en-US" sz="2000" b="0" kern="1200" dirty="0">
              <a:latin typeface="Source Sans Pro"/>
              <a:ea typeface="Source Sans Pro"/>
            </a:rPr>
            <a:t>Emphasis on c</a:t>
          </a:r>
          <a:r>
            <a:rPr lang="en-US" sz="2000" b="0" kern="1200" dirty="0"/>
            <a:t>ombining </a:t>
          </a:r>
          <a:r>
            <a:rPr lang="en-US" sz="2000" kern="1200" dirty="0"/>
            <a:t>chain rule, related rates and implicit differentiation, and applications.</a:t>
          </a:r>
        </a:p>
        <a:p>
          <a:pPr marL="228600" lvl="1" indent="-228600" algn="l" defTabSz="889000">
            <a:lnSpc>
              <a:spcPct val="90000"/>
            </a:lnSpc>
            <a:spcBef>
              <a:spcPct val="0"/>
            </a:spcBef>
            <a:spcAft>
              <a:spcPct val="15000"/>
            </a:spcAft>
            <a:buChar char="•"/>
          </a:pPr>
          <a:r>
            <a:rPr lang="en-US" sz="2000" kern="1200" dirty="0"/>
            <a:t>Teaching experiment with students who have not learned calculus.</a:t>
          </a:r>
        </a:p>
        <a:p>
          <a:pPr marL="228600" lvl="1" indent="-228600" algn="l" defTabSz="889000">
            <a:lnSpc>
              <a:spcPct val="90000"/>
            </a:lnSpc>
            <a:spcBef>
              <a:spcPct val="0"/>
            </a:spcBef>
            <a:spcAft>
              <a:spcPct val="15000"/>
            </a:spcAft>
            <a:buChar char="•"/>
          </a:pPr>
          <a:r>
            <a:rPr lang="en-US" sz="2000" kern="1200" dirty="0"/>
            <a:t>Participants: students with no prior calculus knowledge. </a:t>
          </a:r>
        </a:p>
      </dsp:txBody>
      <dsp:txXfrm>
        <a:off x="5101258" y="875680"/>
        <a:ext cx="4480563" cy="387302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C975E1-57DE-3147-B5C0-C8EA32C5B0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0787F3-BD10-CD44-B076-FB2033F377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CD7D16-6160-8B43-822C-D3B6881CEFF8}" type="datetimeFigureOut">
              <a:rPr lang="en-US" smtClean="0"/>
              <a:t>4/12/2024</a:t>
            </a:fld>
            <a:endParaRPr lang="en-US"/>
          </a:p>
        </p:txBody>
      </p:sp>
      <p:sp>
        <p:nvSpPr>
          <p:cNvPr id="4" name="Footer Placeholder 3">
            <a:extLst>
              <a:ext uri="{FF2B5EF4-FFF2-40B4-BE49-F238E27FC236}">
                <a16:creationId xmlns:a16="http://schemas.microsoft.com/office/drawing/2014/main" id="{930F4C78-E866-FE48-A89C-6037781AB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925ED-AEA1-CD47-A499-DA2C2C637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0A5CFC-3597-4E40-A9C0-BE911BF0317F}" type="slidenum">
              <a:rPr lang="en-US" smtClean="0"/>
              <a:t>‹#›</a:t>
            </a:fld>
            <a:endParaRPr lang="en-US"/>
          </a:p>
        </p:txBody>
      </p:sp>
    </p:spTree>
    <p:extLst>
      <p:ext uri="{BB962C8B-B14F-4D97-AF65-F5344CB8AC3E}">
        <p14:creationId xmlns:p14="http://schemas.microsoft.com/office/powerpoint/2010/main" val="3878294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76C50-673E-D94F-9529-83054CC0AB39}"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1BD23-A62D-904C-AD2A-55A3D1165D6A}" type="slidenum">
              <a:rPr lang="en-US" smtClean="0"/>
              <a:t>‹#›</a:t>
            </a:fld>
            <a:endParaRPr lang="en-US"/>
          </a:p>
        </p:txBody>
      </p:sp>
    </p:spTree>
    <p:extLst>
      <p:ext uri="{BB962C8B-B14F-4D97-AF65-F5344CB8AC3E}">
        <p14:creationId xmlns:p14="http://schemas.microsoft.com/office/powerpoint/2010/main" val="320974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a:t>
            </a:fld>
            <a:endParaRPr lang="en-US"/>
          </a:p>
        </p:txBody>
      </p:sp>
    </p:spTree>
    <p:extLst>
      <p:ext uri="{BB962C8B-B14F-4D97-AF65-F5344CB8AC3E}">
        <p14:creationId xmlns:p14="http://schemas.microsoft.com/office/powerpoint/2010/main" val="128968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14</a:t>
            </a:fld>
            <a:endParaRPr lang="en-US"/>
          </a:p>
        </p:txBody>
      </p:sp>
    </p:spTree>
    <p:extLst>
      <p:ext uri="{BB962C8B-B14F-4D97-AF65-F5344CB8AC3E}">
        <p14:creationId xmlns:p14="http://schemas.microsoft.com/office/powerpoint/2010/main" val="197999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two graphic goals Graphic Coordination and Graphic Vertical Tangent had the lowest amount of student achievement for both the SMMP and the Exam.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Symbolic Differentiation had the highest achievement on the SMMP</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Symbolic Evaluation had the highest achievement on the Exam (and the second highest on the SMMP).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Graphic Coordination had the highest number of No’s on the SMMP by a lot. This was likely due to the fact we decided to code 1 Yes, 3 NEE with a No.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notice that the Exam had more No’s than the SMMP. This is probably due to the fact that since the Exam was being graded, there were far fewer questions left blank than the SMMP.</a:t>
            </a:r>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15</a:t>
            </a:fld>
            <a:endParaRPr lang="en-US"/>
          </a:p>
        </p:txBody>
      </p:sp>
    </p:spTree>
    <p:extLst>
      <p:ext uri="{BB962C8B-B14F-4D97-AF65-F5344CB8AC3E}">
        <p14:creationId xmlns:p14="http://schemas.microsoft.com/office/powerpoint/2010/main" val="358930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70AE6-BA97-5D1E-CC95-340E478B7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5FD88-F191-3881-859A-2876AC18D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152BE-0896-E9BE-99EB-F57296E24087}"/>
              </a:ext>
            </a:extLst>
          </p:cNvPr>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two graphic goals Graphic Coordination and Graphic Vertical Tangent had the lowest amount of student achievement for both the SMMP and the Exam.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Symbolic Differentiation had the highest achievement on the SMMP</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Symbolic Evaluation had the highest achievement on the Exam (and the second highest on the SMMP).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Graphic Coordination had the highest number of No’s on the SMMP by a lot. This was likely due to the fact we decided to code 1 Yes, 3 NEE with a No.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notice that the Exam had more No’s than the SMMP. This is probably due to the fact that since the Exam was being graded, there were far fewer questions left blank than the SMMP.</a:t>
            </a:r>
            <a:endParaRPr lang="en-US" dirty="0"/>
          </a:p>
        </p:txBody>
      </p:sp>
      <p:sp>
        <p:nvSpPr>
          <p:cNvPr id="4" name="Slide Number Placeholder 3">
            <a:extLst>
              <a:ext uri="{FF2B5EF4-FFF2-40B4-BE49-F238E27FC236}">
                <a16:creationId xmlns:a16="http://schemas.microsoft.com/office/drawing/2014/main" id="{1BF2B497-E3B2-2175-FAD8-F3718949E56A}"/>
              </a:ext>
            </a:extLst>
          </p:cNvPr>
          <p:cNvSpPr>
            <a:spLocks noGrp="1"/>
          </p:cNvSpPr>
          <p:nvPr>
            <p:ph type="sldNum" sz="quarter" idx="5"/>
          </p:nvPr>
        </p:nvSpPr>
        <p:spPr/>
        <p:txBody>
          <a:bodyPr/>
          <a:lstStyle/>
          <a:p>
            <a:fld id="{5661BD23-A62D-904C-AD2A-55A3D1165D6A}" type="slidenum">
              <a:rPr lang="en-US" smtClean="0"/>
              <a:t>16</a:t>
            </a:fld>
            <a:endParaRPr lang="en-US"/>
          </a:p>
        </p:txBody>
      </p:sp>
    </p:spTree>
    <p:extLst>
      <p:ext uri="{BB962C8B-B14F-4D97-AF65-F5344CB8AC3E}">
        <p14:creationId xmlns:p14="http://schemas.microsoft.com/office/powerpoint/2010/main" val="308280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485BD-0E06-BEBC-5FF8-5A3C75CC6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A8893-3294-8386-B755-889D9E4DD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FDAE8-F34D-BF09-7236-25ED1992E1A4}"/>
              </a:ext>
            </a:extLst>
          </p:cNvPr>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two graphic goals Graphic Coordination and Graphic Vertical Tangent had the lowest amount of student achievement for both the SMMP and the Exam.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Symbolic Differentiation had the highest achievement on the SMMP</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Symbolic Evaluation had the highest achievement on the Exam (and the second highest on the SMMP).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Graphic Coordination had the highest number of No’s on the SMMP by a lot. This was likely due to the fact we decided to code 1 Yes, 3 NEE with a No.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notice that the Exam had more No’s than the SMMP. This is probably due to the fact that since the Exam was being graded, there were far fewer questions left blank than the SMMP.</a:t>
            </a:r>
            <a:endParaRPr lang="en-US" dirty="0"/>
          </a:p>
        </p:txBody>
      </p:sp>
      <p:sp>
        <p:nvSpPr>
          <p:cNvPr id="4" name="Slide Number Placeholder 3">
            <a:extLst>
              <a:ext uri="{FF2B5EF4-FFF2-40B4-BE49-F238E27FC236}">
                <a16:creationId xmlns:a16="http://schemas.microsoft.com/office/drawing/2014/main" id="{18D05B84-E631-A456-AE6A-1B2B61673C55}"/>
              </a:ext>
            </a:extLst>
          </p:cNvPr>
          <p:cNvSpPr>
            <a:spLocks noGrp="1"/>
          </p:cNvSpPr>
          <p:nvPr>
            <p:ph type="sldNum" sz="quarter" idx="5"/>
          </p:nvPr>
        </p:nvSpPr>
        <p:spPr/>
        <p:txBody>
          <a:bodyPr/>
          <a:lstStyle/>
          <a:p>
            <a:fld id="{5661BD23-A62D-904C-AD2A-55A3D1165D6A}" type="slidenum">
              <a:rPr lang="en-US" smtClean="0"/>
              <a:t>17</a:t>
            </a:fld>
            <a:endParaRPr lang="en-US"/>
          </a:p>
        </p:txBody>
      </p:sp>
    </p:spTree>
    <p:extLst>
      <p:ext uri="{BB962C8B-B14F-4D97-AF65-F5344CB8AC3E}">
        <p14:creationId xmlns:p14="http://schemas.microsoft.com/office/powerpoint/2010/main" val="91062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ACAC7-5DDC-28D0-E6B9-B92BC1657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A075A-B593-D653-8FB0-661C64F0C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9F1EA-6AD9-5EBF-6D42-515F71B09148}"/>
              </a:ext>
            </a:extLst>
          </p:cNvPr>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two graphic goals Graphic Coordination and Graphic Vertical Tangent had the lowest amount of student achievement for both the SMMP and the Exam.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Symbolic Differentiation had the highest achievement on the SMMP</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Symbolic Evaluation had the highest achievement on the Exam (and the second highest on the SMMP).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Graphic Coordination had the highest number of No’s on the SMMP by a lot. This was likely due to the fact we decided to code 1 Yes, 3 NEE with a No.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notice that the Exam had more No’s than the SMMP. This is probably due to the fact that since the Exam was being graded, there were far fewer questions left blank than the SMMP.</a:t>
            </a:r>
            <a:endParaRPr lang="en-US" dirty="0"/>
          </a:p>
        </p:txBody>
      </p:sp>
      <p:sp>
        <p:nvSpPr>
          <p:cNvPr id="4" name="Slide Number Placeholder 3">
            <a:extLst>
              <a:ext uri="{FF2B5EF4-FFF2-40B4-BE49-F238E27FC236}">
                <a16:creationId xmlns:a16="http://schemas.microsoft.com/office/drawing/2014/main" id="{118E629C-4D1A-F1D4-E65D-49F6465F9F38}"/>
              </a:ext>
            </a:extLst>
          </p:cNvPr>
          <p:cNvSpPr>
            <a:spLocks noGrp="1"/>
          </p:cNvSpPr>
          <p:nvPr>
            <p:ph type="sldNum" sz="quarter" idx="5"/>
          </p:nvPr>
        </p:nvSpPr>
        <p:spPr/>
        <p:txBody>
          <a:bodyPr/>
          <a:lstStyle/>
          <a:p>
            <a:fld id="{5661BD23-A62D-904C-AD2A-55A3D1165D6A}" type="slidenum">
              <a:rPr lang="en-US" smtClean="0"/>
              <a:t>18</a:t>
            </a:fld>
            <a:endParaRPr lang="en-US"/>
          </a:p>
        </p:txBody>
      </p:sp>
    </p:spTree>
    <p:extLst>
      <p:ext uri="{BB962C8B-B14F-4D97-AF65-F5344CB8AC3E}">
        <p14:creationId xmlns:p14="http://schemas.microsoft.com/office/powerpoint/2010/main" val="3023398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 the exam, graphic vertical tangent and graphic coordination were very closely related – meaning if a student achieved the goal G_VT on the exam, it was likely that the same student would achieve the goal </a:t>
            </a:r>
            <a:r>
              <a:rPr lang="en-US" dirty="0" err="1"/>
              <a:t>G_Cor</a:t>
            </a:r>
            <a:r>
              <a:rPr lang="en-US" dirty="0"/>
              <a:t> on the exam, and vice versa.</a:t>
            </a:r>
          </a:p>
          <a:p>
            <a:pPr marL="171450" indent="-171450">
              <a:buFont typeface="Arial" panose="020B0604020202020204" pitchFamily="34" charset="0"/>
              <a:buChar char="•"/>
            </a:pPr>
            <a:r>
              <a:rPr lang="en-US" dirty="0"/>
              <a:t>On the Exam, graphic vertical tangent, graphic coordination, symbolic differentiation and symbolic equation and chain rule were closely related to one another. If a student achieved three of these goals, it was likely they would achieve the fourth as well.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19</a:t>
            </a:fld>
            <a:endParaRPr lang="en-US"/>
          </a:p>
        </p:txBody>
      </p:sp>
    </p:spTree>
    <p:extLst>
      <p:ext uri="{BB962C8B-B14F-4D97-AF65-F5344CB8AC3E}">
        <p14:creationId xmlns:p14="http://schemas.microsoft.com/office/powerpoint/2010/main" val="2639014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20</a:t>
            </a:fld>
            <a:endParaRPr lang="en-US"/>
          </a:p>
        </p:txBody>
      </p:sp>
    </p:spTree>
    <p:extLst>
      <p:ext uri="{BB962C8B-B14F-4D97-AF65-F5344CB8AC3E}">
        <p14:creationId xmlns:p14="http://schemas.microsoft.com/office/powerpoint/2010/main" val="2092565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21</a:t>
            </a:fld>
            <a:endParaRPr lang="en-US"/>
          </a:p>
        </p:txBody>
      </p:sp>
    </p:spTree>
    <p:extLst>
      <p:ext uri="{BB962C8B-B14F-4D97-AF65-F5344CB8AC3E}">
        <p14:creationId xmlns:p14="http://schemas.microsoft.com/office/powerpoint/2010/main" val="658172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22</a:t>
            </a:fld>
            <a:endParaRPr lang="en-US"/>
          </a:p>
        </p:txBody>
      </p:sp>
    </p:spTree>
    <p:extLst>
      <p:ext uri="{BB962C8B-B14F-4D97-AF65-F5344CB8AC3E}">
        <p14:creationId xmlns:p14="http://schemas.microsoft.com/office/powerpoint/2010/main" val="3960907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24</a:t>
            </a:fld>
            <a:endParaRPr lang="en-US"/>
          </a:p>
        </p:txBody>
      </p:sp>
    </p:spTree>
    <p:extLst>
      <p:ext uri="{BB962C8B-B14F-4D97-AF65-F5344CB8AC3E}">
        <p14:creationId xmlns:p14="http://schemas.microsoft.com/office/powerpoint/2010/main" val="335639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Chu 2019 -Surveyed 136 first-semester calculus students. Most students’ errors being related to calculus concepts and procedures, rather than prerequisite algebra skills.</a:t>
            </a:r>
          </a:p>
          <a:p>
            <a:pPr lvl="0"/>
            <a:r>
              <a:rPr lang="en-US" dirty="0"/>
              <a:t>Kandeel 2021 - Surveyed 117 Calculus students</a:t>
            </a:r>
          </a:p>
          <a:p>
            <a:pPr lvl="0"/>
            <a:r>
              <a:rPr lang="en-US" dirty="0"/>
              <a:t>Found common algebraic errors were: isolating a common factor, simplifying expressions, dealing with exponents and radicals, isolating y’. Common calculus errors were: chain rule, product rule, differentiating functions</a:t>
            </a:r>
          </a:p>
          <a:p>
            <a:pPr lvl="0"/>
            <a:r>
              <a:rPr lang="en-US" dirty="0"/>
              <a:t>Mirin &amp; </a:t>
            </a:r>
            <a:r>
              <a:rPr lang="en-US" dirty="0" err="1"/>
              <a:t>Zazkis</a:t>
            </a:r>
            <a:r>
              <a:rPr lang="en-US" dirty="0"/>
              <a:t> 2019 - Analyzed what it meant for someone to understand the legitimacy of differentiation both sides of an equation. </a:t>
            </a:r>
          </a:p>
          <a:p>
            <a:pPr lvl="0"/>
            <a:r>
              <a:rPr lang="en-US" dirty="0"/>
              <a:t>Borji &amp; Martinez-Planell 2019, 2020 – Used (APOS) theory to proposed a genetic decomposition of needed tools that may help students understand implicit diff. Small-scale study (14) which found that students’ understanding of implicit differentiation had improved after completing the activities and exercises made with the genetic decomposition in mind. </a:t>
            </a:r>
          </a:p>
          <a:p>
            <a:pPr lvl="0"/>
            <a:endParaRPr lang="en-US" dirty="0"/>
          </a:p>
          <a:p>
            <a:pPr lvl="0"/>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4</a:t>
            </a:fld>
            <a:endParaRPr lang="en-US"/>
          </a:p>
        </p:txBody>
      </p:sp>
    </p:spTree>
    <p:extLst>
      <p:ext uri="{BB962C8B-B14F-4D97-AF65-F5344CB8AC3E}">
        <p14:creationId xmlns:p14="http://schemas.microsoft.com/office/powerpoint/2010/main" val="3975856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25</a:t>
            </a:fld>
            <a:endParaRPr lang="en-US"/>
          </a:p>
        </p:txBody>
      </p:sp>
    </p:spTree>
    <p:extLst>
      <p:ext uri="{BB962C8B-B14F-4D97-AF65-F5344CB8AC3E}">
        <p14:creationId xmlns:p14="http://schemas.microsoft.com/office/powerpoint/2010/main" val="2206597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HLT - a hierarchy of learning stages and goals of students' attaining understanding of these topics.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Rooted in </a:t>
            </a:r>
            <a:r>
              <a:rPr lang="en-US" sz="1200" kern="1200" dirty="0"/>
              <a:t>Action-Process-Object-Schema (APOS) theory uses the hypothesis that a person’s mathematical understanding of a topic comes from constructing mental actions, processes and objects, and then organizing them into schemas </a:t>
            </a:r>
          </a:p>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26</a:t>
            </a:fld>
            <a:endParaRPr lang="en-US"/>
          </a:p>
        </p:txBody>
      </p:sp>
    </p:spTree>
    <p:extLst>
      <p:ext uri="{BB962C8B-B14F-4D97-AF65-F5344CB8AC3E}">
        <p14:creationId xmlns:p14="http://schemas.microsoft.com/office/powerpoint/2010/main" val="4116938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consistency with coding, we created a coding rubric for the SMMP and the Exam which included all possible ways a student could show they attained a goal. </a:t>
            </a:r>
          </a:p>
        </p:txBody>
      </p:sp>
      <p:sp>
        <p:nvSpPr>
          <p:cNvPr id="4" name="Slide Number Placeholder 3"/>
          <p:cNvSpPr>
            <a:spLocks noGrp="1"/>
          </p:cNvSpPr>
          <p:nvPr>
            <p:ph type="sldNum" sz="quarter" idx="5"/>
          </p:nvPr>
        </p:nvSpPr>
        <p:spPr/>
        <p:txBody>
          <a:bodyPr/>
          <a:lstStyle/>
          <a:p>
            <a:fld id="{5661BD23-A62D-904C-AD2A-55A3D1165D6A}" type="slidenum">
              <a:rPr lang="en-US" smtClean="0"/>
              <a:t>27</a:t>
            </a:fld>
            <a:endParaRPr lang="en-US"/>
          </a:p>
        </p:txBody>
      </p:sp>
    </p:spTree>
    <p:extLst>
      <p:ext uri="{BB962C8B-B14F-4D97-AF65-F5344CB8AC3E}">
        <p14:creationId xmlns:p14="http://schemas.microsoft.com/office/powerpoint/2010/main" val="2484201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28</a:t>
            </a:fld>
            <a:endParaRPr lang="en-US"/>
          </a:p>
        </p:txBody>
      </p:sp>
    </p:spTree>
    <p:extLst>
      <p:ext uri="{BB962C8B-B14F-4D97-AF65-F5344CB8AC3E}">
        <p14:creationId xmlns:p14="http://schemas.microsoft.com/office/powerpoint/2010/main" val="3537273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29</a:t>
            </a:fld>
            <a:endParaRPr lang="en-US"/>
          </a:p>
        </p:txBody>
      </p:sp>
    </p:spTree>
    <p:extLst>
      <p:ext uri="{BB962C8B-B14F-4D97-AF65-F5344CB8AC3E}">
        <p14:creationId xmlns:p14="http://schemas.microsoft.com/office/powerpoint/2010/main" val="3551655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30</a:t>
            </a:fld>
            <a:endParaRPr lang="en-US"/>
          </a:p>
        </p:txBody>
      </p:sp>
    </p:spTree>
    <p:extLst>
      <p:ext uri="{BB962C8B-B14F-4D97-AF65-F5344CB8AC3E}">
        <p14:creationId xmlns:p14="http://schemas.microsoft.com/office/powerpoint/2010/main" val="1218611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31</a:t>
            </a:fld>
            <a:endParaRPr lang="en-US"/>
          </a:p>
        </p:txBody>
      </p:sp>
    </p:spTree>
    <p:extLst>
      <p:ext uri="{BB962C8B-B14F-4D97-AF65-F5344CB8AC3E}">
        <p14:creationId xmlns:p14="http://schemas.microsoft.com/office/powerpoint/2010/main" val="345618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Our study stands out from previous studies on students’ understanding of implicit differentiation because:</a:t>
            </a:r>
          </a:p>
        </p:txBody>
      </p:sp>
      <p:sp>
        <p:nvSpPr>
          <p:cNvPr id="4" name="Slide Number Placeholder 3"/>
          <p:cNvSpPr>
            <a:spLocks noGrp="1"/>
          </p:cNvSpPr>
          <p:nvPr>
            <p:ph type="sldNum" sz="quarter" idx="5"/>
          </p:nvPr>
        </p:nvSpPr>
        <p:spPr/>
        <p:txBody>
          <a:bodyPr/>
          <a:lstStyle/>
          <a:p>
            <a:fld id="{5661BD23-A62D-904C-AD2A-55A3D1165D6A}" type="slidenum">
              <a:rPr lang="en-US" smtClean="0"/>
              <a:t>5</a:t>
            </a:fld>
            <a:endParaRPr lang="en-US"/>
          </a:p>
        </p:txBody>
      </p:sp>
    </p:spTree>
    <p:extLst>
      <p:ext uri="{BB962C8B-B14F-4D97-AF65-F5344CB8AC3E}">
        <p14:creationId xmlns:p14="http://schemas.microsoft.com/office/powerpoint/2010/main" val="347400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6</a:t>
            </a:fld>
            <a:endParaRPr lang="en-US"/>
          </a:p>
        </p:txBody>
      </p:sp>
    </p:spTree>
    <p:extLst>
      <p:ext uri="{BB962C8B-B14F-4D97-AF65-F5344CB8AC3E}">
        <p14:creationId xmlns:p14="http://schemas.microsoft.com/office/powerpoint/2010/main" val="319508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DATA COLLECTION</a:t>
            </a:r>
          </a:p>
          <a:p>
            <a:pPr lvl="0"/>
            <a:r>
              <a:rPr lang="en-US" dirty="0"/>
              <a:t>119 participants</a:t>
            </a:r>
          </a:p>
          <a:p>
            <a:pPr lvl="0"/>
            <a:r>
              <a:rPr lang="en-US" dirty="0"/>
              <a:t>Students completed the SMMP activity during one recitation session. </a:t>
            </a:r>
          </a:p>
          <a:p>
            <a:pPr lvl="0"/>
            <a:r>
              <a:rPr lang="en-US" dirty="0"/>
              <a:t>Worked in small groups or individually.</a:t>
            </a:r>
          </a:p>
          <a:p>
            <a:pPr lvl="0"/>
            <a:r>
              <a:rPr lang="en-US" dirty="0"/>
              <a:t>Support from TA &amp; LA, if needed. </a:t>
            </a:r>
          </a:p>
          <a:p>
            <a:pPr lvl="0"/>
            <a:r>
              <a:rPr lang="en-US" dirty="0"/>
              <a:t>At the end of the recitation, students submitted the scanned worksheets to Gradescope. </a:t>
            </a:r>
          </a:p>
          <a:p>
            <a:pPr lvl="0"/>
            <a:r>
              <a:rPr lang="en-US" dirty="0"/>
              <a:t>For the course – student work was graded for completion. </a:t>
            </a:r>
          </a:p>
          <a:p>
            <a:pPr lvl="0"/>
            <a:r>
              <a:rPr lang="en-US" dirty="0"/>
              <a:t>For this study – all data were re-coded</a:t>
            </a:r>
          </a:p>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8</a:t>
            </a:fld>
            <a:endParaRPr lang="en-US"/>
          </a:p>
        </p:txBody>
      </p:sp>
    </p:spTree>
    <p:extLst>
      <p:ext uri="{BB962C8B-B14F-4D97-AF65-F5344CB8AC3E}">
        <p14:creationId xmlns:p14="http://schemas.microsoft.com/office/powerpoint/2010/main" val="266513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119 exams collected</a:t>
            </a:r>
          </a:p>
          <a:p>
            <a:pPr lvl="0"/>
            <a:r>
              <a:rPr lang="en-US" dirty="0"/>
              <a:t>Students individually completed the exam. </a:t>
            </a:r>
          </a:p>
          <a:p>
            <a:pPr lvl="0"/>
            <a:r>
              <a:rPr lang="en-US" dirty="0"/>
              <a:t>One exam question was on implicit differentiation and was somewhat similar to the SMMP question. </a:t>
            </a:r>
          </a:p>
          <a:p>
            <a:pPr lvl="0"/>
            <a:r>
              <a:rPr lang="en-US" dirty="0"/>
              <a:t>For the course - the questions were graded for correctness.</a:t>
            </a:r>
          </a:p>
          <a:p>
            <a:pPr lvl="0"/>
            <a:r>
              <a:rPr lang="en-US" dirty="0"/>
              <a:t>For this study – all data were re-coded</a:t>
            </a:r>
          </a:p>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9</a:t>
            </a:fld>
            <a:endParaRPr lang="en-US"/>
          </a:p>
        </p:txBody>
      </p:sp>
    </p:spTree>
    <p:extLst>
      <p:ext uri="{BB962C8B-B14F-4D97-AF65-F5344CB8AC3E}">
        <p14:creationId xmlns:p14="http://schemas.microsoft.com/office/powerpoint/2010/main" val="6447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Was created/ adapted from </a:t>
            </a:r>
            <a:r>
              <a:rPr lang="en-US" dirty="0" err="1"/>
              <a:t>Jeppson</a:t>
            </a:r>
            <a:r>
              <a:rPr lang="en-US" dirty="0"/>
              <a:t> (2019), </a:t>
            </a:r>
            <a:r>
              <a:rPr lang="en-US" dirty="0" err="1"/>
              <a:t>Borji</a:t>
            </a:r>
            <a:r>
              <a:rPr lang="en-US" dirty="0"/>
              <a:t> &amp; </a:t>
            </a:r>
            <a:r>
              <a:rPr lang="en-US" sz="1200" kern="1200" dirty="0">
                <a:solidFill>
                  <a:schemeClr val="tx1"/>
                </a:solidFill>
                <a:latin typeface="+mn-lt"/>
                <a:ea typeface="+mn-ea"/>
                <a:cs typeface="+mn-cs"/>
              </a:rPr>
              <a:t>Martinez-</a:t>
            </a:r>
            <a:r>
              <a:rPr lang="en-US" sz="1200" kern="1200" dirty="0" err="1">
                <a:solidFill>
                  <a:schemeClr val="tx1"/>
                </a:solidFill>
                <a:latin typeface="+mn-lt"/>
                <a:ea typeface="+mn-ea"/>
                <a:cs typeface="+mn-cs"/>
              </a:rPr>
              <a:t>Plannel</a:t>
            </a:r>
            <a:r>
              <a:rPr lang="en-US" sz="1200" kern="1200" dirty="0">
                <a:solidFill>
                  <a:schemeClr val="tx1"/>
                </a:solidFill>
                <a:latin typeface="+mn-lt"/>
                <a:ea typeface="+mn-ea"/>
                <a:cs typeface="+mn-cs"/>
              </a:rPr>
              <a:t> 2019</a:t>
            </a:r>
          </a:p>
          <a:p>
            <a:pPr marL="0" indent="0">
              <a:buFont typeface="Arial" panose="020B0604020202020204" pitchFamily="34" charset="0"/>
              <a:buNone/>
            </a:pPr>
            <a:r>
              <a:rPr lang="en-US" sz="1800" dirty="0">
                <a:effectLst/>
                <a:latin typeface="Segoe UI" panose="020B0502040204020203" pitchFamily="34" charset="0"/>
              </a:rPr>
              <a:t>In the paper, we present all goals. Here we focus only on the 6 ones that were on both the SMMP and exam</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5661BD23-A62D-904C-AD2A-55A3D1165D6A}" type="slidenum">
              <a:rPr lang="en-US" smtClean="0"/>
              <a:t>10</a:t>
            </a:fld>
            <a:endParaRPr lang="en-US"/>
          </a:p>
        </p:txBody>
      </p:sp>
    </p:spTree>
    <p:extLst>
      <p:ext uri="{BB962C8B-B14F-4D97-AF65-F5344CB8AC3E}">
        <p14:creationId xmlns:p14="http://schemas.microsoft.com/office/powerpoint/2010/main" val="258042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11</a:t>
            </a:fld>
            <a:endParaRPr lang="en-US"/>
          </a:p>
        </p:txBody>
      </p:sp>
    </p:spTree>
    <p:extLst>
      <p:ext uri="{BB962C8B-B14F-4D97-AF65-F5344CB8AC3E}">
        <p14:creationId xmlns:p14="http://schemas.microsoft.com/office/powerpoint/2010/main" val="3514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Point out Yes &amp; No is blank</a:t>
            </a:r>
          </a:p>
          <a:p>
            <a:pPr marL="171450" indent="-171450">
              <a:buFont typeface="Arial" panose="020B0604020202020204" pitchFamily="34" charset="0"/>
              <a:buChar char="•"/>
            </a:pPr>
            <a:r>
              <a:rPr lang="en-US" dirty="0"/>
              <a:t>Point out 1 Yes and 3 NEE = NEE</a:t>
            </a:r>
          </a:p>
          <a:p>
            <a:pPr marL="171450" indent="-171450">
              <a:buFont typeface="Arial" panose="020B0604020202020204" pitchFamily="34" charset="0"/>
              <a:buChar char="•"/>
            </a:pPr>
            <a:r>
              <a:rPr lang="en-US" sz="1200" dirty="0"/>
              <a:t>Descriptive statistics conducted on these three codes</a:t>
            </a:r>
            <a:endParaRPr lang="en-US" dirty="0"/>
          </a:p>
          <a:p>
            <a:pPr marL="171450" indent="-171450">
              <a:buFont typeface="Arial" panose="020B0604020202020204" pitchFamily="34" charset="0"/>
              <a:buChar char="•"/>
            </a:pPr>
            <a:r>
              <a:rPr lang="en-US" dirty="0"/>
              <a:t>4 NEE = No</a:t>
            </a:r>
          </a:p>
        </p:txBody>
      </p:sp>
      <p:sp>
        <p:nvSpPr>
          <p:cNvPr id="4" name="Slide Number Placeholder 3"/>
          <p:cNvSpPr>
            <a:spLocks noGrp="1"/>
          </p:cNvSpPr>
          <p:nvPr>
            <p:ph type="sldNum" sz="quarter" idx="5"/>
          </p:nvPr>
        </p:nvSpPr>
        <p:spPr/>
        <p:txBody>
          <a:bodyPr/>
          <a:lstStyle/>
          <a:p>
            <a:fld id="{5661BD23-A62D-904C-AD2A-55A3D1165D6A}" type="slidenum">
              <a:rPr lang="en-US" smtClean="0"/>
              <a:t>12</a:t>
            </a:fld>
            <a:endParaRPr lang="en-US"/>
          </a:p>
        </p:txBody>
      </p:sp>
    </p:spTree>
    <p:extLst>
      <p:ext uri="{BB962C8B-B14F-4D97-AF65-F5344CB8AC3E}">
        <p14:creationId xmlns:p14="http://schemas.microsoft.com/office/powerpoint/2010/main" val="23443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8560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480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7496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Title with Cop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rgbClr val="013591"/>
                </a:solidFill>
                <a:latin typeface="Source Sans Pro" panose="020B0503030403020204" pitchFamily="34" charset="77"/>
              </a:defRPr>
            </a:lvl1pPr>
          </a:lstStyle>
          <a:p>
            <a:r>
              <a:rPr lang="en-US"/>
              <a:t>Click to edit Master title style</a:t>
            </a:r>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6" name="Picture 5">
            <a:extLst>
              <a:ext uri="{FF2B5EF4-FFF2-40B4-BE49-F238E27FC236}">
                <a16:creationId xmlns:a16="http://schemas.microsoft.com/office/drawing/2014/main" id="{587AFD6A-D2C0-A74E-9AFB-31DA6E393B6D}"/>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177087388"/>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7" name="Picture 6">
            <a:extLst>
              <a:ext uri="{FF2B5EF4-FFF2-40B4-BE49-F238E27FC236}">
                <a16:creationId xmlns:a16="http://schemas.microsoft.com/office/drawing/2014/main" id="{0658A068-0B34-8744-823E-4A291939F959}"/>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6457950" y="0"/>
            <a:ext cx="5734050" cy="685800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64626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ist + R.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25932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a:t>Click to edit Master</a:t>
            </a:r>
          </a:p>
        </p:txBody>
      </p: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259329" y="1858276"/>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Bullet 1</a:t>
            </a:r>
          </a:p>
          <a:p>
            <a:pPr lvl="0"/>
            <a:r>
              <a:rPr lang="en-US"/>
              <a:t>Bullet 2</a:t>
            </a:r>
          </a:p>
          <a:p>
            <a:pPr lvl="0"/>
            <a:r>
              <a:rPr lang="en-US"/>
              <a:t>Bullet 3</a:t>
            </a:r>
          </a:p>
        </p:txBody>
      </p:sp>
      <p:pic>
        <p:nvPicPr>
          <p:cNvPr id="6" name="Picture 5">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0" y="0"/>
            <a:ext cx="5772150" cy="6858000"/>
          </a:xfrm>
        </p:spPr>
        <p:txBody>
          <a:bodyPr/>
          <a:lstStyle>
            <a:lvl1pPr>
              <a:defRPr>
                <a:solidFill>
                  <a:schemeClr val="bg1"/>
                </a:solidFill>
              </a:defRPr>
            </a:lvl1pPr>
          </a:lstStyle>
          <a:p>
            <a:endParaRPr lang="en-US"/>
          </a:p>
        </p:txBody>
      </p:sp>
      <p:cxnSp>
        <p:nvCxnSpPr>
          <p:cNvPr id="9" name="Straight Connector 8">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08673427"/>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bg>
      <p:bgPr>
        <a:pattFill prst="dkUpDiag">
          <a:fgClr>
            <a:srgbClr val="004F9D"/>
          </a:fgClr>
          <a:bgClr>
            <a:srgbClr val="013591"/>
          </a:bgClr>
        </a:patt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chemeClr val="bg1"/>
                </a:solidFill>
                <a:latin typeface="Source Sans Pro" panose="020B0503030403020204" pitchFamily="34" charset="77"/>
              </a:defRPr>
            </a:lvl1pPr>
          </a:lstStyle>
          <a:p>
            <a:r>
              <a:rPr lang="en-US"/>
              <a:t>Click to edit Master title style</a:t>
            </a:r>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64224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866900" y="0"/>
            <a:ext cx="10325100" cy="6858000"/>
          </a:xfrm>
        </p:spPr>
        <p:txBody>
          <a:bodyPr/>
          <a:lstStyle>
            <a:lvl1pPr>
              <a:defRPr>
                <a:solidFill>
                  <a:schemeClr val="bg1"/>
                </a:solidFill>
              </a:defRPr>
            </a:lvl1pPr>
          </a:lstStyle>
          <a:p>
            <a:endParaRPr lang="en-US"/>
          </a:p>
        </p:txBody>
      </p:sp>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chemeClr val="bg1"/>
                </a:solidFill>
                <a:latin typeface="Source Sans Pro" panose="020B0503030403020204" pitchFamily="34" charset="77"/>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Tree>
    <p:extLst>
      <p:ext uri="{BB962C8B-B14F-4D97-AF65-F5344CB8AC3E}">
        <p14:creationId xmlns:p14="http://schemas.microsoft.com/office/powerpoint/2010/main" val="2469700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Title with List">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B7F23B7-3D29-7648-8921-3A0E9180A252}"/>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a:t>Click to edit Master title style</a:t>
            </a:r>
          </a:p>
        </p:txBody>
      </p:sp>
      <p:cxnSp>
        <p:nvCxnSpPr>
          <p:cNvPr id="36" name="Straight Connector 35">
            <a:extLst>
              <a:ext uri="{FF2B5EF4-FFF2-40B4-BE49-F238E27FC236}">
                <a16:creationId xmlns:a16="http://schemas.microsoft.com/office/drawing/2014/main" id="{88FD7305-84FB-DD4D-8E52-33C2B3B6A0A5}"/>
              </a:ext>
            </a:extLst>
          </p:cNvPr>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B0015C2C-C98E-C64F-B39D-C23700646215}"/>
              </a:ext>
            </a:extLst>
          </p:cNvPr>
          <p:cNvSpPr>
            <a:spLocks noGrp="1"/>
          </p:cNvSpPr>
          <p:nvPr>
            <p:ph type="body" sz="quarter" idx="10"/>
          </p:nvPr>
        </p:nvSpPr>
        <p:spPr>
          <a:xfrm>
            <a:off x="1219200" y="1828800"/>
            <a:ext cx="9753600" cy="3657600"/>
          </a:xfrm>
        </p:spPr>
        <p:txBody>
          <a:bodyPr>
            <a:noAutofit/>
          </a:bodyPr>
          <a:lstStyle>
            <a:lvl1pPr marL="0" indent="-160020">
              <a:lnSpc>
                <a:spcPts val="2400"/>
              </a:lnSpc>
              <a:spcBef>
                <a:spcPts val="400"/>
              </a:spcBef>
              <a:buFont typeface="Arial" panose="020B0604020202020204" pitchFamily="34" charset="0"/>
              <a:buChar char="•"/>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6" name="Picture 5">
            <a:extLst>
              <a:ext uri="{FF2B5EF4-FFF2-40B4-BE49-F238E27FC236}">
                <a16:creationId xmlns:a16="http://schemas.microsoft.com/office/drawing/2014/main" id="{0F10FF76-DE25-8D40-8EFE-7B9A471F0484}"/>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33196080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72" userDrawn="1">
          <p15:clr>
            <a:srgbClr val="FBAE40"/>
          </p15:clr>
        </p15:guide>
        <p15:guide id="3" pos="768" userDrawn="1">
          <p15:clr>
            <a:srgbClr val="FBAE40"/>
          </p15:clr>
        </p15:guide>
        <p15:guide id="4" pos="6912" userDrawn="1">
          <p15:clr>
            <a:srgbClr val="FBAE40"/>
          </p15:clr>
        </p15:guide>
        <p15:guide id="5" orient="horz" pos="1152" userDrawn="1">
          <p15:clr>
            <a:srgbClr val="FBAE40"/>
          </p15:clr>
        </p15:guide>
        <p15:guide id="6" orient="horz" pos="345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10325100" cy="6858000"/>
          </a:xfrm>
        </p:spPr>
        <p:txBody>
          <a:bodyPr/>
          <a:lstStyle>
            <a:lvl1pPr>
              <a:defRPr>
                <a:solidFill>
                  <a:schemeClr val="bg1"/>
                </a:solidFill>
              </a:defRPr>
            </a:lvl1pPr>
          </a:lstStyle>
          <a:p>
            <a:endParaRPr lang="en-US"/>
          </a:p>
        </p:txBody>
      </p:sp>
      <p:sp>
        <p:nvSpPr>
          <p:cNvPr id="12" name="Rectangle 11">
            <a:extLst>
              <a:ext uri="{FF2B5EF4-FFF2-40B4-BE49-F238E27FC236}">
                <a16:creationId xmlns:a16="http://schemas.microsoft.com/office/drawing/2014/main" id="{CF95F29C-14A0-5C4F-877C-1B28B706B781}"/>
              </a:ext>
            </a:extLst>
          </p:cNvPr>
          <p:cNvSpPr/>
          <p:nvPr userDrawn="1"/>
        </p:nvSpPr>
        <p:spPr>
          <a:xfrm>
            <a:off x="1032510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chemeClr val="bg1"/>
                </a:solidFill>
                <a:latin typeface="Source Sans Pro" panose="020B0503030403020204" pitchFamily="34" charset="77"/>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Tree>
    <p:extLst>
      <p:ext uri="{BB962C8B-B14F-4D97-AF65-F5344CB8AC3E}">
        <p14:creationId xmlns:p14="http://schemas.microsoft.com/office/powerpoint/2010/main" val="39582354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endParaRPr lang="en-US"/>
          </a:p>
        </p:txBody>
      </p:sp>
      <p:pic>
        <p:nvPicPr>
          <p:cNvPr id="8" name="Picture 7">
            <a:extLst>
              <a:ext uri="{FF2B5EF4-FFF2-40B4-BE49-F238E27FC236}">
                <a16:creationId xmlns:a16="http://schemas.microsoft.com/office/drawing/2014/main" id="{B2745200-ED8B-854E-8AF4-AE185B01A5B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2956470466"/>
      </p:ext>
    </p:extLst>
  </p:cSld>
  <p:clrMapOvr>
    <a:masterClrMapping/>
  </p:clrMapOvr>
  <p:extLst>
    <p:ext uri="{DCECCB84-F9BA-43D5-87BE-67443E8EF086}">
      <p15:sldGuideLst xmlns:p15="http://schemas.microsoft.com/office/powerpoint/2012/main">
        <p15:guide id="1" orient="horz" pos="2160">
          <p15:clr>
            <a:srgbClr val="FBAE40"/>
          </p15:clr>
        </p15:guide>
        <p15:guide id="2" pos="4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1575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 Title with Copy + Dat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0" name="Picture 9">
            <a:extLst>
              <a:ext uri="{FF2B5EF4-FFF2-40B4-BE49-F238E27FC236}">
                <a16:creationId xmlns:a16="http://schemas.microsoft.com/office/drawing/2014/main" id="{FC8957F7-CF9F-E448-9A02-EAAD09EF4717}"/>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3760608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Title with Copy + Medi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0" name="Picture 9">
            <a:extLst>
              <a:ext uri="{FF2B5EF4-FFF2-40B4-BE49-F238E27FC236}">
                <a16:creationId xmlns:a16="http://schemas.microsoft.com/office/drawing/2014/main" id="{09043363-8F7A-0D43-8F32-D88C4C2810F7}"/>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2484588275"/>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8" name="Picture 7">
            <a:extLst>
              <a:ext uri="{FF2B5EF4-FFF2-40B4-BE49-F238E27FC236}">
                <a16:creationId xmlns:a16="http://schemas.microsoft.com/office/drawing/2014/main" id="{60E40814-8CAE-4841-B97D-1290FFB55CCF}"/>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2054555875"/>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4176" userDrawn="1">
          <p15:clr>
            <a:srgbClr val="FBAE40"/>
          </p15:clr>
        </p15:guide>
        <p15:guide id="9" pos="3840" userDrawn="1">
          <p15:clr>
            <a:srgbClr val="FBAE40"/>
          </p15:clr>
        </p15:guide>
        <p15:guide id="10" pos="691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Chart Placeholder 2">
            <a:extLst>
              <a:ext uri="{FF2B5EF4-FFF2-40B4-BE49-F238E27FC236}">
                <a16:creationId xmlns:a16="http://schemas.microsoft.com/office/drawing/2014/main" id="{FF498322-C164-CC4D-B4E1-8A9EB2E70EA8}"/>
              </a:ext>
            </a:extLst>
          </p:cNvPr>
          <p:cNvSpPr>
            <a:spLocks noGrp="1"/>
          </p:cNvSpPr>
          <p:nvPr>
            <p:ph type="chart" sz="quarter" idx="11"/>
          </p:nvPr>
        </p:nvSpPr>
        <p:spPr>
          <a:xfrm>
            <a:off x="1219200" y="1828800"/>
            <a:ext cx="4343400" cy="3657600"/>
          </a:xfrm>
        </p:spPr>
        <p:txBody>
          <a:bodyPr/>
          <a:lstStyle>
            <a:lvl1pPr>
              <a:defRPr>
                <a:solidFill>
                  <a:schemeClr val="bg1"/>
                </a:solidFill>
              </a:defRPr>
            </a:lvl1pPr>
          </a:lstStyle>
          <a:p>
            <a:endParaRPr lang="en-US"/>
          </a:p>
        </p:txBody>
      </p:sp>
      <p:pic>
        <p:nvPicPr>
          <p:cNvPr id="8" name="Picture 7">
            <a:extLst>
              <a:ext uri="{FF2B5EF4-FFF2-40B4-BE49-F238E27FC236}">
                <a16:creationId xmlns:a16="http://schemas.microsoft.com/office/drawing/2014/main" id="{37E473BD-D837-184C-BEBE-C0149E5773B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2344057130"/>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3840" userDrawn="1">
          <p15:clr>
            <a:srgbClr val="FBAE40"/>
          </p15:clr>
        </p15:guide>
        <p15:guide id="9" pos="417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377444482"/>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a:p>
        </p:txBody>
      </p:sp>
    </p:spTree>
    <p:extLst>
      <p:ext uri="{BB962C8B-B14F-4D97-AF65-F5344CB8AC3E}">
        <p14:creationId xmlns:p14="http://schemas.microsoft.com/office/powerpoint/2010/main" val="31365703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7" name="Picture 6">
            <a:extLst>
              <a:ext uri="{FF2B5EF4-FFF2-40B4-BE49-F238E27FC236}">
                <a16:creationId xmlns:a16="http://schemas.microsoft.com/office/drawing/2014/main" id="{CFD972F3-B67C-BA41-9DE6-D0F069460CA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2725290793"/>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3840" userDrawn="1">
          <p15:clr>
            <a:srgbClr val="FBAE40"/>
          </p15:clr>
        </p15:guide>
        <p15:guide id="9" pos="417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IGH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3" name="Chart Placeholder 2">
            <a:extLst>
              <a:ext uri="{FF2B5EF4-FFF2-40B4-BE49-F238E27FC236}">
                <a16:creationId xmlns:a16="http://schemas.microsoft.com/office/drawing/2014/main" id="{7A2FCD2B-FE36-6F49-9CCD-8E56619D4DFE}"/>
              </a:ext>
            </a:extLst>
          </p:cNvPr>
          <p:cNvSpPr>
            <a:spLocks noGrp="1"/>
          </p:cNvSpPr>
          <p:nvPr>
            <p:ph type="chart" sz="quarter" idx="11"/>
          </p:nvPr>
        </p:nvSpPr>
        <p:spPr>
          <a:xfrm>
            <a:off x="6629400" y="1828800"/>
            <a:ext cx="4343400" cy="3657600"/>
          </a:xfrm>
        </p:spPr>
        <p:txBody>
          <a:bodyPr/>
          <a:lstStyle>
            <a:lvl1pPr>
              <a:defRPr>
                <a:solidFill>
                  <a:schemeClr val="bg1"/>
                </a:solidFill>
              </a:defRPr>
            </a:lvl1pPr>
          </a:lstStyle>
          <a:p>
            <a:endParaRPr lang="en-US"/>
          </a:p>
        </p:txBody>
      </p:sp>
      <p:pic>
        <p:nvPicPr>
          <p:cNvPr id="7" name="Picture 6">
            <a:extLst>
              <a:ext uri="{FF2B5EF4-FFF2-40B4-BE49-F238E27FC236}">
                <a16:creationId xmlns:a16="http://schemas.microsoft.com/office/drawing/2014/main" id="{69FB6D81-F300-2047-B552-EEA5130E4003}"/>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4034188231"/>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5167-FF84-6D49-B71F-AF38F31D82E9}"/>
              </a:ext>
            </a:extLst>
          </p:cNvPr>
          <p:cNvSpPr/>
          <p:nvPr userDrawn="1"/>
        </p:nvSpPr>
        <p:spPr>
          <a:xfrm>
            <a:off x="0" y="3429000"/>
            <a:ext cx="12192000" cy="159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3807030" y="3561520"/>
            <a:ext cx="7088577" cy="836898"/>
          </a:xfrm>
          <a:prstGeom prst="rect">
            <a:avLst/>
          </a:prstGeom>
          <a:noFill/>
        </p:spPr>
        <p:txBody>
          <a:bodyPr anchor="b">
            <a:noAutofit/>
          </a:bodyPr>
          <a:lstStyle>
            <a:lvl1pPr algn="l">
              <a:lnSpc>
                <a:spcPts val="3920"/>
              </a:lnSpc>
              <a:defRPr sz="3600" b="1" i="0" baseline="0">
                <a:solidFill>
                  <a:srgbClr val="013591"/>
                </a:solidFill>
                <a:latin typeface="Source Sans Pro" panose="020B0503030403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3807029" y="4289097"/>
            <a:ext cx="7088577" cy="544642"/>
          </a:xfrm>
        </p:spPr>
        <p:txBody>
          <a:bodyPr>
            <a:noAutofit/>
          </a:bodyPr>
          <a:lstStyle>
            <a:lvl1pPr marL="0" indent="0" algn="l">
              <a:lnSpc>
                <a:spcPts val="2400"/>
              </a:lnSpc>
              <a:buNone/>
              <a:defRPr sz="17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6E90848-5DC8-1749-BBFF-5FED1EE01DC5}"/>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296391" y="3177747"/>
            <a:ext cx="1922780" cy="2540000"/>
          </a:xfrm>
          <a:prstGeom prst="rect">
            <a:avLst/>
          </a:prstGeom>
        </p:spPr>
      </p:pic>
    </p:spTree>
    <p:extLst>
      <p:ext uri="{BB962C8B-B14F-4D97-AF65-F5344CB8AC3E}">
        <p14:creationId xmlns:p14="http://schemas.microsoft.com/office/powerpoint/2010/main" val="254079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7" name="Picture 6">
            <a:extLst>
              <a:ext uri="{FF2B5EF4-FFF2-40B4-BE49-F238E27FC236}">
                <a16:creationId xmlns:a16="http://schemas.microsoft.com/office/drawing/2014/main" id="{0658A068-0B34-8744-823E-4A291939F959}"/>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6457950" y="0"/>
            <a:ext cx="5734050" cy="685800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091939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09482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List + R.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25932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a:t>Click to edit Master</a:t>
            </a:r>
          </a:p>
        </p:txBody>
      </p: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259329" y="1858276"/>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Bullet 1</a:t>
            </a:r>
          </a:p>
          <a:p>
            <a:pPr lvl="0"/>
            <a:r>
              <a:rPr lang="en-US"/>
              <a:t>Bullet 2</a:t>
            </a:r>
          </a:p>
          <a:p>
            <a:pPr lvl="0"/>
            <a:r>
              <a:rPr lang="en-US"/>
              <a:t>Bullet 3</a:t>
            </a:r>
          </a:p>
        </p:txBody>
      </p:sp>
      <p:pic>
        <p:nvPicPr>
          <p:cNvPr id="6" name="Picture 5">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0" y="0"/>
            <a:ext cx="5772150" cy="6858000"/>
          </a:xfrm>
        </p:spPr>
        <p:txBody>
          <a:bodyPr/>
          <a:lstStyle>
            <a:lvl1pPr>
              <a:defRPr>
                <a:solidFill>
                  <a:schemeClr val="bg1"/>
                </a:solidFill>
              </a:defRPr>
            </a:lvl1pPr>
          </a:lstStyle>
          <a:p>
            <a:endParaRPr lang="en-US"/>
          </a:p>
        </p:txBody>
      </p:sp>
      <p:cxnSp>
        <p:nvCxnSpPr>
          <p:cNvPr id="9" name="Straight Connector 8">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23776038"/>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bg>
      <p:bgPr>
        <a:pattFill prst="dkUpDiag">
          <a:fgClr>
            <a:srgbClr val="004F9D"/>
          </a:fgClr>
          <a:bgClr>
            <a:srgbClr val="013591"/>
          </a:bgClr>
        </a:patt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chemeClr val="bg1"/>
                </a:solidFill>
                <a:latin typeface="Source Sans Pro" panose="020B0503030403020204" pitchFamily="34" charset="77"/>
              </a:defRPr>
            </a:lvl1pPr>
          </a:lstStyle>
          <a:p>
            <a:r>
              <a:rPr lang="en-US"/>
              <a:t>Click to edit Master title style</a:t>
            </a:r>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373737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endParaRPr lang="en-US"/>
          </a:p>
        </p:txBody>
      </p:sp>
      <p:pic>
        <p:nvPicPr>
          <p:cNvPr id="8" name="Picture 7">
            <a:extLst>
              <a:ext uri="{FF2B5EF4-FFF2-40B4-BE49-F238E27FC236}">
                <a16:creationId xmlns:a16="http://schemas.microsoft.com/office/drawing/2014/main" id="{B2745200-ED8B-854E-8AF4-AE185B01A5B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130133167"/>
      </p:ext>
    </p:extLst>
  </p:cSld>
  <p:clrMapOvr>
    <a:masterClrMapping/>
  </p:clrMapOvr>
  <p:extLst>
    <p:ext uri="{DCECCB84-F9BA-43D5-87BE-67443E8EF086}">
      <p15:sldGuideLst xmlns:p15="http://schemas.microsoft.com/office/powerpoint/2012/main">
        <p15:guide id="1" orient="horz" pos="2160">
          <p15:clr>
            <a:srgbClr val="FBAE40"/>
          </p15:clr>
        </p15:guide>
        <p15:guide id="2" pos="40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a:p>
        </p:txBody>
      </p:sp>
    </p:spTree>
    <p:extLst>
      <p:ext uri="{BB962C8B-B14F-4D97-AF65-F5344CB8AC3E}">
        <p14:creationId xmlns:p14="http://schemas.microsoft.com/office/powerpoint/2010/main" val="247865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Title with Cop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rgbClr val="013591"/>
                </a:solidFill>
                <a:latin typeface="Source Sans Pro" panose="020B0503030403020204" pitchFamily="34" charset="77"/>
              </a:defRPr>
            </a:lvl1pPr>
          </a:lstStyle>
          <a:p>
            <a:r>
              <a:rPr lang="en-US"/>
              <a:t>Click to edit Master title style</a:t>
            </a:r>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6" name="Picture 5">
            <a:extLst>
              <a:ext uri="{FF2B5EF4-FFF2-40B4-BE49-F238E27FC236}">
                <a16:creationId xmlns:a16="http://schemas.microsoft.com/office/drawing/2014/main" id="{587AFD6A-D2C0-A74E-9AFB-31DA6E393B6D}"/>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6304766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72" userDrawn="1">
          <p15:clr>
            <a:srgbClr val="FBAE40"/>
          </p15:clr>
        </p15:guide>
        <p15:guide id="3" pos="768" userDrawn="1">
          <p15:clr>
            <a:srgbClr val="FBAE40"/>
          </p15:clr>
        </p15:guide>
        <p15:guide id="4" pos="6912" userDrawn="1">
          <p15:clr>
            <a:srgbClr val="FBAE40"/>
          </p15:clr>
        </p15:guide>
        <p15:guide id="5" orient="horz" pos="1152" userDrawn="1">
          <p15:clr>
            <a:srgbClr val="FBAE40"/>
          </p15:clr>
        </p15:guide>
        <p15:guide id="6" orient="horz" pos="345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 Title with List">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B7F23B7-3D29-7648-8921-3A0E9180A252}"/>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a:t>Click to edit Master title style</a:t>
            </a:r>
          </a:p>
        </p:txBody>
      </p:sp>
      <p:cxnSp>
        <p:nvCxnSpPr>
          <p:cNvPr id="36" name="Straight Connector 35">
            <a:extLst>
              <a:ext uri="{FF2B5EF4-FFF2-40B4-BE49-F238E27FC236}">
                <a16:creationId xmlns:a16="http://schemas.microsoft.com/office/drawing/2014/main" id="{88FD7305-84FB-DD4D-8E52-33C2B3B6A0A5}"/>
              </a:ext>
            </a:extLst>
          </p:cNvPr>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B0015C2C-C98E-C64F-B39D-C23700646215}"/>
              </a:ext>
            </a:extLst>
          </p:cNvPr>
          <p:cNvSpPr>
            <a:spLocks noGrp="1"/>
          </p:cNvSpPr>
          <p:nvPr>
            <p:ph type="body" sz="quarter" idx="10"/>
          </p:nvPr>
        </p:nvSpPr>
        <p:spPr>
          <a:xfrm>
            <a:off x="1219200" y="1828800"/>
            <a:ext cx="9753600" cy="3657600"/>
          </a:xfrm>
        </p:spPr>
        <p:txBody>
          <a:bodyPr>
            <a:noAutofit/>
          </a:bodyPr>
          <a:lstStyle>
            <a:lvl1pPr marL="0" indent="-160020">
              <a:lnSpc>
                <a:spcPts val="2400"/>
              </a:lnSpc>
              <a:spcBef>
                <a:spcPts val="400"/>
              </a:spcBef>
              <a:buFont typeface="Arial" panose="020B0604020202020204" pitchFamily="34" charset="0"/>
              <a:buChar char="•"/>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6" name="Picture 5">
            <a:extLst>
              <a:ext uri="{FF2B5EF4-FFF2-40B4-BE49-F238E27FC236}">
                <a16:creationId xmlns:a16="http://schemas.microsoft.com/office/drawing/2014/main" id="{0F10FF76-DE25-8D40-8EFE-7B9A471F0484}"/>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27049522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72" userDrawn="1">
          <p15:clr>
            <a:srgbClr val="FBAE40"/>
          </p15:clr>
        </p15:guide>
        <p15:guide id="3" pos="768" userDrawn="1">
          <p15:clr>
            <a:srgbClr val="FBAE40"/>
          </p15:clr>
        </p15:guide>
        <p15:guide id="4" pos="6912" userDrawn="1">
          <p15:clr>
            <a:srgbClr val="FBAE40"/>
          </p15:clr>
        </p15:guide>
        <p15:guide id="5" orient="horz" pos="1152" userDrawn="1">
          <p15:clr>
            <a:srgbClr val="FBAE40"/>
          </p15:clr>
        </p15:guide>
        <p15:guide id="6" orient="horz" pos="345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P Title with Copy + Dat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0" name="Picture 9">
            <a:extLst>
              <a:ext uri="{FF2B5EF4-FFF2-40B4-BE49-F238E27FC236}">
                <a16:creationId xmlns:a16="http://schemas.microsoft.com/office/drawing/2014/main" id="{FC8957F7-CF9F-E448-9A02-EAAD09EF4717}"/>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10824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 Title with Copy + Medi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0" name="Picture 9">
            <a:extLst>
              <a:ext uri="{FF2B5EF4-FFF2-40B4-BE49-F238E27FC236}">
                <a16:creationId xmlns:a16="http://schemas.microsoft.com/office/drawing/2014/main" id="{09043363-8F7A-0D43-8F32-D88C4C2810F7}"/>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3839378457"/>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490330836"/>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10325100" cy="6858000"/>
          </a:xfrm>
        </p:spPr>
        <p:txBody>
          <a:bodyPr/>
          <a:lstStyle>
            <a:lvl1pPr>
              <a:defRPr>
                <a:solidFill>
                  <a:schemeClr val="bg1"/>
                </a:solidFill>
              </a:defRPr>
            </a:lvl1pPr>
          </a:lstStyle>
          <a:p>
            <a:endParaRPr lang="en-US"/>
          </a:p>
        </p:txBody>
      </p:sp>
      <p:sp>
        <p:nvSpPr>
          <p:cNvPr id="12" name="Rectangle 11">
            <a:extLst>
              <a:ext uri="{FF2B5EF4-FFF2-40B4-BE49-F238E27FC236}">
                <a16:creationId xmlns:a16="http://schemas.microsoft.com/office/drawing/2014/main" id="{CF95F29C-14A0-5C4F-877C-1B28B706B781}"/>
              </a:ext>
            </a:extLst>
          </p:cNvPr>
          <p:cNvSpPr/>
          <p:nvPr userDrawn="1"/>
        </p:nvSpPr>
        <p:spPr>
          <a:xfrm>
            <a:off x="1032510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chemeClr val="bg1"/>
                </a:solidFill>
                <a:latin typeface="Source Sans Pro" panose="020B0503030403020204" pitchFamily="34" charset="77"/>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Tree>
    <p:extLst>
      <p:ext uri="{BB962C8B-B14F-4D97-AF65-F5344CB8AC3E}">
        <p14:creationId xmlns:p14="http://schemas.microsoft.com/office/powerpoint/2010/main" val="3079934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70382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866900" y="0"/>
            <a:ext cx="10325100" cy="6858000"/>
          </a:xfrm>
        </p:spPr>
        <p:txBody>
          <a:bodyPr/>
          <a:lstStyle>
            <a:lvl1pPr>
              <a:defRPr>
                <a:solidFill>
                  <a:schemeClr val="bg1"/>
                </a:solidFill>
              </a:defRPr>
            </a:lvl1pPr>
          </a:lstStyle>
          <a:p>
            <a:endParaRPr lang="en-US"/>
          </a:p>
        </p:txBody>
      </p:sp>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chemeClr val="bg1"/>
                </a:solidFill>
                <a:latin typeface="Source Sans Pro" panose="020B0503030403020204" pitchFamily="34" charset="77"/>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Tree>
    <p:extLst>
      <p:ext uri="{BB962C8B-B14F-4D97-AF65-F5344CB8AC3E}">
        <p14:creationId xmlns:p14="http://schemas.microsoft.com/office/powerpoint/2010/main" val="3253001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F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7" name="Picture 6">
            <a:extLst>
              <a:ext uri="{FF2B5EF4-FFF2-40B4-BE49-F238E27FC236}">
                <a16:creationId xmlns:a16="http://schemas.microsoft.com/office/drawing/2014/main" id="{CFD972F3-B67C-BA41-9DE6-D0F069460CA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402386712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3840" userDrawn="1">
          <p15:clr>
            <a:srgbClr val="FBAE40"/>
          </p15:clr>
        </p15:guide>
        <p15:guide id="9" pos="417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IGH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pic>
        <p:nvPicPr>
          <p:cNvPr id="8" name="Picture 7">
            <a:extLst>
              <a:ext uri="{FF2B5EF4-FFF2-40B4-BE49-F238E27FC236}">
                <a16:creationId xmlns:a16="http://schemas.microsoft.com/office/drawing/2014/main" id="{60E40814-8CAE-4841-B97D-1290FFB55CCF}"/>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4224803371"/>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4176" userDrawn="1">
          <p15:clr>
            <a:srgbClr val="FBAE40"/>
          </p15:clr>
        </p15:guide>
        <p15:guide id="9" pos="3840" userDrawn="1">
          <p15:clr>
            <a:srgbClr val="FBAE40"/>
          </p15:clr>
        </p15:guide>
        <p15:guide id="10" pos="691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F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Chart Placeholder 2">
            <a:extLst>
              <a:ext uri="{FF2B5EF4-FFF2-40B4-BE49-F238E27FC236}">
                <a16:creationId xmlns:a16="http://schemas.microsoft.com/office/drawing/2014/main" id="{FF498322-C164-CC4D-B4E1-8A9EB2E70EA8}"/>
              </a:ext>
            </a:extLst>
          </p:cNvPr>
          <p:cNvSpPr>
            <a:spLocks noGrp="1"/>
          </p:cNvSpPr>
          <p:nvPr>
            <p:ph type="chart" sz="quarter" idx="11"/>
          </p:nvPr>
        </p:nvSpPr>
        <p:spPr>
          <a:xfrm>
            <a:off x="1219200" y="1828800"/>
            <a:ext cx="4343400" cy="3657600"/>
          </a:xfrm>
        </p:spPr>
        <p:txBody>
          <a:bodyPr/>
          <a:lstStyle>
            <a:lvl1pPr>
              <a:defRPr>
                <a:solidFill>
                  <a:schemeClr val="bg1"/>
                </a:solidFill>
              </a:defRPr>
            </a:lvl1pPr>
          </a:lstStyle>
          <a:p>
            <a:endParaRPr lang="en-US"/>
          </a:p>
        </p:txBody>
      </p:sp>
      <p:pic>
        <p:nvPicPr>
          <p:cNvPr id="8" name="Picture 7">
            <a:extLst>
              <a:ext uri="{FF2B5EF4-FFF2-40B4-BE49-F238E27FC236}">
                <a16:creationId xmlns:a16="http://schemas.microsoft.com/office/drawing/2014/main" id="{37E473BD-D837-184C-BEBE-C0149E5773B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182837271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3840" userDrawn="1">
          <p15:clr>
            <a:srgbClr val="FBAE40"/>
          </p15:clr>
        </p15:guide>
        <p15:guide id="9" pos="417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IGH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3" name="Chart Placeholder 2">
            <a:extLst>
              <a:ext uri="{FF2B5EF4-FFF2-40B4-BE49-F238E27FC236}">
                <a16:creationId xmlns:a16="http://schemas.microsoft.com/office/drawing/2014/main" id="{7A2FCD2B-FE36-6F49-9CCD-8E56619D4DFE}"/>
              </a:ext>
            </a:extLst>
          </p:cNvPr>
          <p:cNvSpPr>
            <a:spLocks noGrp="1"/>
          </p:cNvSpPr>
          <p:nvPr>
            <p:ph type="chart" sz="quarter" idx="11"/>
          </p:nvPr>
        </p:nvSpPr>
        <p:spPr>
          <a:xfrm>
            <a:off x="6629400" y="1828800"/>
            <a:ext cx="4343400" cy="3657600"/>
          </a:xfrm>
        </p:spPr>
        <p:txBody>
          <a:bodyPr/>
          <a:lstStyle>
            <a:lvl1pPr>
              <a:defRPr>
                <a:solidFill>
                  <a:schemeClr val="bg1"/>
                </a:solidFill>
              </a:defRPr>
            </a:lvl1pPr>
          </a:lstStyle>
          <a:p>
            <a:endParaRPr lang="en-US"/>
          </a:p>
        </p:txBody>
      </p:sp>
      <p:pic>
        <p:nvPicPr>
          <p:cNvPr id="7" name="Picture 6">
            <a:extLst>
              <a:ext uri="{FF2B5EF4-FFF2-40B4-BE49-F238E27FC236}">
                <a16:creationId xmlns:a16="http://schemas.microsoft.com/office/drawing/2014/main" id="{69FB6D81-F300-2047-B552-EEA5130E4003}"/>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567084110"/>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56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6499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74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84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9127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2460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25456023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tx1">
                    <a:tint val="75000"/>
                  </a:schemeClr>
                </a:solidFill>
                <a:latin typeface="Source Sans Pro" panose="020B0503030403020204" pitchFamily="34" charset="77"/>
              </a:defRPr>
            </a:lvl1pPr>
          </a:lstStyle>
          <a:p>
            <a:endParaRPr lang="en-US"/>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Source Sans Pro" panose="020B0503030403020204" pitchFamily="34" charset="77"/>
              </a:defRPr>
            </a:lvl1pPr>
          </a:lstStyle>
          <a:p>
            <a:endParaRPr lang="en-US"/>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Source Sans Pro" panose="020B0503030403020204" pitchFamily="34" charset="77"/>
              </a:defRPr>
            </a:lvl1pPr>
          </a:lstStyle>
          <a:p>
            <a:fld id="{F9DACE89-5049-9D42-8713-0737A9D7485F}" type="slidenum">
              <a:rPr lang="en-US" smtClean="0"/>
              <a:pPr/>
              <a:t>‹#›</a:t>
            </a:fld>
            <a:endParaRPr lang="en-US"/>
          </a:p>
        </p:txBody>
      </p:sp>
    </p:spTree>
    <p:extLst>
      <p:ext uri="{BB962C8B-B14F-4D97-AF65-F5344CB8AC3E}">
        <p14:creationId xmlns:p14="http://schemas.microsoft.com/office/powerpoint/2010/main" val="2749588475"/>
      </p:ext>
    </p:extLst>
  </p:cSld>
  <p:clrMap bg1="lt1" tx1="dk1" bg2="lt2" tx2="dk2" accent1="accent1" accent2="accent2" accent3="accent3" accent4="accent4" accent5="accent5" accent6="accent6" hlink="hlink" folHlink="folHlink"/>
  <p:sldLayoutIdLst>
    <p:sldLayoutId id="2147483671" r:id="rId1"/>
    <p:sldLayoutId id="2147483683" r:id="rId2"/>
    <p:sldLayoutId id="2147483708" r:id="rId3"/>
    <p:sldLayoutId id="2147483673" r:id="rId4"/>
    <p:sldLayoutId id="2147483694" r:id="rId5"/>
    <p:sldLayoutId id="2147483695" r:id="rId6"/>
    <p:sldLayoutId id="2147483682" r:id="rId7"/>
    <p:sldLayoutId id="2147483672" r:id="rId8"/>
    <p:sldLayoutId id="2147483684" r:id="rId9"/>
    <p:sldLayoutId id="2147483686" r:id="rId10"/>
    <p:sldLayoutId id="2147483687" r:id="rId11"/>
    <p:sldLayoutId id="2147483689" r:id="rId12"/>
    <p:sldLayoutId id="2147483688" r:id="rId13"/>
    <p:sldLayoutId id="2147483690" r:id="rId14"/>
    <p:sldLayoutId id="2147483691" r:id="rId15"/>
    <p:sldLayoutId id="2147483692" r:id="rId16"/>
    <p:sldLayoutId id="2147483693" r:id="rId17"/>
    <p:sldLayoutId id="2147483677" r:id="rId18"/>
  </p:sldLayoutIdLst>
  <p:hf sldNum="0" hdr="0" ftr="0" dt="0"/>
  <p:txStyles>
    <p:title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6DF101-A675-804C-BE5B-0B1B1652D376}"/>
              </a:ext>
            </a:extLst>
          </p:cNvPr>
          <p:cNvSpPr>
            <a:spLocks noGrp="1"/>
          </p:cNvSpPr>
          <p:nvPr>
            <p:ph type="ctrTitle"/>
          </p:nvPr>
        </p:nvSpPr>
        <p:spPr>
          <a:xfrm>
            <a:off x="3744896" y="3647240"/>
            <a:ext cx="7088577" cy="1174531"/>
          </a:xfrm>
        </p:spPr>
        <p:txBody>
          <a:bodyPr/>
          <a:lstStyle/>
          <a:p>
            <a:r>
              <a:rPr lang="en-US" b="0" dirty="0">
                <a:latin typeface="Source Sans Pro"/>
              </a:rPr>
              <a:t>Calculus I Students’ Understanding of Implicit Differentiation</a:t>
            </a:r>
          </a:p>
        </p:txBody>
      </p:sp>
      <p:sp>
        <p:nvSpPr>
          <p:cNvPr id="10" name="Subtitle 9">
            <a:extLst>
              <a:ext uri="{FF2B5EF4-FFF2-40B4-BE49-F238E27FC236}">
                <a16:creationId xmlns:a16="http://schemas.microsoft.com/office/drawing/2014/main" id="{5E807956-4631-E840-A00A-A0F59B8909A6}"/>
              </a:ext>
            </a:extLst>
          </p:cNvPr>
          <p:cNvSpPr>
            <a:spLocks noGrp="1"/>
          </p:cNvSpPr>
          <p:nvPr>
            <p:ph type="subTitle" idx="1"/>
          </p:nvPr>
        </p:nvSpPr>
        <p:spPr>
          <a:xfrm>
            <a:off x="3744896" y="5057136"/>
            <a:ext cx="7088577" cy="805506"/>
          </a:xfrm>
        </p:spPr>
        <p:txBody>
          <a:bodyPr vert="horz" lIns="91440" tIns="45720" rIns="91440" bIns="45720" rtlCol="0" anchor="t">
            <a:noAutofit/>
          </a:bodyPr>
          <a:lstStyle/>
          <a:p>
            <a:r>
              <a:rPr lang="en-US" sz="2800" dirty="0">
                <a:latin typeface="Source Sans Pro Light"/>
              </a:rPr>
              <a:t>Meaghan Allen</a:t>
            </a:r>
          </a:p>
          <a:p>
            <a:r>
              <a:rPr lang="en-US" sz="2800" dirty="0">
                <a:latin typeface="Source Sans Pro Light"/>
                <a:ea typeface="Source Sans Pro Light"/>
              </a:rPr>
              <a:t>Advisor: Dr. Orly Buchbinder</a:t>
            </a:r>
          </a:p>
          <a:p>
            <a:r>
              <a:rPr lang="en-US" sz="1800" dirty="0">
                <a:latin typeface="Source Sans Pro Light"/>
                <a:ea typeface="Source Sans Pro Light"/>
              </a:rPr>
              <a:t>UNH GRC April 15, 2024</a:t>
            </a:r>
            <a:endParaRPr lang="en-US" dirty="0"/>
          </a:p>
        </p:txBody>
      </p:sp>
      <p:sp>
        <p:nvSpPr>
          <p:cNvPr id="2" name="TextBox 1">
            <a:extLst>
              <a:ext uri="{FF2B5EF4-FFF2-40B4-BE49-F238E27FC236}">
                <a16:creationId xmlns:a16="http://schemas.microsoft.com/office/drawing/2014/main" id="{F4E44504-0370-7DBA-3EFC-88EF2FD82B75}"/>
              </a:ext>
            </a:extLst>
          </p:cNvPr>
          <p:cNvSpPr txBox="1"/>
          <p:nvPr/>
        </p:nvSpPr>
        <p:spPr>
          <a:xfrm>
            <a:off x="6781185" y="495299"/>
            <a:ext cx="4130618"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Supported by NSF IUSE Award No. 2013427. The opinions expressed herein are those of the authors and do not necessarily reflect the views of the  NSF.</a:t>
            </a:r>
          </a:p>
        </p:txBody>
      </p:sp>
      <p:pic>
        <p:nvPicPr>
          <p:cNvPr id="3" name="Picture 3" descr="Logo&#10;&#10;Description automatically generated">
            <a:extLst>
              <a:ext uri="{FF2B5EF4-FFF2-40B4-BE49-F238E27FC236}">
                <a16:creationId xmlns:a16="http://schemas.microsoft.com/office/drawing/2014/main" id="{8EF53787-8311-21C4-DC23-29F735D0A0D5}"/>
              </a:ext>
            </a:extLst>
          </p:cNvPr>
          <p:cNvPicPr>
            <a:picLocks noChangeAspect="1"/>
          </p:cNvPicPr>
          <p:nvPr/>
        </p:nvPicPr>
        <p:blipFill>
          <a:blip r:embed="rId3"/>
          <a:stretch>
            <a:fillRect/>
          </a:stretch>
        </p:blipFill>
        <p:spPr>
          <a:xfrm>
            <a:off x="11173554" y="297813"/>
            <a:ext cx="676275" cy="663179"/>
          </a:xfrm>
          <a:prstGeom prst="rect">
            <a:avLst/>
          </a:prstGeom>
        </p:spPr>
      </p:pic>
    </p:spTree>
    <p:extLst>
      <p:ext uri="{BB962C8B-B14F-4D97-AF65-F5344CB8AC3E}">
        <p14:creationId xmlns:p14="http://schemas.microsoft.com/office/powerpoint/2010/main" val="1615273276"/>
      </p:ext>
    </p:extLst>
  </p:cSld>
  <p:clrMapOvr>
    <a:masterClrMapping/>
  </p:clrMapOvr>
  <mc:AlternateContent xmlns:mc="http://schemas.openxmlformats.org/markup-compatibility/2006" xmlns:p14="http://schemas.microsoft.com/office/powerpoint/2010/main">
    <mc:Choice Requires="p14">
      <p:transition spd="slow" p14:dur="2000" advTm="9140"/>
    </mc:Choice>
    <mc:Fallback xmlns="">
      <p:transition spd="slow" advTm="91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5148A4-BEE0-C1A6-D092-17F059B2145F}"/>
              </a:ext>
            </a:extLst>
          </p:cNvPr>
          <p:cNvSpPr txBox="1">
            <a:spLocks/>
          </p:cNvSpPr>
          <p:nvPr/>
        </p:nvSpPr>
        <p:spPr>
          <a:xfrm>
            <a:off x="241552" y="397792"/>
            <a:ext cx="3114251" cy="26447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13591"/>
                </a:solidFill>
                <a:latin typeface="Source Sans Pro" panose="020B0503030403020204" pitchFamily="34" charset="77"/>
              </a:rPr>
              <a:t>Implicit Differentiation Knowledge Components </a:t>
            </a:r>
          </a:p>
          <a:p>
            <a:r>
              <a:rPr lang="en-US" sz="3600" b="1" dirty="0" err="1">
                <a:solidFill>
                  <a:srgbClr val="013591"/>
                </a:solidFill>
                <a:latin typeface="Source Sans Pro" panose="020B0503030403020204" pitchFamily="34" charset="77"/>
              </a:rPr>
              <a:t>ImDKC</a:t>
            </a:r>
            <a:endParaRPr lang="en-US" sz="3200" b="1" dirty="0">
              <a:solidFill>
                <a:srgbClr val="004F9D"/>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8FDDEF8B-E4BE-831B-F5C6-56AFBFDC7482}"/>
                  </a:ext>
                </a:extLst>
              </p:cNvPr>
              <p:cNvGraphicFramePr>
                <a:graphicFrameLocks noGrp="1"/>
              </p:cNvGraphicFramePr>
              <p:nvPr>
                <p:extLst>
                  <p:ext uri="{D42A27DB-BD31-4B8C-83A1-F6EECF244321}">
                    <p14:modId xmlns:p14="http://schemas.microsoft.com/office/powerpoint/2010/main" val="1639648104"/>
                  </p:ext>
                </p:extLst>
              </p:nvPr>
            </p:nvGraphicFramePr>
            <p:xfrm>
              <a:off x="3274100" y="251544"/>
              <a:ext cx="8676348" cy="6359496"/>
            </p:xfrm>
            <a:graphic>
              <a:graphicData uri="http://schemas.openxmlformats.org/drawingml/2006/table">
                <a:tbl>
                  <a:tblPr firstRow="1" firstCol="1" bandRow="1">
                    <a:tableStyleId>{5C22544A-7EE6-4342-B048-85BDC9FD1C3A}</a:tableStyleId>
                  </a:tblPr>
                  <a:tblGrid>
                    <a:gridCol w="2200695">
                      <a:extLst>
                        <a:ext uri="{9D8B030D-6E8A-4147-A177-3AD203B41FA5}">
                          <a16:colId xmlns:a16="http://schemas.microsoft.com/office/drawing/2014/main" val="3486123490"/>
                        </a:ext>
                      </a:extLst>
                    </a:gridCol>
                    <a:gridCol w="4809919">
                      <a:extLst>
                        <a:ext uri="{9D8B030D-6E8A-4147-A177-3AD203B41FA5}">
                          <a16:colId xmlns:a16="http://schemas.microsoft.com/office/drawing/2014/main" val="2547459867"/>
                        </a:ext>
                      </a:extLst>
                    </a:gridCol>
                    <a:gridCol w="883440">
                      <a:extLst>
                        <a:ext uri="{9D8B030D-6E8A-4147-A177-3AD203B41FA5}">
                          <a16:colId xmlns:a16="http://schemas.microsoft.com/office/drawing/2014/main" val="3736875009"/>
                        </a:ext>
                      </a:extLst>
                    </a:gridCol>
                    <a:gridCol w="782294">
                      <a:extLst>
                        <a:ext uri="{9D8B030D-6E8A-4147-A177-3AD203B41FA5}">
                          <a16:colId xmlns:a16="http://schemas.microsoft.com/office/drawing/2014/main" val="1194324134"/>
                        </a:ext>
                      </a:extLst>
                    </a:gridCol>
                  </a:tblGrid>
                  <a:tr h="309366">
                    <a:tc>
                      <a:txBody>
                        <a:bodyPr/>
                        <a:lstStyle/>
                        <a:p>
                          <a:pPr marL="0" marR="0" algn="ctr">
                            <a:lnSpc>
                              <a:spcPct val="107000"/>
                            </a:lnSpc>
                            <a:spcBef>
                              <a:spcPts val="0"/>
                            </a:spcBef>
                            <a:spcAft>
                              <a:spcPts val="0"/>
                            </a:spcAft>
                          </a:pPr>
                          <a:r>
                            <a:rPr lang="en-US" sz="1600" dirty="0">
                              <a:effectLst/>
                            </a:rPr>
                            <a:t>Category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a:effectLst/>
                            </a:rPr>
                            <a:t>Description of Goal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a:effectLst/>
                            </a:rPr>
                            <a:t>SMMP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a:effectLst/>
                            </a:rPr>
                            <a:t>Exam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1238623375"/>
                      </a:ext>
                    </a:extLst>
                  </a:tr>
                  <a:tr h="633013">
                    <a:tc>
                      <a:txBody>
                        <a:bodyPr/>
                        <a:lstStyle/>
                        <a:p>
                          <a:pPr marL="0" marR="0" algn="ctr">
                            <a:lnSpc>
                              <a:spcPct val="107000"/>
                            </a:lnSpc>
                            <a:spcBef>
                              <a:spcPts val="0"/>
                            </a:spcBef>
                            <a:spcAft>
                              <a:spcPts val="0"/>
                            </a:spcAft>
                          </a:pPr>
                          <a:r>
                            <a:rPr lang="en-US" sz="2800" dirty="0">
                              <a:effectLst/>
                            </a:rPr>
                            <a:t>Symbolic</a:t>
                          </a:r>
                        </a:p>
                      </a:txBody>
                      <a:tcPr marL="50372" marR="50372" marT="0" marB="0"/>
                    </a:tc>
                    <a:tc>
                      <a:txBody>
                        <a:bodyPr/>
                        <a:lstStyle/>
                        <a:p>
                          <a:pPr marL="0" marR="0" algn="l">
                            <a:lnSpc>
                              <a:spcPct val="107000"/>
                            </a:lnSpc>
                            <a:spcBef>
                              <a:spcPts val="0"/>
                            </a:spcBef>
                            <a:spcAft>
                              <a:spcPts val="0"/>
                            </a:spcAft>
                          </a:pPr>
                          <a:r>
                            <a:rPr lang="en-US" sz="1600" dirty="0">
                              <a:effectLst/>
                            </a:rPr>
                            <a:t>Develop the idea of implicit equations in a formula and correctly implement differentiation procedures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1053100682"/>
                      </a:ext>
                    </a:extLst>
                  </a:tr>
                  <a:tr h="956660">
                    <a:tc>
                      <a:txBody>
                        <a:bodyPr/>
                        <a:lstStyle/>
                        <a:p>
                          <a:pPr marL="0" marR="0" algn="ctr">
                            <a:lnSpc>
                              <a:spcPct val="107000"/>
                            </a:lnSpc>
                            <a:spcBef>
                              <a:spcPts val="0"/>
                            </a:spcBef>
                            <a:spcAft>
                              <a:spcPts val="0"/>
                            </a:spcAft>
                          </a:pPr>
                          <a:r>
                            <a:rPr lang="en-US" sz="1600" dirty="0">
                              <a:effectLst/>
                            </a:rPr>
                            <a:t>Symbolic Implicit Equation and Chain Rule (</a:t>
                          </a:r>
                          <a:r>
                            <a:rPr lang="en-US" sz="1600" dirty="0" err="1">
                              <a:effectLst/>
                            </a:rPr>
                            <a:t>S_Eq</a:t>
                          </a:r>
                          <a:r>
                            <a:rPr lang="en-US" sz="1600" dirty="0">
                              <a:effectLst/>
                            </a:rPr>
                            <a:t>, </a:t>
                          </a:r>
                          <a:r>
                            <a:rPr lang="en-US" sz="1600" dirty="0" err="1">
                              <a:effectLst/>
                            </a:rPr>
                            <a:t>S_Ch</a:t>
                          </a:r>
                          <a:r>
                            <a:rPr lang="en-US" sz="1600" dirty="0">
                              <a:effectLst/>
                            </a:rPr>
                            <a:t>) </a:t>
                          </a:r>
                        </a:p>
                      </a:txBody>
                      <a:tcPr marL="50372" marR="50372" marT="0" marB="0"/>
                    </a:tc>
                    <a:tc>
                      <a:txBody>
                        <a:bodyPr/>
                        <a:lstStyle/>
                        <a:p>
                          <a:pPr marL="0" marR="0" algn="l">
                            <a:lnSpc>
                              <a:spcPct val="107000"/>
                            </a:lnSpc>
                            <a:spcBef>
                              <a:spcPts val="0"/>
                            </a:spcBef>
                            <a:spcAft>
                              <a:spcPts val="0"/>
                            </a:spcAft>
                          </a:pPr>
                          <a:r>
                            <a:rPr lang="en-US" sz="1600" dirty="0">
                              <a:effectLst/>
                            </a:rPr>
                            <a:t>Given an equation with variables x and y, one can recognize y as an implicit function of x, and recognize the need for the chain rule in taking the derivative with respect to the implicit independent variable.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5a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96305789"/>
                      </a:ext>
                    </a:extLst>
                  </a:tr>
                  <a:tr h="771530">
                    <a:tc>
                      <a:txBody>
                        <a:bodyPr/>
                        <a:lstStyle/>
                        <a:p>
                          <a:pPr marL="0" marR="0" algn="ctr">
                            <a:lnSpc>
                              <a:spcPct val="107000"/>
                            </a:lnSpc>
                            <a:spcBef>
                              <a:spcPts val="0"/>
                            </a:spcBef>
                            <a:spcAft>
                              <a:spcPts val="0"/>
                            </a:spcAft>
                          </a:pPr>
                          <a:r>
                            <a:rPr lang="en-US" sz="1600" dirty="0">
                              <a:effectLst/>
                            </a:rPr>
                            <a:t>Symbolic Differentiation </a:t>
                          </a:r>
                        </a:p>
                        <a:p>
                          <a:pPr marL="0" marR="0" algn="ctr">
                            <a:lnSpc>
                              <a:spcPct val="107000"/>
                            </a:lnSpc>
                            <a:spcBef>
                              <a:spcPts val="0"/>
                            </a:spcBef>
                            <a:spcAft>
                              <a:spcPts val="0"/>
                            </a:spcAft>
                          </a:pPr>
                          <a:r>
                            <a:rPr lang="en-US" sz="1600" dirty="0">
                              <a:effectLst/>
                            </a:rPr>
                            <a:t>(</a:t>
                          </a:r>
                          <a:r>
                            <a:rPr lang="en-US" sz="1600" dirty="0" err="1">
                              <a:effectLst/>
                            </a:rPr>
                            <a:t>S_Diff</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dirty="0">
                              <a:effectLst/>
                            </a:rPr>
                            <a:t>Can correctly preform procedures for finding </a:t>
                          </a:r>
                          <a14:m>
                            <m:oMath xmlns:m="http://schemas.openxmlformats.org/officeDocument/2006/math">
                              <m:f>
                                <m:fPr>
                                  <m:ctrlPr>
                                    <a:rPr lang="en-US" sz="1600" i="1">
                                      <a:effectLst/>
                                      <a:latin typeface="Cambria Math" panose="02040503050406030204" pitchFamily="18" charset="0"/>
                                    </a:rPr>
                                  </m:ctrlPr>
                                </m:fPr>
                                <m:num>
                                  <m:r>
                                    <a:rPr lang="en-US" sz="1600">
                                      <a:effectLst/>
                                      <a:latin typeface="Cambria Math" panose="02040503050406030204" pitchFamily="18" charset="0"/>
                                    </a:rPr>
                                    <m:t>𝑑𝑦</m:t>
                                  </m:r>
                                </m:num>
                                <m:den>
                                  <m:r>
                                    <a:rPr lang="en-US" sz="1600">
                                      <a:effectLst/>
                                      <a:latin typeface="Cambria Math" panose="02040503050406030204" pitchFamily="18" charset="0"/>
                                    </a:rPr>
                                    <m:t>𝑑𝑥</m:t>
                                  </m:r>
                                </m:den>
                              </m:f>
                            </m:oMath>
                          </a14:m>
                          <a:r>
                            <a:rPr lang="en-US" sz="1600" dirty="0">
                              <a:effectLst/>
                            </a:rPr>
                            <a:t> for implicit equations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5a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1177192449"/>
                      </a:ext>
                    </a:extLst>
                  </a:tr>
                  <a:tr h="772153">
                    <a:tc>
                      <a:txBody>
                        <a:bodyPr/>
                        <a:lstStyle/>
                        <a:p>
                          <a:pPr marL="0" marR="0" algn="ctr">
                            <a:lnSpc>
                              <a:spcPct val="107000"/>
                            </a:lnSpc>
                            <a:spcBef>
                              <a:spcPts val="0"/>
                            </a:spcBef>
                            <a:spcAft>
                              <a:spcPts val="0"/>
                            </a:spcAft>
                          </a:pPr>
                          <a:r>
                            <a:rPr lang="en-US" sz="1600" dirty="0">
                              <a:effectLst/>
                            </a:rPr>
                            <a:t>Symbolic Evaluation </a:t>
                          </a:r>
                        </a:p>
                        <a:p>
                          <a:pPr marL="0" marR="0" algn="ctr">
                            <a:lnSpc>
                              <a:spcPct val="107000"/>
                            </a:lnSpc>
                            <a:spcBef>
                              <a:spcPts val="0"/>
                            </a:spcBef>
                            <a:spcAft>
                              <a:spcPts val="0"/>
                            </a:spcAft>
                          </a:pPr>
                          <a:r>
                            <a:rPr lang="en-US" sz="1600" dirty="0">
                              <a:effectLst/>
                            </a:rPr>
                            <a:t>(</a:t>
                          </a:r>
                          <a:r>
                            <a:rPr lang="en-US" sz="1600" dirty="0" err="1">
                              <a:effectLst/>
                            </a:rPr>
                            <a:t>S_Eval</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a:effectLst/>
                            </a:rPr>
                            <a:t>Can correctly compute the derivative </a:t>
                          </a:r>
                          <a14:m>
                            <m:oMath xmlns:m="http://schemas.openxmlformats.org/officeDocument/2006/math">
                              <m:f>
                                <m:fPr>
                                  <m:ctrlPr>
                                    <a:rPr lang="en-US" sz="1600" i="1">
                                      <a:effectLst/>
                                      <a:latin typeface="Cambria Math" panose="02040503050406030204" pitchFamily="18" charset="0"/>
                                    </a:rPr>
                                  </m:ctrlPr>
                                </m:fPr>
                                <m:num>
                                  <m:r>
                                    <a:rPr lang="en-US" sz="1600">
                                      <a:effectLst/>
                                      <a:latin typeface="Cambria Math" panose="02040503050406030204" pitchFamily="18" charset="0"/>
                                    </a:rPr>
                                    <m:t>𝑑𝑦</m:t>
                                  </m:r>
                                </m:num>
                                <m:den>
                                  <m:r>
                                    <a:rPr lang="en-US" sz="1600">
                                      <a:effectLst/>
                                      <a:latin typeface="Cambria Math" panose="02040503050406030204" pitchFamily="18" charset="0"/>
                                    </a:rPr>
                                    <m:t>𝑑𝑥</m:t>
                                  </m:r>
                                </m:den>
                              </m:f>
                              <m:d>
                                <m:dPr>
                                  <m:ctrlPr>
                                    <a:rPr lang="en-US" sz="1600" i="1">
                                      <a:effectLst/>
                                      <a:latin typeface="Cambria Math" panose="02040503050406030204" pitchFamily="18" charset="0"/>
                                    </a:rPr>
                                  </m:ctrlPr>
                                </m:dPr>
                                <m:e>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𝑥</m:t>
                                      </m:r>
                                    </m:e>
                                    <m:sub>
                                      <m:r>
                                        <a:rPr lang="en-US" sz="1600">
                                          <a:effectLst/>
                                          <a:latin typeface="Cambria Math" panose="02040503050406030204" pitchFamily="18" charset="0"/>
                                        </a:rPr>
                                        <m:t>0</m:t>
                                      </m:r>
                                    </m:sub>
                                  </m:sSub>
                                  <m:r>
                                    <a:rPr lang="en-US" sz="1600">
                                      <a:effectLst/>
                                      <a:latin typeface="Cambria Math" panose="02040503050406030204" pitchFamily="18" charset="0"/>
                                    </a:rPr>
                                    <m:t>,</m:t>
                                  </m:r>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𝑦</m:t>
                                      </m:r>
                                    </m:e>
                                    <m:sub>
                                      <m:r>
                                        <a:rPr lang="en-US" sz="1600">
                                          <a:effectLst/>
                                          <a:latin typeface="Cambria Math" panose="02040503050406030204" pitchFamily="18" charset="0"/>
                                        </a:rPr>
                                        <m:t>0</m:t>
                                      </m:r>
                                    </m:sub>
                                  </m:sSub>
                                </m:e>
                              </m:d>
                            </m:oMath>
                          </a14:m>
                          <a:r>
                            <a:rPr lang="en-US" sz="1600">
                              <a:effectLst/>
                            </a:rPr>
                            <a:t> for a point </a:t>
                          </a:r>
                          <a14:m>
                            <m:oMath xmlns:m="http://schemas.openxmlformats.org/officeDocument/2006/math">
                              <m:d>
                                <m:dPr>
                                  <m:ctrlPr>
                                    <a:rPr lang="en-US" sz="1600" i="1">
                                      <a:effectLst/>
                                      <a:latin typeface="Cambria Math" panose="02040503050406030204" pitchFamily="18" charset="0"/>
                                    </a:rPr>
                                  </m:ctrlPr>
                                </m:dPr>
                                <m:e>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𝑥</m:t>
                                      </m:r>
                                    </m:e>
                                    <m:sub>
                                      <m:r>
                                        <a:rPr lang="en-US" sz="1600">
                                          <a:effectLst/>
                                          <a:latin typeface="Cambria Math" panose="02040503050406030204" pitchFamily="18" charset="0"/>
                                        </a:rPr>
                                        <m:t>0</m:t>
                                      </m:r>
                                    </m:sub>
                                  </m:sSub>
                                  <m:r>
                                    <a:rPr lang="en-US" sz="1600">
                                      <a:effectLst/>
                                      <a:latin typeface="Cambria Math" panose="02040503050406030204" pitchFamily="18" charset="0"/>
                                    </a:rPr>
                                    <m:t>,</m:t>
                                  </m:r>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𝑦</m:t>
                                      </m:r>
                                    </m:e>
                                    <m:sub>
                                      <m:r>
                                        <a:rPr lang="en-US" sz="1600">
                                          <a:effectLst/>
                                          <a:latin typeface="Cambria Math" panose="02040503050406030204" pitchFamily="18" charset="0"/>
                                        </a:rPr>
                                        <m:t>0</m:t>
                                      </m:r>
                                    </m:sub>
                                  </m:sSub>
                                </m:e>
                              </m:d>
                            </m:oMath>
                          </a14:m>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3a, 3b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5b, 5c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3533394321"/>
                      </a:ext>
                    </a:extLst>
                  </a:tr>
                  <a:tr h="633013">
                    <a:tc>
                      <a:txBody>
                        <a:bodyPr/>
                        <a:lstStyle/>
                        <a:p>
                          <a:pPr marL="0" marR="0" algn="ctr">
                            <a:lnSpc>
                              <a:spcPct val="107000"/>
                            </a:lnSpc>
                            <a:spcBef>
                              <a:spcPts val="0"/>
                            </a:spcBef>
                            <a:spcAft>
                              <a:spcPts val="0"/>
                            </a:spcAft>
                          </a:pPr>
                          <a:r>
                            <a:rPr lang="en-US" sz="1600" dirty="0">
                              <a:effectLst/>
                            </a:rPr>
                            <a:t>Symbolic Tangent Line</a:t>
                          </a:r>
                        </a:p>
                        <a:p>
                          <a:pPr marL="0" marR="0" algn="ctr">
                            <a:lnSpc>
                              <a:spcPct val="107000"/>
                            </a:lnSpc>
                            <a:spcBef>
                              <a:spcPts val="0"/>
                            </a:spcBef>
                            <a:spcAft>
                              <a:spcPts val="0"/>
                            </a:spcAft>
                          </a:pPr>
                          <a:r>
                            <a:rPr lang="en-US" sz="1600" dirty="0">
                              <a:effectLst/>
                            </a:rPr>
                            <a:t>(</a:t>
                          </a:r>
                          <a:r>
                            <a:rPr lang="en-US" sz="1600" dirty="0" err="1">
                              <a:effectLst/>
                            </a:rPr>
                            <a:t>S_Tan</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a:effectLst/>
                            </a:rPr>
                            <a:t>Can correctly find the equation of a tangent line at a point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a:effectLst/>
                            </a:rPr>
                            <a:t>3a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5b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1406260045"/>
                      </a:ext>
                    </a:extLst>
                  </a:tr>
                  <a:tr h="169315">
                    <a:tc gridSpan="4">
                      <a:txBody>
                        <a:bodyPr/>
                        <a:lstStyle/>
                        <a:p>
                          <a:pPr marL="0" marR="0" algn="ctr">
                            <a:lnSpc>
                              <a:spcPct val="107000"/>
                            </a:lnSpc>
                            <a:spcBef>
                              <a:spcPts val="0"/>
                            </a:spcBef>
                            <a:spcAft>
                              <a:spcPts val="0"/>
                            </a:spcAft>
                          </a:pPr>
                          <a:r>
                            <a:rPr lang="en-US" sz="1600" dirty="0">
                              <a:effectLst/>
                            </a:rPr>
                            <a:t> </a:t>
                          </a:r>
                        </a:p>
                      </a:txBody>
                      <a:tcPr marL="50372" marR="50372" marT="0" marB="0">
                        <a:solidFill>
                          <a:srgbClr val="E9EBF5"/>
                        </a:solidFill>
                      </a:tcPr>
                    </a:tc>
                    <a:tc hMerge="1">
                      <a:txBody>
                        <a:bodyPr/>
                        <a:lstStyle/>
                        <a:p>
                          <a:endParaRPr lang="en-US"/>
                        </a:p>
                      </a:txBody>
                      <a:tcPr/>
                    </a:tc>
                    <a:tc hMerge="1">
                      <a:txBody>
                        <a:bodyPr/>
                        <a:lstStyle/>
                        <a:p>
                          <a:pPr marL="0" marR="0" algn="l">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hMerge="1">
                      <a:txBody>
                        <a:bodyPr/>
                        <a:lstStyle/>
                        <a:p>
                          <a:pPr marL="0" marR="0" algn="l">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823948012"/>
                      </a:ext>
                    </a:extLst>
                  </a:tr>
                  <a:tr h="309366">
                    <a:tc>
                      <a:txBody>
                        <a:bodyPr/>
                        <a:lstStyle/>
                        <a:p>
                          <a:pPr marL="0" marR="0" algn="ctr">
                            <a:lnSpc>
                              <a:spcPct val="107000"/>
                            </a:lnSpc>
                            <a:spcBef>
                              <a:spcPts val="0"/>
                            </a:spcBef>
                            <a:spcAft>
                              <a:spcPts val="0"/>
                            </a:spcAft>
                          </a:pPr>
                          <a:r>
                            <a:rPr lang="en-US" sz="2400" dirty="0">
                              <a:effectLst/>
                            </a:rPr>
                            <a:t>Graphic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dirty="0">
                              <a:effectLst/>
                            </a:rPr>
                            <a:t>Interpret graphical properties of implicit functions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306413000"/>
                      </a:ext>
                    </a:extLst>
                  </a:tr>
                  <a:tr h="952026">
                    <a:tc>
                      <a:txBody>
                        <a:bodyPr/>
                        <a:lstStyle/>
                        <a:p>
                          <a:pPr marL="0" marR="0" algn="ctr">
                            <a:lnSpc>
                              <a:spcPct val="107000"/>
                            </a:lnSpc>
                            <a:spcBef>
                              <a:spcPts val="0"/>
                            </a:spcBef>
                            <a:spcAft>
                              <a:spcPts val="0"/>
                            </a:spcAft>
                          </a:pPr>
                          <a:r>
                            <a:rPr lang="en-US" sz="1600" dirty="0">
                              <a:effectLst/>
                            </a:rPr>
                            <a:t>Graphic Vertical Tangent</a:t>
                          </a:r>
                        </a:p>
                        <a:p>
                          <a:pPr marL="0" marR="0" algn="ctr">
                            <a:lnSpc>
                              <a:spcPct val="107000"/>
                            </a:lnSpc>
                            <a:spcBef>
                              <a:spcPts val="0"/>
                            </a:spcBef>
                            <a:spcAft>
                              <a:spcPts val="0"/>
                            </a:spcAft>
                          </a:pPr>
                          <a:r>
                            <a:rPr lang="en-US" sz="1600" dirty="0">
                              <a:effectLst/>
                            </a:rPr>
                            <a:t>(G_VT)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dirty="0">
                              <a:effectLst/>
                            </a:rPr>
                            <a:t>Recognize that tangent lines to a graph of implicit equations can be vertical, and at the points of tangency the derivative does not exist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5c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4197541672"/>
                      </a:ext>
                    </a:extLst>
                  </a:tr>
                  <a:tr h="633013">
                    <a:tc>
                      <a:txBody>
                        <a:bodyPr/>
                        <a:lstStyle/>
                        <a:p>
                          <a:pPr marL="0" marR="0" algn="ctr">
                            <a:lnSpc>
                              <a:spcPct val="107000"/>
                            </a:lnSpc>
                            <a:spcBef>
                              <a:spcPts val="0"/>
                            </a:spcBef>
                            <a:spcAft>
                              <a:spcPts val="0"/>
                            </a:spcAft>
                          </a:pPr>
                          <a:r>
                            <a:rPr lang="en-US" sz="1600">
                              <a:effectLst/>
                            </a:rPr>
                            <a:t>Graphic Coordination</a:t>
                          </a:r>
                        </a:p>
                        <a:p>
                          <a:pPr marL="0" marR="0" algn="ctr">
                            <a:lnSpc>
                              <a:spcPct val="107000"/>
                            </a:lnSpc>
                            <a:spcBef>
                              <a:spcPts val="0"/>
                            </a:spcBef>
                            <a:spcAft>
                              <a:spcPts val="0"/>
                            </a:spcAft>
                          </a:pPr>
                          <a:r>
                            <a:rPr lang="en-US" sz="1600">
                              <a:effectLst/>
                            </a:rPr>
                            <a:t>(G_Cor)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dirty="0">
                              <a:effectLst/>
                            </a:rPr>
                            <a:t>Coordinates graphical and symbolic representations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2b, 3a, 3b,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5b, 5c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967806489"/>
                      </a:ext>
                    </a:extLst>
                  </a:tr>
                </a:tbl>
              </a:graphicData>
            </a:graphic>
          </p:graphicFrame>
        </mc:Choice>
        <mc:Fallback xmlns="">
          <p:graphicFrame>
            <p:nvGraphicFramePr>
              <p:cNvPr id="7" name="Table 6">
                <a:extLst>
                  <a:ext uri="{FF2B5EF4-FFF2-40B4-BE49-F238E27FC236}">
                    <a16:creationId xmlns:a16="http://schemas.microsoft.com/office/drawing/2014/main" id="{8FDDEF8B-E4BE-831B-F5C6-56AFBFDC7482}"/>
                  </a:ext>
                </a:extLst>
              </p:cNvPr>
              <p:cNvGraphicFramePr>
                <a:graphicFrameLocks noGrp="1"/>
              </p:cNvGraphicFramePr>
              <p:nvPr>
                <p:extLst>
                  <p:ext uri="{D42A27DB-BD31-4B8C-83A1-F6EECF244321}">
                    <p14:modId xmlns:p14="http://schemas.microsoft.com/office/powerpoint/2010/main" val="1639648104"/>
                  </p:ext>
                </p:extLst>
              </p:nvPr>
            </p:nvGraphicFramePr>
            <p:xfrm>
              <a:off x="3274100" y="251544"/>
              <a:ext cx="8676348" cy="6359496"/>
            </p:xfrm>
            <a:graphic>
              <a:graphicData uri="http://schemas.openxmlformats.org/drawingml/2006/table">
                <a:tbl>
                  <a:tblPr firstRow="1" firstCol="1" bandRow="1">
                    <a:tableStyleId>{5C22544A-7EE6-4342-B048-85BDC9FD1C3A}</a:tableStyleId>
                  </a:tblPr>
                  <a:tblGrid>
                    <a:gridCol w="2200695">
                      <a:extLst>
                        <a:ext uri="{9D8B030D-6E8A-4147-A177-3AD203B41FA5}">
                          <a16:colId xmlns:a16="http://schemas.microsoft.com/office/drawing/2014/main" val="3486123490"/>
                        </a:ext>
                      </a:extLst>
                    </a:gridCol>
                    <a:gridCol w="4809919">
                      <a:extLst>
                        <a:ext uri="{9D8B030D-6E8A-4147-A177-3AD203B41FA5}">
                          <a16:colId xmlns:a16="http://schemas.microsoft.com/office/drawing/2014/main" val="2547459867"/>
                        </a:ext>
                      </a:extLst>
                    </a:gridCol>
                    <a:gridCol w="883440">
                      <a:extLst>
                        <a:ext uri="{9D8B030D-6E8A-4147-A177-3AD203B41FA5}">
                          <a16:colId xmlns:a16="http://schemas.microsoft.com/office/drawing/2014/main" val="3736875009"/>
                        </a:ext>
                      </a:extLst>
                    </a:gridCol>
                    <a:gridCol w="782294">
                      <a:extLst>
                        <a:ext uri="{9D8B030D-6E8A-4147-A177-3AD203B41FA5}">
                          <a16:colId xmlns:a16="http://schemas.microsoft.com/office/drawing/2014/main" val="1194324134"/>
                        </a:ext>
                      </a:extLst>
                    </a:gridCol>
                  </a:tblGrid>
                  <a:tr h="309366">
                    <a:tc>
                      <a:txBody>
                        <a:bodyPr/>
                        <a:lstStyle/>
                        <a:p>
                          <a:pPr marL="0" marR="0" algn="ctr">
                            <a:lnSpc>
                              <a:spcPct val="107000"/>
                            </a:lnSpc>
                            <a:spcBef>
                              <a:spcPts val="0"/>
                            </a:spcBef>
                            <a:spcAft>
                              <a:spcPts val="0"/>
                            </a:spcAft>
                          </a:pPr>
                          <a:r>
                            <a:rPr lang="en-US" sz="1600" dirty="0">
                              <a:effectLst/>
                            </a:rPr>
                            <a:t>Category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a:effectLst/>
                            </a:rPr>
                            <a:t>Description of Goal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a:effectLst/>
                            </a:rPr>
                            <a:t>SMMP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a:effectLst/>
                            </a:rPr>
                            <a:t>Exam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1238623375"/>
                      </a:ext>
                    </a:extLst>
                  </a:tr>
                  <a:tr h="633013">
                    <a:tc>
                      <a:txBody>
                        <a:bodyPr/>
                        <a:lstStyle/>
                        <a:p>
                          <a:pPr marL="0" marR="0" algn="ctr">
                            <a:lnSpc>
                              <a:spcPct val="107000"/>
                            </a:lnSpc>
                            <a:spcBef>
                              <a:spcPts val="0"/>
                            </a:spcBef>
                            <a:spcAft>
                              <a:spcPts val="0"/>
                            </a:spcAft>
                          </a:pPr>
                          <a:r>
                            <a:rPr lang="en-US" sz="2800" dirty="0">
                              <a:effectLst/>
                            </a:rPr>
                            <a:t>Symbolic</a:t>
                          </a:r>
                        </a:p>
                      </a:txBody>
                      <a:tcPr marL="50372" marR="50372" marT="0" marB="0"/>
                    </a:tc>
                    <a:tc>
                      <a:txBody>
                        <a:bodyPr/>
                        <a:lstStyle/>
                        <a:p>
                          <a:pPr marL="0" marR="0" algn="l">
                            <a:lnSpc>
                              <a:spcPct val="107000"/>
                            </a:lnSpc>
                            <a:spcBef>
                              <a:spcPts val="0"/>
                            </a:spcBef>
                            <a:spcAft>
                              <a:spcPts val="0"/>
                            </a:spcAft>
                          </a:pPr>
                          <a:r>
                            <a:rPr lang="en-US" sz="1600" dirty="0">
                              <a:effectLst/>
                            </a:rPr>
                            <a:t>Develop the idea of implicit equations in a formula and correctly implement differentiation procedures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1053100682"/>
                      </a:ext>
                    </a:extLst>
                  </a:tr>
                  <a:tr h="1032066">
                    <a:tc>
                      <a:txBody>
                        <a:bodyPr/>
                        <a:lstStyle/>
                        <a:p>
                          <a:pPr marL="0" marR="0" algn="ctr">
                            <a:lnSpc>
                              <a:spcPct val="107000"/>
                            </a:lnSpc>
                            <a:spcBef>
                              <a:spcPts val="0"/>
                            </a:spcBef>
                            <a:spcAft>
                              <a:spcPts val="0"/>
                            </a:spcAft>
                          </a:pPr>
                          <a:r>
                            <a:rPr lang="en-US" sz="1600" dirty="0">
                              <a:effectLst/>
                            </a:rPr>
                            <a:t>Symbolic Implicit Equation and Chain Rule (</a:t>
                          </a:r>
                          <a:r>
                            <a:rPr lang="en-US" sz="1600" dirty="0" err="1">
                              <a:effectLst/>
                            </a:rPr>
                            <a:t>S_Eq</a:t>
                          </a:r>
                          <a:r>
                            <a:rPr lang="en-US" sz="1600" dirty="0">
                              <a:effectLst/>
                            </a:rPr>
                            <a:t>, </a:t>
                          </a:r>
                          <a:r>
                            <a:rPr lang="en-US" sz="1600" dirty="0" err="1">
                              <a:effectLst/>
                            </a:rPr>
                            <a:t>S_Ch</a:t>
                          </a:r>
                          <a:r>
                            <a:rPr lang="en-US" sz="1600" dirty="0">
                              <a:effectLst/>
                            </a:rPr>
                            <a:t>) </a:t>
                          </a:r>
                        </a:p>
                      </a:txBody>
                      <a:tcPr marL="50372" marR="50372" marT="0" marB="0"/>
                    </a:tc>
                    <a:tc>
                      <a:txBody>
                        <a:bodyPr/>
                        <a:lstStyle/>
                        <a:p>
                          <a:pPr marL="0" marR="0" algn="l">
                            <a:lnSpc>
                              <a:spcPct val="107000"/>
                            </a:lnSpc>
                            <a:spcBef>
                              <a:spcPts val="0"/>
                            </a:spcBef>
                            <a:spcAft>
                              <a:spcPts val="0"/>
                            </a:spcAft>
                          </a:pPr>
                          <a:r>
                            <a:rPr lang="en-US" sz="1600" dirty="0">
                              <a:effectLst/>
                            </a:rPr>
                            <a:t>Given an equation with variables x and y, one can recognize y as an implicit function of x, and recognize the need for the chain rule in taking the derivative with respect to the implicit independent variable.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5a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96305789"/>
                      </a:ext>
                    </a:extLst>
                  </a:tr>
                  <a:tr h="771530">
                    <a:tc>
                      <a:txBody>
                        <a:bodyPr/>
                        <a:lstStyle/>
                        <a:p>
                          <a:pPr marL="0" marR="0" algn="ctr">
                            <a:lnSpc>
                              <a:spcPct val="107000"/>
                            </a:lnSpc>
                            <a:spcBef>
                              <a:spcPts val="0"/>
                            </a:spcBef>
                            <a:spcAft>
                              <a:spcPts val="0"/>
                            </a:spcAft>
                          </a:pPr>
                          <a:r>
                            <a:rPr lang="en-US" sz="1600" dirty="0">
                              <a:effectLst/>
                            </a:rPr>
                            <a:t>Symbolic Differentiation </a:t>
                          </a:r>
                        </a:p>
                        <a:p>
                          <a:pPr marL="0" marR="0" algn="ctr">
                            <a:lnSpc>
                              <a:spcPct val="107000"/>
                            </a:lnSpc>
                            <a:spcBef>
                              <a:spcPts val="0"/>
                            </a:spcBef>
                            <a:spcAft>
                              <a:spcPts val="0"/>
                            </a:spcAft>
                          </a:pPr>
                          <a:r>
                            <a:rPr lang="en-US" sz="1600" dirty="0">
                              <a:effectLst/>
                            </a:rPr>
                            <a:t>(</a:t>
                          </a:r>
                          <a:r>
                            <a:rPr lang="en-US" sz="1600" dirty="0" err="1">
                              <a:effectLst/>
                            </a:rPr>
                            <a:t>S_Diff</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endParaRPr lang="en-US"/>
                        </a:p>
                      </a:txBody>
                      <a:tcPr marL="50372" marR="50372" marT="0" marB="0">
                        <a:blipFill>
                          <a:blip r:embed="rId3"/>
                          <a:stretch>
                            <a:fillRect l="-45823" t="-262205" r="-35063" b="-468504"/>
                          </a:stretch>
                        </a:blipFill>
                      </a:tcPr>
                    </a:tc>
                    <a:tc>
                      <a:txBody>
                        <a:bodyPr/>
                        <a:lstStyle/>
                        <a:p>
                          <a:pPr marL="0" marR="0" algn="ctr">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5a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1177192449"/>
                      </a:ext>
                    </a:extLst>
                  </a:tr>
                  <a:tr h="772153">
                    <a:tc>
                      <a:txBody>
                        <a:bodyPr/>
                        <a:lstStyle/>
                        <a:p>
                          <a:pPr marL="0" marR="0" algn="ctr">
                            <a:lnSpc>
                              <a:spcPct val="107000"/>
                            </a:lnSpc>
                            <a:spcBef>
                              <a:spcPts val="0"/>
                            </a:spcBef>
                            <a:spcAft>
                              <a:spcPts val="0"/>
                            </a:spcAft>
                          </a:pPr>
                          <a:r>
                            <a:rPr lang="en-US" sz="1600" dirty="0">
                              <a:effectLst/>
                            </a:rPr>
                            <a:t>Symbolic Evaluation </a:t>
                          </a:r>
                        </a:p>
                        <a:p>
                          <a:pPr marL="0" marR="0" algn="ctr">
                            <a:lnSpc>
                              <a:spcPct val="107000"/>
                            </a:lnSpc>
                            <a:spcBef>
                              <a:spcPts val="0"/>
                            </a:spcBef>
                            <a:spcAft>
                              <a:spcPts val="0"/>
                            </a:spcAft>
                          </a:pPr>
                          <a:r>
                            <a:rPr lang="en-US" sz="1600" dirty="0">
                              <a:effectLst/>
                            </a:rPr>
                            <a:t>(</a:t>
                          </a:r>
                          <a:r>
                            <a:rPr lang="en-US" sz="1600" dirty="0" err="1">
                              <a:effectLst/>
                            </a:rPr>
                            <a:t>S_Eval</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endParaRPr lang="en-US"/>
                        </a:p>
                      </a:txBody>
                      <a:tcPr marL="50372" marR="50372" marT="0" marB="0">
                        <a:blipFill>
                          <a:blip r:embed="rId3"/>
                          <a:stretch>
                            <a:fillRect l="-45823" t="-362205" r="-35063" b="-368504"/>
                          </a:stretch>
                        </a:blipFill>
                      </a:tcPr>
                    </a:tc>
                    <a:tc>
                      <a:txBody>
                        <a:bodyPr/>
                        <a:lstStyle/>
                        <a:p>
                          <a:pPr marL="0" marR="0" algn="ctr">
                            <a:lnSpc>
                              <a:spcPct val="107000"/>
                            </a:lnSpc>
                            <a:spcBef>
                              <a:spcPts val="0"/>
                            </a:spcBef>
                            <a:spcAft>
                              <a:spcPts val="0"/>
                            </a:spcAft>
                          </a:pPr>
                          <a:r>
                            <a:rPr lang="en-US" sz="1600" dirty="0">
                              <a:effectLst/>
                            </a:rPr>
                            <a:t>3a, 3b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5b, 5c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3533394321"/>
                      </a:ext>
                    </a:extLst>
                  </a:tr>
                  <a:tr h="633013">
                    <a:tc>
                      <a:txBody>
                        <a:bodyPr/>
                        <a:lstStyle/>
                        <a:p>
                          <a:pPr marL="0" marR="0" algn="ctr">
                            <a:lnSpc>
                              <a:spcPct val="107000"/>
                            </a:lnSpc>
                            <a:spcBef>
                              <a:spcPts val="0"/>
                            </a:spcBef>
                            <a:spcAft>
                              <a:spcPts val="0"/>
                            </a:spcAft>
                          </a:pPr>
                          <a:r>
                            <a:rPr lang="en-US" sz="1600" dirty="0">
                              <a:effectLst/>
                            </a:rPr>
                            <a:t>Symbolic Tangent Line</a:t>
                          </a:r>
                        </a:p>
                        <a:p>
                          <a:pPr marL="0" marR="0" algn="ctr">
                            <a:lnSpc>
                              <a:spcPct val="107000"/>
                            </a:lnSpc>
                            <a:spcBef>
                              <a:spcPts val="0"/>
                            </a:spcBef>
                            <a:spcAft>
                              <a:spcPts val="0"/>
                            </a:spcAft>
                          </a:pPr>
                          <a:r>
                            <a:rPr lang="en-US" sz="1600" dirty="0">
                              <a:effectLst/>
                            </a:rPr>
                            <a:t>(</a:t>
                          </a:r>
                          <a:r>
                            <a:rPr lang="en-US" sz="1600" dirty="0" err="1">
                              <a:effectLst/>
                            </a:rPr>
                            <a:t>S_Tan</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a:effectLst/>
                            </a:rPr>
                            <a:t>Can correctly find the equation of a tangent line at a point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a:effectLst/>
                            </a:rPr>
                            <a:t>3a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5b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1406260045"/>
                      </a:ext>
                    </a:extLst>
                  </a:tr>
                  <a:tr h="249301">
                    <a:tc gridSpan="4">
                      <a:txBody>
                        <a:bodyPr/>
                        <a:lstStyle/>
                        <a:p>
                          <a:pPr marL="0" marR="0" algn="ctr">
                            <a:lnSpc>
                              <a:spcPct val="107000"/>
                            </a:lnSpc>
                            <a:spcBef>
                              <a:spcPts val="0"/>
                            </a:spcBef>
                            <a:spcAft>
                              <a:spcPts val="0"/>
                            </a:spcAft>
                          </a:pPr>
                          <a:r>
                            <a:rPr lang="en-US" sz="1600" dirty="0">
                              <a:effectLst/>
                            </a:rPr>
                            <a:t> </a:t>
                          </a:r>
                        </a:p>
                      </a:txBody>
                      <a:tcPr marL="50372" marR="50372" marT="0" marB="0">
                        <a:solidFill>
                          <a:srgbClr val="E9EBF5"/>
                        </a:solidFill>
                      </a:tcPr>
                    </a:tc>
                    <a:tc hMerge="1">
                      <a:txBody>
                        <a:bodyPr/>
                        <a:lstStyle/>
                        <a:p>
                          <a:endParaRPr lang="en-US"/>
                        </a:p>
                      </a:txBody>
                      <a:tcPr/>
                    </a:tc>
                    <a:tc hMerge="1">
                      <a:txBody>
                        <a:bodyPr/>
                        <a:lstStyle/>
                        <a:p>
                          <a:pPr marL="0" marR="0" algn="l">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hMerge="1">
                      <a:txBody>
                        <a:bodyPr/>
                        <a:lstStyle/>
                        <a:p>
                          <a:pPr marL="0" marR="0" algn="l">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823948012"/>
                      </a:ext>
                    </a:extLst>
                  </a:tr>
                  <a:tr h="374015">
                    <a:tc>
                      <a:txBody>
                        <a:bodyPr/>
                        <a:lstStyle/>
                        <a:p>
                          <a:pPr marL="0" marR="0" algn="ctr">
                            <a:lnSpc>
                              <a:spcPct val="107000"/>
                            </a:lnSpc>
                            <a:spcBef>
                              <a:spcPts val="0"/>
                            </a:spcBef>
                            <a:spcAft>
                              <a:spcPts val="0"/>
                            </a:spcAft>
                          </a:pPr>
                          <a:r>
                            <a:rPr lang="en-US" sz="2400" dirty="0">
                              <a:effectLst/>
                            </a:rPr>
                            <a:t>Graphic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dirty="0">
                              <a:effectLst/>
                            </a:rPr>
                            <a:t>Interpret graphical properties of implicit functions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306413000"/>
                      </a:ext>
                    </a:extLst>
                  </a:tr>
                  <a:tr h="952026">
                    <a:tc>
                      <a:txBody>
                        <a:bodyPr/>
                        <a:lstStyle/>
                        <a:p>
                          <a:pPr marL="0" marR="0" algn="ctr">
                            <a:lnSpc>
                              <a:spcPct val="107000"/>
                            </a:lnSpc>
                            <a:spcBef>
                              <a:spcPts val="0"/>
                            </a:spcBef>
                            <a:spcAft>
                              <a:spcPts val="0"/>
                            </a:spcAft>
                          </a:pPr>
                          <a:r>
                            <a:rPr lang="en-US" sz="1600" dirty="0">
                              <a:effectLst/>
                            </a:rPr>
                            <a:t>Graphic Vertical Tangent</a:t>
                          </a:r>
                        </a:p>
                        <a:p>
                          <a:pPr marL="0" marR="0" algn="ctr">
                            <a:lnSpc>
                              <a:spcPct val="107000"/>
                            </a:lnSpc>
                            <a:spcBef>
                              <a:spcPts val="0"/>
                            </a:spcBef>
                            <a:spcAft>
                              <a:spcPts val="0"/>
                            </a:spcAft>
                          </a:pPr>
                          <a:r>
                            <a:rPr lang="en-US" sz="1600" dirty="0">
                              <a:effectLst/>
                            </a:rPr>
                            <a:t>(G_VT)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dirty="0">
                              <a:effectLst/>
                            </a:rPr>
                            <a:t>Recognize that tangent lines to a graph of implicit equations can be vertical, and at the points of tangency the derivative does not exist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5c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4197541672"/>
                      </a:ext>
                    </a:extLst>
                  </a:tr>
                  <a:tr h="633013">
                    <a:tc>
                      <a:txBody>
                        <a:bodyPr/>
                        <a:lstStyle/>
                        <a:p>
                          <a:pPr marL="0" marR="0" algn="ctr">
                            <a:lnSpc>
                              <a:spcPct val="107000"/>
                            </a:lnSpc>
                            <a:spcBef>
                              <a:spcPts val="0"/>
                            </a:spcBef>
                            <a:spcAft>
                              <a:spcPts val="0"/>
                            </a:spcAft>
                          </a:pPr>
                          <a:r>
                            <a:rPr lang="en-US" sz="1600">
                              <a:effectLst/>
                            </a:rPr>
                            <a:t>Graphic Coordination</a:t>
                          </a:r>
                        </a:p>
                        <a:p>
                          <a:pPr marL="0" marR="0" algn="ctr">
                            <a:lnSpc>
                              <a:spcPct val="107000"/>
                            </a:lnSpc>
                            <a:spcBef>
                              <a:spcPts val="0"/>
                            </a:spcBef>
                            <a:spcAft>
                              <a:spcPts val="0"/>
                            </a:spcAft>
                          </a:pPr>
                          <a:r>
                            <a:rPr lang="en-US" sz="1600">
                              <a:effectLst/>
                            </a:rPr>
                            <a:t>(G_Cor)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l">
                            <a:lnSpc>
                              <a:spcPct val="107000"/>
                            </a:lnSpc>
                            <a:spcBef>
                              <a:spcPts val="0"/>
                            </a:spcBef>
                            <a:spcAft>
                              <a:spcPts val="0"/>
                            </a:spcAft>
                          </a:pPr>
                          <a:r>
                            <a:rPr lang="en-US" sz="1600" dirty="0">
                              <a:effectLst/>
                            </a:rPr>
                            <a:t>Coordinates graphical and symbolic representations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2b, 3a, 3b,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tc>
                      <a:txBody>
                        <a:bodyPr/>
                        <a:lstStyle/>
                        <a:p>
                          <a:pPr marL="0" marR="0" algn="ctr">
                            <a:lnSpc>
                              <a:spcPct val="107000"/>
                            </a:lnSpc>
                            <a:spcBef>
                              <a:spcPts val="0"/>
                            </a:spcBef>
                            <a:spcAft>
                              <a:spcPts val="0"/>
                            </a:spcAft>
                          </a:pPr>
                          <a:r>
                            <a:rPr lang="en-US" sz="1600" dirty="0">
                              <a:effectLst/>
                            </a:rPr>
                            <a:t>5b, 5c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967806489"/>
                      </a:ext>
                    </a:extLst>
                  </a:tr>
                </a:tbl>
              </a:graphicData>
            </a:graphic>
          </p:graphicFrame>
        </mc:Fallback>
      </mc:AlternateContent>
    </p:spTree>
    <p:extLst>
      <p:ext uri="{BB962C8B-B14F-4D97-AF65-F5344CB8AC3E}">
        <p14:creationId xmlns:p14="http://schemas.microsoft.com/office/powerpoint/2010/main" val="197969431"/>
      </p:ext>
    </p:extLst>
  </p:cSld>
  <p:clrMapOvr>
    <a:masterClrMapping/>
  </p:clrMapOvr>
  <mc:AlternateContent xmlns:mc="http://schemas.openxmlformats.org/markup-compatibility/2006" xmlns:p14="http://schemas.microsoft.com/office/powerpoint/2010/main">
    <mc:Choice Requires="p14">
      <p:transition spd="slow" p14:dur="2000" advTm="48368"/>
    </mc:Choice>
    <mc:Fallback xmlns="">
      <p:transition spd="slow" advTm="4836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Data Analysis</a:t>
            </a:r>
          </a:p>
        </p:txBody>
      </p:sp>
      <p:sp>
        <p:nvSpPr>
          <p:cNvPr id="3" name="TextBox 2">
            <a:extLst>
              <a:ext uri="{FF2B5EF4-FFF2-40B4-BE49-F238E27FC236}">
                <a16:creationId xmlns:a16="http://schemas.microsoft.com/office/drawing/2014/main" id="{49D8C2E4-99EF-626B-3070-4F4F2B33C988}"/>
              </a:ext>
            </a:extLst>
          </p:cNvPr>
          <p:cNvSpPr txBox="1"/>
          <p:nvPr/>
        </p:nvSpPr>
        <p:spPr>
          <a:xfrm>
            <a:off x="996593" y="1715784"/>
            <a:ext cx="10515600" cy="461665"/>
          </a:xfrm>
          <a:prstGeom prst="rect">
            <a:avLst/>
          </a:prstGeom>
          <a:noFill/>
        </p:spPr>
        <p:txBody>
          <a:bodyPr wrap="square" rtlCol="0">
            <a:spAutoFit/>
          </a:bodyPr>
          <a:lstStyle/>
          <a:p>
            <a:r>
              <a:rPr lang="en-US" sz="2400" dirty="0"/>
              <a:t>We coded the data using the </a:t>
            </a:r>
            <a:r>
              <a:rPr lang="en-US" sz="2400" dirty="0" err="1"/>
              <a:t>ImDKC</a:t>
            </a:r>
            <a:r>
              <a:rPr lang="en-US" sz="2400" dirty="0"/>
              <a:t> framework</a:t>
            </a:r>
          </a:p>
        </p:txBody>
      </p:sp>
      <p:graphicFrame>
        <p:nvGraphicFramePr>
          <p:cNvPr id="2" name="Diagram 1">
            <a:extLst>
              <a:ext uri="{FF2B5EF4-FFF2-40B4-BE49-F238E27FC236}">
                <a16:creationId xmlns:a16="http://schemas.microsoft.com/office/drawing/2014/main" id="{90BD5A14-14FE-DD47-C0BF-53E193B2BEC9}"/>
              </a:ext>
            </a:extLst>
          </p:cNvPr>
          <p:cNvGraphicFramePr/>
          <p:nvPr>
            <p:extLst>
              <p:ext uri="{D42A27DB-BD31-4B8C-83A1-F6EECF244321}">
                <p14:modId xmlns:p14="http://schemas.microsoft.com/office/powerpoint/2010/main" val="3321525822"/>
              </p:ext>
            </p:extLst>
          </p:nvPr>
        </p:nvGraphicFramePr>
        <p:xfrm>
          <a:off x="1168400" y="2081436"/>
          <a:ext cx="9715500" cy="3754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Placeholder 10" descr="Research with solid fill">
            <a:extLst>
              <a:ext uri="{FF2B5EF4-FFF2-40B4-BE49-F238E27FC236}">
                <a16:creationId xmlns:a16="http://schemas.microsoft.com/office/drawing/2014/main" id="{E1BE9C42-3DC4-AE4F-9A0B-AD469AE148B1}"/>
              </a:ext>
            </a:extLst>
          </p:cNvPr>
          <p:cNvPicPr>
            <a:picLocks noChangeAspect="1"/>
          </p:cNvPicPr>
          <p:nvPr/>
        </p:nvPicPr>
        <p:blipFill>
          <a:blip r:embed="rId8">
            <a:extLst>
              <a:ext uri="{96DAC541-7B7A-43D3-8B79-37D633B846F1}">
                <asvg:svgBlip xmlns:asvg="http://schemas.microsoft.com/office/drawing/2016/SVG/main" r:embed="rId9"/>
              </a:ext>
            </a:extLst>
          </a:blip>
          <a:srcRect l="8194" r="8194"/>
          <a:stretch>
            <a:fillRect/>
          </a:stretch>
        </p:blipFill>
        <p:spPr>
          <a:xfrm>
            <a:off x="10553700" y="197664"/>
            <a:ext cx="1345942" cy="1609764"/>
          </a:xfrm>
          <a:prstGeom prst="rect">
            <a:avLst/>
          </a:prstGeom>
        </p:spPr>
      </p:pic>
    </p:spTree>
    <p:extLst>
      <p:ext uri="{BB962C8B-B14F-4D97-AF65-F5344CB8AC3E}">
        <p14:creationId xmlns:p14="http://schemas.microsoft.com/office/powerpoint/2010/main" val="1053853531"/>
      </p:ext>
    </p:extLst>
  </p:cSld>
  <p:clrMapOvr>
    <a:masterClrMapping/>
  </p:clrMapOvr>
  <mc:AlternateContent xmlns:mc="http://schemas.openxmlformats.org/markup-compatibility/2006" xmlns:p14="http://schemas.microsoft.com/office/powerpoint/2010/main">
    <mc:Choice Requires="p14">
      <p:transition spd="slow" p14:dur="2000" advTm="36003"/>
    </mc:Choice>
    <mc:Fallback xmlns="">
      <p:transition spd="slow" advTm="3600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Coding Decisions</a:t>
            </a:r>
          </a:p>
        </p:txBody>
      </p:sp>
      <p:sp>
        <p:nvSpPr>
          <p:cNvPr id="3" name="TextBox 2">
            <a:extLst>
              <a:ext uri="{FF2B5EF4-FFF2-40B4-BE49-F238E27FC236}">
                <a16:creationId xmlns:a16="http://schemas.microsoft.com/office/drawing/2014/main" id="{49D8C2E4-99EF-626B-3070-4F4F2B33C988}"/>
              </a:ext>
            </a:extLst>
          </p:cNvPr>
          <p:cNvSpPr txBox="1"/>
          <p:nvPr/>
        </p:nvSpPr>
        <p:spPr>
          <a:xfrm>
            <a:off x="5403491" y="805042"/>
            <a:ext cx="6229707" cy="461665"/>
          </a:xfrm>
          <a:prstGeom prst="rect">
            <a:avLst/>
          </a:prstGeom>
          <a:noFill/>
        </p:spPr>
        <p:txBody>
          <a:bodyPr wrap="square" rtlCol="0">
            <a:spAutoFit/>
          </a:bodyPr>
          <a:lstStyle/>
          <a:p>
            <a:r>
              <a:rPr lang="en-US" sz="2400" dirty="0"/>
              <a:t>Assigning a single score for multiple problems</a:t>
            </a:r>
          </a:p>
        </p:txBody>
      </p:sp>
      <p:sp>
        <p:nvSpPr>
          <p:cNvPr id="6" name="TextBox 5">
            <a:extLst>
              <a:ext uri="{FF2B5EF4-FFF2-40B4-BE49-F238E27FC236}">
                <a16:creationId xmlns:a16="http://schemas.microsoft.com/office/drawing/2014/main" id="{44A3D226-D55C-C5B6-59D3-707DE2FD8E62}"/>
              </a:ext>
            </a:extLst>
          </p:cNvPr>
          <p:cNvSpPr txBox="1"/>
          <p:nvPr/>
        </p:nvSpPr>
        <p:spPr>
          <a:xfrm>
            <a:off x="838200" y="1558315"/>
            <a:ext cx="10515600" cy="830997"/>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We coded each problem separately and then used the following scheme to assign one code to the students’ work overall.</a:t>
            </a:r>
          </a:p>
        </p:txBody>
      </p:sp>
      <p:graphicFrame>
        <p:nvGraphicFramePr>
          <p:cNvPr id="2" name="Table 1">
            <a:extLst>
              <a:ext uri="{FF2B5EF4-FFF2-40B4-BE49-F238E27FC236}">
                <a16:creationId xmlns:a16="http://schemas.microsoft.com/office/drawing/2014/main" id="{6C97C706-7F7B-7D74-330B-E7E374BDA272}"/>
              </a:ext>
            </a:extLst>
          </p:cNvPr>
          <p:cNvGraphicFramePr>
            <a:graphicFrameLocks noGrp="1"/>
          </p:cNvGraphicFramePr>
          <p:nvPr>
            <p:extLst>
              <p:ext uri="{D42A27DB-BD31-4B8C-83A1-F6EECF244321}">
                <p14:modId xmlns:p14="http://schemas.microsoft.com/office/powerpoint/2010/main" val="1180643422"/>
              </p:ext>
            </p:extLst>
          </p:nvPr>
        </p:nvGraphicFramePr>
        <p:xfrm>
          <a:off x="1643850" y="3082631"/>
          <a:ext cx="2858434" cy="2225040"/>
        </p:xfrm>
        <a:graphic>
          <a:graphicData uri="http://schemas.openxmlformats.org/drawingml/2006/table">
            <a:tbl>
              <a:tblPr firstRow="1" bandRow="1">
                <a:tableStyleId>{5C22544A-7EE6-4342-B048-85BDC9FD1C3A}</a:tableStyleId>
              </a:tblPr>
              <a:tblGrid>
                <a:gridCol w="613999">
                  <a:extLst>
                    <a:ext uri="{9D8B030D-6E8A-4147-A177-3AD203B41FA5}">
                      <a16:colId xmlns:a16="http://schemas.microsoft.com/office/drawing/2014/main" val="2681005408"/>
                    </a:ext>
                  </a:extLst>
                </a:gridCol>
                <a:gridCol w="519545">
                  <a:extLst>
                    <a:ext uri="{9D8B030D-6E8A-4147-A177-3AD203B41FA5}">
                      <a16:colId xmlns:a16="http://schemas.microsoft.com/office/drawing/2014/main" val="1935313909"/>
                    </a:ext>
                  </a:extLst>
                </a:gridCol>
                <a:gridCol w="602673">
                  <a:extLst>
                    <a:ext uri="{9D8B030D-6E8A-4147-A177-3AD203B41FA5}">
                      <a16:colId xmlns:a16="http://schemas.microsoft.com/office/drawing/2014/main" val="4209398892"/>
                    </a:ext>
                  </a:extLst>
                </a:gridCol>
                <a:gridCol w="1122217">
                  <a:extLst>
                    <a:ext uri="{9D8B030D-6E8A-4147-A177-3AD203B41FA5}">
                      <a16:colId xmlns:a16="http://schemas.microsoft.com/office/drawing/2014/main" val="3369004868"/>
                    </a:ext>
                  </a:extLst>
                </a:gridCol>
              </a:tblGrid>
              <a:tr h="370840">
                <a:tc>
                  <a:txBody>
                    <a:bodyPr/>
                    <a:lstStyle/>
                    <a:p>
                      <a:r>
                        <a:rPr lang="en-US" dirty="0"/>
                        <a:t>Yes</a:t>
                      </a:r>
                    </a:p>
                  </a:txBody>
                  <a:tcPr/>
                </a:tc>
                <a:tc>
                  <a:txBody>
                    <a:bodyPr/>
                    <a:lstStyle/>
                    <a:p>
                      <a:r>
                        <a:rPr lang="en-US" dirty="0"/>
                        <a:t>No</a:t>
                      </a:r>
                    </a:p>
                  </a:txBody>
                  <a:tcPr/>
                </a:tc>
                <a:tc>
                  <a:txBody>
                    <a:bodyPr/>
                    <a:lstStyle/>
                    <a:p>
                      <a:r>
                        <a:rPr lang="en-US" dirty="0"/>
                        <a:t>NEE</a:t>
                      </a:r>
                    </a:p>
                  </a:txBody>
                  <a:tcPr/>
                </a:tc>
                <a:tc>
                  <a:txBody>
                    <a:bodyPr/>
                    <a:lstStyle/>
                    <a:p>
                      <a:r>
                        <a:rPr lang="en-US" dirty="0"/>
                        <a:t>Outcome</a:t>
                      </a:r>
                    </a:p>
                  </a:txBody>
                  <a:tcPr>
                    <a:solidFill>
                      <a:srgbClr val="4472C4"/>
                    </a:solidFill>
                  </a:tcPr>
                </a:tc>
                <a:extLst>
                  <a:ext uri="{0D108BD9-81ED-4DB2-BD59-A6C34878D82A}">
                    <a16:rowId xmlns:a16="http://schemas.microsoft.com/office/drawing/2014/main" val="3470231367"/>
                  </a:ext>
                </a:extLst>
              </a:tr>
              <a:tr h="370840">
                <a:tc>
                  <a:txBody>
                    <a:bodyPr/>
                    <a:lstStyle/>
                    <a:p>
                      <a:r>
                        <a:rPr lang="en-US" dirty="0"/>
                        <a:t>2</a:t>
                      </a:r>
                    </a:p>
                  </a:txBody>
                  <a:tcPr/>
                </a:tc>
                <a:tc>
                  <a:txBody>
                    <a:bodyPr/>
                    <a:lstStyle/>
                    <a:p>
                      <a:r>
                        <a:rPr lang="en-US" dirty="0"/>
                        <a:t>0</a:t>
                      </a:r>
                    </a:p>
                  </a:txBody>
                  <a:tcPr/>
                </a:tc>
                <a:tc>
                  <a:txBody>
                    <a:bodyPr/>
                    <a:lstStyle/>
                    <a:p>
                      <a:r>
                        <a:rPr lang="en-US" dirty="0"/>
                        <a:t>0</a:t>
                      </a:r>
                    </a:p>
                  </a:txBody>
                  <a:tcPr/>
                </a:tc>
                <a:tc>
                  <a:txBody>
                    <a:bodyPr/>
                    <a:lstStyle/>
                    <a:p>
                      <a:r>
                        <a:rPr lang="en-US" b="1" dirty="0">
                          <a:solidFill>
                            <a:schemeClr val="bg1"/>
                          </a:solidFill>
                        </a:rPr>
                        <a:t>Yes</a:t>
                      </a:r>
                    </a:p>
                  </a:txBody>
                  <a:tcPr>
                    <a:solidFill>
                      <a:srgbClr val="4472C4"/>
                    </a:solidFill>
                  </a:tcPr>
                </a:tc>
                <a:extLst>
                  <a:ext uri="{0D108BD9-81ED-4DB2-BD59-A6C34878D82A}">
                    <a16:rowId xmlns:a16="http://schemas.microsoft.com/office/drawing/2014/main" val="1940566878"/>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b="1" dirty="0">
                          <a:solidFill>
                            <a:schemeClr val="bg1"/>
                          </a:solidFill>
                        </a:rPr>
                        <a:t>Yes</a:t>
                      </a:r>
                    </a:p>
                  </a:txBody>
                  <a:tcPr>
                    <a:solidFill>
                      <a:srgbClr val="4472C4"/>
                    </a:solidFill>
                  </a:tcPr>
                </a:tc>
                <a:extLst>
                  <a:ext uri="{0D108BD9-81ED-4DB2-BD59-A6C34878D82A}">
                    <a16:rowId xmlns:a16="http://schemas.microsoft.com/office/drawing/2014/main" val="2686246236"/>
                  </a:ext>
                </a:extLst>
              </a:tr>
              <a:tr h="370840">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b="1" dirty="0">
                          <a:solidFill>
                            <a:schemeClr val="bg1"/>
                          </a:solidFill>
                        </a:rPr>
                        <a:t>No</a:t>
                      </a:r>
                    </a:p>
                  </a:txBody>
                  <a:tcPr>
                    <a:solidFill>
                      <a:srgbClr val="4472C4"/>
                    </a:solidFill>
                  </a:tcPr>
                </a:tc>
                <a:extLst>
                  <a:ext uri="{0D108BD9-81ED-4DB2-BD59-A6C34878D82A}">
                    <a16:rowId xmlns:a16="http://schemas.microsoft.com/office/drawing/2014/main" val="3480216351"/>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b="1" dirty="0">
                          <a:solidFill>
                            <a:schemeClr val="bg1"/>
                          </a:solidFill>
                        </a:rPr>
                        <a:t>No</a:t>
                      </a:r>
                    </a:p>
                  </a:txBody>
                  <a:tcPr>
                    <a:solidFill>
                      <a:srgbClr val="4472C4"/>
                    </a:solidFill>
                  </a:tcPr>
                </a:tc>
                <a:extLst>
                  <a:ext uri="{0D108BD9-81ED-4DB2-BD59-A6C34878D82A}">
                    <a16:rowId xmlns:a16="http://schemas.microsoft.com/office/drawing/2014/main" val="33964439"/>
                  </a:ext>
                </a:extLst>
              </a:tr>
              <a:tr h="370840">
                <a:tc>
                  <a:txBody>
                    <a:bodyPr/>
                    <a:lstStyle/>
                    <a:p>
                      <a:r>
                        <a:rPr lang="en-US" dirty="0"/>
                        <a:t>0</a:t>
                      </a:r>
                    </a:p>
                  </a:txBody>
                  <a:tcPr/>
                </a:tc>
                <a:tc>
                  <a:txBody>
                    <a:bodyPr/>
                    <a:lstStyle/>
                    <a:p>
                      <a:r>
                        <a:rPr lang="en-US" dirty="0"/>
                        <a:t>0</a:t>
                      </a:r>
                    </a:p>
                  </a:txBody>
                  <a:tcPr/>
                </a:tc>
                <a:tc>
                  <a:txBody>
                    <a:bodyPr/>
                    <a:lstStyle/>
                    <a:p>
                      <a:r>
                        <a:rPr lang="en-US" dirty="0"/>
                        <a:t>2</a:t>
                      </a:r>
                    </a:p>
                  </a:txBody>
                  <a:tcPr/>
                </a:tc>
                <a:tc>
                  <a:txBody>
                    <a:bodyPr/>
                    <a:lstStyle/>
                    <a:p>
                      <a:r>
                        <a:rPr lang="en-US" b="1" dirty="0">
                          <a:solidFill>
                            <a:schemeClr val="bg1"/>
                          </a:solidFill>
                        </a:rPr>
                        <a:t>NEE</a:t>
                      </a:r>
                    </a:p>
                  </a:txBody>
                  <a:tcPr>
                    <a:solidFill>
                      <a:srgbClr val="4472C4"/>
                    </a:solidFill>
                  </a:tcPr>
                </a:tc>
                <a:extLst>
                  <a:ext uri="{0D108BD9-81ED-4DB2-BD59-A6C34878D82A}">
                    <a16:rowId xmlns:a16="http://schemas.microsoft.com/office/drawing/2014/main" val="3518790718"/>
                  </a:ext>
                </a:extLst>
              </a:tr>
            </a:tbl>
          </a:graphicData>
        </a:graphic>
      </p:graphicFrame>
      <p:graphicFrame>
        <p:nvGraphicFramePr>
          <p:cNvPr id="4" name="Table 3">
            <a:extLst>
              <a:ext uri="{FF2B5EF4-FFF2-40B4-BE49-F238E27FC236}">
                <a16:creationId xmlns:a16="http://schemas.microsoft.com/office/drawing/2014/main" id="{B27775E3-B5CD-9691-714E-BE32C942F64D}"/>
              </a:ext>
            </a:extLst>
          </p:cNvPr>
          <p:cNvGraphicFramePr>
            <a:graphicFrameLocks noGrp="1"/>
          </p:cNvGraphicFramePr>
          <p:nvPr>
            <p:extLst>
              <p:ext uri="{D42A27DB-BD31-4B8C-83A1-F6EECF244321}">
                <p14:modId xmlns:p14="http://schemas.microsoft.com/office/powerpoint/2010/main" val="3331298488"/>
              </p:ext>
            </p:extLst>
          </p:nvPr>
        </p:nvGraphicFramePr>
        <p:xfrm>
          <a:off x="6962130" y="2851150"/>
          <a:ext cx="3010831" cy="3352800"/>
        </p:xfrm>
        <a:graphic>
          <a:graphicData uri="http://schemas.openxmlformats.org/drawingml/2006/table">
            <a:tbl>
              <a:tblPr firstRow="1" bandRow="1">
                <a:tableStyleId>{5C22544A-7EE6-4342-B048-85BDC9FD1C3A}</a:tableStyleId>
              </a:tblPr>
              <a:tblGrid>
                <a:gridCol w="646734">
                  <a:extLst>
                    <a:ext uri="{9D8B030D-6E8A-4147-A177-3AD203B41FA5}">
                      <a16:colId xmlns:a16="http://schemas.microsoft.com/office/drawing/2014/main" val="2681005408"/>
                    </a:ext>
                  </a:extLst>
                </a:gridCol>
                <a:gridCol w="547244">
                  <a:extLst>
                    <a:ext uri="{9D8B030D-6E8A-4147-A177-3AD203B41FA5}">
                      <a16:colId xmlns:a16="http://schemas.microsoft.com/office/drawing/2014/main" val="1935313909"/>
                    </a:ext>
                  </a:extLst>
                </a:gridCol>
                <a:gridCol w="634805">
                  <a:extLst>
                    <a:ext uri="{9D8B030D-6E8A-4147-A177-3AD203B41FA5}">
                      <a16:colId xmlns:a16="http://schemas.microsoft.com/office/drawing/2014/main" val="4209398892"/>
                    </a:ext>
                  </a:extLst>
                </a:gridCol>
                <a:gridCol w="1182048">
                  <a:extLst>
                    <a:ext uri="{9D8B030D-6E8A-4147-A177-3AD203B41FA5}">
                      <a16:colId xmlns:a16="http://schemas.microsoft.com/office/drawing/2014/main" val="3369004868"/>
                    </a:ext>
                  </a:extLst>
                </a:gridCol>
              </a:tblGrid>
              <a:tr h="295867">
                <a:tc>
                  <a:txBody>
                    <a:bodyPr/>
                    <a:lstStyle/>
                    <a:p>
                      <a:r>
                        <a:rPr lang="en-US" sz="1600" dirty="0"/>
                        <a:t>Yes</a:t>
                      </a:r>
                    </a:p>
                  </a:txBody>
                  <a:tcPr/>
                </a:tc>
                <a:tc>
                  <a:txBody>
                    <a:bodyPr/>
                    <a:lstStyle/>
                    <a:p>
                      <a:r>
                        <a:rPr lang="en-US" sz="1600" dirty="0"/>
                        <a:t>No</a:t>
                      </a:r>
                    </a:p>
                  </a:txBody>
                  <a:tcPr/>
                </a:tc>
                <a:tc>
                  <a:txBody>
                    <a:bodyPr/>
                    <a:lstStyle/>
                    <a:p>
                      <a:r>
                        <a:rPr lang="en-US" sz="1600" dirty="0"/>
                        <a:t>NEE</a:t>
                      </a:r>
                    </a:p>
                  </a:txBody>
                  <a:tcPr/>
                </a:tc>
                <a:tc>
                  <a:txBody>
                    <a:bodyPr/>
                    <a:lstStyle/>
                    <a:p>
                      <a:r>
                        <a:rPr lang="en-US" sz="1600" dirty="0"/>
                        <a:t>Outcome</a:t>
                      </a:r>
                    </a:p>
                  </a:txBody>
                  <a:tcPr>
                    <a:solidFill>
                      <a:srgbClr val="4472C4"/>
                    </a:solidFill>
                  </a:tcPr>
                </a:tc>
                <a:extLst>
                  <a:ext uri="{0D108BD9-81ED-4DB2-BD59-A6C34878D82A}">
                    <a16:rowId xmlns:a16="http://schemas.microsoft.com/office/drawing/2014/main" val="3470231367"/>
                  </a:ext>
                </a:extLst>
              </a:tr>
              <a:tr h="295867">
                <a:tc>
                  <a:txBody>
                    <a:bodyPr/>
                    <a:lstStyle/>
                    <a:p>
                      <a:r>
                        <a:rPr lang="en-US" sz="1600" dirty="0"/>
                        <a:t>4</a:t>
                      </a:r>
                    </a:p>
                  </a:txBody>
                  <a:tcPr/>
                </a:tc>
                <a:tc>
                  <a:txBody>
                    <a:bodyPr/>
                    <a:lstStyle/>
                    <a:p>
                      <a:r>
                        <a:rPr lang="en-US" sz="1600" dirty="0"/>
                        <a:t>0</a:t>
                      </a:r>
                    </a:p>
                  </a:txBody>
                  <a:tcPr/>
                </a:tc>
                <a:tc>
                  <a:txBody>
                    <a:bodyPr/>
                    <a:lstStyle/>
                    <a:p>
                      <a:r>
                        <a:rPr lang="en-US" sz="1600" dirty="0"/>
                        <a:t>0</a:t>
                      </a:r>
                    </a:p>
                  </a:txBody>
                  <a:tcPr/>
                </a:tc>
                <a:tc>
                  <a:txBody>
                    <a:bodyPr/>
                    <a:lstStyle/>
                    <a:p>
                      <a:r>
                        <a:rPr lang="en-US" sz="1600" b="1" dirty="0">
                          <a:solidFill>
                            <a:schemeClr val="bg1"/>
                          </a:solidFill>
                        </a:rPr>
                        <a:t>Yes</a:t>
                      </a:r>
                    </a:p>
                  </a:txBody>
                  <a:tcPr>
                    <a:solidFill>
                      <a:srgbClr val="4472C4"/>
                    </a:solidFill>
                  </a:tcPr>
                </a:tc>
                <a:extLst>
                  <a:ext uri="{0D108BD9-81ED-4DB2-BD59-A6C34878D82A}">
                    <a16:rowId xmlns:a16="http://schemas.microsoft.com/office/drawing/2014/main" val="1940566878"/>
                  </a:ext>
                </a:extLst>
              </a:tr>
              <a:tr h="295867">
                <a:tc>
                  <a:txBody>
                    <a:bodyPr/>
                    <a:lstStyle/>
                    <a:p>
                      <a:r>
                        <a:rPr lang="en-US" sz="1600" dirty="0"/>
                        <a:t>3</a:t>
                      </a:r>
                    </a:p>
                  </a:txBody>
                  <a:tcPr/>
                </a:tc>
                <a:tc>
                  <a:txBody>
                    <a:bodyPr/>
                    <a:lstStyle/>
                    <a:p>
                      <a:r>
                        <a:rPr lang="en-US" sz="1600" dirty="0"/>
                        <a:t>0</a:t>
                      </a:r>
                    </a:p>
                  </a:txBody>
                  <a:tcPr/>
                </a:tc>
                <a:tc>
                  <a:txBody>
                    <a:bodyPr/>
                    <a:lstStyle/>
                    <a:p>
                      <a:r>
                        <a:rPr lang="en-US" sz="1600" dirty="0"/>
                        <a:t>1</a:t>
                      </a:r>
                    </a:p>
                  </a:txBody>
                  <a:tcPr/>
                </a:tc>
                <a:tc>
                  <a:txBody>
                    <a:bodyPr/>
                    <a:lstStyle/>
                    <a:p>
                      <a:r>
                        <a:rPr lang="en-US" sz="1600" b="1" dirty="0">
                          <a:solidFill>
                            <a:schemeClr val="bg1"/>
                          </a:solidFill>
                        </a:rPr>
                        <a:t>Yes</a:t>
                      </a:r>
                    </a:p>
                  </a:txBody>
                  <a:tcPr>
                    <a:solidFill>
                      <a:srgbClr val="4472C4"/>
                    </a:solidFill>
                  </a:tcPr>
                </a:tc>
                <a:extLst>
                  <a:ext uri="{0D108BD9-81ED-4DB2-BD59-A6C34878D82A}">
                    <a16:rowId xmlns:a16="http://schemas.microsoft.com/office/drawing/2014/main" val="2686246236"/>
                  </a:ext>
                </a:extLst>
              </a:tr>
              <a:tr h="295867">
                <a:tc>
                  <a:txBody>
                    <a:bodyPr/>
                    <a:lstStyle/>
                    <a:p>
                      <a:r>
                        <a:rPr lang="en-US" sz="1600" dirty="0"/>
                        <a:t>2</a:t>
                      </a:r>
                    </a:p>
                  </a:txBody>
                  <a:tcPr/>
                </a:tc>
                <a:tc>
                  <a:txBody>
                    <a:bodyPr/>
                    <a:lstStyle/>
                    <a:p>
                      <a:r>
                        <a:rPr lang="en-US" sz="1600" dirty="0"/>
                        <a:t>0</a:t>
                      </a:r>
                    </a:p>
                  </a:txBody>
                  <a:tcPr/>
                </a:tc>
                <a:tc>
                  <a:txBody>
                    <a:bodyPr/>
                    <a:lstStyle/>
                    <a:p>
                      <a:r>
                        <a:rPr lang="en-US" sz="1600" dirty="0"/>
                        <a:t>2</a:t>
                      </a:r>
                    </a:p>
                  </a:txBody>
                  <a:tcPr/>
                </a:tc>
                <a:tc>
                  <a:txBody>
                    <a:bodyPr/>
                    <a:lstStyle/>
                    <a:p>
                      <a:r>
                        <a:rPr lang="en-US" sz="1600" b="1" dirty="0">
                          <a:solidFill>
                            <a:schemeClr val="bg1"/>
                          </a:solidFill>
                        </a:rPr>
                        <a:t>Yes</a:t>
                      </a:r>
                    </a:p>
                  </a:txBody>
                  <a:tcPr>
                    <a:solidFill>
                      <a:srgbClr val="4472C4"/>
                    </a:solidFill>
                  </a:tcPr>
                </a:tc>
                <a:extLst>
                  <a:ext uri="{0D108BD9-81ED-4DB2-BD59-A6C34878D82A}">
                    <a16:rowId xmlns:a16="http://schemas.microsoft.com/office/drawing/2014/main" val="3480216351"/>
                  </a:ext>
                </a:extLst>
              </a:tr>
              <a:tr h="295867">
                <a:tc>
                  <a:txBody>
                    <a:bodyPr/>
                    <a:lstStyle/>
                    <a:p>
                      <a:r>
                        <a:rPr lang="en-US" sz="1600" dirty="0"/>
                        <a:t>1</a:t>
                      </a:r>
                    </a:p>
                  </a:txBody>
                  <a:tcPr/>
                </a:tc>
                <a:tc>
                  <a:txBody>
                    <a:bodyPr/>
                    <a:lstStyle/>
                    <a:p>
                      <a:r>
                        <a:rPr lang="en-US" sz="1600" dirty="0"/>
                        <a:t>0</a:t>
                      </a:r>
                    </a:p>
                  </a:txBody>
                  <a:tcPr/>
                </a:tc>
                <a:tc>
                  <a:txBody>
                    <a:bodyPr/>
                    <a:lstStyle/>
                    <a:p>
                      <a:r>
                        <a:rPr lang="en-US" sz="1600" dirty="0"/>
                        <a:t>3</a:t>
                      </a:r>
                    </a:p>
                  </a:txBody>
                  <a:tcPr/>
                </a:tc>
                <a:tc>
                  <a:txBody>
                    <a:bodyPr/>
                    <a:lstStyle/>
                    <a:p>
                      <a:r>
                        <a:rPr lang="en-US" sz="1600" b="1" dirty="0">
                          <a:solidFill>
                            <a:schemeClr val="bg1"/>
                          </a:solidFill>
                        </a:rPr>
                        <a:t>NEE</a:t>
                      </a:r>
                    </a:p>
                  </a:txBody>
                  <a:tcPr>
                    <a:solidFill>
                      <a:srgbClr val="4472C4"/>
                    </a:solidFill>
                  </a:tcPr>
                </a:tc>
                <a:extLst>
                  <a:ext uri="{0D108BD9-81ED-4DB2-BD59-A6C34878D82A}">
                    <a16:rowId xmlns:a16="http://schemas.microsoft.com/office/drawing/2014/main" val="33964439"/>
                  </a:ext>
                </a:extLst>
              </a:tr>
              <a:tr h="295867">
                <a:tc>
                  <a:txBody>
                    <a:bodyPr/>
                    <a:lstStyle/>
                    <a:p>
                      <a:r>
                        <a:rPr lang="en-US" sz="1600" dirty="0"/>
                        <a:t>0</a:t>
                      </a:r>
                    </a:p>
                  </a:txBody>
                  <a:tcPr/>
                </a:tc>
                <a:tc>
                  <a:txBody>
                    <a:bodyPr/>
                    <a:lstStyle/>
                    <a:p>
                      <a:r>
                        <a:rPr lang="en-US" sz="1600" dirty="0"/>
                        <a:t>0</a:t>
                      </a:r>
                    </a:p>
                  </a:txBody>
                  <a:tcPr/>
                </a:tc>
                <a:tc>
                  <a:txBody>
                    <a:bodyPr/>
                    <a:lstStyle/>
                    <a:p>
                      <a:r>
                        <a:rPr lang="en-US" sz="1600" dirty="0"/>
                        <a:t>4</a:t>
                      </a:r>
                    </a:p>
                  </a:txBody>
                  <a:tcPr/>
                </a:tc>
                <a:tc>
                  <a:txBody>
                    <a:bodyPr/>
                    <a:lstStyle/>
                    <a:p>
                      <a:r>
                        <a:rPr lang="en-US" sz="1600" b="1" dirty="0">
                          <a:solidFill>
                            <a:schemeClr val="bg1"/>
                          </a:solidFill>
                        </a:rPr>
                        <a:t>No</a:t>
                      </a:r>
                    </a:p>
                  </a:txBody>
                  <a:tcPr>
                    <a:solidFill>
                      <a:srgbClr val="4472C4"/>
                    </a:solidFill>
                  </a:tcPr>
                </a:tc>
                <a:extLst>
                  <a:ext uri="{0D108BD9-81ED-4DB2-BD59-A6C34878D82A}">
                    <a16:rowId xmlns:a16="http://schemas.microsoft.com/office/drawing/2014/main" val="3518790718"/>
                  </a:ext>
                </a:extLst>
              </a:tr>
              <a:tr h="295867">
                <a:tc>
                  <a:txBody>
                    <a:bodyPr/>
                    <a:lstStyle/>
                    <a:p>
                      <a:r>
                        <a:rPr lang="en-US" sz="1600" dirty="0"/>
                        <a:t>0</a:t>
                      </a:r>
                    </a:p>
                  </a:txBody>
                  <a:tcPr/>
                </a:tc>
                <a:tc>
                  <a:txBody>
                    <a:bodyPr/>
                    <a:lstStyle/>
                    <a:p>
                      <a:r>
                        <a:rPr lang="en-US" sz="1600" dirty="0"/>
                        <a:t>1</a:t>
                      </a:r>
                    </a:p>
                  </a:txBody>
                  <a:tcPr/>
                </a:tc>
                <a:tc>
                  <a:txBody>
                    <a:bodyPr/>
                    <a:lstStyle/>
                    <a:p>
                      <a:r>
                        <a:rPr lang="en-US" sz="1600" dirty="0"/>
                        <a:t>3</a:t>
                      </a:r>
                    </a:p>
                  </a:txBody>
                  <a:tcPr/>
                </a:tc>
                <a:tc>
                  <a:txBody>
                    <a:bodyPr/>
                    <a:lstStyle/>
                    <a:p>
                      <a:r>
                        <a:rPr lang="en-US" sz="1600" b="1" dirty="0">
                          <a:solidFill>
                            <a:schemeClr val="bg1"/>
                          </a:solidFill>
                        </a:rPr>
                        <a:t>No</a:t>
                      </a:r>
                    </a:p>
                  </a:txBody>
                  <a:tcPr>
                    <a:solidFill>
                      <a:srgbClr val="4472C4"/>
                    </a:solidFill>
                  </a:tcPr>
                </a:tc>
                <a:extLst>
                  <a:ext uri="{0D108BD9-81ED-4DB2-BD59-A6C34878D82A}">
                    <a16:rowId xmlns:a16="http://schemas.microsoft.com/office/drawing/2014/main" val="2108664612"/>
                  </a:ext>
                </a:extLst>
              </a:tr>
              <a:tr h="295867">
                <a:tc>
                  <a:txBody>
                    <a:bodyPr/>
                    <a:lstStyle/>
                    <a:p>
                      <a:r>
                        <a:rPr lang="en-US" sz="1600" dirty="0"/>
                        <a:t>0</a:t>
                      </a:r>
                    </a:p>
                  </a:txBody>
                  <a:tcPr/>
                </a:tc>
                <a:tc>
                  <a:txBody>
                    <a:bodyPr/>
                    <a:lstStyle/>
                    <a:p>
                      <a:r>
                        <a:rPr lang="en-US" sz="1600" dirty="0"/>
                        <a:t>2</a:t>
                      </a:r>
                    </a:p>
                  </a:txBody>
                  <a:tcPr/>
                </a:tc>
                <a:tc>
                  <a:txBody>
                    <a:bodyPr/>
                    <a:lstStyle/>
                    <a:p>
                      <a:r>
                        <a:rPr lang="en-US" sz="1600" dirty="0"/>
                        <a:t>2</a:t>
                      </a:r>
                    </a:p>
                  </a:txBody>
                  <a:tcPr/>
                </a:tc>
                <a:tc>
                  <a:txBody>
                    <a:bodyPr/>
                    <a:lstStyle/>
                    <a:p>
                      <a:r>
                        <a:rPr lang="en-US" sz="1600" b="1" dirty="0">
                          <a:solidFill>
                            <a:schemeClr val="bg1"/>
                          </a:solidFill>
                        </a:rPr>
                        <a:t>No</a:t>
                      </a:r>
                    </a:p>
                  </a:txBody>
                  <a:tcPr>
                    <a:solidFill>
                      <a:srgbClr val="4472C4"/>
                    </a:solidFill>
                  </a:tcPr>
                </a:tc>
                <a:extLst>
                  <a:ext uri="{0D108BD9-81ED-4DB2-BD59-A6C34878D82A}">
                    <a16:rowId xmlns:a16="http://schemas.microsoft.com/office/drawing/2014/main" val="1334850220"/>
                  </a:ext>
                </a:extLst>
              </a:tr>
              <a:tr h="295867">
                <a:tc>
                  <a:txBody>
                    <a:bodyPr/>
                    <a:lstStyle/>
                    <a:p>
                      <a:r>
                        <a:rPr lang="en-US" sz="1600" dirty="0"/>
                        <a:t>0</a:t>
                      </a:r>
                    </a:p>
                  </a:txBody>
                  <a:tcPr/>
                </a:tc>
                <a:tc>
                  <a:txBody>
                    <a:bodyPr/>
                    <a:lstStyle/>
                    <a:p>
                      <a:r>
                        <a:rPr lang="en-US" sz="1600" dirty="0"/>
                        <a:t>3</a:t>
                      </a:r>
                    </a:p>
                  </a:txBody>
                  <a:tcPr/>
                </a:tc>
                <a:tc>
                  <a:txBody>
                    <a:bodyPr/>
                    <a:lstStyle/>
                    <a:p>
                      <a:r>
                        <a:rPr lang="en-US" sz="1600" dirty="0"/>
                        <a:t>1</a:t>
                      </a:r>
                    </a:p>
                  </a:txBody>
                  <a:tcPr/>
                </a:tc>
                <a:tc>
                  <a:txBody>
                    <a:bodyPr/>
                    <a:lstStyle/>
                    <a:p>
                      <a:r>
                        <a:rPr lang="en-US" sz="1600" b="1" dirty="0">
                          <a:solidFill>
                            <a:schemeClr val="bg1"/>
                          </a:solidFill>
                        </a:rPr>
                        <a:t>No</a:t>
                      </a:r>
                    </a:p>
                  </a:txBody>
                  <a:tcPr>
                    <a:solidFill>
                      <a:srgbClr val="4472C4"/>
                    </a:solidFill>
                  </a:tcPr>
                </a:tc>
                <a:extLst>
                  <a:ext uri="{0D108BD9-81ED-4DB2-BD59-A6C34878D82A}">
                    <a16:rowId xmlns:a16="http://schemas.microsoft.com/office/drawing/2014/main" val="2083278103"/>
                  </a:ext>
                </a:extLst>
              </a:tr>
              <a:tr h="295867">
                <a:tc>
                  <a:txBody>
                    <a:bodyPr/>
                    <a:lstStyle/>
                    <a:p>
                      <a:r>
                        <a:rPr lang="en-US" sz="1600" dirty="0"/>
                        <a:t>0</a:t>
                      </a:r>
                    </a:p>
                  </a:txBody>
                  <a:tcPr/>
                </a:tc>
                <a:tc>
                  <a:txBody>
                    <a:bodyPr/>
                    <a:lstStyle/>
                    <a:p>
                      <a:r>
                        <a:rPr lang="en-US" sz="1600" dirty="0"/>
                        <a:t>4</a:t>
                      </a:r>
                    </a:p>
                  </a:txBody>
                  <a:tcPr/>
                </a:tc>
                <a:tc>
                  <a:txBody>
                    <a:bodyPr/>
                    <a:lstStyle/>
                    <a:p>
                      <a:r>
                        <a:rPr lang="en-US" sz="1600" dirty="0"/>
                        <a:t>0</a:t>
                      </a:r>
                    </a:p>
                  </a:txBody>
                  <a:tcPr/>
                </a:tc>
                <a:tc>
                  <a:txBody>
                    <a:bodyPr/>
                    <a:lstStyle/>
                    <a:p>
                      <a:r>
                        <a:rPr lang="en-US" sz="1600" b="1" dirty="0">
                          <a:solidFill>
                            <a:schemeClr val="bg1"/>
                          </a:solidFill>
                        </a:rPr>
                        <a:t>No</a:t>
                      </a:r>
                    </a:p>
                  </a:txBody>
                  <a:tcPr>
                    <a:solidFill>
                      <a:srgbClr val="4472C4"/>
                    </a:solidFill>
                  </a:tcPr>
                </a:tc>
                <a:extLst>
                  <a:ext uri="{0D108BD9-81ED-4DB2-BD59-A6C34878D82A}">
                    <a16:rowId xmlns:a16="http://schemas.microsoft.com/office/drawing/2014/main" val="3675758167"/>
                  </a:ext>
                </a:extLst>
              </a:tr>
            </a:tbl>
          </a:graphicData>
        </a:graphic>
      </p:graphicFrame>
      <p:sp>
        <p:nvSpPr>
          <p:cNvPr id="7" name="Rectangle 6">
            <a:extLst>
              <a:ext uri="{FF2B5EF4-FFF2-40B4-BE49-F238E27FC236}">
                <a16:creationId xmlns:a16="http://schemas.microsoft.com/office/drawing/2014/main" id="{091F99BC-4C8D-4BE0-4E8F-5097485FA177}"/>
              </a:ext>
            </a:extLst>
          </p:cNvPr>
          <p:cNvSpPr/>
          <p:nvPr/>
        </p:nvSpPr>
        <p:spPr>
          <a:xfrm>
            <a:off x="6962129" y="2437503"/>
            <a:ext cx="3010831" cy="3654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t>G_Cor</a:t>
            </a:r>
            <a:r>
              <a:rPr lang="en-US" b="1" dirty="0"/>
              <a:t> (4 Questions)</a:t>
            </a:r>
          </a:p>
        </p:txBody>
      </p:sp>
      <p:sp>
        <p:nvSpPr>
          <p:cNvPr id="9" name="Rectangle 8">
            <a:extLst>
              <a:ext uri="{FF2B5EF4-FFF2-40B4-BE49-F238E27FC236}">
                <a16:creationId xmlns:a16="http://schemas.microsoft.com/office/drawing/2014/main" id="{0C6E119D-8944-3094-D08A-F24307C1BC87}"/>
              </a:ext>
            </a:extLst>
          </p:cNvPr>
          <p:cNvSpPr/>
          <p:nvPr/>
        </p:nvSpPr>
        <p:spPr>
          <a:xfrm>
            <a:off x="1643850" y="2551968"/>
            <a:ext cx="2858434" cy="3654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Goals with 2 Questions</a:t>
            </a:r>
          </a:p>
        </p:txBody>
      </p:sp>
      <p:sp>
        <p:nvSpPr>
          <p:cNvPr id="8" name="Rectangle: Rounded Corners 7">
            <a:extLst>
              <a:ext uri="{FF2B5EF4-FFF2-40B4-BE49-F238E27FC236}">
                <a16:creationId xmlns:a16="http://schemas.microsoft.com/office/drawing/2014/main" id="{B2F4781B-0FA5-0944-7FB6-6AEA3F598239}"/>
              </a:ext>
            </a:extLst>
          </p:cNvPr>
          <p:cNvSpPr/>
          <p:nvPr/>
        </p:nvSpPr>
        <p:spPr>
          <a:xfrm>
            <a:off x="6962129" y="4159250"/>
            <a:ext cx="3067050" cy="400050"/>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1120891-BE31-8662-2A44-56231E128438}"/>
              </a:ext>
            </a:extLst>
          </p:cNvPr>
          <p:cNvSpPr/>
          <p:nvPr/>
        </p:nvSpPr>
        <p:spPr>
          <a:xfrm>
            <a:off x="6962129" y="4527550"/>
            <a:ext cx="3067050" cy="400050"/>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6904373"/>
      </p:ext>
    </p:extLst>
  </p:cSld>
  <p:clrMapOvr>
    <a:masterClrMapping/>
  </p:clrMapOvr>
  <mc:AlternateContent xmlns:mc="http://schemas.openxmlformats.org/markup-compatibility/2006" xmlns:p14="http://schemas.microsoft.com/office/powerpoint/2010/main">
    <mc:Choice Requires="p14">
      <p:transition spd="slow" p14:dur="2000" advTm="120515"/>
    </mc:Choice>
    <mc:Fallback xmlns="">
      <p:transition spd="slow" advTm="1205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409D-1047-C23C-9348-7A1AC732D43A}"/>
              </a:ext>
            </a:extLst>
          </p:cNvPr>
          <p:cNvSpPr>
            <a:spLocks noGrp="1"/>
          </p:cNvSpPr>
          <p:nvPr>
            <p:ph type="title"/>
          </p:nvPr>
        </p:nvSpPr>
        <p:spPr>
          <a:xfrm>
            <a:off x="1528633" y="3429000"/>
            <a:ext cx="4991101" cy="700087"/>
          </a:xfrm>
        </p:spPr>
        <p:txBody>
          <a:bodyPr/>
          <a:lstStyle/>
          <a:p>
            <a:r>
              <a:rPr lang="en-US" dirty="0">
                <a:effectLst/>
                <a:latin typeface="Helvetica" pitchFamily="2" charset="0"/>
              </a:rPr>
              <a:t>Results</a:t>
            </a:r>
            <a:endParaRPr lang="en-US" dirty="0"/>
          </a:p>
        </p:txBody>
      </p:sp>
      <p:pic>
        <p:nvPicPr>
          <p:cNvPr id="6" name="Picture Placeholder 5" descr="Presentation with pie chart with solid fill">
            <a:extLst>
              <a:ext uri="{FF2B5EF4-FFF2-40B4-BE49-F238E27FC236}">
                <a16:creationId xmlns:a16="http://schemas.microsoft.com/office/drawing/2014/main" id="{DD6FD86F-8DD6-1491-AE4C-CA6161761D07}"/>
              </a:ext>
            </a:extLst>
          </p:cNvPr>
          <p:cNvPicPr>
            <a:picLocks noGrp="1" noChangeAspect="1"/>
          </p:cNvPicPr>
          <p:nvPr>
            <p:ph type="pic" sz="quarter" idx="11"/>
          </p:nvPr>
        </p:nvPicPr>
        <p:blipFill>
          <a:blip r:embed="rId2">
            <a:extLst>
              <a:ext uri="{96DAC541-7B7A-43D3-8B79-37D633B846F1}">
                <asvg:svgBlip xmlns:asvg="http://schemas.microsoft.com/office/drawing/2016/SVG/main" r:embed="rId3"/>
              </a:ext>
            </a:extLst>
          </a:blip>
          <a:srcRect l="8194" r="8194"/>
          <a:stretch>
            <a:fillRect/>
          </a:stretch>
        </p:blipFill>
        <p:spPr>
          <a:xfrm>
            <a:off x="6519734" y="1325366"/>
            <a:ext cx="4625897" cy="5532634"/>
          </a:xfrm>
        </p:spPr>
      </p:pic>
    </p:spTree>
    <p:extLst>
      <p:ext uri="{BB962C8B-B14F-4D97-AF65-F5344CB8AC3E}">
        <p14:creationId xmlns:p14="http://schemas.microsoft.com/office/powerpoint/2010/main" val="1537999231"/>
      </p:ext>
    </p:extLst>
  </p:cSld>
  <p:clrMapOvr>
    <a:masterClrMapping/>
  </p:clrMapOvr>
  <mc:AlternateContent xmlns:mc="http://schemas.openxmlformats.org/markup-compatibility/2006" xmlns:p14="http://schemas.microsoft.com/office/powerpoint/2010/main">
    <mc:Choice Requires="p14">
      <p:transition spd="slow" p14:dur="2000" advTm="3719"/>
    </mc:Choice>
    <mc:Fallback xmlns="">
      <p:transition spd="slow" advTm="37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latin typeface="Source Sans Pro"/>
                <a:ea typeface="Source Sans Pro"/>
              </a:rPr>
              <a:t>Research Question</a:t>
            </a:r>
            <a:endParaRPr lang="en-US" dirty="0"/>
          </a:p>
        </p:txBody>
      </p:sp>
      <p:sp>
        <p:nvSpPr>
          <p:cNvPr id="3" name="TextBox 2">
            <a:extLst>
              <a:ext uri="{FF2B5EF4-FFF2-40B4-BE49-F238E27FC236}">
                <a16:creationId xmlns:a16="http://schemas.microsoft.com/office/drawing/2014/main" id="{49D8C2E4-99EF-626B-3070-4F4F2B33C988}"/>
              </a:ext>
            </a:extLst>
          </p:cNvPr>
          <p:cNvSpPr txBox="1"/>
          <p:nvPr/>
        </p:nvSpPr>
        <p:spPr>
          <a:xfrm>
            <a:off x="996593" y="1715784"/>
            <a:ext cx="10515600" cy="2308324"/>
          </a:xfrm>
          <a:prstGeom prst="rect">
            <a:avLst/>
          </a:prstGeom>
          <a:noFill/>
        </p:spPr>
        <p:txBody>
          <a:bodyPr wrap="square" lIns="91440" tIns="45720" rIns="91440" bIns="45720" rtlCol="0" anchor="t">
            <a:spAutoFit/>
          </a:bodyPr>
          <a:lstStyle/>
          <a:p>
            <a:pPr>
              <a:spcAft>
                <a:spcPts val="600"/>
              </a:spcAft>
            </a:pPr>
            <a:r>
              <a:rPr lang="en-US" sz="3600" b="1" dirty="0"/>
              <a:t>What aspects of understanding of implicit differentiation can be observed in students’ written responses to an implicit differentiation SMMP activity and the related Exam question? </a:t>
            </a:r>
            <a:endParaRPr lang="en-US" sz="2400" dirty="0"/>
          </a:p>
        </p:txBody>
      </p:sp>
    </p:spTree>
    <p:extLst>
      <p:ext uri="{BB962C8B-B14F-4D97-AF65-F5344CB8AC3E}">
        <p14:creationId xmlns:p14="http://schemas.microsoft.com/office/powerpoint/2010/main" val="3860403817"/>
      </p:ext>
    </p:extLst>
  </p:cSld>
  <p:clrMapOvr>
    <a:masterClrMapping/>
  </p:clrMapOvr>
  <mc:AlternateContent xmlns:mc="http://schemas.openxmlformats.org/markup-compatibility/2006" xmlns:p14="http://schemas.microsoft.com/office/powerpoint/2010/main">
    <mc:Choice Requires="p14">
      <p:transition spd="slow" p14:dur="2000" advTm="13321"/>
    </mc:Choice>
    <mc:Fallback xmlns="">
      <p:transition spd="slow" advTm="1332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err="1"/>
              <a:t>ImDKC</a:t>
            </a:r>
            <a:r>
              <a:rPr lang="en-US" dirty="0"/>
              <a:t> Goals Achievement</a:t>
            </a:r>
          </a:p>
        </p:txBody>
      </p:sp>
      <p:graphicFrame>
        <p:nvGraphicFramePr>
          <p:cNvPr id="3" name="Chart 2">
            <a:extLst>
              <a:ext uri="{FF2B5EF4-FFF2-40B4-BE49-F238E27FC236}">
                <a16:creationId xmlns:a16="http://schemas.microsoft.com/office/drawing/2014/main" id="{DBB7F83E-984B-493D-BAC0-D18E54316EF4}"/>
              </a:ext>
            </a:extLst>
          </p:cNvPr>
          <p:cNvGraphicFramePr>
            <a:graphicFrameLocks/>
          </p:cNvGraphicFramePr>
          <p:nvPr>
            <p:extLst>
              <p:ext uri="{D42A27DB-BD31-4B8C-83A1-F6EECF244321}">
                <p14:modId xmlns:p14="http://schemas.microsoft.com/office/powerpoint/2010/main" val="2758217241"/>
              </p:ext>
            </p:extLst>
          </p:nvPr>
        </p:nvGraphicFramePr>
        <p:xfrm>
          <a:off x="645912" y="1648261"/>
          <a:ext cx="5707974" cy="486814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85FB1BDE-A780-BF36-94FB-A43C571583C9}"/>
              </a:ext>
            </a:extLst>
          </p:cNvPr>
          <p:cNvSpPr/>
          <p:nvPr/>
        </p:nvSpPr>
        <p:spPr>
          <a:xfrm>
            <a:off x="10838573" y="5038352"/>
            <a:ext cx="1223287" cy="16414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C523298A-BF09-41A9-9757-EAFEF5BE8CE6}"/>
              </a:ext>
            </a:extLst>
          </p:cNvPr>
          <p:cNvGraphicFramePr>
            <a:graphicFrameLocks/>
          </p:cNvGraphicFramePr>
          <p:nvPr>
            <p:extLst>
              <p:ext uri="{D42A27DB-BD31-4B8C-83A1-F6EECF244321}">
                <p14:modId xmlns:p14="http://schemas.microsoft.com/office/powerpoint/2010/main" val="2439218377"/>
              </p:ext>
            </p:extLst>
          </p:nvPr>
        </p:nvGraphicFramePr>
        <p:xfrm>
          <a:off x="6353886" y="1648262"/>
          <a:ext cx="5707974" cy="4868149"/>
        </p:xfrm>
        <a:graphic>
          <a:graphicData uri="http://schemas.openxmlformats.org/drawingml/2006/chart">
            <c:chart xmlns:c="http://schemas.openxmlformats.org/drawingml/2006/chart" xmlns:r="http://schemas.openxmlformats.org/officeDocument/2006/relationships" r:id="rId4"/>
          </a:graphicData>
        </a:graphic>
      </p:graphicFrame>
      <p:sp>
        <p:nvSpPr>
          <p:cNvPr id="2" name="Left Brace 1">
            <a:extLst>
              <a:ext uri="{FF2B5EF4-FFF2-40B4-BE49-F238E27FC236}">
                <a16:creationId xmlns:a16="http://schemas.microsoft.com/office/drawing/2014/main" id="{C51EAB00-6D3D-0820-395A-D70C845D368D}"/>
              </a:ext>
            </a:extLst>
          </p:cNvPr>
          <p:cNvSpPr/>
          <p:nvPr/>
        </p:nvSpPr>
        <p:spPr>
          <a:xfrm>
            <a:off x="421379" y="3944203"/>
            <a:ext cx="243325" cy="2306472"/>
          </a:xfrm>
          <a:prstGeom prst="leftBrace">
            <a:avLst>
              <a:gd name="adj1" fmla="val 32093"/>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 name="Left Brace 3">
            <a:extLst>
              <a:ext uri="{FF2B5EF4-FFF2-40B4-BE49-F238E27FC236}">
                <a16:creationId xmlns:a16="http://schemas.microsoft.com/office/drawing/2014/main" id="{F9DA6949-305A-C744-C286-FE1F46C301FF}"/>
              </a:ext>
            </a:extLst>
          </p:cNvPr>
          <p:cNvSpPr/>
          <p:nvPr/>
        </p:nvSpPr>
        <p:spPr>
          <a:xfrm>
            <a:off x="460474" y="2584444"/>
            <a:ext cx="243324" cy="1146412"/>
          </a:xfrm>
          <a:prstGeom prst="leftBrace">
            <a:avLst>
              <a:gd name="adj1" fmla="val 347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1299820-54FB-4546-43AC-984E793DC7D4}"/>
              </a:ext>
            </a:extLst>
          </p:cNvPr>
          <p:cNvSpPr txBox="1"/>
          <p:nvPr/>
        </p:nvSpPr>
        <p:spPr>
          <a:xfrm rot="16200000">
            <a:off x="-122205" y="2997420"/>
            <a:ext cx="874022" cy="369332"/>
          </a:xfrm>
          <a:prstGeom prst="rect">
            <a:avLst/>
          </a:prstGeom>
          <a:noFill/>
        </p:spPr>
        <p:txBody>
          <a:bodyPr wrap="none" rtlCol="0">
            <a:spAutoFit/>
          </a:bodyPr>
          <a:lstStyle/>
          <a:p>
            <a:r>
              <a:rPr lang="en-US" dirty="0"/>
              <a:t>graphic</a:t>
            </a:r>
          </a:p>
        </p:txBody>
      </p:sp>
      <p:sp>
        <p:nvSpPr>
          <p:cNvPr id="9" name="TextBox 8">
            <a:extLst>
              <a:ext uri="{FF2B5EF4-FFF2-40B4-BE49-F238E27FC236}">
                <a16:creationId xmlns:a16="http://schemas.microsoft.com/office/drawing/2014/main" id="{B6E3B54F-1536-7F90-5412-1D1E88B3E39B}"/>
              </a:ext>
            </a:extLst>
          </p:cNvPr>
          <p:cNvSpPr txBox="1"/>
          <p:nvPr/>
        </p:nvSpPr>
        <p:spPr>
          <a:xfrm rot="16200000">
            <a:off x="-177919" y="4912773"/>
            <a:ext cx="1006045" cy="369332"/>
          </a:xfrm>
          <a:prstGeom prst="rect">
            <a:avLst/>
          </a:prstGeom>
          <a:noFill/>
        </p:spPr>
        <p:txBody>
          <a:bodyPr wrap="none" rtlCol="0">
            <a:spAutoFit/>
          </a:bodyPr>
          <a:lstStyle/>
          <a:p>
            <a:r>
              <a:rPr lang="en-US" dirty="0"/>
              <a:t>symbolic</a:t>
            </a:r>
          </a:p>
        </p:txBody>
      </p:sp>
    </p:spTree>
    <p:extLst>
      <p:ext uri="{BB962C8B-B14F-4D97-AF65-F5344CB8AC3E}">
        <p14:creationId xmlns:p14="http://schemas.microsoft.com/office/powerpoint/2010/main" val="811334393"/>
      </p:ext>
    </p:extLst>
  </p:cSld>
  <p:clrMapOvr>
    <a:masterClrMapping/>
  </p:clrMapOvr>
  <mc:AlternateContent xmlns:mc="http://schemas.openxmlformats.org/markup-compatibility/2006" xmlns:p14="http://schemas.microsoft.com/office/powerpoint/2010/main">
    <mc:Choice Requires="p14">
      <p:transition spd="slow" p14:dur="2000" advTm="31863"/>
    </mc:Choice>
    <mc:Fallback xmlns="">
      <p:transition spd="slow" advTm="3186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179DF-1B91-966F-0DD9-FA406AAF05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0DAADD1-E39E-531E-84C3-789AC91AF442}"/>
              </a:ext>
            </a:extLst>
          </p:cNvPr>
          <p:cNvSpPr>
            <a:spLocks noGrp="1"/>
          </p:cNvSpPr>
          <p:nvPr>
            <p:ph type="title"/>
          </p:nvPr>
        </p:nvSpPr>
        <p:spPr/>
        <p:txBody>
          <a:bodyPr/>
          <a:lstStyle/>
          <a:p>
            <a:r>
              <a:rPr lang="en-US" dirty="0" err="1"/>
              <a:t>ImDKC</a:t>
            </a:r>
            <a:r>
              <a:rPr lang="en-US" dirty="0"/>
              <a:t> Goals Achievement</a:t>
            </a:r>
          </a:p>
        </p:txBody>
      </p:sp>
      <p:graphicFrame>
        <p:nvGraphicFramePr>
          <p:cNvPr id="3" name="Chart 2">
            <a:extLst>
              <a:ext uri="{FF2B5EF4-FFF2-40B4-BE49-F238E27FC236}">
                <a16:creationId xmlns:a16="http://schemas.microsoft.com/office/drawing/2014/main" id="{AAFCD2A9-8C89-85D7-EC28-D7ADF76EA00F}"/>
              </a:ext>
            </a:extLst>
          </p:cNvPr>
          <p:cNvGraphicFramePr>
            <a:graphicFrameLocks/>
          </p:cNvGraphicFramePr>
          <p:nvPr/>
        </p:nvGraphicFramePr>
        <p:xfrm>
          <a:off x="645912" y="1648261"/>
          <a:ext cx="5707974" cy="486814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91450AB5-D3DB-4A09-EC03-9885F25440B7}"/>
              </a:ext>
            </a:extLst>
          </p:cNvPr>
          <p:cNvSpPr/>
          <p:nvPr/>
        </p:nvSpPr>
        <p:spPr>
          <a:xfrm>
            <a:off x="10838573" y="5038352"/>
            <a:ext cx="1223287" cy="16414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5934F9B5-B436-EFD7-B00B-058651EB2530}"/>
              </a:ext>
            </a:extLst>
          </p:cNvPr>
          <p:cNvGraphicFramePr>
            <a:graphicFrameLocks/>
          </p:cNvGraphicFramePr>
          <p:nvPr/>
        </p:nvGraphicFramePr>
        <p:xfrm>
          <a:off x="6353886" y="1648262"/>
          <a:ext cx="5707974" cy="4868149"/>
        </p:xfrm>
        <a:graphic>
          <a:graphicData uri="http://schemas.openxmlformats.org/drawingml/2006/chart">
            <c:chart xmlns:c="http://schemas.openxmlformats.org/drawingml/2006/chart" xmlns:r="http://schemas.openxmlformats.org/officeDocument/2006/relationships" r:id="rId4"/>
          </a:graphicData>
        </a:graphic>
      </p:graphicFrame>
      <p:sp>
        <p:nvSpPr>
          <p:cNvPr id="2" name="Left Brace 1">
            <a:extLst>
              <a:ext uri="{FF2B5EF4-FFF2-40B4-BE49-F238E27FC236}">
                <a16:creationId xmlns:a16="http://schemas.microsoft.com/office/drawing/2014/main" id="{6D4D9CAA-DEBB-D2B1-D3E2-68DE98958E09}"/>
              </a:ext>
            </a:extLst>
          </p:cNvPr>
          <p:cNvSpPr/>
          <p:nvPr/>
        </p:nvSpPr>
        <p:spPr>
          <a:xfrm>
            <a:off x="421379" y="3944203"/>
            <a:ext cx="243325" cy="2306472"/>
          </a:xfrm>
          <a:prstGeom prst="leftBrace">
            <a:avLst>
              <a:gd name="adj1" fmla="val 32093"/>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 name="Left Brace 3">
            <a:extLst>
              <a:ext uri="{FF2B5EF4-FFF2-40B4-BE49-F238E27FC236}">
                <a16:creationId xmlns:a16="http://schemas.microsoft.com/office/drawing/2014/main" id="{5A73C93E-F679-8106-3CF2-5CB302FCC128}"/>
              </a:ext>
            </a:extLst>
          </p:cNvPr>
          <p:cNvSpPr/>
          <p:nvPr/>
        </p:nvSpPr>
        <p:spPr>
          <a:xfrm>
            <a:off x="460474" y="2584444"/>
            <a:ext cx="243324" cy="1146412"/>
          </a:xfrm>
          <a:prstGeom prst="leftBrace">
            <a:avLst>
              <a:gd name="adj1" fmla="val 347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C32FB94-351B-4EB9-E4AB-D26B172FE41C}"/>
              </a:ext>
            </a:extLst>
          </p:cNvPr>
          <p:cNvSpPr txBox="1"/>
          <p:nvPr/>
        </p:nvSpPr>
        <p:spPr>
          <a:xfrm rot="16200000">
            <a:off x="-122205" y="2997420"/>
            <a:ext cx="874022" cy="369332"/>
          </a:xfrm>
          <a:prstGeom prst="rect">
            <a:avLst/>
          </a:prstGeom>
          <a:noFill/>
        </p:spPr>
        <p:txBody>
          <a:bodyPr wrap="none" rtlCol="0">
            <a:spAutoFit/>
          </a:bodyPr>
          <a:lstStyle/>
          <a:p>
            <a:r>
              <a:rPr lang="en-US" dirty="0"/>
              <a:t>graphic</a:t>
            </a:r>
          </a:p>
        </p:txBody>
      </p:sp>
      <p:sp>
        <p:nvSpPr>
          <p:cNvPr id="9" name="TextBox 8">
            <a:extLst>
              <a:ext uri="{FF2B5EF4-FFF2-40B4-BE49-F238E27FC236}">
                <a16:creationId xmlns:a16="http://schemas.microsoft.com/office/drawing/2014/main" id="{3AF967FF-6303-A2AD-B347-2FBD90A5AB58}"/>
              </a:ext>
            </a:extLst>
          </p:cNvPr>
          <p:cNvSpPr txBox="1"/>
          <p:nvPr/>
        </p:nvSpPr>
        <p:spPr>
          <a:xfrm rot="16200000">
            <a:off x="-177919" y="4912773"/>
            <a:ext cx="1006045" cy="369332"/>
          </a:xfrm>
          <a:prstGeom prst="rect">
            <a:avLst/>
          </a:prstGeom>
          <a:noFill/>
        </p:spPr>
        <p:txBody>
          <a:bodyPr wrap="none" rtlCol="0">
            <a:spAutoFit/>
          </a:bodyPr>
          <a:lstStyle/>
          <a:p>
            <a:r>
              <a:rPr lang="en-US" dirty="0"/>
              <a:t>symbolic</a:t>
            </a:r>
          </a:p>
        </p:txBody>
      </p:sp>
      <p:sp>
        <p:nvSpPr>
          <p:cNvPr id="10" name="Speech Bubble: Rectangle with Corners Rounded 9">
            <a:extLst>
              <a:ext uri="{FF2B5EF4-FFF2-40B4-BE49-F238E27FC236}">
                <a16:creationId xmlns:a16="http://schemas.microsoft.com/office/drawing/2014/main" id="{ECE50CA9-91CC-DB43-5C0C-24D4144E0584}"/>
              </a:ext>
            </a:extLst>
          </p:cNvPr>
          <p:cNvSpPr/>
          <p:nvPr/>
        </p:nvSpPr>
        <p:spPr>
          <a:xfrm>
            <a:off x="6578419" y="1441776"/>
            <a:ext cx="4028140" cy="1683997"/>
          </a:xfrm>
          <a:prstGeom prst="wedgeRoundRectCallout">
            <a:avLst>
              <a:gd name="adj1" fmla="val -57138"/>
              <a:gd name="adj2" fmla="val 100995"/>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defRPr/>
            </a:pPr>
            <a:r>
              <a:rPr lang="en-US" dirty="0"/>
              <a:t>On SMMP, students did better on symbolic goals (86%) than graphic goals (23%). </a:t>
            </a:r>
          </a:p>
        </p:txBody>
      </p:sp>
    </p:spTree>
    <p:extLst>
      <p:ext uri="{BB962C8B-B14F-4D97-AF65-F5344CB8AC3E}">
        <p14:creationId xmlns:p14="http://schemas.microsoft.com/office/powerpoint/2010/main" val="645501639"/>
      </p:ext>
    </p:extLst>
  </p:cSld>
  <p:clrMapOvr>
    <a:masterClrMapping/>
  </p:clrMapOvr>
  <mc:AlternateContent xmlns:mc="http://schemas.openxmlformats.org/markup-compatibility/2006" xmlns:p14="http://schemas.microsoft.com/office/powerpoint/2010/main">
    <mc:Choice Requires="p14">
      <p:transition spd="slow" p14:dur="2000" advTm="14119"/>
    </mc:Choice>
    <mc:Fallback xmlns="">
      <p:transition spd="slow" advTm="14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807F9-01A3-5703-4FD4-58D26EB19E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67D989B-7884-D8C1-ECCC-546D5A2AB458}"/>
              </a:ext>
            </a:extLst>
          </p:cNvPr>
          <p:cNvSpPr>
            <a:spLocks noGrp="1"/>
          </p:cNvSpPr>
          <p:nvPr>
            <p:ph type="title"/>
          </p:nvPr>
        </p:nvSpPr>
        <p:spPr/>
        <p:txBody>
          <a:bodyPr/>
          <a:lstStyle/>
          <a:p>
            <a:r>
              <a:rPr lang="en-US" dirty="0" err="1"/>
              <a:t>ImDKC</a:t>
            </a:r>
            <a:r>
              <a:rPr lang="en-US" dirty="0"/>
              <a:t> Goals Achievement</a:t>
            </a:r>
          </a:p>
        </p:txBody>
      </p:sp>
      <p:graphicFrame>
        <p:nvGraphicFramePr>
          <p:cNvPr id="3" name="Chart 2">
            <a:extLst>
              <a:ext uri="{FF2B5EF4-FFF2-40B4-BE49-F238E27FC236}">
                <a16:creationId xmlns:a16="http://schemas.microsoft.com/office/drawing/2014/main" id="{C90406C1-D2C8-51B5-F1D6-8A08196C0B68}"/>
              </a:ext>
            </a:extLst>
          </p:cNvPr>
          <p:cNvGraphicFramePr>
            <a:graphicFrameLocks/>
          </p:cNvGraphicFramePr>
          <p:nvPr/>
        </p:nvGraphicFramePr>
        <p:xfrm>
          <a:off x="645912" y="1648261"/>
          <a:ext cx="5707974" cy="486814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5B13056B-775C-22CA-30AE-5413CD9DC800}"/>
              </a:ext>
            </a:extLst>
          </p:cNvPr>
          <p:cNvSpPr/>
          <p:nvPr/>
        </p:nvSpPr>
        <p:spPr>
          <a:xfrm>
            <a:off x="10838573" y="5038352"/>
            <a:ext cx="1223287" cy="16414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A740DDCA-82FB-0862-6676-59CEB8345281}"/>
              </a:ext>
            </a:extLst>
          </p:cNvPr>
          <p:cNvGraphicFramePr>
            <a:graphicFrameLocks/>
          </p:cNvGraphicFramePr>
          <p:nvPr/>
        </p:nvGraphicFramePr>
        <p:xfrm>
          <a:off x="6353886" y="1648262"/>
          <a:ext cx="5707974" cy="4868149"/>
        </p:xfrm>
        <a:graphic>
          <a:graphicData uri="http://schemas.openxmlformats.org/drawingml/2006/chart">
            <c:chart xmlns:c="http://schemas.openxmlformats.org/drawingml/2006/chart" xmlns:r="http://schemas.openxmlformats.org/officeDocument/2006/relationships" r:id="rId4"/>
          </a:graphicData>
        </a:graphic>
      </p:graphicFrame>
      <p:sp>
        <p:nvSpPr>
          <p:cNvPr id="2" name="Left Brace 1">
            <a:extLst>
              <a:ext uri="{FF2B5EF4-FFF2-40B4-BE49-F238E27FC236}">
                <a16:creationId xmlns:a16="http://schemas.microsoft.com/office/drawing/2014/main" id="{872F0742-E29E-3B51-0E51-DE1CCCE8BD37}"/>
              </a:ext>
            </a:extLst>
          </p:cNvPr>
          <p:cNvSpPr/>
          <p:nvPr/>
        </p:nvSpPr>
        <p:spPr>
          <a:xfrm>
            <a:off x="421379" y="3944203"/>
            <a:ext cx="243325" cy="2306472"/>
          </a:xfrm>
          <a:prstGeom prst="leftBrace">
            <a:avLst>
              <a:gd name="adj1" fmla="val 32093"/>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 name="Left Brace 3">
            <a:extLst>
              <a:ext uri="{FF2B5EF4-FFF2-40B4-BE49-F238E27FC236}">
                <a16:creationId xmlns:a16="http://schemas.microsoft.com/office/drawing/2014/main" id="{77AD8631-C2BF-2C8F-3903-E55756AECBC0}"/>
              </a:ext>
            </a:extLst>
          </p:cNvPr>
          <p:cNvSpPr/>
          <p:nvPr/>
        </p:nvSpPr>
        <p:spPr>
          <a:xfrm>
            <a:off x="460474" y="2584444"/>
            <a:ext cx="243324" cy="1146412"/>
          </a:xfrm>
          <a:prstGeom prst="leftBrace">
            <a:avLst>
              <a:gd name="adj1" fmla="val 347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7BD9451-3B72-DF32-2D53-C06DF9CF9594}"/>
              </a:ext>
            </a:extLst>
          </p:cNvPr>
          <p:cNvSpPr txBox="1"/>
          <p:nvPr/>
        </p:nvSpPr>
        <p:spPr>
          <a:xfrm rot="16200000">
            <a:off x="-122205" y="2997420"/>
            <a:ext cx="874022" cy="369332"/>
          </a:xfrm>
          <a:prstGeom prst="rect">
            <a:avLst/>
          </a:prstGeom>
          <a:noFill/>
        </p:spPr>
        <p:txBody>
          <a:bodyPr wrap="none" rtlCol="0">
            <a:spAutoFit/>
          </a:bodyPr>
          <a:lstStyle/>
          <a:p>
            <a:r>
              <a:rPr lang="en-US" dirty="0"/>
              <a:t>graphic</a:t>
            </a:r>
          </a:p>
        </p:txBody>
      </p:sp>
      <p:sp>
        <p:nvSpPr>
          <p:cNvPr id="9" name="TextBox 8">
            <a:extLst>
              <a:ext uri="{FF2B5EF4-FFF2-40B4-BE49-F238E27FC236}">
                <a16:creationId xmlns:a16="http://schemas.microsoft.com/office/drawing/2014/main" id="{9AA372CC-822C-66F9-334D-9CA00E34B825}"/>
              </a:ext>
            </a:extLst>
          </p:cNvPr>
          <p:cNvSpPr txBox="1"/>
          <p:nvPr/>
        </p:nvSpPr>
        <p:spPr>
          <a:xfrm rot="16200000">
            <a:off x="-177919" y="4912773"/>
            <a:ext cx="1006045" cy="369332"/>
          </a:xfrm>
          <a:prstGeom prst="rect">
            <a:avLst/>
          </a:prstGeom>
          <a:noFill/>
        </p:spPr>
        <p:txBody>
          <a:bodyPr wrap="none" rtlCol="0">
            <a:spAutoFit/>
          </a:bodyPr>
          <a:lstStyle/>
          <a:p>
            <a:r>
              <a:rPr lang="en-US" dirty="0"/>
              <a:t>symbolic</a:t>
            </a:r>
          </a:p>
        </p:txBody>
      </p:sp>
      <p:sp>
        <p:nvSpPr>
          <p:cNvPr id="10" name="Speech Bubble: Rectangle with Corners Rounded 9">
            <a:extLst>
              <a:ext uri="{FF2B5EF4-FFF2-40B4-BE49-F238E27FC236}">
                <a16:creationId xmlns:a16="http://schemas.microsoft.com/office/drawing/2014/main" id="{F2581DE6-1BB7-0DD0-36B9-8814BA4303D2}"/>
              </a:ext>
            </a:extLst>
          </p:cNvPr>
          <p:cNvSpPr/>
          <p:nvPr/>
        </p:nvSpPr>
        <p:spPr>
          <a:xfrm>
            <a:off x="2067860" y="1441776"/>
            <a:ext cx="4028140" cy="1683997"/>
          </a:xfrm>
          <a:prstGeom prst="wedgeRoundRectCallout">
            <a:avLst>
              <a:gd name="adj1" fmla="val 80080"/>
              <a:gd name="adj2" fmla="val 94511"/>
              <a:gd name="adj3" fmla="val 16667"/>
            </a:avLst>
          </a:prstGeom>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defRPr/>
            </a:pPr>
            <a:r>
              <a:rPr lang="en-US" dirty="0"/>
              <a:t>On the Exam, students did better on symbolic goals (79%) than graphic goals (58% ).</a:t>
            </a:r>
          </a:p>
        </p:txBody>
      </p:sp>
    </p:spTree>
    <p:extLst>
      <p:ext uri="{BB962C8B-B14F-4D97-AF65-F5344CB8AC3E}">
        <p14:creationId xmlns:p14="http://schemas.microsoft.com/office/powerpoint/2010/main" val="1743044208"/>
      </p:ext>
    </p:extLst>
  </p:cSld>
  <p:clrMapOvr>
    <a:masterClrMapping/>
  </p:clrMapOvr>
  <mc:AlternateContent xmlns:mc="http://schemas.openxmlformats.org/markup-compatibility/2006" xmlns:p14="http://schemas.microsoft.com/office/powerpoint/2010/main">
    <mc:Choice Requires="p14">
      <p:transition spd="slow" p14:dur="2000" advTm="11624"/>
    </mc:Choice>
    <mc:Fallback xmlns="">
      <p:transition spd="slow" advTm="116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80812-D91C-C76B-05FD-FEA9CFC2D43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7C28D58-7771-139B-CD96-E1DF103AFB89}"/>
              </a:ext>
            </a:extLst>
          </p:cNvPr>
          <p:cNvSpPr>
            <a:spLocks noGrp="1"/>
          </p:cNvSpPr>
          <p:nvPr>
            <p:ph type="title"/>
          </p:nvPr>
        </p:nvSpPr>
        <p:spPr/>
        <p:txBody>
          <a:bodyPr/>
          <a:lstStyle/>
          <a:p>
            <a:r>
              <a:rPr lang="en-US" dirty="0" err="1"/>
              <a:t>ImDKC</a:t>
            </a:r>
            <a:r>
              <a:rPr lang="en-US" dirty="0"/>
              <a:t> Goals Achievement</a:t>
            </a:r>
          </a:p>
        </p:txBody>
      </p:sp>
      <p:graphicFrame>
        <p:nvGraphicFramePr>
          <p:cNvPr id="3" name="Chart 2">
            <a:extLst>
              <a:ext uri="{FF2B5EF4-FFF2-40B4-BE49-F238E27FC236}">
                <a16:creationId xmlns:a16="http://schemas.microsoft.com/office/drawing/2014/main" id="{E731F5FE-F9C2-33D0-A035-F6FEC04B73BE}"/>
              </a:ext>
            </a:extLst>
          </p:cNvPr>
          <p:cNvGraphicFramePr>
            <a:graphicFrameLocks/>
          </p:cNvGraphicFramePr>
          <p:nvPr/>
        </p:nvGraphicFramePr>
        <p:xfrm>
          <a:off x="645912" y="1648261"/>
          <a:ext cx="5707974" cy="486814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B2DCBA66-7889-0ED5-5D69-C15C79698DA2}"/>
              </a:ext>
            </a:extLst>
          </p:cNvPr>
          <p:cNvSpPr/>
          <p:nvPr/>
        </p:nvSpPr>
        <p:spPr>
          <a:xfrm>
            <a:off x="10838573" y="5038352"/>
            <a:ext cx="1223287" cy="16414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1D51759C-754F-4AE8-A34E-8C10B5F4C54C}"/>
              </a:ext>
            </a:extLst>
          </p:cNvPr>
          <p:cNvGraphicFramePr>
            <a:graphicFrameLocks/>
          </p:cNvGraphicFramePr>
          <p:nvPr/>
        </p:nvGraphicFramePr>
        <p:xfrm>
          <a:off x="6353886" y="1648262"/>
          <a:ext cx="5707974" cy="4868149"/>
        </p:xfrm>
        <a:graphic>
          <a:graphicData uri="http://schemas.openxmlformats.org/drawingml/2006/chart">
            <c:chart xmlns:c="http://schemas.openxmlformats.org/drawingml/2006/chart" xmlns:r="http://schemas.openxmlformats.org/officeDocument/2006/relationships" r:id="rId4"/>
          </a:graphicData>
        </a:graphic>
      </p:graphicFrame>
      <p:sp>
        <p:nvSpPr>
          <p:cNvPr id="2" name="Left Brace 1">
            <a:extLst>
              <a:ext uri="{FF2B5EF4-FFF2-40B4-BE49-F238E27FC236}">
                <a16:creationId xmlns:a16="http://schemas.microsoft.com/office/drawing/2014/main" id="{55558C0A-2556-A5CC-39E8-56DB77AFE0FD}"/>
              </a:ext>
            </a:extLst>
          </p:cNvPr>
          <p:cNvSpPr/>
          <p:nvPr/>
        </p:nvSpPr>
        <p:spPr>
          <a:xfrm>
            <a:off x="421379" y="3944203"/>
            <a:ext cx="243325" cy="2306472"/>
          </a:xfrm>
          <a:prstGeom prst="leftBrace">
            <a:avLst>
              <a:gd name="adj1" fmla="val 32093"/>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 name="Left Brace 3">
            <a:extLst>
              <a:ext uri="{FF2B5EF4-FFF2-40B4-BE49-F238E27FC236}">
                <a16:creationId xmlns:a16="http://schemas.microsoft.com/office/drawing/2014/main" id="{3F6E5E99-5065-A064-D9B2-28EA251983D4}"/>
              </a:ext>
            </a:extLst>
          </p:cNvPr>
          <p:cNvSpPr/>
          <p:nvPr/>
        </p:nvSpPr>
        <p:spPr>
          <a:xfrm>
            <a:off x="460474" y="2584444"/>
            <a:ext cx="243324" cy="1146412"/>
          </a:xfrm>
          <a:prstGeom prst="leftBrace">
            <a:avLst>
              <a:gd name="adj1" fmla="val 347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D991BB6-E0FF-7DEF-C19B-0E8362A810A4}"/>
              </a:ext>
            </a:extLst>
          </p:cNvPr>
          <p:cNvSpPr txBox="1"/>
          <p:nvPr/>
        </p:nvSpPr>
        <p:spPr>
          <a:xfrm rot="16200000">
            <a:off x="-122205" y="2997420"/>
            <a:ext cx="874022" cy="369332"/>
          </a:xfrm>
          <a:prstGeom prst="rect">
            <a:avLst/>
          </a:prstGeom>
          <a:noFill/>
        </p:spPr>
        <p:txBody>
          <a:bodyPr wrap="none" rtlCol="0">
            <a:spAutoFit/>
          </a:bodyPr>
          <a:lstStyle/>
          <a:p>
            <a:r>
              <a:rPr lang="en-US" dirty="0"/>
              <a:t>graphic</a:t>
            </a:r>
          </a:p>
        </p:txBody>
      </p:sp>
      <p:sp>
        <p:nvSpPr>
          <p:cNvPr id="9" name="TextBox 8">
            <a:extLst>
              <a:ext uri="{FF2B5EF4-FFF2-40B4-BE49-F238E27FC236}">
                <a16:creationId xmlns:a16="http://schemas.microsoft.com/office/drawing/2014/main" id="{575AF83C-107A-C141-6010-C60B9F27C06A}"/>
              </a:ext>
            </a:extLst>
          </p:cNvPr>
          <p:cNvSpPr txBox="1"/>
          <p:nvPr/>
        </p:nvSpPr>
        <p:spPr>
          <a:xfrm rot="16200000">
            <a:off x="-177919" y="4912773"/>
            <a:ext cx="1006045" cy="369332"/>
          </a:xfrm>
          <a:prstGeom prst="rect">
            <a:avLst/>
          </a:prstGeom>
          <a:noFill/>
        </p:spPr>
        <p:txBody>
          <a:bodyPr wrap="none" rtlCol="0">
            <a:spAutoFit/>
          </a:bodyPr>
          <a:lstStyle/>
          <a:p>
            <a:r>
              <a:rPr lang="en-US" dirty="0"/>
              <a:t>symbolic</a:t>
            </a:r>
          </a:p>
        </p:txBody>
      </p:sp>
    </p:spTree>
    <p:extLst>
      <p:ext uri="{BB962C8B-B14F-4D97-AF65-F5344CB8AC3E}">
        <p14:creationId xmlns:p14="http://schemas.microsoft.com/office/powerpoint/2010/main" val="1409344786"/>
      </p:ext>
    </p:extLst>
  </p:cSld>
  <p:clrMapOvr>
    <a:masterClrMapping/>
  </p:clrMapOvr>
  <mc:AlternateContent xmlns:mc="http://schemas.openxmlformats.org/markup-compatibility/2006" xmlns:p14="http://schemas.microsoft.com/office/powerpoint/2010/main">
    <mc:Choice Requires="p14">
      <p:transition spd="slow" p14:dur="2000" advTm="14922"/>
    </mc:Choice>
    <mc:Fallback xmlns="">
      <p:transition spd="slow" advTm="1492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Summary of Results</a:t>
            </a:r>
          </a:p>
        </p:txBody>
      </p:sp>
      <p:sp>
        <p:nvSpPr>
          <p:cNvPr id="4" name="Rectangle 3">
            <a:extLst>
              <a:ext uri="{FF2B5EF4-FFF2-40B4-BE49-F238E27FC236}">
                <a16:creationId xmlns:a16="http://schemas.microsoft.com/office/drawing/2014/main" id="{04314623-9C29-2D5C-EF5A-2DBE4FA2C5F2}"/>
              </a:ext>
            </a:extLst>
          </p:cNvPr>
          <p:cNvSpPr/>
          <p:nvPr/>
        </p:nvSpPr>
        <p:spPr>
          <a:xfrm>
            <a:off x="10798139" y="5373384"/>
            <a:ext cx="1140432" cy="11198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1E4206CA-76D3-A9C8-2469-CC6275454366}"/>
              </a:ext>
            </a:extLst>
          </p:cNvPr>
          <p:cNvGraphicFramePr/>
          <p:nvPr>
            <p:extLst>
              <p:ext uri="{D42A27DB-BD31-4B8C-83A1-F6EECF244321}">
                <p14:modId xmlns:p14="http://schemas.microsoft.com/office/powerpoint/2010/main" val="425772098"/>
              </p:ext>
            </p:extLst>
          </p:nvPr>
        </p:nvGraphicFramePr>
        <p:xfrm>
          <a:off x="792321" y="1444334"/>
          <a:ext cx="10648308" cy="5413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0099911"/>
      </p:ext>
    </p:extLst>
  </p:cSld>
  <p:clrMapOvr>
    <a:masterClrMapping/>
  </p:clrMapOvr>
  <mc:AlternateContent xmlns:mc="http://schemas.openxmlformats.org/markup-compatibility/2006" xmlns:p14="http://schemas.microsoft.com/office/powerpoint/2010/main">
    <mc:Choice Requires="p14">
      <p:transition spd="slow" p14:dur="2000" advTm="16721"/>
    </mc:Choice>
    <mc:Fallback xmlns="">
      <p:transition spd="slow" advTm="1672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2BB4-E616-E41F-9455-CCB458BF4689}"/>
              </a:ext>
            </a:extLst>
          </p:cNvPr>
          <p:cNvSpPr>
            <a:spLocks noGrp="1"/>
          </p:cNvSpPr>
          <p:nvPr>
            <p:ph type="title"/>
          </p:nvPr>
        </p:nvSpPr>
        <p:spPr/>
        <p:txBody>
          <a:bodyPr/>
          <a:lstStyle/>
          <a:p>
            <a:r>
              <a:rPr lang="en-US">
                <a:latin typeface="Source Sans Pro"/>
                <a:ea typeface="Source Sans Pro"/>
              </a:rPr>
              <a:t>Context of the Project</a:t>
            </a:r>
            <a:endParaRPr lang="en-US"/>
          </a:p>
        </p:txBody>
      </p:sp>
      <p:sp>
        <p:nvSpPr>
          <p:cNvPr id="3" name="Text Placeholder 2">
            <a:extLst>
              <a:ext uri="{FF2B5EF4-FFF2-40B4-BE49-F238E27FC236}">
                <a16:creationId xmlns:a16="http://schemas.microsoft.com/office/drawing/2014/main" id="{7FC37076-1588-43C3-5CF4-ECA519B49E51}"/>
              </a:ext>
            </a:extLst>
          </p:cNvPr>
          <p:cNvSpPr>
            <a:spLocks noGrp="1"/>
          </p:cNvSpPr>
          <p:nvPr>
            <p:ph type="body" sz="quarter" idx="10"/>
          </p:nvPr>
        </p:nvSpPr>
        <p:spPr>
          <a:xfrm>
            <a:off x="1219200" y="1410448"/>
            <a:ext cx="9753600" cy="4075952"/>
          </a:xfrm>
        </p:spPr>
        <p:txBody>
          <a:bodyPr vert="horz" lIns="91440" tIns="45720" rIns="91440" bIns="45720" rtlCol="0" anchor="t">
            <a:noAutofit/>
          </a:bodyPr>
          <a:lstStyle/>
          <a:p>
            <a:endParaRPr lang="en-US"/>
          </a:p>
          <a:p>
            <a:endParaRPr lang="en-US">
              <a:ea typeface="Source Sans Pro"/>
            </a:endParaRPr>
          </a:p>
          <a:p>
            <a:endParaRPr lang="en-US">
              <a:ea typeface="Source Sans Pro"/>
            </a:endParaRPr>
          </a:p>
        </p:txBody>
      </p:sp>
      <p:sp>
        <p:nvSpPr>
          <p:cNvPr id="45" name="TextBox 44">
            <a:extLst>
              <a:ext uri="{FF2B5EF4-FFF2-40B4-BE49-F238E27FC236}">
                <a16:creationId xmlns:a16="http://schemas.microsoft.com/office/drawing/2014/main" id="{B80AC7D5-9B42-B1B9-1E91-CA5D07FEBB3A}"/>
              </a:ext>
            </a:extLst>
          </p:cNvPr>
          <p:cNvSpPr txBox="1"/>
          <p:nvPr/>
        </p:nvSpPr>
        <p:spPr>
          <a:xfrm>
            <a:off x="690521" y="3639740"/>
            <a:ext cx="396402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Calibri" panose="020F0502020204030204"/>
              </a:rPr>
              <a:t>Objective: Improve introductory STEM courses in Biology, Chemistry, </a:t>
            </a:r>
            <a:r>
              <a:rPr lang="en-US" sz="2400" b="1" dirty="0">
                <a:cs typeface="Calibri" panose="020F0502020204030204"/>
              </a:rPr>
              <a:t>Mathematics</a:t>
            </a:r>
            <a:r>
              <a:rPr lang="en-US" sz="2400" dirty="0">
                <a:cs typeface="Calibri" panose="020F0502020204030204"/>
              </a:rPr>
              <a:t>  &amp; Physics</a:t>
            </a:r>
            <a:endParaRPr lang="en-US" sz="2400" dirty="0">
              <a:ea typeface="Calibri"/>
              <a:cs typeface="Calibri" panose="020F0502020204030204"/>
            </a:endParaRPr>
          </a:p>
        </p:txBody>
      </p:sp>
      <p:sp>
        <p:nvSpPr>
          <p:cNvPr id="5" name="Arrow: Down 4">
            <a:extLst>
              <a:ext uri="{FF2B5EF4-FFF2-40B4-BE49-F238E27FC236}">
                <a16:creationId xmlns:a16="http://schemas.microsoft.com/office/drawing/2014/main" id="{7DD321AB-91B1-8419-2600-CEBED246213A}"/>
              </a:ext>
            </a:extLst>
          </p:cNvPr>
          <p:cNvSpPr/>
          <p:nvPr/>
        </p:nvSpPr>
        <p:spPr>
          <a:xfrm>
            <a:off x="1004454" y="1925781"/>
            <a:ext cx="3144981" cy="1713959"/>
          </a:xfrm>
          <a:prstGeom prst="downArrow">
            <a:avLst>
              <a:gd name="adj1" fmla="val 6776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STEM Gateways Project</a:t>
            </a:r>
          </a:p>
        </p:txBody>
      </p:sp>
      <p:pic>
        <p:nvPicPr>
          <p:cNvPr id="44" name="Picture 43" descr="A logo with a globe and text&#10;&#10;Description automatically generated">
            <a:extLst>
              <a:ext uri="{FF2B5EF4-FFF2-40B4-BE49-F238E27FC236}">
                <a16:creationId xmlns:a16="http://schemas.microsoft.com/office/drawing/2014/main" id="{1CD22536-7CD1-9047-2D55-731B60E391A5}"/>
              </a:ext>
            </a:extLst>
          </p:cNvPr>
          <p:cNvPicPr>
            <a:picLocks noChangeAspect="1"/>
          </p:cNvPicPr>
          <p:nvPr/>
        </p:nvPicPr>
        <p:blipFill>
          <a:blip r:embed="rId2"/>
          <a:stretch>
            <a:fillRect/>
          </a:stretch>
        </p:blipFill>
        <p:spPr>
          <a:xfrm>
            <a:off x="2305481" y="1925781"/>
            <a:ext cx="542925" cy="533400"/>
          </a:xfrm>
          <a:prstGeom prst="rect">
            <a:avLst/>
          </a:prstGeom>
        </p:spPr>
      </p:pic>
      <p:sp>
        <p:nvSpPr>
          <p:cNvPr id="7" name="TextBox 6">
            <a:extLst>
              <a:ext uri="{FF2B5EF4-FFF2-40B4-BE49-F238E27FC236}">
                <a16:creationId xmlns:a16="http://schemas.microsoft.com/office/drawing/2014/main" id="{50921CB2-2E2C-0B3F-F1B5-FBB5576FFCCC}"/>
              </a:ext>
            </a:extLst>
          </p:cNvPr>
          <p:cNvSpPr txBox="1"/>
          <p:nvPr/>
        </p:nvSpPr>
        <p:spPr>
          <a:xfrm>
            <a:off x="5953517" y="1830531"/>
            <a:ext cx="5019283" cy="3785652"/>
          </a:xfrm>
          <a:prstGeom prst="rect">
            <a:avLst/>
          </a:prstGeom>
          <a:noFill/>
        </p:spPr>
        <p:txBody>
          <a:bodyPr wrap="square">
            <a:spAutoFit/>
          </a:bodyPr>
          <a:lstStyle/>
          <a:p>
            <a:r>
              <a:rPr lang="en-US" sz="2400" b="1" dirty="0">
                <a:latin typeface="Source Sans Pro"/>
                <a:ea typeface="Source Sans Pro"/>
              </a:rPr>
              <a:t>The general structure of the Calculus I course</a:t>
            </a:r>
            <a:r>
              <a:rPr lang="en-US" sz="2400" dirty="0">
                <a:latin typeface="Source Sans Pro"/>
                <a:ea typeface="Source Sans Pro"/>
              </a:rPr>
              <a:t>:</a:t>
            </a:r>
          </a:p>
          <a:p>
            <a:pPr marL="342900" indent="-342900">
              <a:buChar char="•"/>
            </a:pPr>
            <a:r>
              <a:rPr lang="en-US" sz="2400" dirty="0">
                <a:latin typeface="Source Sans Pro"/>
                <a:ea typeface="Source Sans Pro"/>
              </a:rPr>
              <a:t>Lecture section (~100-180 students) meets three times a week with a faculty member </a:t>
            </a:r>
            <a:endParaRPr lang="en-US" sz="2400" dirty="0">
              <a:ea typeface="Source Sans Pro"/>
            </a:endParaRPr>
          </a:p>
          <a:p>
            <a:pPr marL="342900" indent="-342900">
              <a:buChar char="•"/>
            </a:pPr>
            <a:r>
              <a:rPr lang="en-US" sz="2400" dirty="0">
                <a:latin typeface="Source Sans Pro"/>
                <a:ea typeface="Source Sans Pro"/>
              </a:rPr>
              <a:t>50-minute Recitation section (~20-25 students) twice a week with a graduate teaching assistant (GTA) and undergraduate learning assistant (LA)</a:t>
            </a:r>
          </a:p>
        </p:txBody>
      </p:sp>
    </p:spTree>
    <p:extLst>
      <p:ext uri="{BB962C8B-B14F-4D97-AF65-F5344CB8AC3E}">
        <p14:creationId xmlns:p14="http://schemas.microsoft.com/office/powerpoint/2010/main" val="3607953766"/>
      </p:ext>
    </p:extLst>
  </p:cSld>
  <p:clrMapOvr>
    <a:masterClrMapping/>
  </p:clrMapOvr>
  <mc:AlternateContent xmlns:mc="http://schemas.openxmlformats.org/markup-compatibility/2006" xmlns:p14="http://schemas.microsoft.com/office/powerpoint/2010/main">
    <mc:Choice Requires="p14">
      <p:transition spd="slow" p14:dur="2000" advTm="38431"/>
    </mc:Choice>
    <mc:Fallback xmlns="">
      <p:transition spd="slow" advTm="384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Discussion &amp; Conclusions</a:t>
            </a:r>
          </a:p>
        </p:txBody>
      </p:sp>
      <p:sp>
        <p:nvSpPr>
          <p:cNvPr id="3" name="TextBox 2">
            <a:extLst>
              <a:ext uri="{FF2B5EF4-FFF2-40B4-BE49-F238E27FC236}">
                <a16:creationId xmlns:a16="http://schemas.microsoft.com/office/drawing/2014/main" id="{49D8C2E4-99EF-626B-3070-4F4F2B33C988}"/>
              </a:ext>
            </a:extLst>
          </p:cNvPr>
          <p:cNvSpPr txBox="1"/>
          <p:nvPr/>
        </p:nvSpPr>
        <p:spPr>
          <a:xfrm>
            <a:off x="996593" y="1715784"/>
            <a:ext cx="10515600" cy="304698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b="1" dirty="0"/>
              <a:t>High</a:t>
            </a:r>
            <a:r>
              <a:rPr lang="en-US" sz="2400" dirty="0"/>
              <a:t> success in students’ performance on symbolic goals of the </a:t>
            </a:r>
            <a:r>
              <a:rPr lang="en-US" sz="2400" dirty="0" err="1"/>
              <a:t>ImDKC</a:t>
            </a:r>
            <a:r>
              <a:rPr lang="en-US" sz="2400" dirty="0"/>
              <a:t> is encouraging, especially in light of the literature on students’ difficulties with implicit differentiation.</a:t>
            </a:r>
            <a:endParaRPr lang="en-US" sz="2400" dirty="0">
              <a:ea typeface="Calibri"/>
              <a:cs typeface="Calibri"/>
            </a:endParaRPr>
          </a:p>
          <a:p>
            <a:pPr marL="342900" indent="-342900">
              <a:buFont typeface="Arial" panose="020B0604020202020204" pitchFamily="34" charset="0"/>
              <a:buChar char="•"/>
            </a:pPr>
            <a:r>
              <a:rPr lang="en-US" sz="2400" b="1" dirty="0"/>
              <a:t>Low</a:t>
            </a:r>
            <a:r>
              <a:rPr lang="en-US" sz="2400" dirty="0"/>
              <a:t> success on graphical goals is alarming since it can be indicative of a low understanding of the </a:t>
            </a:r>
            <a:r>
              <a:rPr lang="en-US" sz="2400" b="1" dirty="0"/>
              <a:t>meaning</a:t>
            </a:r>
            <a:r>
              <a:rPr lang="en-US" sz="2400" dirty="0"/>
              <a:t> of symbolic procedures. It may suggest that the symbolic performance is somewhat mechanical.  </a:t>
            </a:r>
          </a:p>
          <a:p>
            <a:pPr marL="342900" indent="-342900">
              <a:buFont typeface="Arial" panose="020B0604020202020204" pitchFamily="34" charset="0"/>
              <a:buChar char="•"/>
            </a:pPr>
            <a:r>
              <a:rPr lang="en-US" sz="2400" dirty="0"/>
              <a:t>Our results illuminate the need for greater teaching attention to the </a:t>
            </a:r>
            <a:r>
              <a:rPr lang="en-US" sz="2400" b="1" dirty="0"/>
              <a:t>graphical meaning </a:t>
            </a:r>
            <a:r>
              <a:rPr lang="en-US" sz="2400" dirty="0"/>
              <a:t>of implicit differentiation (among other Calculus concepts) </a:t>
            </a:r>
          </a:p>
        </p:txBody>
      </p:sp>
    </p:spTree>
    <p:extLst>
      <p:ext uri="{BB962C8B-B14F-4D97-AF65-F5344CB8AC3E}">
        <p14:creationId xmlns:p14="http://schemas.microsoft.com/office/powerpoint/2010/main" val="1041722796"/>
      </p:ext>
    </p:extLst>
  </p:cSld>
  <p:clrMapOvr>
    <a:masterClrMapping/>
  </p:clrMapOvr>
  <mc:AlternateContent xmlns:mc="http://schemas.openxmlformats.org/markup-compatibility/2006" xmlns:p14="http://schemas.microsoft.com/office/powerpoint/2010/main">
    <mc:Choice Requires="p14">
      <p:transition spd="slow" p14:dur="2000" advTm="12347"/>
    </mc:Choice>
    <mc:Fallback xmlns="">
      <p:transition spd="slow" advTm="1234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Further Research</a:t>
            </a:r>
          </a:p>
        </p:txBody>
      </p:sp>
      <p:sp>
        <p:nvSpPr>
          <p:cNvPr id="3" name="TextBox 2">
            <a:extLst>
              <a:ext uri="{FF2B5EF4-FFF2-40B4-BE49-F238E27FC236}">
                <a16:creationId xmlns:a16="http://schemas.microsoft.com/office/drawing/2014/main" id="{49D8C2E4-99EF-626B-3070-4F4F2B33C988}"/>
              </a:ext>
            </a:extLst>
          </p:cNvPr>
          <p:cNvSpPr txBox="1"/>
          <p:nvPr/>
        </p:nvSpPr>
        <p:spPr>
          <a:xfrm>
            <a:off x="996593" y="1715784"/>
            <a:ext cx="10515600" cy="193899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t>We also looked at answering the research question: 			         </a:t>
            </a:r>
            <a:r>
              <a:rPr lang="en-US" sz="2400" b="1" dirty="0"/>
              <a:t>How do students’ performance on the SMMP activity and the Exam question compare across various aspects of implicit differentiation understanding?</a:t>
            </a:r>
          </a:p>
          <a:p>
            <a:pPr marL="342900" indent="-342900">
              <a:buFont typeface="Arial" panose="020B0604020202020204" pitchFamily="34" charset="0"/>
              <a:buChar char="•"/>
            </a:pPr>
            <a:r>
              <a:rPr lang="en-US" sz="2400" dirty="0"/>
              <a:t>To answer this question, we used statistical methods such as Multiple Correspondence Analysis and Logistic Regression</a:t>
            </a:r>
          </a:p>
        </p:txBody>
      </p:sp>
    </p:spTree>
    <p:extLst>
      <p:ext uri="{BB962C8B-B14F-4D97-AF65-F5344CB8AC3E}">
        <p14:creationId xmlns:p14="http://schemas.microsoft.com/office/powerpoint/2010/main" val="3044814966"/>
      </p:ext>
    </p:extLst>
  </p:cSld>
  <p:clrMapOvr>
    <a:masterClrMapping/>
  </p:clrMapOvr>
  <mc:AlternateContent xmlns:mc="http://schemas.openxmlformats.org/markup-compatibility/2006" xmlns:p14="http://schemas.microsoft.com/office/powerpoint/2010/main">
    <mc:Choice Requires="p14">
      <p:transition spd="slow" p14:dur="2000" advTm="12347"/>
    </mc:Choice>
    <mc:Fallback xmlns="">
      <p:transition spd="slow" advTm="1234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References</a:t>
            </a:r>
          </a:p>
        </p:txBody>
      </p:sp>
      <p:sp>
        <p:nvSpPr>
          <p:cNvPr id="3" name="TextBox 2">
            <a:extLst>
              <a:ext uri="{FF2B5EF4-FFF2-40B4-BE49-F238E27FC236}">
                <a16:creationId xmlns:a16="http://schemas.microsoft.com/office/drawing/2014/main" id="{49D8C2E4-99EF-626B-3070-4F4F2B33C988}"/>
              </a:ext>
            </a:extLst>
          </p:cNvPr>
          <p:cNvSpPr txBox="1"/>
          <p:nvPr/>
        </p:nvSpPr>
        <p:spPr>
          <a:xfrm>
            <a:off x="838200" y="1585702"/>
            <a:ext cx="10515600" cy="4708981"/>
          </a:xfrm>
          <a:prstGeom prst="rect">
            <a:avLst/>
          </a:prstGeom>
          <a:noFill/>
        </p:spPr>
        <p:txBody>
          <a:bodyPr wrap="square" rtlCol="0">
            <a:spAutoFit/>
          </a:bodyPr>
          <a:lstStyle/>
          <a:p>
            <a:r>
              <a:rPr lang="en-US" sz="1200" dirty="0" err="1"/>
              <a:t>Boelkins</a:t>
            </a:r>
            <a:r>
              <a:rPr lang="en-US" sz="1200" dirty="0"/>
              <a:t>, M., Austin, D., &amp; </a:t>
            </a:r>
            <a:r>
              <a:rPr lang="en-US" sz="1200" dirty="0" err="1"/>
              <a:t>Schlicker</a:t>
            </a:r>
            <a:r>
              <a:rPr lang="en-US" sz="1200" dirty="0"/>
              <a:t>, S. (2018). Active Calculus 2.1.</a:t>
            </a:r>
          </a:p>
          <a:p>
            <a:r>
              <a:rPr lang="en-US" sz="1200" dirty="0"/>
              <a:t>Borji, V., &amp; Martínez-Planell, R. (2019). What does ‘y is defined as an implicit function of </a:t>
            </a:r>
            <a:r>
              <a:rPr lang="en-US" sz="1200" dirty="0" err="1"/>
              <a:t>x’mean</a:t>
            </a:r>
            <a:r>
              <a:rPr lang="en-US" sz="1200" dirty="0"/>
              <a:t>?: An application of APOS-ACE. The Journal of Mathematical Behavior, 56, 100739.</a:t>
            </a:r>
          </a:p>
          <a:p>
            <a:r>
              <a:rPr lang="en-US" sz="1200" dirty="0"/>
              <a:t>Borji, V., &amp; Martínez-Planell, R. (2020). On students’ understanding of implicit differentiation based on APOS theory. Educational Studies in Mathematics, 105(2), 163-179.</a:t>
            </a:r>
          </a:p>
          <a:p>
            <a:r>
              <a:rPr lang="en-US" sz="1200" dirty="0"/>
              <a:t>Conference Board of the Mathematical Sciences (CBMS). 2016 Active learning in post-secondary mathematics education. https://www.cbmsweb.org/2016/07/active-learning-in-post-secondary-mathematics-education/ </a:t>
            </a:r>
          </a:p>
          <a:p>
            <a:r>
              <a:rPr lang="en-US" sz="1200" dirty="0"/>
              <a:t>Chu, C. G. (2019). Investigation of student understanding of implicit differentiation. The University of Maine.</a:t>
            </a:r>
          </a:p>
          <a:p>
            <a:r>
              <a:rPr lang="en-US" sz="1200" dirty="0" err="1"/>
              <a:t>Cottrill</a:t>
            </a:r>
            <a:r>
              <a:rPr lang="en-US" sz="1200" dirty="0"/>
              <a:t>, J. F. (1999). Students’ understanding of the concept of chain rule in first year calculus and the relation to their understanding of composition of functions. (Unpublished doctoral dissertation). Purdue University, West Lafayette, Indiana.</a:t>
            </a:r>
          </a:p>
          <a:p>
            <a:r>
              <a:rPr lang="en-US" sz="1200" dirty="0"/>
              <a:t>Infante, N. M. E. (2007). Students’ understanding of related rates problems in calculus. (Unpublished doctoral dissertation). Arizona State University, Tempe, AZ.</a:t>
            </a:r>
          </a:p>
          <a:p>
            <a:r>
              <a:rPr lang="en-US" sz="1200" dirty="0"/>
              <a:t>Jeppson, H. P. (2019). Developing understanding of the chain rule, implicit differentiation, and related rates: Towards a hypothetical learning trajectory rooted in nested multivariation. Unpublished Master’s Thesis. Brigham Young University.</a:t>
            </a:r>
          </a:p>
          <a:p>
            <a:r>
              <a:rPr lang="en-US" sz="1200" dirty="0"/>
              <a:t>Kandeel, R. A. A. (2021). Learners' common errors in implicit differentiation: An analytical study. Journal of Educational Research and Reviews, 9(7), 198-207.</a:t>
            </a:r>
          </a:p>
          <a:p>
            <a:r>
              <a:rPr lang="en-US" sz="1200" dirty="0"/>
              <a:t>Lave, J., &amp; Wenger, E. (1991). Situated learning: Legitimate peripheral participation‏. Cambridge University Press.</a:t>
            </a:r>
          </a:p>
          <a:p>
            <a:r>
              <a:rPr lang="en-US" sz="1200" dirty="0"/>
              <a:t>Martin, T. (2000). Calculus students’ ability to solve geometric related-rates problems. Mathematics Education Research Journal, 12, 74-91.</a:t>
            </a:r>
          </a:p>
          <a:p>
            <a:r>
              <a:rPr lang="en-US" sz="1200" dirty="0"/>
              <a:t>Mirin, A., &amp; </a:t>
            </a:r>
            <a:r>
              <a:rPr lang="en-US" sz="1200" dirty="0" err="1"/>
              <a:t>Zazkis</a:t>
            </a:r>
            <a:r>
              <a:rPr lang="en-US" sz="1200" dirty="0"/>
              <a:t>, D. (2019). Making implicit differentiation explicit. In A. Weinberg, D. Moore-Russo, H. Soto, &amp; M. Wawro (Eds.), Proceedings of the 22nd Annual Conference on Research in Undergraduate Mathematics Education (pp.792–800). Oklahoma City, OK.</a:t>
            </a:r>
          </a:p>
          <a:p>
            <a:r>
              <a:rPr lang="en-US" sz="1200" dirty="0" err="1"/>
              <a:t>Sfard</a:t>
            </a:r>
            <a:r>
              <a:rPr lang="en-US" sz="1200" dirty="0"/>
              <a:t>, A. (2015). Why all this talk about talking classrooms? Theorizing the relation between talking and learning. In Resnick, L. B., </a:t>
            </a:r>
            <a:r>
              <a:rPr lang="en-US" sz="1200" dirty="0" err="1"/>
              <a:t>Asterhan</a:t>
            </a:r>
            <a:r>
              <a:rPr lang="en-US" sz="1200" dirty="0"/>
              <a:t>, C. S. C., &amp; Clarke, S. N. (Eds)., Socializing intelligence through academic talk and dialogue, (pp. 245-253). American Educational Research Association. </a:t>
            </a:r>
          </a:p>
          <a:p>
            <a:r>
              <a:rPr lang="en-US" sz="1200" dirty="0"/>
              <a:t>Speer, N., &amp; Kung, D. (2016). The complement of RUME: What’s missing from our research? In T. </a:t>
            </a:r>
            <a:r>
              <a:rPr lang="en-US" sz="1200" dirty="0" err="1"/>
              <a:t>Fukawa</a:t>
            </a:r>
            <a:r>
              <a:rPr lang="en-US" sz="1200" dirty="0"/>
              <a:t>-Connelly, N. Infante, M. Wawro, &amp; S. Brown (Eds.), Proceedings of the 19th Annual Conference on Research in Undergraduate Mathematics Education (pp.1288–1295). Pittsburgh, PA.</a:t>
            </a:r>
          </a:p>
          <a:p>
            <a:r>
              <a:rPr lang="en-US" sz="1200" dirty="0"/>
              <a:t>Stewart, J. (2006). Calculus: Early Transcendentals, 6E. Belmont, CA: Thompson Brooks/Cole.</a:t>
            </a:r>
          </a:p>
          <a:p>
            <a:r>
              <a:rPr lang="en-US" sz="1200" dirty="0"/>
              <a:t>Vygotsky, L. S. (1978). Mind in society: The development of higher psychological processes. Harvard University Press.</a:t>
            </a:r>
          </a:p>
          <a:p>
            <a:r>
              <a:rPr lang="en-US" sz="1200" dirty="0" err="1"/>
              <a:t>Zandieh</a:t>
            </a:r>
            <a:r>
              <a:rPr lang="en-US" sz="1200" dirty="0"/>
              <a:t>, M. (1997). The evolution of student understanding of the derivative. Oregon: Oregon State University Ph. D. Dissertation.</a:t>
            </a:r>
          </a:p>
        </p:txBody>
      </p:sp>
    </p:spTree>
    <p:extLst>
      <p:ext uri="{BB962C8B-B14F-4D97-AF65-F5344CB8AC3E}">
        <p14:creationId xmlns:p14="http://schemas.microsoft.com/office/powerpoint/2010/main" val="48682966"/>
      </p:ext>
    </p:extLst>
  </p:cSld>
  <p:clrMapOvr>
    <a:masterClrMapping/>
  </p:clrMapOvr>
  <mc:AlternateContent xmlns:mc="http://schemas.openxmlformats.org/markup-compatibility/2006" xmlns:p14="http://schemas.microsoft.com/office/powerpoint/2010/main">
    <mc:Choice Requires="p14">
      <p:transition spd="slow" p14:dur="2000" advTm="1832"/>
    </mc:Choice>
    <mc:Fallback xmlns="">
      <p:transition spd="slow" advTm="183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BD58-327C-3858-5D64-C6AF28CDC551}"/>
              </a:ext>
            </a:extLst>
          </p:cNvPr>
          <p:cNvSpPr>
            <a:spLocks noGrp="1"/>
          </p:cNvSpPr>
          <p:nvPr>
            <p:ph type="ctrTitle"/>
          </p:nvPr>
        </p:nvSpPr>
        <p:spPr>
          <a:xfrm>
            <a:off x="3781630" y="3790120"/>
            <a:ext cx="7088577" cy="836898"/>
          </a:xfrm>
        </p:spPr>
        <p:txBody>
          <a:bodyPr anchor="ctr"/>
          <a:lstStyle/>
          <a:p>
            <a:r>
              <a:rPr lang="en-US" sz="4000" dirty="0"/>
              <a:t>Thank you!</a:t>
            </a:r>
          </a:p>
        </p:txBody>
      </p:sp>
    </p:spTree>
    <p:extLst>
      <p:ext uri="{BB962C8B-B14F-4D97-AF65-F5344CB8AC3E}">
        <p14:creationId xmlns:p14="http://schemas.microsoft.com/office/powerpoint/2010/main" val="3767358480"/>
      </p:ext>
    </p:extLst>
  </p:cSld>
  <p:clrMapOvr>
    <a:masterClrMapping/>
  </p:clrMapOvr>
  <mc:AlternateContent xmlns:mc="http://schemas.openxmlformats.org/markup-compatibility/2006" xmlns:p14="http://schemas.microsoft.com/office/powerpoint/2010/main">
    <mc:Choice Requires="p14">
      <p:transition spd="slow" p14:dur="2000" advTm="1145"/>
    </mc:Choice>
    <mc:Fallback xmlns="">
      <p:transition spd="slow" advTm="114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Implicit Differentiation Difficulties</a:t>
            </a:r>
          </a:p>
        </p:txBody>
      </p:sp>
      <p:graphicFrame>
        <p:nvGraphicFramePr>
          <p:cNvPr id="6" name="Diagram 5">
            <a:extLst>
              <a:ext uri="{FF2B5EF4-FFF2-40B4-BE49-F238E27FC236}">
                <a16:creationId xmlns:a16="http://schemas.microsoft.com/office/drawing/2014/main" id="{031FE3E2-4BF0-105B-E10E-2133038BFCF3}"/>
              </a:ext>
            </a:extLst>
          </p:cNvPr>
          <p:cNvGraphicFramePr/>
          <p:nvPr/>
        </p:nvGraphicFramePr>
        <p:xfrm>
          <a:off x="2072640" y="1558429"/>
          <a:ext cx="8046720" cy="4898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1741660"/>
      </p:ext>
    </p:extLst>
  </p:cSld>
  <p:clrMapOvr>
    <a:masterClrMapping/>
  </p:clrMapOvr>
  <mc:AlternateContent xmlns:mc="http://schemas.openxmlformats.org/markup-compatibility/2006" xmlns:p14="http://schemas.microsoft.com/office/powerpoint/2010/main">
    <mc:Choice Requires="p14">
      <p:transition spd="slow" p14:dur="2000" advTm="5359"/>
    </mc:Choice>
    <mc:Fallback xmlns="">
      <p:transition spd="slow" advTm="535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Implicit Differentiation Tools</a:t>
            </a:r>
          </a:p>
        </p:txBody>
      </p:sp>
      <p:graphicFrame>
        <p:nvGraphicFramePr>
          <p:cNvPr id="6" name="Diagram 5">
            <a:extLst>
              <a:ext uri="{FF2B5EF4-FFF2-40B4-BE49-F238E27FC236}">
                <a16:creationId xmlns:a16="http://schemas.microsoft.com/office/drawing/2014/main" id="{031FE3E2-4BF0-105B-E10E-2133038BFCF3}"/>
              </a:ext>
            </a:extLst>
          </p:cNvPr>
          <p:cNvGraphicFramePr/>
          <p:nvPr/>
        </p:nvGraphicFramePr>
        <p:xfrm>
          <a:off x="2072640" y="1558429"/>
          <a:ext cx="8046720" cy="4898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4948691"/>
      </p:ext>
    </p:extLst>
  </p:cSld>
  <p:clrMapOvr>
    <a:masterClrMapping/>
  </p:clrMapOvr>
  <mc:AlternateContent xmlns:mc="http://schemas.openxmlformats.org/markup-compatibility/2006" xmlns:p14="http://schemas.microsoft.com/office/powerpoint/2010/main">
    <mc:Choice Requires="p14">
      <p:transition spd="slow" p14:dur="2000" advTm="1744"/>
    </mc:Choice>
    <mc:Fallback xmlns="">
      <p:transition spd="slow" advTm="174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a:xfrm>
            <a:off x="450850" y="563317"/>
            <a:ext cx="11442700" cy="878459"/>
          </a:xfrm>
        </p:spPr>
        <p:txBody>
          <a:bodyPr/>
          <a:lstStyle/>
          <a:p>
            <a:r>
              <a:rPr lang="en-US" dirty="0">
                <a:latin typeface="Source Sans Pro"/>
                <a:ea typeface="Source Sans Pro"/>
              </a:rPr>
              <a:t>Implicit Differentiation Intervention Studies</a:t>
            </a:r>
          </a:p>
        </p:txBody>
      </p:sp>
      <p:graphicFrame>
        <p:nvGraphicFramePr>
          <p:cNvPr id="11" name="Diagram 10">
            <a:extLst>
              <a:ext uri="{FF2B5EF4-FFF2-40B4-BE49-F238E27FC236}">
                <a16:creationId xmlns:a16="http://schemas.microsoft.com/office/drawing/2014/main" id="{74E16041-4E2B-67E4-1172-93CA3D7AC158}"/>
              </a:ext>
            </a:extLst>
          </p:cNvPr>
          <p:cNvGraphicFramePr/>
          <p:nvPr/>
        </p:nvGraphicFramePr>
        <p:xfrm>
          <a:off x="901700" y="1634067"/>
          <a:ext cx="9588500" cy="4760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6787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Coding Rubric Example</a:t>
            </a:r>
          </a:p>
        </p:txBody>
      </p:sp>
      <p:pic>
        <p:nvPicPr>
          <p:cNvPr id="3" name="Picture 2">
            <a:extLst>
              <a:ext uri="{FF2B5EF4-FFF2-40B4-BE49-F238E27FC236}">
                <a16:creationId xmlns:a16="http://schemas.microsoft.com/office/drawing/2014/main" id="{83D65F5E-D688-EE17-EF42-F0A8B834AB34}"/>
              </a:ext>
            </a:extLst>
          </p:cNvPr>
          <p:cNvPicPr>
            <a:picLocks noChangeAspect="1"/>
          </p:cNvPicPr>
          <p:nvPr/>
        </p:nvPicPr>
        <p:blipFill>
          <a:blip r:embed="rId3"/>
          <a:srcRect/>
          <a:stretch/>
        </p:blipFill>
        <p:spPr>
          <a:xfrm>
            <a:off x="276199" y="1723267"/>
            <a:ext cx="11639601" cy="4783551"/>
          </a:xfrm>
          <a:prstGeom prst="rect">
            <a:avLst/>
          </a:prstGeom>
        </p:spPr>
      </p:pic>
    </p:spTree>
    <p:extLst>
      <p:ext uri="{BB962C8B-B14F-4D97-AF65-F5344CB8AC3E}">
        <p14:creationId xmlns:p14="http://schemas.microsoft.com/office/powerpoint/2010/main" val="4198857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Coding Student Work - Example</a:t>
            </a:r>
          </a:p>
        </p:txBody>
      </p:sp>
      <p:pic>
        <p:nvPicPr>
          <p:cNvPr id="6" name="Picture 5">
            <a:extLst>
              <a:ext uri="{FF2B5EF4-FFF2-40B4-BE49-F238E27FC236}">
                <a16:creationId xmlns:a16="http://schemas.microsoft.com/office/drawing/2014/main" id="{0DF7D4BE-0EB4-C624-0C16-8B7C080E911F}"/>
              </a:ext>
            </a:extLst>
          </p:cNvPr>
          <p:cNvPicPr>
            <a:picLocks noChangeAspect="1"/>
          </p:cNvPicPr>
          <p:nvPr/>
        </p:nvPicPr>
        <p:blipFill>
          <a:blip r:embed="rId3"/>
          <a:stretch>
            <a:fillRect/>
          </a:stretch>
        </p:blipFill>
        <p:spPr>
          <a:xfrm>
            <a:off x="244128" y="1556985"/>
            <a:ext cx="10477159" cy="3744029"/>
          </a:xfrm>
          <a:prstGeom prst="rect">
            <a:avLst/>
          </a:prstGeom>
        </p:spPr>
      </p:pic>
      <p:pic>
        <p:nvPicPr>
          <p:cNvPr id="3" name="Picture 2">
            <a:extLst>
              <a:ext uri="{FF2B5EF4-FFF2-40B4-BE49-F238E27FC236}">
                <a16:creationId xmlns:a16="http://schemas.microsoft.com/office/drawing/2014/main" id="{7A07915B-0B3A-39C2-F6BD-93BDDB7B5226}"/>
              </a:ext>
            </a:extLst>
          </p:cNvPr>
          <p:cNvPicPr>
            <a:picLocks noChangeAspect="1"/>
          </p:cNvPicPr>
          <p:nvPr/>
        </p:nvPicPr>
        <p:blipFill>
          <a:blip r:embed="rId4"/>
          <a:stretch>
            <a:fillRect/>
          </a:stretch>
        </p:blipFill>
        <p:spPr>
          <a:xfrm>
            <a:off x="7394295" y="3614473"/>
            <a:ext cx="4553577" cy="2901941"/>
          </a:xfrm>
          <a:prstGeom prst="rect">
            <a:avLst/>
          </a:prstGeom>
        </p:spPr>
      </p:pic>
      <p:sp>
        <p:nvSpPr>
          <p:cNvPr id="7" name="Rectangle 6">
            <a:extLst>
              <a:ext uri="{FF2B5EF4-FFF2-40B4-BE49-F238E27FC236}">
                <a16:creationId xmlns:a16="http://schemas.microsoft.com/office/drawing/2014/main" id="{10324D04-A6AC-D92C-7183-A8AB5CD9AB69}"/>
              </a:ext>
            </a:extLst>
          </p:cNvPr>
          <p:cNvSpPr/>
          <p:nvPr/>
        </p:nvSpPr>
        <p:spPr>
          <a:xfrm>
            <a:off x="349321" y="1556985"/>
            <a:ext cx="488879" cy="62113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00DCF1-8BF8-E218-8A89-EFDC619D1ADA}"/>
              </a:ext>
            </a:extLst>
          </p:cNvPr>
          <p:cNvSpPr txBox="1"/>
          <p:nvPr/>
        </p:nvSpPr>
        <p:spPr>
          <a:xfrm>
            <a:off x="497178" y="1556985"/>
            <a:ext cx="682044" cy="461665"/>
          </a:xfrm>
          <a:prstGeom prst="rect">
            <a:avLst/>
          </a:prstGeom>
          <a:noFill/>
        </p:spPr>
        <p:txBody>
          <a:bodyPr wrap="square" rtlCol="0">
            <a:spAutoFit/>
          </a:bodyPr>
          <a:lstStyle/>
          <a:p>
            <a:r>
              <a:rPr lang="en-US" sz="2400" dirty="0">
                <a:solidFill>
                  <a:srgbClr val="262626"/>
                </a:solidFill>
              </a:rPr>
              <a:t>3)</a:t>
            </a:r>
            <a:endParaRPr lang="en-US" dirty="0">
              <a:solidFill>
                <a:srgbClr val="262626"/>
              </a:solidFill>
            </a:endParaRPr>
          </a:p>
        </p:txBody>
      </p:sp>
    </p:spTree>
    <p:extLst>
      <p:ext uri="{BB962C8B-B14F-4D97-AF65-F5344CB8AC3E}">
        <p14:creationId xmlns:p14="http://schemas.microsoft.com/office/powerpoint/2010/main" val="1840142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Coding Student Work - Example</a:t>
            </a:r>
          </a:p>
        </p:txBody>
      </p:sp>
      <p:pic>
        <p:nvPicPr>
          <p:cNvPr id="6" name="Picture 5">
            <a:extLst>
              <a:ext uri="{FF2B5EF4-FFF2-40B4-BE49-F238E27FC236}">
                <a16:creationId xmlns:a16="http://schemas.microsoft.com/office/drawing/2014/main" id="{0DF7D4BE-0EB4-C624-0C16-8B7C080E911F}"/>
              </a:ext>
            </a:extLst>
          </p:cNvPr>
          <p:cNvPicPr>
            <a:picLocks noChangeAspect="1"/>
          </p:cNvPicPr>
          <p:nvPr/>
        </p:nvPicPr>
        <p:blipFill>
          <a:blip r:embed="rId3"/>
          <a:stretch>
            <a:fillRect/>
          </a:stretch>
        </p:blipFill>
        <p:spPr>
          <a:xfrm>
            <a:off x="244128" y="1556985"/>
            <a:ext cx="10477159" cy="3744029"/>
          </a:xfrm>
          <a:prstGeom prst="rect">
            <a:avLst/>
          </a:prstGeom>
        </p:spPr>
      </p:pic>
      <p:pic>
        <p:nvPicPr>
          <p:cNvPr id="3" name="Picture 2">
            <a:extLst>
              <a:ext uri="{FF2B5EF4-FFF2-40B4-BE49-F238E27FC236}">
                <a16:creationId xmlns:a16="http://schemas.microsoft.com/office/drawing/2014/main" id="{7A07915B-0B3A-39C2-F6BD-93BDDB7B5226}"/>
              </a:ext>
            </a:extLst>
          </p:cNvPr>
          <p:cNvPicPr>
            <a:picLocks noChangeAspect="1"/>
          </p:cNvPicPr>
          <p:nvPr/>
        </p:nvPicPr>
        <p:blipFill>
          <a:blip r:embed="rId4"/>
          <a:stretch>
            <a:fillRect/>
          </a:stretch>
        </p:blipFill>
        <p:spPr>
          <a:xfrm>
            <a:off x="7394295" y="3614473"/>
            <a:ext cx="4553577" cy="2901941"/>
          </a:xfrm>
          <a:prstGeom prst="rect">
            <a:avLst/>
          </a:prstGeom>
        </p:spPr>
      </p:pic>
      <p:sp>
        <p:nvSpPr>
          <p:cNvPr id="7" name="Rectangle 6">
            <a:extLst>
              <a:ext uri="{FF2B5EF4-FFF2-40B4-BE49-F238E27FC236}">
                <a16:creationId xmlns:a16="http://schemas.microsoft.com/office/drawing/2014/main" id="{10324D04-A6AC-D92C-7183-A8AB5CD9AB69}"/>
              </a:ext>
            </a:extLst>
          </p:cNvPr>
          <p:cNvSpPr/>
          <p:nvPr/>
        </p:nvSpPr>
        <p:spPr>
          <a:xfrm>
            <a:off x="349321" y="1556985"/>
            <a:ext cx="488879" cy="62113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00DCF1-8BF8-E218-8A89-EFDC619D1ADA}"/>
              </a:ext>
            </a:extLst>
          </p:cNvPr>
          <p:cNvSpPr txBox="1"/>
          <p:nvPr/>
        </p:nvSpPr>
        <p:spPr>
          <a:xfrm>
            <a:off x="497178" y="1556985"/>
            <a:ext cx="682044" cy="461665"/>
          </a:xfrm>
          <a:prstGeom prst="rect">
            <a:avLst/>
          </a:prstGeom>
          <a:noFill/>
        </p:spPr>
        <p:txBody>
          <a:bodyPr wrap="square" rtlCol="0">
            <a:spAutoFit/>
          </a:bodyPr>
          <a:lstStyle/>
          <a:p>
            <a:r>
              <a:rPr lang="en-US" sz="2400" dirty="0">
                <a:solidFill>
                  <a:srgbClr val="262626"/>
                </a:solidFill>
              </a:rPr>
              <a:t>3)</a:t>
            </a:r>
            <a:endParaRPr lang="en-US" dirty="0">
              <a:solidFill>
                <a:srgbClr val="262626"/>
              </a:solidFill>
            </a:endParaRPr>
          </a:p>
        </p:txBody>
      </p:sp>
      <p:sp>
        <p:nvSpPr>
          <p:cNvPr id="2" name="Rectangle 1">
            <a:extLst>
              <a:ext uri="{FF2B5EF4-FFF2-40B4-BE49-F238E27FC236}">
                <a16:creationId xmlns:a16="http://schemas.microsoft.com/office/drawing/2014/main" id="{714493E9-93EE-AD94-BECF-90A543AF40A8}"/>
              </a:ext>
            </a:extLst>
          </p:cNvPr>
          <p:cNvSpPr/>
          <p:nvPr/>
        </p:nvSpPr>
        <p:spPr>
          <a:xfrm>
            <a:off x="1179222" y="2598003"/>
            <a:ext cx="2631705" cy="707886"/>
          </a:xfrm>
          <a:prstGeom prst="rect">
            <a:avLst/>
          </a:prstGeom>
          <a:noFill/>
        </p:spPr>
        <p:txBody>
          <a:bodyPr wrap="square" lIns="91440" tIns="45720" rIns="91440" bIns="45720">
            <a:spAutoFit/>
          </a:bodyPr>
          <a:lstStyle/>
          <a:p>
            <a:pPr algn="ctr"/>
            <a:r>
              <a:rPr lang="en-US" sz="4000" b="0" cap="none" spc="0" dirty="0" err="1">
                <a:ln w="0"/>
                <a:solidFill>
                  <a:srgbClr val="7030A0"/>
                </a:solidFill>
                <a:effectLst>
                  <a:outerShdw blurRad="38100" dist="25400" dir="5400000" algn="ctr" rotWithShape="0">
                    <a:srgbClr val="6E747A">
                      <a:alpha val="43000"/>
                    </a:srgbClr>
                  </a:outerShdw>
                </a:effectLst>
              </a:rPr>
              <a:t>S_Eval</a:t>
            </a:r>
            <a:r>
              <a:rPr lang="en-US" sz="4000" b="0" cap="none" spc="0" dirty="0">
                <a:ln w="0"/>
                <a:solidFill>
                  <a:srgbClr val="7030A0"/>
                </a:solidFill>
                <a:effectLst>
                  <a:outerShdw blurRad="38100" dist="25400" dir="5400000" algn="ctr" rotWithShape="0">
                    <a:srgbClr val="6E747A">
                      <a:alpha val="43000"/>
                    </a:srgbClr>
                  </a:outerShdw>
                </a:effectLst>
              </a:rPr>
              <a:t> -YES</a:t>
            </a:r>
          </a:p>
        </p:txBody>
      </p:sp>
      <p:sp>
        <p:nvSpPr>
          <p:cNvPr id="4" name="Rectangle 3">
            <a:extLst>
              <a:ext uri="{FF2B5EF4-FFF2-40B4-BE49-F238E27FC236}">
                <a16:creationId xmlns:a16="http://schemas.microsoft.com/office/drawing/2014/main" id="{74377A53-63C8-295F-54BA-F089B6E3D468}"/>
              </a:ext>
            </a:extLst>
          </p:cNvPr>
          <p:cNvSpPr/>
          <p:nvPr/>
        </p:nvSpPr>
        <p:spPr>
          <a:xfrm>
            <a:off x="1470713" y="4947071"/>
            <a:ext cx="2631705" cy="707886"/>
          </a:xfrm>
          <a:prstGeom prst="rect">
            <a:avLst/>
          </a:prstGeom>
          <a:noFill/>
        </p:spPr>
        <p:txBody>
          <a:bodyPr wrap="square" lIns="91440" tIns="45720" rIns="91440" bIns="45720">
            <a:spAutoFit/>
          </a:bodyPr>
          <a:lstStyle/>
          <a:p>
            <a:pPr algn="ctr"/>
            <a:r>
              <a:rPr lang="en-US" sz="4000" b="0" cap="none" spc="0" dirty="0" err="1">
                <a:ln w="0"/>
                <a:solidFill>
                  <a:srgbClr val="7030A0"/>
                </a:solidFill>
                <a:effectLst>
                  <a:outerShdw blurRad="38100" dist="25400" dir="5400000" algn="ctr" rotWithShape="0">
                    <a:srgbClr val="6E747A">
                      <a:alpha val="43000"/>
                    </a:srgbClr>
                  </a:outerShdw>
                </a:effectLst>
              </a:rPr>
              <a:t>S_Eval</a:t>
            </a:r>
            <a:r>
              <a:rPr lang="en-US" sz="4000" b="0" cap="none" spc="0" dirty="0">
                <a:ln w="0"/>
                <a:solidFill>
                  <a:srgbClr val="7030A0"/>
                </a:solidFill>
                <a:effectLst>
                  <a:outerShdw blurRad="38100" dist="25400" dir="5400000" algn="ctr" rotWithShape="0">
                    <a:srgbClr val="6E747A">
                      <a:alpha val="43000"/>
                    </a:srgbClr>
                  </a:outerShdw>
                </a:effectLst>
              </a:rPr>
              <a:t> -YES</a:t>
            </a:r>
          </a:p>
        </p:txBody>
      </p:sp>
      <p:sp>
        <p:nvSpPr>
          <p:cNvPr id="9" name="Rectangle 8">
            <a:extLst>
              <a:ext uri="{FF2B5EF4-FFF2-40B4-BE49-F238E27FC236}">
                <a16:creationId xmlns:a16="http://schemas.microsoft.com/office/drawing/2014/main" id="{2AC930EB-761C-1FE8-2D20-2C65F87B5F02}"/>
              </a:ext>
            </a:extLst>
          </p:cNvPr>
          <p:cNvSpPr/>
          <p:nvPr/>
        </p:nvSpPr>
        <p:spPr>
          <a:xfrm>
            <a:off x="1099335" y="2250040"/>
            <a:ext cx="4767209" cy="544531"/>
          </a:xfrm>
          <a:prstGeom prst="rect">
            <a:avLst/>
          </a:prstGeom>
          <a:solidFill>
            <a:srgbClr val="7030A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FEFD3D-866B-23B6-021D-7FC30A20C43C}"/>
              </a:ext>
            </a:extLst>
          </p:cNvPr>
          <p:cNvSpPr/>
          <p:nvPr/>
        </p:nvSpPr>
        <p:spPr>
          <a:xfrm>
            <a:off x="593760" y="4243157"/>
            <a:ext cx="4767209" cy="746409"/>
          </a:xfrm>
          <a:prstGeom prst="rect">
            <a:avLst/>
          </a:prstGeom>
          <a:solidFill>
            <a:srgbClr val="7030A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7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9C38-3984-F05D-CD0E-684B76B7F1C8}"/>
              </a:ext>
            </a:extLst>
          </p:cNvPr>
          <p:cNvSpPr>
            <a:spLocks noGrp="1"/>
          </p:cNvSpPr>
          <p:nvPr>
            <p:ph type="title"/>
          </p:nvPr>
        </p:nvSpPr>
        <p:spPr/>
        <p:txBody>
          <a:bodyPr/>
          <a:lstStyle/>
          <a:p>
            <a:r>
              <a:rPr lang="en-US" dirty="0"/>
              <a:t>Reform Efforts in Calculus 1 </a:t>
            </a:r>
            <a:r>
              <a:rPr lang="en-US" dirty="0">
                <a:solidFill>
                  <a:srgbClr val="CC6600"/>
                </a:solidFill>
              </a:rPr>
              <a:t>Recitations</a:t>
            </a:r>
          </a:p>
        </p:txBody>
      </p:sp>
      <p:sp>
        <p:nvSpPr>
          <p:cNvPr id="3" name="Text Placeholder 2">
            <a:extLst>
              <a:ext uri="{FF2B5EF4-FFF2-40B4-BE49-F238E27FC236}">
                <a16:creationId xmlns:a16="http://schemas.microsoft.com/office/drawing/2014/main" id="{F6E7F46E-3D3B-4060-23F5-F4080E55E274}"/>
              </a:ext>
            </a:extLst>
          </p:cNvPr>
          <p:cNvSpPr>
            <a:spLocks noGrp="1"/>
          </p:cNvSpPr>
          <p:nvPr>
            <p:ph type="body" sz="quarter" idx="10"/>
          </p:nvPr>
        </p:nvSpPr>
        <p:spPr>
          <a:xfrm>
            <a:off x="1066800" y="1483389"/>
            <a:ext cx="9906000" cy="3657600"/>
          </a:xfrm>
        </p:spPr>
        <p:txBody>
          <a:bodyPr vert="horz" lIns="91440" tIns="45720" rIns="91440" bIns="45720" rtlCol="0" anchor="t">
            <a:noAutofit/>
          </a:bodyPr>
          <a:lstStyle/>
          <a:p>
            <a:pPr marL="285750" indent="-285750">
              <a:lnSpc>
                <a:spcPct val="100000"/>
              </a:lnSpc>
              <a:buFont typeface="Arial" panose="020B0604020202020204" pitchFamily="34" charset="0"/>
              <a:buChar char="•"/>
            </a:pPr>
            <a:r>
              <a:rPr lang="en-US" sz="2400" dirty="0"/>
              <a:t>Introducing </a:t>
            </a:r>
            <a:r>
              <a:rPr lang="en-US" sz="2400" i="1" dirty="0"/>
              <a:t>active learning </a:t>
            </a:r>
            <a:r>
              <a:rPr lang="en-US" sz="2400" dirty="0"/>
              <a:t>(CBMS, 2016) in recitations. </a:t>
            </a:r>
          </a:p>
          <a:p>
            <a:pPr marL="285750" indent="-285750">
              <a:lnSpc>
                <a:spcPct val="100000"/>
              </a:lnSpc>
              <a:buFont typeface="Arial" panose="020B0604020202020204" pitchFamily="34" charset="0"/>
              <a:buChar char="•"/>
            </a:pPr>
            <a:r>
              <a:rPr lang="en-US" sz="2400" dirty="0"/>
              <a:t>Inclusion of LAs to support student group work. </a:t>
            </a:r>
          </a:p>
          <a:p>
            <a:pPr marL="285750" indent="-285750">
              <a:lnSpc>
                <a:spcPct val="100000"/>
              </a:lnSpc>
              <a:buFont typeface="Arial" panose="020B0604020202020204" pitchFamily="34" charset="0"/>
              <a:buChar char="•"/>
            </a:pPr>
            <a:r>
              <a:rPr lang="en-US" sz="2400" dirty="0">
                <a:latin typeface="Source Sans Pro"/>
                <a:ea typeface="Source Sans Pro"/>
              </a:rPr>
              <a:t>Inclusion of six conceptually rich activities (SMMP) that emphasize graphic representations of the calculus concepts. </a:t>
            </a:r>
          </a:p>
          <a:p>
            <a:pPr marL="742950" lvl="1" indent="-285750">
              <a:lnSpc>
                <a:spcPct val="100000"/>
              </a:lnSpc>
              <a:buFont typeface="Arial" panose="020B0604020202020204" pitchFamily="34" charset="0"/>
              <a:buChar char="•"/>
            </a:pPr>
            <a:r>
              <a:rPr lang="en-US" dirty="0">
                <a:latin typeface="Source Sans Pro"/>
                <a:ea typeface="Source Sans Pro"/>
              </a:rPr>
              <a:t>SMMP – Scientific, Mathematical, Metacognitive Practices</a:t>
            </a:r>
          </a:p>
          <a:p>
            <a:pPr marL="342900" indent="-342900">
              <a:lnSpc>
                <a:spcPct val="100000"/>
              </a:lnSpc>
              <a:buChar char="•"/>
            </a:pPr>
            <a:endParaRPr lang="en-US" sz="2400" dirty="0">
              <a:latin typeface="Source Sans Pro"/>
              <a:ea typeface="Source Sans Pro"/>
            </a:endParaRPr>
          </a:p>
        </p:txBody>
      </p:sp>
      <p:grpSp>
        <p:nvGrpSpPr>
          <p:cNvPr id="4" name="Group 3">
            <a:extLst>
              <a:ext uri="{FF2B5EF4-FFF2-40B4-BE49-F238E27FC236}">
                <a16:creationId xmlns:a16="http://schemas.microsoft.com/office/drawing/2014/main" id="{CBAB382B-A525-48AD-9D4F-AC3D655EAFFC}"/>
              </a:ext>
            </a:extLst>
          </p:cNvPr>
          <p:cNvGrpSpPr>
            <a:grpSpLocks noChangeAspect="1"/>
          </p:cNvGrpSpPr>
          <p:nvPr/>
        </p:nvGrpSpPr>
        <p:grpSpPr>
          <a:xfrm>
            <a:off x="3674934" y="4504554"/>
            <a:ext cx="5038293" cy="2243888"/>
            <a:chOff x="3233333" y="4308121"/>
            <a:chExt cx="6655460" cy="3034235"/>
          </a:xfrm>
        </p:grpSpPr>
        <p:pic>
          <p:nvPicPr>
            <p:cNvPr id="5" name="Graphic 2" descr="Meeting outline">
              <a:extLst>
                <a:ext uri="{FF2B5EF4-FFF2-40B4-BE49-F238E27FC236}">
                  <a16:creationId xmlns:a16="http://schemas.microsoft.com/office/drawing/2014/main" id="{EBE69B10-69C4-3193-181A-F88AD52FE2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03193" y="5503639"/>
              <a:ext cx="1182587" cy="1182587"/>
            </a:xfrm>
            <a:prstGeom prst="rect">
              <a:avLst/>
            </a:prstGeom>
          </p:spPr>
        </p:pic>
        <p:pic>
          <p:nvPicPr>
            <p:cNvPr id="6" name="Graphic 3" descr="Meeting outline">
              <a:extLst>
                <a:ext uri="{FF2B5EF4-FFF2-40B4-BE49-F238E27FC236}">
                  <a16:creationId xmlns:a16="http://schemas.microsoft.com/office/drawing/2014/main" id="{FED3567F-ADEA-C67F-29C0-7218667AD1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5239" y="4757770"/>
              <a:ext cx="1182587" cy="1182587"/>
            </a:xfrm>
            <a:prstGeom prst="rect">
              <a:avLst/>
            </a:prstGeom>
          </p:spPr>
        </p:pic>
        <p:pic>
          <p:nvPicPr>
            <p:cNvPr id="7" name="Graphic 4" descr="Meeting outline">
              <a:extLst>
                <a:ext uri="{FF2B5EF4-FFF2-40B4-BE49-F238E27FC236}">
                  <a16:creationId xmlns:a16="http://schemas.microsoft.com/office/drawing/2014/main" id="{7A928A2A-0800-2482-0FCC-2C24DDA926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5233" y="6159769"/>
              <a:ext cx="1182587" cy="1182587"/>
            </a:xfrm>
            <a:prstGeom prst="rect">
              <a:avLst/>
            </a:prstGeom>
          </p:spPr>
        </p:pic>
        <p:pic>
          <p:nvPicPr>
            <p:cNvPr id="8" name="Graphic 5" descr="Meeting outline">
              <a:extLst>
                <a:ext uri="{FF2B5EF4-FFF2-40B4-BE49-F238E27FC236}">
                  <a16:creationId xmlns:a16="http://schemas.microsoft.com/office/drawing/2014/main" id="{6BFBC4DE-7E0A-EC6B-0B4A-01F8512063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32665" y="5133199"/>
              <a:ext cx="1182587" cy="1182587"/>
            </a:xfrm>
            <a:prstGeom prst="rect">
              <a:avLst/>
            </a:prstGeom>
          </p:spPr>
        </p:pic>
        <p:pic>
          <p:nvPicPr>
            <p:cNvPr id="9" name="Graphic 6" descr="User outline">
              <a:extLst>
                <a:ext uri="{FF2B5EF4-FFF2-40B4-BE49-F238E27FC236}">
                  <a16:creationId xmlns:a16="http://schemas.microsoft.com/office/drawing/2014/main" id="{57050EA5-1961-6C18-EC61-D5F3E03C26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3333" y="5666343"/>
              <a:ext cx="914400" cy="914400"/>
            </a:xfrm>
            <a:prstGeom prst="rect">
              <a:avLst/>
            </a:prstGeom>
          </p:spPr>
        </p:pic>
        <p:sp>
          <p:nvSpPr>
            <p:cNvPr id="10" name="TextBox 7">
              <a:extLst>
                <a:ext uri="{FF2B5EF4-FFF2-40B4-BE49-F238E27FC236}">
                  <a16:creationId xmlns:a16="http://schemas.microsoft.com/office/drawing/2014/main" id="{385F44F3-2F18-80B0-E498-4434E339E459}"/>
                </a:ext>
              </a:extLst>
            </p:cNvPr>
            <p:cNvSpPr txBox="1"/>
            <p:nvPr/>
          </p:nvSpPr>
          <p:spPr>
            <a:xfrm>
              <a:off x="3374627" y="6489008"/>
              <a:ext cx="643716" cy="4994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LA</a:t>
              </a:r>
            </a:p>
          </p:txBody>
        </p:sp>
        <p:pic>
          <p:nvPicPr>
            <p:cNvPr id="11" name="Graphic 8" descr="Teacher outline">
              <a:extLst>
                <a:ext uri="{FF2B5EF4-FFF2-40B4-BE49-F238E27FC236}">
                  <a16:creationId xmlns:a16="http://schemas.microsoft.com/office/drawing/2014/main" id="{D77AC18C-CC41-17D1-7181-F3307C3DFB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1298" y="4944342"/>
              <a:ext cx="1785265" cy="1785265"/>
            </a:xfrm>
            <a:prstGeom prst="rect">
              <a:avLst/>
            </a:prstGeom>
          </p:spPr>
        </p:pic>
        <p:sp>
          <p:nvSpPr>
            <p:cNvPr id="12" name="TextBox 9">
              <a:extLst>
                <a:ext uri="{FF2B5EF4-FFF2-40B4-BE49-F238E27FC236}">
                  <a16:creationId xmlns:a16="http://schemas.microsoft.com/office/drawing/2014/main" id="{F509E4C4-EB51-16CB-C999-EE5379383C81}"/>
                </a:ext>
              </a:extLst>
            </p:cNvPr>
            <p:cNvSpPr txBox="1"/>
            <p:nvPr/>
          </p:nvSpPr>
          <p:spPr>
            <a:xfrm>
              <a:off x="7848557" y="6540519"/>
              <a:ext cx="2040236" cy="4994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Graduate TA</a:t>
              </a:r>
            </a:p>
          </p:txBody>
        </p:sp>
        <p:pic>
          <p:nvPicPr>
            <p:cNvPr id="13" name="Graphic 10" descr="Chat outline">
              <a:extLst>
                <a:ext uri="{FF2B5EF4-FFF2-40B4-BE49-F238E27FC236}">
                  <a16:creationId xmlns:a16="http://schemas.microsoft.com/office/drawing/2014/main" id="{058D952C-7E89-5F03-A8DE-67D7F0E902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01144" y="4972201"/>
              <a:ext cx="967623" cy="967623"/>
            </a:xfrm>
            <a:prstGeom prst="rect">
              <a:avLst/>
            </a:prstGeom>
          </p:spPr>
        </p:pic>
        <p:pic>
          <p:nvPicPr>
            <p:cNvPr id="14" name="Graphic 11" descr="Chat outline">
              <a:extLst>
                <a:ext uri="{FF2B5EF4-FFF2-40B4-BE49-F238E27FC236}">
                  <a16:creationId xmlns:a16="http://schemas.microsoft.com/office/drawing/2014/main" id="{C62370D8-2061-675B-A57B-2B150760AA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93925" y="4308121"/>
              <a:ext cx="967623" cy="967623"/>
            </a:xfrm>
            <a:prstGeom prst="rect">
              <a:avLst/>
            </a:prstGeom>
          </p:spPr>
        </p:pic>
        <p:pic>
          <p:nvPicPr>
            <p:cNvPr id="15" name="Graphic 12" descr="Chat outline">
              <a:extLst>
                <a:ext uri="{FF2B5EF4-FFF2-40B4-BE49-F238E27FC236}">
                  <a16:creationId xmlns:a16="http://schemas.microsoft.com/office/drawing/2014/main" id="{4E8E1D10-923A-8981-BDBC-AB08FF9D80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61074" y="4688769"/>
              <a:ext cx="967623" cy="967623"/>
            </a:xfrm>
            <a:prstGeom prst="rect">
              <a:avLst/>
            </a:prstGeom>
          </p:spPr>
        </p:pic>
        <p:pic>
          <p:nvPicPr>
            <p:cNvPr id="16" name="Graphic 13" descr="Chat outline">
              <a:extLst>
                <a:ext uri="{FF2B5EF4-FFF2-40B4-BE49-F238E27FC236}">
                  <a16:creationId xmlns:a16="http://schemas.microsoft.com/office/drawing/2014/main" id="{F0A528F7-E3DB-DBF8-EF16-B338F8F815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21768" y="5704317"/>
              <a:ext cx="967623" cy="967623"/>
            </a:xfrm>
            <a:prstGeom prst="rect">
              <a:avLst/>
            </a:prstGeom>
          </p:spPr>
        </p:pic>
      </p:grpSp>
      <p:sp>
        <p:nvSpPr>
          <p:cNvPr id="17" name="TextBox 16">
            <a:extLst>
              <a:ext uri="{FF2B5EF4-FFF2-40B4-BE49-F238E27FC236}">
                <a16:creationId xmlns:a16="http://schemas.microsoft.com/office/drawing/2014/main" id="{5148B939-C079-5CDC-A91B-008D21BE0EB2}"/>
              </a:ext>
            </a:extLst>
          </p:cNvPr>
          <p:cNvSpPr txBox="1"/>
          <p:nvPr/>
        </p:nvSpPr>
        <p:spPr>
          <a:xfrm>
            <a:off x="815114" y="3536353"/>
            <a:ext cx="10100535" cy="919401"/>
          </a:xfrm>
          <a:prstGeom prst="round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nchor="t">
            <a:spAutoFit/>
          </a:bodyPr>
          <a:lstStyle/>
          <a:p>
            <a:pPr algn="ctr"/>
            <a:r>
              <a:rPr lang="en-US" sz="2400" dirty="0"/>
              <a:t>This study is focused on </a:t>
            </a:r>
            <a:endParaRPr lang="en-US" sz="2400" b="1" dirty="0">
              <a:solidFill>
                <a:srgbClr val="0000FF"/>
              </a:solidFill>
            </a:endParaRPr>
          </a:p>
          <a:p>
            <a:pPr algn="ctr"/>
            <a:r>
              <a:rPr lang="en-US" sz="2400" dirty="0">
                <a:solidFill>
                  <a:srgbClr val="3B3BFF"/>
                </a:solidFill>
              </a:rPr>
              <a:t>one SMMP activity and one Exam question on </a:t>
            </a:r>
            <a:r>
              <a:rPr lang="en-US" sz="2400" b="1" dirty="0">
                <a:solidFill>
                  <a:srgbClr val="3B3BFF"/>
                </a:solidFill>
              </a:rPr>
              <a:t>Implicit Differentiation </a:t>
            </a:r>
            <a:endParaRPr lang="en-US" sz="2400" b="1" dirty="0">
              <a:solidFill>
                <a:srgbClr val="3B3BFF"/>
              </a:solidFill>
              <a:ea typeface="Calibri"/>
              <a:cs typeface="Calibri"/>
            </a:endParaRPr>
          </a:p>
        </p:txBody>
      </p:sp>
    </p:spTree>
    <p:extLst>
      <p:ext uri="{BB962C8B-B14F-4D97-AF65-F5344CB8AC3E}">
        <p14:creationId xmlns:p14="http://schemas.microsoft.com/office/powerpoint/2010/main" val="3841547760"/>
      </p:ext>
    </p:extLst>
  </p:cSld>
  <p:clrMapOvr>
    <a:masterClrMapping/>
  </p:clrMapOvr>
  <mc:AlternateContent xmlns:mc="http://schemas.openxmlformats.org/markup-compatibility/2006" xmlns:p14="http://schemas.microsoft.com/office/powerpoint/2010/main">
    <mc:Choice Requires="p14">
      <p:transition spd="slow" p14:dur="2000" advTm="34736"/>
    </mc:Choice>
    <mc:Fallback xmlns="">
      <p:transition spd="slow" advTm="347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Coding Student Work - Example</a:t>
            </a:r>
          </a:p>
        </p:txBody>
      </p:sp>
      <p:pic>
        <p:nvPicPr>
          <p:cNvPr id="6" name="Picture 5">
            <a:extLst>
              <a:ext uri="{FF2B5EF4-FFF2-40B4-BE49-F238E27FC236}">
                <a16:creationId xmlns:a16="http://schemas.microsoft.com/office/drawing/2014/main" id="{0DF7D4BE-0EB4-C624-0C16-8B7C080E911F}"/>
              </a:ext>
            </a:extLst>
          </p:cNvPr>
          <p:cNvPicPr>
            <a:picLocks noChangeAspect="1"/>
          </p:cNvPicPr>
          <p:nvPr/>
        </p:nvPicPr>
        <p:blipFill>
          <a:blip r:embed="rId3"/>
          <a:stretch>
            <a:fillRect/>
          </a:stretch>
        </p:blipFill>
        <p:spPr>
          <a:xfrm>
            <a:off x="244128" y="1556985"/>
            <a:ext cx="10477159" cy="3744029"/>
          </a:xfrm>
          <a:prstGeom prst="rect">
            <a:avLst/>
          </a:prstGeom>
        </p:spPr>
      </p:pic>
      <p:pic>
        <p:nvPicPr>
          <p:cNvPr id="3" name="Picture 2">
            <a:extLst>
              <a:ext uri="{FF2B5EF4-FFF2-40B4-BE49-F238E27FC236}">
                <a16:creationId xmlns:a16="http://schemas.microsoft.com/office/drawing/2014/main" id="{7A07915B-0B3A-39C2-F6BD-93BDDB7B5226}"/>
              </a:ext>
            </a:extLst>
          </p:cNvPr>
          <p:cNvPicPr>
            <a:picLocks noChangeAspect="1"/>
          </p:cNvPicPr>
          <p:nvPr/>
        </p:nvPicPr>
        <p:blipFill>
          <a:blip r:embed="rId4"/>
          <a:stretch>
            <a:fillRect/>
          </a:stretch>
        </p:blipFill>
        <p:spPr>
          <a:xfrm>
            <a:off x="7394295" y="3614473"/>
            <a:ext cx="4553577" cy="2901941"/>
          </a:xfrm>
          <a:prstGeom prst="rect">
            <a:avLst/>
          </a:prstGeom>
        </p:spPr>
      </p:pic>
      <p:sp>
        <p:nvSpPr>
          <p:cNvPr id="7" name="Rectangle 6">
            <a:extLst>
              <a:ext uri="{FF2B5EF4-FFF2-40B4-BE49-F238E27FC236}">
                <a16:creationId xmlns:a16="http://schemas.microsoft.com/office/drawing/2014/main" id="{10324D04-A6AC-D92C-7183-A8AB5CD9AB69}"/>
              </a:ext>
            </a:extLst>
          </p:cNvPr>
          <p:cNvSpPr/>
          <p:nvPr/>
        </p:nvSpPr>
        <p:spPr>
          <a:xfrm>
            <a:off x="349321" y="1556985"/>
            <a:ext cx="488879" cy="62113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00DCF1-8BF8-E218-8A89-EFDC619D1ADA}"/>
              </a:ext>
            </a:extLst>
          </p:cNvPr>
          <p:cNvSpPr txBox="1"/>
          <p:nvPr/>
        </p:nvSpPr>
        <p:spPr>
          <a:xfrm>
            <a:off x="497178" y="1556985"/>
            <a:ext cx="682044" cy="461665"/>
          </a:xfrm>
          <a:prstGeom prst="rect">
            <a:avLst/>
          </a:prstGeom>
          <a:noFill/>
        </p:spPr>
        <p:txBody>
          <a:bodyPr wrap="square" rtlCol="0">
            <a:spAutoFit/>
          </a:bodyPr>
          <a:lstStyle/>
          <a:p>
            <a:r>
              <a:rPr lang="en-US" sz="2400" dirty="0">
                <a:solidFill>
                  <a:srgbClr val="262626"/>
                </a:solidFill>
              </a:rPr>
              <a:t>3)</a:t>
            </a:r>
            <a:endParaRPr lang="en-US" dirty="0">
              <a:solidFill>
                <a:srgbClr val="262626"/>
              </a:solidFill>
            </a:endParaRPr>
          </a:p>
        </p:txBody>
      </p:sp>
      <p:sp>
        <p:nvSpPr>
          <p:cNvPr id="2" name="Rectangle 1">
            <a:extLst>
              <a:ext uri="{FF2B5EF4-FFF2-40B4-BE49-F238E27FC236}">
                <a16:creationId xmlns:a16="http://schemas.microsoft.com/office/drawing/2014/main" id="{714493E9-93EE-AD94-BECF-90A543AF40A8}"/>
              </a:ext>
            </a:extLst>
          </p:cNvPr>
          <p:cNvSpPr/>
          <p:nvPr/>
        </p:nvSpPr>
        <p:spPr>
          <a:xfrm>
            <a:off x="1179222" y="2598003"/>
            <a:ext cx="2631705" cy="707886"/>
          </a:xfrm>
          <a:prstGeom prst="rect">
            <a:avLst/>
          </a:prstGeom>
          <a:noFill/>
        </p:spPr>
        <p:txBody>
          <a:bodyPr wrap="square" lIns="91440" tIns="45720" rIns="91440" bIns="45720">
            <a:spAutoFit/>
          </a:bodyPr>
          <a:lstStyle/>
          <a:p>
            <a:pPr algn="ctr"/>
            <a:r>
              <a:rPr lang="en-US" sz="4000" b="0" cap="none" spc="0" dirty="0" err="1">
                <a:ln w="0"/>
                <a:solidFill>
                  <a:srgbClr val="7030A0"/>
                </a:solidFill>
                <a:effectLst>
                  <a:outerShdw blurRad="38100" dist="25400" dir="5400000" algn="ctr" rotWithShape="0">
                    <a:srgbClr val="6E747A">
                      <a:alpha val="43000"/>
                    </a:srgbClr>
                  </a:outerShdw>
                </a:effectLst>
              </a:rPr>
              <a:t>S_Eval</a:t>
            </a:r>
            <a:r>
              <a:rPr lang="en-US" sz="4000" b="0" cap="none" spc="0" dirty="0">
                <a:ln w="0"/>
                <a:solidFill>
                  <a:srgbClr val="7030A0"/>
                </a:solidFill>
                <a:effectLst>
                  <a:outerShdw blurRad="38100" dist="25400" dir="5400000" algn="ctr" rotWithShape="0">
                    <a:srgbClr val="6E747A">
                      <a:alpha val="43000"/>
                    </a:srgbClr>
                  </a:outerShdw>
                </a:effectLst>
              </a:rPr>
              <a:t> -YES</a:t>
            </a:r>
          </a:p>
        </p:txBody>
      </p:sp>
      <p:sp>
        <p:nvSpPr>
          <p:cNvPr id="4" name="Rectangle 3">
            <a:extLst>
              <a:ext uri="{FF2B5EF4-FFF2-40B4-BE49-F238E27FC236}">
                <a16:creationId xmlns:a16="http://schemas.microsoft.com/office/drawing/2014/main" id="{74377A53-63C8-295F-54BA-F089B6E3D468}"/>
              </a:ext>
            </a:extLst>
          </p:cNvPr>
          <p:cNvSpPr/>
          <p:nvPr/>
        </p:nvSpPr>
        <p:spPr>
          <a:xfrm>
            <a:off x="1470713" y="4947071"/>
            <a:ext cx="2631705" cy="707886"/>
          </a:xfrm>
          <a:prstGeom prst="rect">
            <a:avLst/>
          </a:prstGeom>
          <a:noFill/>
        </p:spPr>
        <p:txBody>
          <a:bodyPr wrap="square" lIns="91440" tIns="45720" rIns="91440" bIns="45720">
            <a:spAutoFit/>
          </a:bodyPr>
          <a:lstStyle/>
          <a:p>
            <a:pPr algn="ctr"/>
            <a:r>
              <a:rPr lang="en-US" sz="4000" b="0" cap="none" spc="0" dirty="0" err="1">
                <a:ln w="0"/>
                <a:solidFill>
                  <a:srgbClr val="7030A0"/>
                </a:solidFill>
                <a:effectLst>
                  <a:outerShdw blurRad="38100" dist="25400" dir="5400000" algn="ctr" rotWithShape="0">
                    <a:srgbClr val="6E747A">
                      <a:alpha val="43000"/>
                    </a:srgbClr>
                  </a:outerShdw>
                </a:effectLst>
              </a:rPr>
              <a:t>S_Eval</a:t>
            </a:r>
            <a:r>
              <a:rPr lang="en-US" sz="4000" b="0" cap="none" spc="0" dirty="0">
                <a:ln w="0"/>
                <a:solidFill>
                  <a:srgbClr val="7030A0"/>
                </a:solidFill>
                <a:effectLst>
                  <a:outerShdw blurRad="38100" dist="25400" dir="5400000" algn="ctr" rotWithShape="0">
                    <a:srgbClr val="6E747A">
                      <a:alpha val="43000"/>
                    </a:srgbClr>
                  </a:outerShdw>
                </a:effectLst>
              </a:rPr>
              <a:t> -YES</a:t>
            </a:r>
          </a:p>
        </p:txBody>
      </p:sp>
      <p:sp>
        <p:nvSpPr>
          <p:cNvPr id="9" name="Rectangle 8">
            <a:extLst>
              <a:ext uri="{FF2B5EF4-FFF2-40B4-BE49-F238E27FC236}">
                <a16:creationId xmlns:a16="http://schemas.microsoft.com/office/drawing/2014/main" id="{2AC930EB-761C-1FE8-2D20-2C65F87B5F02}"/>
              </a:ext>
            </a:extLst>
          </p:cNvPr>
          <p:cNvSpPr/>
          <p:nvPr/>
        </p:nvSpPr>
        <p:spPr>
          <a:xfrm>
            <a:off x="1099335" y="2250040"/>
            <a:ext cx="4767209" cy="544531"/>
          </a:xfrm>
          <a:prstGeom prst="rect">
            <a:avLst/>
          </a:prstGeom>
          <a:solidFill>
            <a:srgbClr val="7030A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FEFD3D-866B-23B6-021D-7FC30A20C43C}"/>
              </a:ext>
            </a:extLst>
          </p:cNvPr>
          <p:cNvSpPr/>
          <p:nvPr/>
        </p:nvSpPr>
        <p:spPr>
          <a:xfrm>
            <a:off x="593760" y="4243157"/>
            <a:ext cx="4767209" cy="746409"/>
          </a:xfrm>
          <a:prstGeom prst="rect">
            <a:avLst/>
          </a:prstGeom>
          <a:solidFill>
            <a:srgbClr val="7030A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5BCED6-D9E1-2DB8-BA0E-B48F042FB724}"/>
              </a:ext>
            </a:extLst>
          </p:cNvPr>
          <p:cNvSpPr/>
          <p:nvPr/>
        </p:nvSpPr>
        <p:spPr>
          <a:xfrm>
            <a:off x="6325458" y="2604015"/>
            <a:ext cx="2631705" cy="707886"/>
          </a:xfrm>
          <a:prstGeom prst="rect">
            <a:avLst/>
          </a:prstGeom>
          <a:noFill/>
        </p:spPr>
        <p:txBody>
          <a:bodyPr wrap="square" lIns="91440" tIns="45720" rIns="91440" bIns="45720">
            <a:spAutoFit/>
          </a:bodyPr>
          <a:lstStyle/>
          <a:p>
            <a:pPr algn="ctr"/>
            <a:r>
              <a:rPr lang="en-US" sz="4000" b="0" cap="none" spc="0" dirty="0" err="1">
                <a:ln w="0"/>
                <a:solidFill>
                  <a:srgbClr val="F028B2"/>
                </a:solidFill>
                <a:effectLst>
                  <a:outerShdw blurRad="38100" dist="25400" dir="5400000" algn="ctr" rotWithShape="0">
                    <a:srgbClr val="6E747A">
                      <a:alpha val="43000"/>
                    </a:srgbClr>
                  </a:outerShdw>
                </a:effectLst>
              </a:rPr>
              <a:t>S_</a:t>
            </a:r>
            <a:r>
              <a:rPr lang="en-US" sz="4000" dirty="0" err="1">
                <a:ln w="0"/>
                <a:solidFill>
                  <a:srgbClr val="F028B2"/>
                </a:solidFill>
                <a:effectLst>
                  <a:outerShdw blurRad="38100" dist="25400" dir="5400000" algn="ctr" rotWithShape="0">
                    <a:srgbClr val="6E747A">
                      <a:alpha val="43000"/>
                    </a:srgbClr>
                  </a:outerShdw>
                </a:effectLst>
              </a:rPr>
              <a:t>Tan</a:t>
            </a:r>
            <a:r>
              <a:rPr lang="en-US" sz="4000" b="0" cap="none" spc="0" dirty="0">
                <a:ln w="0"/>
                <a:solidFill>
                  <a:srgbClr val="F028B2"/>
                </a:solidFill>
                <a:effectLst>
                  <a:outerShdw blurRad="38100" dist="25400" dir="5400000" algn="ctr" rotWithShape="0">
                    <a:srgbClr val="6E747A">
                      <a:alpha val="43000"/>
                    </a:srgbClr>
                  </a:outerShdw>
                </a:effectLst>
              </a:rPr>
              <a:t> -NEE</a:t>
            </a:r>
          </a:p>
        </p:txBody>
      </p:sp>
    </p:spTree>
    <p:extLst>
      <p:ext uri="{BB962C8B-B14F-4D97-AF65-F5344CB8AC3E}">
        <p14:creationId xmlns:p14="http://schemas.microsoft.com/office/powerpoint/2010/main" val="1893766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Coding Student Work - Example</a:t>
            </a:r>
          </a:p>
        </p:txBody>
      </p:sp>
      <p:pic>
        <p:nvPicPr>
          <p:cNvPr id="6" name="Picture 5">
            <a:extLst>
              <a:ext uri="{FF2B5EF4-FFF2-40B4-BE49-F238E27FC236}">
                <a16:creationId xmlns:a16="http://schemas.microsoft.com/office/drawing/2014/main" id="{0DF7D4BE-0EB4-C624-0C16-8B7C080E911F}"/>
              </a:ext>
            </a:extLst>
          </p:cNvPr>
          <p:cNvPicPr>
            <a:picLocks noChangeAspect="1"/>
          </p:cNvPicPr>
          <p:nvPr/>
        </p:nvPicPr>
        <p:blipFill>
          <a:blip r:embed="rId3"/>
          <a:stretch>
            <a:fillRect/>
          </a:stretch>
        </p:blipFill>
        <p:spPr>
          <a:xfrm>
            <a:off x="244128" y="1556985"/>
            <a:ext cx="10477159" cy="3744029"/>
          </a:xfrm>
          <a:prstGeom prst="rect">
            <a:avLst/>
          </a:prstGeom>
        </p:spPr>
      </p:pic>
      <p:pic>
        <p:nvPicPr>
          <p:cNvPr id="3" name="Picture 2">
            <a:extLst>
              <a:ext uri="{FF2B5EF4-FFF2-40B4-BE49-F238E27FC236}">
                <a16:creationId xmlns:a16="http://schemas.microsoft.com/office/drawing/2014/main" id="{7A07915B-0B3A-39C2-F6BD-93BDDB7B5226}"/>
              </a:ext>
            </a:extLst>
          </p:cNvPr>
          <p:cNvPicPr>
            <a:picLocks noChangeAspect="1"/>
          </p:cNvPicPr>
          <p:nvPr/>
        </p:nvPicPr>
        <p:blipFill>
          <a:blip r:embed="rId4"/>
          <a:stretch>
            <a:fillRect/>
          </a:stretch>
        </p:blipFill>
        <p:spPr>
          <a:xfrm>
            <a:off x="7394295" y="3614473"/>
            <a:ext cx="4553577" cy="2901941"/>
          </a:xfrm>
          <a:prstGeom prst="rect">
            <a:avLst/>
          </a:prstGeom>
        </p:spPr>
      </p:pic>
      <p:sp>
        <p:nvSpPr>
          <p:cNvPr id="7" name="Rectangle 6">
            <a:extLst>
              <a:ext uri="{FF2B5EF4-FFF2-40B4-BE49-F238E27FC236}">
                <a16:creationId xmlns:a16="http://schemas.microsoft.com/office/drawing/2014/main" id="{10324D04-A6AC-D92C-7183-A8AB5CD9AB69}"/>
              </a:ext>
            </a:extLst>
          </p:cNvPr>
          <p:cNvSpPr/>
          <p:nvPr/>
        </p:nvSpPr>
        <p:spPr>
          <a:xfrm>
            <a:off x="349321" y="1556985"/>
            <a:ext cx="488879" cy="62113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00DCF1-8BF8-E218-8A89-EFDC619D1ADA}"/>
              </a:ext>
            </a:extLst>
          </p:cNvPr>
          <p:cNvSpPr txBox="1"/>
          <p:nvPr/>
        </p:nvSpPr>
        <p:spPr>
          <a:xfrm>
            <a:off x="497178" y="1556985"/>
            <a:ext cx="682044" cy="461665"/>
          </a:xfrm>
          <a:prstGeom prst="rect">
            <a:avLst/>
          </a:prstGeom>
          <a:noFill/>
        </p:spPr>
        <p:txBody>
          <a:bodyPr wrap="square" rtlCol="0">
            <a:spAutoFit/>
          </a:bodyPr>
          <a:lstStyle/>
          <a:p>
            <a:r>
              <a:rPr lang="en-US" sz="2400" dirty="0">
                <a:solidFill>
                  <a:srgbClr val="262626"/>
                </a:solidFill>
              </a:rPr>
              <a:t>3)</a:t>
            </a:r>
            <a:endParaRPr lang="en-US" dirty="0">
              <a:solidFill>
                <a:srgbClr val="262626"/>
              </a:solidFill>
            </a:endParaRPr>
          </a:p>
        </p:txBody>
      </p:sp>
      <p:sp>
        <p:nvSpPr>
          <p:cNvPr id="2" name="Rectangle 1">
            <a:extLst>
              <a:ext uri="{FF2B5EF4-FFF2-40B4-BE49-F238E27FC236}">
                <a16:creationId xmlns:a16="http://schemas.microsoft.com/office/drawing/2014/main" id="{714493E9-93EE-AD94-BECF-90A543AF40A8}"/>
              </a:ext>
            </a:extLst>
          </p:cNvPr>
          <p:cNvSpPr/>
          <p:nvPr/>
        </p:nvSpPr>
        <p:spPr>
          <a:xfrm>
            <a:off x="1179222" y="2598003"/>
            <a:ext cx="2631705" cy="707886"/>
          </a:xfrm>
          <a:prstGeom prst="rect">
            <a:avLst/>
          </a:prstGeom>
          <a:noFill/>
        </p:spPr>
        <p:txBody>
          <a:bodyPr wrap="square" lIns="91440" tIns="45720" rIns="91440" bIns="45720">
            <a:spAutoFit/>
          </a:bodyPr>
          <a:lstStyle/>
          <a:p>
            <a:pPr algn="ctr"/>
            <a:r>
              <a:rPr lang="en-US" sz="4000" b="0" cap="none" spc="0" dirty="0" err="1">
                <a:ln w="0"/>
                <a:solidFill>
                  <a:srgbClr val="7030A0"/>
                </a:solidFill>
                <a:effectLst>
                  <a:outerShdw blurRad="38100" dist="25400" dir="5400000" algn="ctr" rotWithShape="0">
                    <a:srgbClr val="6E747A">
                      <a:alpha val="43000"/>
                    </a:srgbClr>
                  </a:outerShdw>
                </a:effectLst>
              </a:rPr>
              <a:t>S_Eval</a:t>
            </a:r>
            <a:r>
              <a:rPr lang="en-US" sz="4000" b="0" cap="none" spc="0" dirty="0">
                <a:ln w="0"/>
                <a:solidFill>
                  <a:srgbClr val="7030A0"/>
                </a:solidFill>
                <a:effectLst>
                  <a:outerShdw blurRad="38100" dist="25400" dir="5400000" algn="ctr" rotWithShape="0">
                    <a:srgbClr val="6E747A">
                      <a:alpha val="43000"/>
                    </a:srgbClr>
                  </a:outerShdw>
                </a:effectLst>
              </a:rPr>
              <a:t> -YES</a:t>
            </a:r>
          </a:p>
        </p:txBody>
      </p:sp>
      <p:sp>
        <p:nvSpPr>
          <p:cNvPr id="4" name="Rectangle 3">
            <a:extLst>
              <a:ext uri="{FF2B5EF4-FFF2-40B4-BE49-F238E27FC236}">
                <a16:creationId xmlns:a16="http://schemas.microsoft.com/office/drawing/2014/main" id="{74377A53-63C8-295F-54BA-F089B6E3D468}"/>
              </a:ext>
            </a:extLst>
          </p:cNvPr>
          <p:cNvSpPr/>
          <p:nvPr/>
        </p:nvSpPr>
        <p:spPr>
          <a:xfrm>
            <a:off x="1470713" y="4947071"/>
            <a:ext cx="2631705" cy="707886"/>
          </a:xfrm>
          <a:prstGeom prst="rect">
            <a:avLst/>
          </a:prstGeom>
          <a:noFill/>
        </p:spPr>
        <p:txBody>
          <a:bodyPr wrap="square" lIns="91440" tIns="45720" rIns="91440" bIns="45720">
            <a:spAutoFit/>
          </a:bodyPr>
          <a:lstStyle/>
          <a:p>
            <a:pPr algn="ctr"/>
            <a:r>
              <a:rPr lang="en-US" sz="4000" b="0" cap="none" spc="0" dirty="0" err="1">
                <a:ln w="0"/>
                <a:solidFill>
                  <a:srgbClr val="7030A0"/>
                </a:solidFill>
                <a:effectLst>
                  <a:outerShdw blurRad="38100" dist="25400" dir="5400000" algn="ctr" rotWithShape="0">
                    <a:srgbClr val="6E747A">
                      <a:alpha val="43000"/>
                    </a:srgbClr>
                  </a:outerShdw>
                </a:effectLst>
              </a:rPr>
              <a:t>S_Eval</a:t>
            </a:r>
            <a:r>
              <a:rPr lang="en-US" sz="4000" b="0" cap="none" spc="0" dirty="0">
                <a:ln w="0"/>
                <a:solidFill>
                  <a:srgbClr val="7030A0"/>
                </a:solidFill>
                <a:effectLst>
                  <a:outerShdw blurRad="38100" dist="25400" dir="5400000" algn="ctr" rotWithShape="0">
                    <a:srgbClr val="6E747A">
                      <a:alpha val="43000"/>
                    </a:srgbClr>
                  </a:outerShdw>
                </a:effectLst>
              </a:rPr>
              <a:t> -YES</a:t>
            </a:r>
          </a:p>
        </p:txBody>
      </p:sp>
      <p:sp>
        <p:nvSpPr>
          <p:cNvPr id="9" name="Rectangle 8">
            <a:extLst>
              <a:ext uri="{FF2B5EF4-FFF2-40B4-BE49-F238E27FC236}">
                <a16:creationId xmlns:a16="http://schemas.microsoft.com/office/drawing/2014/main" id="{2AC930EB-761C-1FE8-2D20-2C65F87B5F02}"/>
              </a:ext>
            </a:extLst>
          </p:cNvPr>
          <p:cNvSpPr/>
          <p:nvPr/>
        </p:nvSpPr>
        <p:spPr>
          <a:xfrm>
            <a:off x="1099335" y="2250040"/>
            <a:ext cx="4767209" cy="544531"/>
          </a:xfrm>
          <a:prstGeom prst="rect">
            <a:avLst/>
          </a:prstGeom>
          <a:solidFill>
            <a:srgbClr val="7030A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FEFD3D-866B-23B6-021D-7FC30A20C43C}"/>
              </a:ext>
            </a:extLst>
          </p:cNvPr>
          <p:cNvSpPr/>
          <p:nvPr/>
        </p:nvSpPr>
        <p:spPr>
          <a:xfrm>
            <a:off x="593760" y="4243157"/>
            <a:ext cx="4767209" cy="746409"/>
          </a:xfrm>
          <a:prstGeom prst="rect">
            <a:avLst/>
          </a:prstGeom>
          <a:solidFill>
            <a:srgbClr val="7030A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5BCED6-D9E1-2DB8-BA0E-B48F042FB724}"/>
              </a:ext>
            </a:extLst>
          </p:cNvPr>
          <p:cNvSpPr/>
          <p:nvPr/>
        </p:nvSpPr>
        <p:spPr>
          <a:xfrm>
            <a:off x="6325458" y="2604015"/>
            <a:ext cx="2631705" cy="707886"/>
          </a:xfrm>
          <a:prstGeom prst="rect">
            <a:avLst/>
          </a:prstGeom>
          <a:noFill/>
        </p:spPr>
        <p:txBody>
          <a:bodyPr wrap="square" lIns="91440" tIns="45720" rIns="91440" bIns="45720">
            <a:spAutoFit/>
          </a:bodyPr>
          <a:lstStyle/>
          <a:p>
            <a:pPr algn="ctr"/>
            <a:r>
              <a:rPr lang="en-US" sz="4000" b="0" cap="none" spc="0" dirty="0" err="1">
                <a:ln w="0"/>
                <a:solidFill>
                  <a:srgbClr val="F028B2"/>
                </a:solidFill>
                <a:effectLst>
                  <a:outerShdw blurRad="38100" dist="25400" dir="5400000" algn="ctr" rotWithShape="0">
                    <a:srgbClr val="6E747A">
                      <a:alpha val="43000"/>
                    </a:srgbClr>
                  </a:outerShdw>
                </a:effectLst>
              </a:rPr>
              <a:t>S_</a:t>
            </a:r>
            <a:r>
              <a:rPr lang="en-US" sz="4000" dirty="0" err="1">
                <a:ln w="0"/>
                <a:solidFill>
                  <a:srgbClr val="F028B2"/>
                </a:solidFill>
                <a:effectLst>
                  <a:outerShdw blurRad="38100" dist="25400" dir="5400000" algn="ctr" rotWithShape="0">
                    <a:srgbClr val="6E747A">
                      <a:alpha val="43000"/>
                    </a:srgbClr>
                  </a:outerShdw>
                </a:effectLst>
              </a:rPr>
              <a:t>Tan</a:t>
            </a:r>
            <a:r>
              <a:rPr lang="en-US" sz="4000" b="0" cap="none" spc="0" dirty="0">
                <a:ln w="0"/>
                <a:solidFill>
                  <a:srgbClr val="F028B2"/>
                </a:solidFill>
                <a:effectLst>
                  <a:outerShdw blurRad="38100" dist="25400" dir="5400000" algn="ctr" rotWithShape="0">
                    <a:srgbClr val="6E747A">
                      <a:alpha val="43000"/>
                    </a:srgbClr>
                  </a:outerShdw>
                </a:effectLst>
              </a:rPr>
              <a:t> -NEE</a:t>
            </a:r>
          </a:p>
        </p:txBody>
      </p:sp>
      <p:sp>
        <p:nvSpPr>
          <p:cNvPr id="12" name="Rectangle 11">
            <a:extLst>
              <a:ext uri="{FF2B5EF4-FFF2-40B4-BE49-F238E27FC236}">
                <a16:creationId xmlns:a16="http://schemas.microsoft.com/office/drawing/2014/main" id="{CDB5266E-DD32-B81E-6C7F-E552458656EC}"/>
              </a:ext>
            </a:extLst>
          </p:cNvPr>
          <p:cNvSpPr/>
          <p:nvPr/>
        </p:nvSpPr>
        <p:spPr>
          <a:xfrm>
            <a:off x="8336335" y="3651045"/>
            <a:ext cx="3401615" cy="707886"/>
          </a:xfrm>
          <a:prstGeom prst="rect">
            <a:avLst/>
          </a:prstGeom>
          <a:noFill/>
        </p:spPr>
        <p:txBody>
          <a:bodyPr wrap="square" lIns="91440" tIns="45720" rIns="91440" bIns="45720">
            <a:spAutoFit/>
          </a:bodyPr>
          <a:lstStyle/>
          <a:p>
            <a:pPr algn="ctr"/>
            <a:r>
              <a:rPr lang="en-US" sz="4000" b="0" cap="none" spc="0" dirty="0">
                <a:ln w="0"/>
                <a:solidFill>
                  <a:schemeClr val="accent6">
                    <a:lumMod val="75000"/>
                  </a:schemeClr>
                </a:solidFill>
                <a:effectLst>
                  <a:outerShdw blurRad="38100" dist="25400" dir="5400000" algn="ctr" rotWithShape="0">
                    <a:srgbClr val="6E747A">
                      <a:alpha val="43000"/>
                    </a:srgbClr>
                  </a:outerShdw>
                </a:effectLst>
              </a:rPr>
              <a:t>3a) </a:t>
            </a:r>
            <a:r>
              <a:rPr lang="en-US" sz="4000" b="0" cap="none" spc="0" dirty="0" err="1">
                <a:ln w="0"/>
                <a:solidFill>
                  <a:schemeClr val="accent6">
                    <a:lumMod val="75000"/>
                  </a:schemeClr>
                </a:solidFill>
                <a:effectLst>
                  <a:outerShdw blurRad="38100" dist="25400" dir="5400000" algn="ctr" rotWithShape="0">
                    <a:srgbClr val="6E747A">
                      <a:alpha val="43000"/>
                    </a:srgbClr>
                  </a:outerShdw>
                </a:effectLst>
              </a:rPr>
              <a:t>G_Cor</a:t>
            </a:r>
            <a:r>
              <a:rPr lang="en-US" sz="4000" b="0" cap="none" spc="0" dirty="0">
                <a:ln w="0"/>
                <a:solidFill>
                  <a:schemeClr val="accent6">
                    <a:lumMod val="75000"/>
                  </a:schemeClr>
                </a:solidFill>
                <a:effectLst>
                  <a:outerShdw blurRad="38100" dist="25400" dir="5400000" algn="ctr" rotWithShape="0">
                    <a:srgbClr val="6E747A">
                      <a:alpha val="43000"/>
                    </a:srgbClr>
                  </a:outerShdw>
                </a:effectLst>
              </a:rPr>
              <a:t> - NO</a:t>
            </a:r>
          </a:p>
        </p:txBody>
      </p:sp>
      <p:sp>
        <p:nvSpPr>
          <p:cNvPr id="13" name="Rectangle 12">
            <a:extLst>
              <a:ext uri="{FF2B5EF4-FFF2-40B4-BE49-F238E27FC236}">
                <a16:creationId xmlns:a16="http://schemas.microsoft.com/office/drawing/2014/main" id="{4A613BD0-B3E2-1290-9B9D-CB3EFEE317F5}"/>
              </a:ext>
            </a:extLst>
          </p:cNvPr>
          <p:cNvSpPr/>
          <p:nvPr/>
        </p:nvSpPr>
        <p:spPr>
          <a:xfrm>
            <a:off x="5555548" y="5708533"/>
            <a:ext cx="3735597" cy="707886"/>
          </a:xfrm>
          <a:prstGeom prst="rect">
            <a:avLst/>
          </a:prstGeom>
          <a:noFill/>
        </p:spPr>
        <p:txBody>
          <a:bodyPr wrap="square" lIns="91440" tIns="45720" rIns="91440" bIns="45720">
            <a:spAutoFit/>
          </a:bodyPr>
          <a:lstStyle/>
          <a:p>
            <a:pPr algn="ctr"/>
            <a:r>
              <a:rPr lang="en-US" sz="4000" b="0" cap="none" spc="0" dirty="0">
                <a:ln w="0"/>
                <a:solidFill>
                  <a:schemeClr val="accent6">
                    <a:lumMod val="75000"/>
                  </a:schemeClr>
                </a:solidFill>
                <a:effectLst>
                  <a:outerShdw blurRad="38100" dist="25400" dir="5400000" algn="ctr" rotWithShape="0">
                    <a:srgbClr val="6E747A">
                      <a:alpha val="43000"/>
                    </a:srgbClr>
                  </a:outerShdw>
                </a:effectLst>
              </a:rPr>
              <a:t>3b) </a:t>
            </a:r>
            <a:r>
              <a:rPr lang="en-US" sz="4000" b="0" cap="none" spc="0" dirty="0" err="1">
                <a:ln w="0"/>
                <a:solidFill>
                  <a:schemeClr val="accent6">
                    <a:lumMod val="75000"/>
                  </a:schemeClr>
                </a:solidFill>
                <a:effectLst>
                  <a:outerShdw blurRad="38100" dist="25400" dir="5400000" algn="ctr" rotWithShape="0">
                    <a:srgbClr val="6E747A">
                      <a:alpha val="43000"/>
                    </a:srgbClr>
                  </a:outerShdw>
                </a:effectLst>
              </a:rPr>
              <a:t>G_Cor</a:t>
            </a:r>
            <a:r>
              <a:rPr lang="en-US" sz="4000" b="0" cap="none" spc="0" dirty="0">
                <a:ln w="0"/>
                <a:solidFill>
                  <a:schemeClr val="accent6">
                    <a:lumMod val="75000"/>
                  </a:schemeClr>
                </a:solidFill>
                <a:effectLst>
                  <a:outerShdw blurRad="38100" dist="25400" dir="5400000" algn="ctr" rotWithShape="0">
                    <a:srgbClr val="6E747A">
                      <a:alpha val="43000"/>
                    </a:srgbClr>
                  </a:outerShdw>
                </a:effectLst>
              </a:rPr>
              <a:t> - NEE</a:t>
            </a:r>
          </a:p>
        </p:txBody>
      </p:sp>
    </p:spTree>
    <p:extLst>
      <p:ext uri="{BB962C8B-B14F-4D97-AF65-F5344CB8AC3E}">
        <p14:creationId xmlns:p14="http://schemas.microsoft.com/office/powerpoint/2010/main" val="2516020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FA89-F722-37F6-0BC8-6EE1A5444AB7}"/>
              </a:ext>
            </a:extLst>
          </p:cNvPr>
          <p:cNvSpPr>
            <a:spLocks noGrp="1"/>
          </p:cNvSpPr>
          <p:nvPr>
            <p:ph type="title"/>
          </p:nvPr>
        </p:nvSpPr>
        <p:spPr/>
        <p:txBody>
          <a:bodyPr/>
          <a:lstStyle/>
          <a:p>
            <a:r>
              <a:rPr lang="en-US" dirty="0">
                <a:latin typeface="Source Sans Pro"/>
                <a:ea typeface="Source Sans Pro"/>
              </a:rPr>
              <a:t>Difficulties with G_VT</a:t>
            </a:r>
            <a:endParaRPr lang="en-US" dirty="0">
              <a:ea typeface="Source Sans Pro"/>
            </a:endParaRPr>
          </a:p>
        </p:txBody>
      </p:sp>
      <p:sp>
        <p:nvSpPr>
          <p:cNvPr id="3" name="Text Placeholder 2">
            <a:extLst>
              <a:ext uri="{FF2B5EF4-FFF2-40B4-BE49-F238E27FC236}">
                <a16:creationId xmlns:a16="http://schemas.microsoft.com/office/drawing/2014/main" id="{CBE0DD0C-69BB-3EB2-B5CA-03D0B08EC1D6}"/>
              </a:ext>
            </a:extLst>
          </p:cNvPr>
          <p:cNvSpPr>
            <a:spLocks noGrp="1"/>
          </p:cNvSpPr>
          <p:nvPr>
            <p:ph type="body" sz="quarter" idx="10"/>
          </p:nvPr>
        </p:nvSpPr>
        <p:spPr>
          <a:xfrm>
            <a:off x="6562530" y="1828800"/>
            <a:ext cx="4410269" cy="4362734"/>
          </a:xfrm>
        </p:spPr>
        <p:txBody>
          <a:bodyPr vert="horz" lIns="91440" tIns="45720" rIns="91440" bIns="45720" rtlCol="0" anchor="t">
            <a:noAutofit/>
          </a:bodyPr>
          <a:lstStyle/>
          <a:p>
            <a:pPr marL="342900" indent="-342900">
              <a:buChar char="•"/>
            </a:pPr>
            <a:r>
              <a:rPr lang="en-US" sz="2400" dirty="0">
                <a:cs typeface="Calibri" panose="020F0502020204030204"/>
              </a:rPr>
              <a:t>Identified the points where the tangent line is vertical and marked them on the graph</a:t>
            </a:r>
          </a:p>
          <a:p>
            <a:pPr marL="342900" indent="-342900">
              <a:buChar char="•"/>
            </a:pPr>
            <a:r>
              <a:rPr lang="en-US" sz="2400" dirty="0">
                <a:cs typeface="Calibri" panose="020F0502020204030204"/>
              </a:rPr>
              <a:t>Misuse of "local minimums and maximums"</a:t>
            </a:r>
          </a:p>
          <a:p>
            <a:pPr marL="342900" indent="-342900">
              <a:buChar char="•"/>
            </a:pPr>
            <a:r>
              <a:rPr lang="en-US" sz="2400" dirty="0">
                <a:cs typeface="Calibri" panose="020F0502020204030204"/>
              </a:rPr>
              <a:t>Unclear if student is recognizing the changing of derivative, or if they are recalling prior knowledge of maximums/minimums</a:t>
            </a:r>
          </a:p>
        </p:txBody>
      </p:sp>
      <p:grpSp>
        <p:nvGrpSpPr>
          <p:cNvPr id="5" name="Group 4">
            <a:extLst>
              <a:ext uri="{FF2B5EF4-FFF2-40B4-BE49-F238E27FC236}">
                <a16:creationId xmlns:a16="http://schemas.microsoft.com/office/drawing/2014/main" id="{A8BCE8F7-1B71-95FA-36A9-E97EEFAE9B52}"/>
              </a:ext>
            </a:extLst>
          </p:cNvPr>
          <p:cNvGrpSpPr/>
          <p:nvPr/>
        </p:nvGrpSpPr>
        <p:grpSpPr>
          <a:xfrm>
            <a:off x="610734" y="1664913"/>
            <a:ext cx="5646997" cy="4356442"/>
            <a:chOff x="0" y="0"/>
            <a:chExt cx="3107690" cy="2309495"/>
          </a:xfrm>
        </p:grpSpPr>
        <p:pic>
          <p:nvPicPr>
            <p:cNvPr id="9" name="Picture 8" descr="A graph with writing on it&#10;&#10;Description automatically generated">
              <a:extLst>
                <a:ext uri="{FF2B5EF4-FFF2-40B4-BE49-F238E27FC236}">
                  <a16:creationId xmlns:a16="http://schemas.microsoft.com/office/drawing/2014/main" id="{CF529129-ADEC-E222-B1DA-1904279493BD}"/>
                </a:ext>
              </a:extLst>
            </p:cNvPr>
            <p:cNvPicPr>
              <a:picLocks noChangeAspect="1"/>
            </p:cNvPicPr>
            <p:nvPr/>
          </p:nvPicPr>
          <p:blipFill rotWithShape="1">
            <a:blip r:embed="rId2"/>
            <a:srcRect l="1995" r="1816"/>
            <a:stretch/>
          </p:blipFill>
          <p:spPr bwMode="auto">
            <a:xfrm>
              <a:off x="0" y="0"/>
              <a:ext cx="3107690" cy="2309495"/>
            </a:xfrm>
            <a:prstGeom prst="rect">
              <a:avLst/>
            </a:prstGeom>
            <a:ln>
              <a:noFill/>
            </a:ln>
            <a:extLst>
              <a:ext uri="{53640926-AAD7-44D8-BBD7-CCE9431645EC}">
                <a14:shadowObscured xmlns:a14="http://schemas.microsoft.com/office/drawing/2010/main"/>
              </a:ext>
            </a:extLst>
          </p:spPr>
        </p:pic>
        <p:sp>
          <p:nvSpPr>
            <p:cNvPr id="10" name="Text Box 2">
              <a:extLst>
                <a:ext uri="{FF2B5EF4-FFF2-40B4-BE49-F238E27FC236}">
                  <a16:creationId xmlns:a16="http://schemas.microsoft.com/office/drawing/2014/main" id="{F4F423D0-33F2-B6A2-F680-B2785BF83520}"/>
                </a:ext>
              </a:extLst>
            </p:cNvPr>
            <p:cNvSpPr txBox="1">
              <a:spLocks noChangeArrowheads="1"/>
            </p:cNvSpPr>
            <p:nvPr/>
          </p:nvSpPr>
          <p:spPr bwMode="auto">
            <a:xfrm>
              <a:off x="2500516" y="47670"/>
              <a:ext cx="389255" cy="3422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a:t>
              </a:r>
            </a:p>
          </p:txBody>
        </p:sp>
      </p:grpSp>
    </p:spTree>
    <p:extLst>
      <p:ext uri="{BB962C8B-B14F-4D97-AF65-F5344CB8AC3E}">
        <p14:creationId xmlns:p14="http://schemas.microsoft.com/office/powerpoint/2010/main" val="2740699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FA89-F722-37F6-0BC8-6EE1A5444AB7}"/>
              </a:ext>
            </a:extLst>
          </p:cNvPr>
          <p:cNvSpPr>
            <a:spLocks noGrp="1"/>
          </p:cNvSpPr>
          <p:nvPr>
            <p:ph type="title"/>
          </p:nvPr>
        </p:nvSpPr>
        <p:spPr/>
        <p:txBody>
          <a:bodyPr/>
          <a:lstStyle/>
          <a:p>
            <a:r>
              <a:rPr lang="en-US" dirty="0">
                <a:ea typeface="Source Sans Pro"/>
              </a:rPr>
              <a:t>Difficulties with G_VT</a:t>
            </a:r>
            <a:endParaRPr lang="en-US" dirty="0"/>
          </a:p>
        </p:txBody>
      </p:sp>
      <p:grpSp>
        <p:nvGrpSpPr>
          <p:cNvPr id="6" name="Group 5">
            <a:extLst>
              <a:ext uri="{FF2B5EF4-FFF2-40B4-BE49-F238E27FC236}">
                <a16:creationId xmlns:a16="http://schemas.microsoft.com/office/drawing/2014/main" id="{5177574F-E3F1-ED6D-1E81-042E1CFA3E69}"/>
              </a:ext>
            </a:extLst>
          </p:cNvPr>
          <p:cNvGrpSpPr>
            <a:grpSpLocks noChangeAspect="1"/>
          </p:cNvGrpSpPr>
          <p:nvPr/>
        </p:nvGrpSpPr>
        <p:grpSpPr>
          <a:xfrm>
            <a:off x="838200" y="1649370"/>
            <a:ext cx="5254107" cy="4414784"/>
            <a:chOff x="0" y="0"/>
            <a:chExt cx="2846768" cy="2307590"/>
          </a:xfrm>
        </p:grpSpPr>
        <p:pic>
          <p:nvPicPr>
            <p:cNvPr id="7" name="Picture 6" descr="A graph paper with lines and points&#10;&#10;Description automatically generated">
              <a:extLst>
                <a:ext uri="{FF2B5EF4-FFF2-40B4-BE49-F238E27FC236}">
                  <a16:creationId xmlns:a16="http://schemas.microsoft.com/office/drawing/2014/main" id="{7F7014BC-625D-7D68-97FD-505A903B35E7}"/>
                </a:ext>
              </a:extLst>
            </p:cNvPr>
            <p:cNvPicPr>
              <a:picLocks noChangeAspect="1"/>
            </p:cNvPicPr>
            <p:nvPr/>
          </p:nvPicPr>
          <p:blipFill rotWithShape="1">
            <a:blip r:embed="rId2">
              <a:extLst>
                <a:ext uri="{28A0092B-C50C-407E-A947-70E740481C1C}">
                  <a14:useLocalDpi xmlns:a14="http://schemas.microsoft.com/office/drawing/2010/main" val="0"/>
                </a:ext>
              </a:extLst>
            </a:blip>
            <a:srcRect l="2914" t="3518" r="2167"/>
            <a:stretch/>
          </p:blipFill>
          <p:spPr bwMode="auto">
            <a:xfrm>
              <a:off x="0" y="0"/>
              <a:ext cx="2741930" cy="2307590"/>
            </a:xfrm>
            <a:prstGeom prst="rect">
              <a:avLst/>
            </a:prstGeom>
            <a:ln>
              <a:noFill/>
            </a:ln>
            <a:extLst>
              <a:ext uri="{53640926-AAD7-44D8-BBD7-CCE9431645EC}">
                <a14:shadowObscured xmlns:a14="http://schemas.microsoft.com/office/drawing/2010/main"/>
              </a:ext>
            </a:extLst>
          </p:spPr>
        </p:pic>
        <p:sp>
          <p:nvSpPr>
            <p:cNvPr id="8" name="Text Box 2">
              <a:extLst>
                <a:ext uri="{FF2B5EF4-FFF2-40B4-BE49-F238E27FC236}">
                  <a16:creationId xmlns:a16="http://schemas.microsoft.com/office/drawing/2014/main" id="{B44A69FC-EF0B-F41E-13EA-167514AE9D61}"/>
                </a:ext>
              </a:extLst>
            </p:cNvPr>
            <p:cNvSpPr txBox="1">
              <a:spLocks noChangeArrowheads="1"/>
            </p:cNvSpPr>
            <p:nvPr/>
          </p:nvSpPr>
          <p:spPr bwMode="auto">
            <a:xfrm>
              <a:off x="2444178" y="21668"/>
              <a:ext cx="402590" cy="3422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(b)</a:t>
              </a:r>
            </a:p>
          </p:txBody>
        </p:sp>
      </p:grpSp>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31FD7921-2283-9689-0DC8-C43943D1391D}"/>
                  </a:ext>
                </a:extLst>
              </p:cNvPr>
              <p:cNvSpPr txBox="1">
                <a:spLocks/>
              </p:cNvSpPr>
              <p:nvPr/>
            </p:nvSpPr>
            <p:spPr>
              <a:xfrm>
                <a:off x="6619396" y="1817427"/>
                <a:ext cx="4410269" cy="4362734"/>
              </a:xfrm>
              <a:prstGeom prst="rect">
                <a:avLst/>
              </a:prstGeom>
            </p:spPr>
            <p:txBody>
              <a:bodyPr vert="horz" lIns="91440" tIns="45720" rIns="91440" bIns="45720" rtlCol="0" anchor="t">
                <a:noAutofit/>
              </a:bodyPr>
              <a:lstStyle>
                <a:lvl1pPr marL="0" indent="0" algn="l" defTabSz="914400" rtl="0" eaLnBrk="1" latinLnBrk="0" hangingPunct="1">
                  <a:lnSpc>
                    <a:spcPts val="2400"/>
                  </a:lnSpc>
                  <a:spcBef>
                    <a:spcPts val="4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cs typeface="Calibri" panose="020F0502020204030204"/>
                  </a:rPr>
                  <a:t>Identified the points where the tangent line is vertical and marked them on the graph</a:t>
                </a:r>
              </a:p>
              <a:p>
                <a:pPr marL="342900" indent="-342900">
                  <a:buFont typeface="Arial" panose="020B0604020202020204" pitchFamily="34" charset="0"/>
                  <a:buChar char="•"/>
                </a:pPr>
                <a:r>
                  <a:rPr lang="en-US" sz="2400" dirty="0">
                    <a:cs typeface="Calibri" panose="020F0502020204030204"/>
                  </a:rPr>
                  <a:t>Found </a:t>
                </a:r>
                <a14:m>
                  <m:oMath xmlns:m="http://schemas.openxmlformats.org/officeDocument/2006/math">
                    <m:sSup>
                      <m:sSupPr>
                        <m:ctrlPr>
                          <a:rPr lang="en-US" sz="2400" b="0" i="1" smtClean="0">
                            <a:latin typeface="Cambria Math" panose="02040503050406030204" pitchFamily="18" charset="0"/>
                            <a:cs typeface="Calibri" panose="020F0502020204030204"/>
                          </a:rPr>
                        </m:ctrlPr>
                      </m:sSupPr>
                      <m:e>
                        <m:r>
                          <a:rPr lang="en-US" sz="2400" b="0" i="1" smtClean="0">
                            <a:latin typeface="Cambria Math" panose="02040503050406030204" pitchFamily="18" charset="0"/>
                            <a:cs typeface="Calibri" panose="020F0502020204030204"/>
                          </a:rPr>
                          <m:t>𝑦</m:t>
                        </m:r>
                      </m:e>
                      <m:sup>
                        <m:r>
                          <a:rPr lang="en-US" sz="2400" b="0" i="1" smtClean="0">
                            <a:latin typeface="Cambria Math" panose="02040503050406030204" pitchFamily="18" charset="0"/>
                            <a:cs typeface="Calibri" panose="020F0502020204030204"/>
                          </a:rPr>
                          <m:t>2</m:t>
                        </m:r>
                      </m:sup>
                    </m:sSup>
                  </m:oMath>
                </a14:m>
                <a:r>
                  <a:rPr lang="en-US" sz="2400" dirty="0">
                    <a:cs typeface="Calibri" panose="020F0502020204030204"/>
                  </a:rPr>
                  <a:t>, so should be able to find y-coordinates of the points</a:t>
                </a:r>
              </a:p>
              <a:p>
                <a:pPr marL="342900" indent="-342900">
                  <a:buFont typeface="Arial" panose="020B0604020202020204" pitchFamily="34" charset="0"/>
                  <a:buChar char="•"/>
                </a:pPr>
                <a:r>
                  <a:rPr lang="en-US" sz="2400" dirty="0">
                    <a:cs typeface="Calibri" panose="020F0502020204030204"/>
                  </a:rPr>
                  <a:t>Seemingly contradicting conclusion, that there are “no points” with vertical tangent lines</a:t>
                </a:r>
              </a:p>
              <a:p>
                <a:pPr marL="342900" indent="-342900">
                  <a:buFont typeface="Arial" panose="020B0604020202020204" pitchFamily="34" charset="0"/>
                  <a:buChar char="•"/>
                </a:pPr>
                <a:r>
                  <a:rPr lang="en-US" sz="2400" dirty="0">
                    <a:cs typeface="Calibri" panose="020F0502020204030204"/>
                  </a:rPr>
                  <a:t>Some confusion on x-coordinates vs. y-coordinates</a:t>
                </a:r>
              </a:p>
            </p:txBody>
          </p:sp>
        </mc:Choice>
        <mc:Fallback xmlns="">
          <p:sp>
            <p:nvSpPr>
              <p:cNvPr id="5" name="Text Placeholder 2">
                <a:extLst>
                  <a:ext uri="{FF2B5EF4-FFF2-40B4-BE49-F238E27FC236}">
                    <a16:creationId xmlns:a16="http://schemas.microsoft.com/office/drawing/2014/main" id="{31FD7921-2283-9689-0DC8-C43943D1391D}"/>
                  </a:ext>
                </a:extLst>
              </p:cNvPr>
              <p:cNvSpPr txBox="1">
                <a:spLocks noRot="1" noChangeAspect="1" noMove="1" noResize="1" noEditPoints="1" noAdjustHandles="1" noChangeArrowheads="1" noChangeShapeType="1" noTextEdit="1"/>
              </p:cNvSpPr>
              <p:nvPr/>
            </p:nvSpPr>
            <p:spPr>
              <a:xfrm>
                <a:off x="6619396" y="1817427"/>
                <a:ext cx="4410269" cy="4362734"/>
              </a:xfrm>
              <a:prstGeom prst="rect">
                <a:avLst/>
              </a:prstGeom>
              <a:blipFill>
                <a:blip r:embed="rId3"/>
                <a:stretch>
                  <a:fillRect l="-1936" t="-2374" r="-2905"/>
                </a:stretch>
              </a:blipFill>
            </p:spPr>
            <p:txBody>
              <a:bodyPr/>
              <a:lstStyle/>
              <a:p>
                <a:r>
                  <a:rPr lang="en-US">
                    <a:noFill/>
                  </a:rPr>
                  <a:t> </a:t>
                </a:r>
              </a:p>
            </p:txBody>
          </p:sp>
        </mc:Fallback>
      </mc:AlternateContent>
    </p:spTree>
    <p:extLst>
      <p:ext uri="{BB962C8B-B14F-4D97-AF65-F5344CB8AC3E}">
        <p14:creationId xmlns:p14="http://schemas.microsoft.com/office/powerpoint/2010/main" val="3156038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A4458-A4C6-15B8-9FB4-C9073429DD82}"/>
              </a:ext>
            </a:extLst>
          </p:cNvPr>
          <p:cNvPicPr>
            <a:picLocks noChangeAspect="1"/>
          </p:cNvPicPr>
          <p:nvPr/>
        </p:nvPicPr>
        <p:blipFill>
          <a:blip r:embed="rId2"/>
          <a:stretch>
            <a:fillRect/>
          </a:stretch>
        </p:blipFill>
        <p:spPr>
          <a:xfrm>
            <a:off x="248863" y="1509570"/>
            <a:ext cx="11694274" cy="4176527"/>
          </a:xfrm>
          <a:prstGeom prst="rect">
            <a:avLst/>
          </a:prstGeom>
        </p:spPr>
      </p:pic>
      <p:sp>
        <p:nvSpPr>
          <p:cNvPr id="5" name="Title 4">
            <a:extLst>
              <a:ext uri="{FF2B5EF4-FFF2-40B4-BE49-F238E27FC236}">
                <a16:creationId xmlns:a16="http://schemas.microsoft.com/office/drawing/2014/main" id="{06D84E4A-C4C9-C62B-A99B-0B1F62FD57E5}"/>
              </a:ext>
            </a:extLst>
          </p:cNvPr>
          <p:cNvSpPr txBox="1">
            <a:spLocks/>
          </p:cNvSpPr>
          <p:nvPr/>
        </p:nvSpPr>
        <p:spPr>
          <a:xfrm>
            <a:off x="838200" y="395151"/>
            <a:ext cx="10515600" cy="878459"/>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SMMP Rubric</a:t>
            </a:r>
          </a:p>
        </p:txBody>
      </p:sp>
    </p:spTree>
    <p:extLst>
      <p:ext uri="{BB962C8B-B14F-4D97-AF65-F5344CB8AC3E}">
        <p14:creationId xmlns:p14="http://schemas.microsoft.com/office/powerpoint/2010/main" val="199885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A4C02BD8-EAB2-1FCE-135D-664D98CC201C}"/>
              </a:ext>
            </a:extLst>
          </p:cNvPr>
          <p:cNvSpPr txBox="1">
            <a:spLocks/>
          </p:cNvSpPr>
          <p:nvPr/>
        </p:nvSpPr>
        <p:spPr>
          <a:xfrm>
            <a:off x="838200" y="395151"/>
            <a:ext cx="10515600" cy="878459"/>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SMMP Rubric</a:t>
            </a:r>
          </a:p>
        </p:txBody>
      </p:sp>
      <p:pic>
        <p:nvPicPr>
          <p:cNvPr id="4" name="Picture 3">
            <a:extLst>
              <a:ext uri="{FF2B5EF4-FFF2-40B4-BE49-F238E27FC236}">
                <a16:creationId xmlns:a16="http://schemas.microsoft.com/office/drawing/2014/main" id="{BB0301F9-B121-48A6-D165-690EFEE07C16}"/>
              </a:ext>
            </a:extLst>
          </p:cNvPr>
          <p:cNvPicPr>
            <a:picLocks noChangeAspect="1"/>
          </p:cNvPicPr>
          <p:nvPr/>
        </p:nvPicPr>
        <p:blipFill>
          <a:blip r:embed="rId2"/>
          <a:stretch>
            <a:fillRect/>
          </a:stretch>
        </p:blipFill>
        <p:spPr>
          <a:xfrm>
            <a:off x="5129049" y="252228"/>
            <a:ext cx="6506028" cy="6353543"/>
          </a:xfrm>
          <a:prstGeom prst="rect">
            <a:avLst/>
          </a:prstGeom>
        </p:spPr>
      </p:pic>
    </p:spTree>
    <p:extLst>
      <p:ext uri="{BB962C8B-B14F-4D97-AF65-F5344CB8AC3E}">
        <p14:creationId xmlns:p14="http://schemas.microsoft.com/office/powerpoint/2010/main" val="2721046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994CD57-DA5F-3EB0-54E0-90138AE468EF}"/>
              </a:ext>
            </a:extLst>
          </p:cNvPr>
          <p:cNvSpPr txBox="1">
            <a:spLocks/>
          </p:cNvSpPr>
          <p:nvPr/>
        </p:nvSpPr>
        <p:spPr>
          <a:xfrm>
            <a:off x="838200" y="395151"/>
            <a:ext cx="10515600" cy="878459"/>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SMMP Rubric</a:t>
            </a:r>
          </a:p>
        </p:txBody>
      </p:sp>
      <p:pic>
        <p:nvPicPr>
          <p:cNvPr id="4" name="Picture 3">
            <a:extLst>
              <a:ext uri="{FF2B5EF4-FFF2-40B4-BE49-F238E27FC236}">
                <a16:creationId xmlns:a16="http://schemas.microsoft.com/office/drawing/2014/main" id="{4D8E6499-B323-C5B3-4767-9A56D8ECFF65}"/>
              </a:ext>
            </a:extLst>
          </p:cNvPr>
          <p:cNvPicPr>
            <a:picLocks noChangeAspect="1"/>
          </p:cNvPicPr>
          <p:nvPr/>
        </p:nvPicPr>
        <p:blipFill>
          <a:blip r:embed="rId2"/>
          <a:stretch>
            <a:fillRect/>
          </a:stretch>
        </p:blipFill>
        <p:spPr>
          <a:xfrm>
            <a:off x="1059029" y="1486462"/>
            <a:ext cx="10073942" cy="4881794"/>
          </a:xfrm>
          <a:prstGeom prst="rect">
            <a:avLst/>
          </a:prstGeom>
        </p:spPr>
      </p:pic>
      <p:sp>
        <p:nvSpPr>
          <p:cNvPr id="5" name="TextBox 4">
            <a:extLst>
              <a:ext uri="{FF2B5EF4-FFF2-40B4-BE49-F238E27FC236}">
                <a16:creationId xmlns:a16="http://schemas.microsoft.com/office/drawing/2014/main" id="{DB87FC76-B12D-7A1A-2C57-B8C929FC2FDB}"/>
              </a:ext>
            </a:extLst>
          </p:cNvPr>
          <p:cNvSpPr txBox="1"/>
          <p:nvPr/>
        </p:nvSpPr>
        <p:spPr>
          <a:xfrm>
            <a:off x="632651" y="1389917"/>
            <a:ext cx="852755" cy="461665"/>
          </a:xfrm>
          <a:prstGeom prst="rect">
            <a:avLst/>
          </a:prstGeom>
          <a:noFill/>
        </p:spPr>
        <p:txBody>
          <a:bodyPr wrap="square" rtlCol="0">
            <a:spAutoFit/>
          </a:bodyPr>
          <a:lstStyle/>
          <a:p>
            <a:r>
              <a:rPr lang="en-US" sz="2400" b="1" dirty="0"/>
              <a:t>4</a:t>
            </a:r>
          </a:p>
        </p:txBody>
      </p:sp>
    </p:spTree>
    <p:extLst>
      <p:ext uri="{BB962C8B-B14F-4D97-AF65-F5344CB8AC3E}">
        <p14:creationId xmlns:p14="http://schemas.microsoft.com/office/powerpoint/2010/main" val="1565595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994CD57-DA5F-3EB0-54E0-90138AE468EF}"/>
              </a:ext>
            </a:extLst>
          </p:cNvPr>
          <p:cNvSpPr txBox="1">
            <a:spLocks/>
          </p:cNvSpPr>
          <p:nvPr/>
        </p:nvSpPr>
        <p:spPr>
          <a:xfrm>
            <a:off x="838200" y="395151"/>
            <a:ext cx="10515600" cy="878459"/>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Exam Rubric</a:t>
            </a:r>
          </a:p>
        </p:txBody>
      </p:sp>
      <p:pic>
        <p:nvPicPr>
          <p:cNvPr id="6" name="Picture 5">
            <a:extLst>
              <a:ext uri="{FF2B5EF4-FFF2-40B4-BE49-F238E27FC236}">
                <a16:creationId xmlns:a16="http://schemas.microsoft.com/office/drawing/2014/main" id="{7348AEF0-8D42-384B-DB78-331D18CC3DDF}"/>
              </a:ext>
            </a:extLst>
          </p:cNvPr>
          <p:cNvPicPr>
            <a:picLocks noChangeAspect="1"/>
          </p:cNvPicPr>
          <p:nvPr/>
        </p:nvPicPr>
        <p:blipFill>
          <a:blip r:embed="rId2"/>
          <a:stretch>
            <a:fillRect/>
          </a:stretch>
        </p:blipFill>
        <p:spPr>
          <a:xfrm>
            <a:off x="4256690" y="143362"/>
            <a:ext cx="7485342" cy="6714638"/>
          </a:xfrm>
          <a:prstGeom prst="rect">
            <a:avLst/>
          </a:prstGeom>
        </p:spPr>
      </p:pic>
    </p:spTree>
    <p:extLst>
      <p:ext uri="{BB962C8B-B14F-4D97-AF65-F5344CB8AC3E}">
        <p14:creationId xmlns:p14="http://schemas.microsoft.com/office/powerpoint/2010/main" val="235382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Why focus on Implicit Differentiation?</a:t>
            </a:r>
          </a:p>
        </p:txBody>
      </p:sp>
      <p:graphicFrame>
        <p:nvGraphicFramePr>
          <p:cNvPr id="2" name="Diagram 1">
            <a:extLst>
              <a:ext uri="{FF2B5EF4-FFF2-40B4-BE49-F238E27FC236}">
                <a16:creationId xmlns:a16="http://schemas.microsoft.com/office/drawing/2014/main" id="{9D680D8F-A2A2-AAC9-6717-F973A01B166C}"/>
              </a:ext>
            </a:extLst>
          </p:cNvPr>
          <p:cNvGraphicFramePr/>
          <p:nvPr>
            <p:extLst>
              <p:ext uri="{D42A27DB-BD31-4B8C-83A1-F6EECF244321}">
                <p14:modId xmlns:p14="http://schemas.microsoft.com/office/powerpoint/2010/main" val="3494743801"/>
              </p:ext>
            </p:extLst>
          </p:nvPr>
        </p:nvGraphicFramePr>
        <p:xfrm>
          <a:off x="943303" y="1748961"/>
          <a:ext cx="9631018" cy="4545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0727202"/>
      </p:ext>
    </p:extLst>
  </p:cSld>
  <p:clrMapOvr>
    <a:masterClrMapping/>
  </p:clrMapOvr>
  <mc:AlternateContent xmlns:mc="http://schemas.openxmlformats.org/markup-compatibility/2006" xmlns:p14="http://schemas.microsoft.com/office/powerpoint/2010/main">
    <mc:Choice Requires="p14">
      <p:transition spd="slow" p14:dur="2000" advTm="43585"/>
    </mc:Choice>
    <mc:Fallback xmlns="">
      <p:transition spd="slow" advTm="435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The Unique Context of Our Study</a:t>
            </a:r>
          </a:p>
        </p:txBody>
      </p:sp>
      <p:graphicFrame>
        <p:nvGraphicFramePr>
          <p:cNvPr id="2" name="Diagram 1">
            <a:extLst>
              <a:ext uri="{FF2B5EF4-FFF2-40B4-BE49-F238E27FC236}">
                <a16:creationId xmlns:a16="http://schemas.microsoft.com/office/drawing/2014/main" id="{D41EACFE-9650-A2D2-8879-CA8036D6EDF7}"/>
              </a:ext>
            </a:extLst>
          </p:cNvPr>
          <p:cNvGraphicFramePr/>
          <p:nvPr>
            <p:extLst>
              <p:ext uri="{D42A27DB-BD31-4B8C-83A1-F6EECF244321}">
                <p14:modId xmlns:p14="http://schemas.microsoft.com/office/powerpoint/2010/main" val="2338361206"/>
              </p:ext>
            </p:extLst>
          </p:nvPr>
        </p:nvGraphicFramePr>
        <p:xfrm>
          <a:off x="1428750" y="1733550"/>
          <a:ext cx="9099550" cy="4823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5879432"/>
      </p:ext>
    </p:extLst>
  </p:cSld>
  <p:clrMapOvr>
    <a:masterClrMapping/>
  </p:clrMapOvr>
  <mc:AlternateContent xmlns:mc="http://schemas.openxmlformats.org/markup-compatibility/2006" xmlns:p14="http://schemas.microsoft.com/office/powerpoint/2010/main">
    <mc:Choice Requires="p14">
      <p:transition spd="slow" p14:dur="2000" advTm="20498"/>
    </mc:Choice>
    <mc:Fallback xmlns="">
      <p:transition spd="slow" advTm="2049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p:txBody>
          <a:bodyPr/>
          <a:lstStyle/>
          <a:p>
            <a:r>
              <a:rPr lang="en-US" dirty="0"/>
              <a:t>Research question</a:t>
            </a:r>
          </a:p>
        </p:txBody>
      </p:sp>
      <p:sp>
        <p:nvSpPr>
          <p:cNvPr id="3" name="TextBox 2">
            <a:extLst>
              <a:ext uri="{FF2B5EF4-FFF2-40B4-BE49-F238E27FC236}">
                <a16:creationId xmlns:a16="http://schemas.microsoft.com/office/drawing/2014/main" id="{49D8C2E4-99EF-626B-3070-4F4F2B33C988}"/>
              </a:ext>
            </a:extLst>
          </p:cNvPr>
          <p:cNvSpPr txBox="1"/>
          <p:nvPr/>
        </p:nvSpPr>
        <p:spPr>
          <a:xfrm>
            <a:off x="996593" y="1715784"/>
            <a:ext cx="10515600" cy="1569660"/>
          </a:xfrm>
          <a:prstGeom prst="rect">
            <a:avLst/>
          </a:prstGeom>
          <a:noFill/>
        </p:spPr>
        <p:txBody>
          <a:bodyPr wrap="square" lIns="91440" tIns="45720" rIns="91440" bIns="45720" rtlCol="0" anchor="t">
            <a:spAutoFit/>
          </a:bodyPr>
          <a:lstStyle/>
          <a:p>
            <a:pPr>
              <a:spcBef>
                <a:spcPts val="600"/>
              </a:spcBef>
              <a:spcAft>
                <a:spcPts val="600"/>
              </a:spcAft>
            </a:pPr>
            <a:r>
              <a:rPr lang="en-US" sz="3200" dirty="0"/>
              <a:t>What aspects of understanding of implicit differentiation can be observed in students’ written responses to an implicit differentiation SMMP activity and the related Exam question? </a:t>
            </a:r>
          </a:p>
        </p:txBody>
      </p:sp>
      <p:pic>
        <p:nvPicPr>
          <p:cNvPr id="4" name="Graphic 3" descr="Questions with solid fill">
            <a:extLst>
              <a:ext uri="{FF2B5EF4-FFF2-40B4-BE49-F238E27FC236}">
                <a16:creationId xmlns:a16="http://schemas.microsoft.com/office/drawing/2014/main" id="{252F7F19-6EAF-EE34-560E-0FB992A3D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7696" y="289309"/>
            <a:ext cx="914400" cy="914400"/>
          </a:xfrm>
          <a:prstGeom prst="rect">
            <a:avLst/>
          </a:prstGeom>
        </p:spPr>
      </p:pic>
    </p:spTree>
    <p:extLst>
      <p:ext uri="{BB962C8B-B14F-4D97-AF65-F5344CB8AC3E}">
        <p14:creationId xmlns:p14="http://schemas.microsoft.com/office/powerpoint/2010/main" val="1358613315"/>
      </p:ext>
    </p:extLst>
  </p:cSld>
  <p:clrMapOvr>
    <a:masterClrMapping/>
  </p:clrMapOvr>
  <mc:AlternateContent xmlns:mc="http://schemas.openxmlformats.org/markup-compatibility/2006" xmlns:p14="http://schemas.microsoft.com/office/powerpoint/2010/main">
    <mc:Choice Requires="p14">
      <p:transition spd="slow" p14:dur="2000" advTm="10404"/>
    </mc:Choice>
    <mc:Fallback xmlns="">
      <p:transition spd="slow" advTm="104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409D-1047-C23C-9348-7A1AC732D43A}"/>
              </a:ext>
            </a:extLst>
          </p:cNvPr>
          <p:cNvSpPr>
            <a:spLocks noGrp="1"/>
          </p:cNvSpPr>
          <p:nvPr>
            <p:ph type="title"/>
          </p:nvPr>
        </p:nvSpPr>
        <p:spPr>
          <a:xfrm>
            <a:off x="1528633" y="3429000"/>
            <a:ext cx="4991101" cy="700087"/>
          </a:xfrm>
        </p:spPr>
        <p:txBody>
          <a:bodyPr/>
          <a:lstStyle/>
          <a:p>
            <a:r>
              <a:rPr lang="en-US" dirty="0">
                <a:effectLst/>
                <a:latin typeface="Helvetica" pitchFamily="2" charset="0"/>
              </a:rPr>
              <a:t>Methods</a:t>
            </a:r>
            <a:endParaRPr lang="en-US" dirty="0"/>
          </a:p>
        </p:txBody>
      </p:sp>
      <p:pic>
        <p:nvPicPr>
          <p:cNvPr id="6" name="Picture Placeholder 5" descr="Gears with solid fill">
            <a:extLst>
              <a:ext uri="{FF2B5EF4-FFF2-40B4-BE49-F238E27FC236}">
                <a16:creationId xmlns:a16="http://schemas.microsoft.com/office/drawing/2014/main" id="{53A368AA-D6A9-CB1C-A201-77FC9E621C1E}"/>
              </a:ext>
            </a:extLst>
          </p:cNvPr>
          <p:cNvPicPr>
            <a:picLocks noGrp="1" noChangeAspect="1"/>
          </p:cNvPicPr>
          <p:nvPr>
            <p:ph type="pic" sz="quarter" idx="11"/>
          </p:nvPr>
        </p:nvPicPr>
        <p:blipFill>
          <a:blip r:embed="rId2">
            <a:extLst>
              <a:ext uri="{96DAC541-7B7A-43D3-8B79-37D633B846F1}">
                <asvg:svgBlip xmlns:asvg="http://schemas.microsoft.com/office/drawing/2016/SVG/main" r:embed="rId3"/>
              </a:ext>
            </a:extLst>
          </a:blip>
          <a:srcRect l="8194" r="8194"/>
          <a:stretch>
            <a:fillRect/>
          </a:stretch>
        </p:blipFill>
        <p:spPr>
          <a:xfrm>
            <a:off x="6729941" y="1348143"/>
            <a:ext cx="4650356" cy="5561887"/>
          </a:xfrm>
        </p:spPr>
      </p:pic>
    </p:spTree>
    <p:extLst>
      <p:ext uri="{BB962C8B-B14F-4D97-AF65-F5344CB8AC3E}">
        <p14:creationId xmlns:p14="http://schemas.microsoft.com/office/powerpoint/2010/main" val="2977263209"/>
      </p:ext>
    </p:extLst>
  </p:cSld>
  <p:clrMapOvr>
    <a:masterClrMapping/>
  </p:clrMapOvr>
  <mc:AlternateContent xmlns:mc="http://schemas.openxmlformats.org/markup-compatibility/2006" xmlns:p14="http://schemas.microsoft.com/office/powerpoint/2010/main">
    <mc:Choice Requires="p14">
      <p:transition spd="slow" p14:dur="2000" advTm="3940"/>
    </mc:Choice>
    <mc:Fallback xmlns="">
      <p:transition spd="slow" advTm="394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5148A4-BEE0-C1A6-D092-17F059B2145F}"/>
              </a:ext>
            </a:extLst>
          </p:cNvPr>
          <p:cNvSpPr txBox="1">
            <a:spLocks/>
          </p:cNvSpPr>
          <p:nvPr/>
        </p:nvSpPr>
        <p:spPr>
          <a:xfrm>
            <a:off x="154466" y="254723"/>
            <a:ext cx="3545175" cy="26447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13591"/>
                </a:solidFill>
                <a:latin typeface="Source Sans Pro" panose="020B0503030403020204" pitchFamily="34" charset="77"/>
              </a:rPr>
              <a:t>Implicit Differentiation Worksheet (SMMP)</a:t>
            </a:r>
          </a:p>
        </p:txBody>
      </p:sp>
      <p:pic>
        <p:nvPicPr>
          <p:cNvPr id="2" name="Picture 1">
            <a:extLst>
              <a:ext uri="{FF2B5EF4-FFF2-40B4-BE49-F238E27FC236}">
                <a16:creationId xmlns:a16="http://schemas.microsoft.com/office/drawing/2014/main" id="{3FB662E9-6DE4-228A-0F76-186A94F50245}"/>
              </a:ext>
            </a:extLst>
          </p:cNvPr>
          <p:cNvPicPr>
            <a:picLocks noChangeAspect="1"/>
          </p:cNvPicPr>
          <p:nvPr/>
        </p:nvPicPr>
        <p:blipFill>
          <a:blip r:embed="rId3"/>
          <a:stretch>
            <a:fillRect/>
          </a:stretch>
        </p:blipFill>
        <p:spPr>
          <a:xfrm>
            <a:off x="3689769" y="203490"/>
            <a:ext cx="8347765" cy="6451019"/>
          </a:xfrm>
          <a:prstGeom prst="rect">
            <a:avLst/>
          </a:prstGeom>
        </p:spPr>
      </p:pic>
    </p:spTree>
    <p:extLst>
      <p:ext uri="{BB962C8B-B14F-4D97-AF65-F5344CB8AC3E}">
        <p14:creationId xmlns:p14="http://schemas.microsoft.com/office/powerpoint/2010/main" val="1183346338"/>
      </p:ext>
    </p:extLst>
  </p:cSld>
  <p:clrMapOvr>
    <a:masterClrMapping/>
  </p:clrMapOvr>
  <mc:AlternateContent xmlns:mc="http://schemas.openxmlformats.org/markup-compatibility/2006" xmlns:p14="http://schemas.microsoft.com/office/powerpoint/2010/main">
    <mc:Choice Requires="p14">
      <p:transition spd="slow" p14:dur="2000" advTm="36525"/>
    </mc:Choice>
    <mc:Fallback xmlns="">
      <p:transition spd="slow" advTm="3652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54B78-762B-4F84-A246-18E5D07EC061}"/>
              </a:ext>
            </a:extLst>
          </p:cNvPr>
          <p:cNvSpPr>
            <a:spLocks noGrp="1"/>
          </p:cNvSpPr>
          <p:nvPr>
            <p:ph type="title"/>
          </p:nvPr>
        </p:nvSpPr>
        <p:spPr>
          <a:xfrm>
            <a:off x="304800" y="563317"/>
            <a:ext cx="11676993" cy="878459"/>
          </a:xfrm>
        </p:spPr>
        <p:txBody>
          <a:bodyPr/>
          <a:lstStyle/>
          <a:p>
            <a:r>
              <a:rPr lang="fr-FR" dirty="0"/>
              <a:t>Implicit Differentiation Exam Question (Exam)</a:t>
            </a:r>
          </a:p>
        </p:txBody>
      </p:sp>
      <p:pic>
        <p:nvPicPr>
          <p:cNvPr id="4" name="Picture 3">
            <a:extLst>
              <a:ext uri="{FF2B5EF4-FFF2-40B4-BE49-F238E27FC236}">
                <a16:creationId xmlns:a16="http://schemas.microsoft.com/office/drawing/2014/main" id="{C17D48E0-77D0-F173-D28F-E3E268D8F8A6}"/>
              </a:ext>
            </a:extLst>
          </p:cNvPr>
          <p:cNvPicPr>
            <a:picLocks noChangeAspect="1"/>
          </p:cNvPicPr>
          <p:nvPr/>
        </p:nvPicPr>
        <p:blipFill>
          <a:blip r:embed="rId3"/>
          <a:stretch>
            <a:fillRect/>
          </a:stretch>
        </p:blipFill>
        <p:spPr>
          <a:xfrm>
            <a:off x="145000" y="1643700"/>
            <a:ext cx="11902000" cy="3570599"/>
          </a:xfrm>
          <a:prstGeom prst="rect">
            <a:avLst/>
          </a:prstGeom>
        </p:spPr>
      </p:pic>
    </p:spTree>
    <p:extLst>
      <p:ext uri="{BB962C8B-B14F-4D97-AF65-F5344CB8AC3E}">
        <p14:creationId xmlns:p14="http://schemas.microsoft.com/office/powerpoint/2010/main" val="1411294520"/>
      </p:ext>
    </p:extLst>
  </p:cSld>
  <p:clrMapOvr>
    <a:masterClrMapping/>
  </p:clrMapOvr>
  <mc:AlternateContent xmlns:mc="http://schemas.openxmlformats.org/markup-compatibility/2006" xmlns:p14="http://schemas.microsoft.com/office/powerpoint/2010/main">
    <mc:Choice Requires="p14">
      <p:transition spd="slow" p14:dur="2000" advTm="25501"/>
    </mc:Choice>
    <mc:Fallback xmlns="">
      <p:transition spd="slow" advTm="25501"/>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d0fdf28-8f45-4f8a-b220-73d513ab8765" xsi:nil="true"/>
    <lcf76f155ced4ddcb4097134ff3c332f xmlns="2cf95f00-ec44-4ca7-a58f-4f1d33386ee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BD731CB77774698A8C30EE067BAF7" ma:contentTypeVersion="15" ma:contentTypeDescription="Create a new document." ma:contentTypeScope="" ma:versionID="a4cfaf37fd24f9babcb50c81e976132c">
  <xsd:schema xmlns:xsd="http://www.w3.org/2001/XMLSchema" xmlns:xs="http://www.w3.org/2001/XMLSchema" xmlns:p="http://schemas.microsoft.com/office/2006/metadata/properties" xmlns:ns2="2cf95f00-ec44-4ca7-a58f-4f1d33386ee7" xmlns:ns3="5d0fdf28-8f45-4f8a-b220-73d513ab8765" targetNamespace="http://schemas.microsoft.com/office/2006/metadata/properties" ma:root="true" ma:fieldsID="005a57123558fb34f374fe6a57f1b640" ns2:_="" ns3:_="">
    <xsd:import namespace="2cf95f00-ec44-4ca7-a58f-4f1d33386ee7"/>
    <xsd:import namespace="5d0fdf28-8f45-4f8a-b220-73d513ab87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f95f00-ec44-4ca7-a58f-4f1d33386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0fdf28-8f45-4f8a-b220-73d513ab87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55e2255-a9ed-4b9e-a5ad-65611bae2964}" ma:internalName="TaxCatchAll" ma:showField="CatchAllData" ma:web="5d0fdf28-8f45-4f8a-b220-73d513ab87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69E3E7-7309-47AD-B546-4EC7526490F0}">
  <ds:schemaRef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 ds:uri="2cf95f00-ec44-4ca7-a58f-4f1d33386ee7"/>
    <ds:schemaRef ds:uri="http://purl.org/dc/terms/"/>
    <ds:schemaRef ds:uri="http://schemas.microsoft.com/office/infopath/2007/PartnerControls"/>
    <ds:schemaRef ds:uri="http://schemas.microsoft.com/office/2006/documentManagement/types"/>
    <ds:schemaRef ds:uri="5d0fdf28-8f45-4f8a-b220-73d513ab8765"/>
  </ds:schemaRefs>
</ds:datastoreItem>
</file>

<file path=customXml/itemProps2.xml><?xml version="1.0" encoding="utf-8"?>
<ds:datastoreItem xmlns:ds="http://schemas.openxmlformats.org/officeDocument/2006/customXml" ds:itemID="{7EE3E5D4-615D-45AA-B865-DD4DF7F92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f95f00-ec44-4ca7-a58f-4f1d33386ee7"/>
    <ds:schemaRef ds:uri="5d0fdf28-8f45-4f8a-b220-73d513ab87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92CFD8-0CC6-4048-A954-8BC2504BB1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6099</TotalTime>
  <Words>3289</Words>
  <Application>Microsoft Office PowerPoint</Application>
  <PresentationFormat>Widescreen</PresentationFormat>
  <Paragraphs>361</Paragraphs>
  <Slides>37</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Arial</vt:lpstr>
      <vt:lpstr>Calibri</vt:lpstr>
      <vt:lpstr>Calibri Light</vt:lpstr>
      <vt:lpstr>Cambria Math</vt:lpstr>
      <vt:lpstr>Helvetica</vt:lpstr>
      <vt:lpstr>Segoe UI</vt:lpstr>
      <vt:lpstr>Source Sans Pro</vt:lpstr>
      <vt:lpstr>Source Sans Pro Light</vt:lpstr>
      <vt:lpstr>Times New Roman</vt:lpstr>
      <vt:lpstr>Wingdings</vt:lpstr>
      <vt:lpstr>Office Theme</vt:lpstr>
      <vt:lpstr>1_Custom Design</vt:lpstr>
      <vt:lpstr>Calculus I Students’ Understanding of Implicit Differentiation</vt:lpstr>
      <vt:lpstr>Context of the Project</vt:lpstr>
      <vt:lpstr>Reform Efforts in Calculus 1 Recitations</vt:lpstr>
      <vt:lpstr>Why focus on Implicit Differentiation?</vt:lpstr>
      <vt:lpstr>The Unique Context of Our Study</vt:lpstr>
      <vt:lpstr>Research question</vt:lpstr>
      <vt:lpstr>Methods</vt:lpstr>
      <vt:lpstr>PowerPoint Presentation</vt:lpstr>
      <vt:lpstr>Implicit Differentiation Exam Question (Exam)</vt:lpstr>
      <vt:lpstr>PowerPoint Presentation</vt:lpstr>
      <vt:lpstr>Data Analysis</vt:lpstr>
      <vt:lpstr>Coding Decisions</vt:lpstr>
      <vt:lpstr>Results</vt:lpstr>
      <vt:lpstr>Research Question</vt:lpstr>
      <vt:lpstr>ImDKC Goals Achievement</vt:lpstr>
      <vt:lpstr>ImDKC Goals Achievement</vt:lpstr>
      <vt:lpstr>ImDKC Goals Achievement</vt:lpstr>
      <vt:lpstr>ImDKC Goals Achievement</vt:lpstr>
      <vt:lpstr>Summary of Results</vt:lpstr>
      <vt:lpstr>Discussion &amp; Conclusions</vt:lpstr>
      <vt:lpstr>Further Research</vt:lpstr>
      <vt:lpstr>References</vt:lpstr>
      <vt:lpstr>Thank you!</vt:lpstr>
      <vt:lpstr>Implicit Differentiation Difficulties</vt:lpstr>
      <vt:lpstr>Implicit Differentiation Tools</vt:lpstr>
      <vt:lpstr>Implicit Differentiation Intervention Studies</vt:lpstr>
      <vt:lpstr>Coding Rubric Example</vt:lpstr>
      <vt:lpstr>Coding Student Work - Example</vt:lpstr>
      <vt:lpstr>Coding Student Work - Example</vt:lpstr>
      <vt:lpstr>Coding Student Work - Example</vt:lpstr>
      <vt:lpstr>Coding Student Work - Example</vt:lpstr>
      <vt:lpstr>Difficulties with G_VT</vt:lpstr>
      <vt:lpstr>Difficulties with G_VT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Giesta, Pedro</dc:creator>
  <cp:lastModifiedBy>Meaghan Mahoney</cp:lastModifiedBy>
  <cp:revision>530</cp:revision>
  <dcterms:created xsi:type="dcterms:W3CDTF">2018-11-28T17:31:55Z</dcterms:created>
  <dcterms:modified xsi:type="dcterms:W3CDTF">2024-04-12T15:41:32Z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0x0101005F0BD731CB77774698A8C30EE067BAF7</vt:lpwstr>
  </property>
  <property fmtid="{D5CDD505-2E9C-101B-9397-08002B2CF9AE}" pid="3" name="MediaServiceImageTags">
    <vt:lpwstr/>
  </property>
</Properties>
</file>