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384048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13D"/>
    <a:srgbClr val="81AD00"/>
    <a:srgbClr val="F8766D"/>
    <a:srgbClr val="00BFC4"/>
    <a:srgbClr val="00BA38"/>
    <a:srgbClr val="FFF4A4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21" d="100"/>
          <a:sy n="21" d="100"/>
        </p:scale>
        <p:origin x="612" y="-17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6285233"/>
            <a:ext cx="32644080" cy="1337056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71413"/>
            <a:ext cx="28803600" cy="927226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2044700"/>
            <a:ext cx="8281035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2044700"/>
            <a:ext cx="24363045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9574541"/>
            <a:ext cx="33124140" cy="1597532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5701001"/>
            <a:ext cx="33124140" cy="840104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10223500"/>
            <a:ext cx="1632204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10223500"/>
            <a:ext cx="1632204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044708"/>
            <a:ext cx="3312414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9414513"/>
            <a:ext cx="16247028" cy="461390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4028420"/>
            <a:ext cx="16247028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9414513"/>
            <a:ext cx="16327042" cy="461390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4028420"/>
            <a:ext cx="16327042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560320"/>
            <a:ext cx="12386548" cy="89611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5529588"/>
            <a:ext cx="19442430" cy="272923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1521440"/>
            <a:ext cx="12386548" cy="2134489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560320"/>
            <a:ext cx="12386548" cy="89611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5529588"/>
            <a:ext cx="19442430" cy="272923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11521440"/>
            <a:ext cx="12386548" cy="21344893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2044708"/>
            <a:ext cx="3312414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10223500"/>
            <a:ext cx="3312414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5595568"/>
            <a:ext cx="864108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A24E-EDEB-4EE0-968F-8A34B712C1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5595568"/>
            <a:ext cx="1296162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5595568"/>
            <a:ext cx="864108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8FD5-6D07-45A2-ACE7-0715936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08E0E5-0D6A-B061-412A-2D7FAFBC160C}"/>
              </a:ext>
            </a:extLst>
          </p:cNvPr>
          <p:cNvSpPr/>
          <p:nvPr/>
        </p:nvSpPr>
        <p:spPr>
          <a:xfrm>
            <a:off x="-100198" y="-45665"/>
            <a:ext cx="38504998" cy="4942281"/>
          </a:xfrm>
          <a:prstGeom prst="rect">
            <a:avLst/>
          </a:prstGeom>
          <a:gradFill flip="none" rotWithShape="1">
            <a:gsLst>
              <a:gs pos="0">
                <a:srgbClr val="7C3D4A">
                  <a:shade val="30000"/>
                  <a:satMod val="115000"/>
                </a:srgbClr>
              </a:gs>
              <a:gs pos="50000">
                <a:srgbClr val="7C3D4A">
                  <a:shade val="67500"/>
                  <a:satMod val="115000"/>
                </a:srgbClr>
              </a:gs>
              <a:gs pos="100000">
                <a:srgbClr val="7C3D4A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18614CB-A790-FC86-404D-88B621F9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889" y="5029242"/>
            <a:ext cx="13524117" cy="12762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A05B2-5AA1-5B2C-8257-A5FF26C34BEF}"/>
              </a:ext>
            </a:extLst>
          </p:cNvPr>
          <p:cNvSpPr txBox="1"/>
          <p:nvPr/>
        </p:nvSpPr>
        <p:spPr>
          <a:xfrm>
            <a:off x="1897797" y="405014"/>
            <a:ext cx="34914006" cy="392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7999" b="1" dirty="0">
                <a:solidFill>
                  <a:prstClr val="white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Can starter fertilizers improve plant nitrogen uptake by cycling through microbial and mineral pools?</a:t>
            </a:r>
            <a:endParaRPr lang="en-US" sz="3997" b="1" dirty="0">
              <a:solidFill>
                <a:prstClr val="white"/>
              </a:solidFill>
              <a:latin typeface="Segoe UI Variable Small" pitchFamily="2" charset="0"/>
              <a:cs typeface="Segoe UI" panose="020B0502040204020203" pitchFamily="34" charset="0"/>
            </a:endParaRPr>
          </a:p>
          <a:p>
            <a:pPr algn="ctr" defTabSz="74185">
              <a:spcAft>
                <a:spcPts val="600"/>
              </a:spcAft>
              <a:defRPr/>
            </a:pPr>
            <a:r>
              <a:rPr lang="en-US" sz="4797" b="1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Manjot Kaur Rekhi</a:t>
            </a:r>
            <a:r>
              <a:rPr lang="en-US" sz="4797" b="1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1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Amanda B Daly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1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Brian Gardener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2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Marty Schmer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3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Virginia Jin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3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Serita Frey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1</a:t>
            </a:r>
            <a:r>
              <a:rPr lang="en-US" sz="4797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, A. Stuart Grandy</a:t>
            </a:r>
            <a:r>
              <a:rPr lang="en-US" sz="4797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1</a:t>
            </a:r>
            <a:endParaRPr lang="en-US" sz="3598" baseline="30000" dirty="0">
              <a:solidFill>
                <a:prstClr val="white"/>
              </a:solidFill>
              <a:latin typeface="Segoe UI Variable Small" pitchFamily="2" charset="0"/>
              <a:cs typeface="Segoe UI" panose="020B0502040204020203" pitchFamily="34" charset="0"/>
            </a:endParaRPr>
          </a:p>
          <a:p>
            <a:pPr algn="ctr" defTabSz="74185">
              <a:spcAft>
                <a:spcPts val="600"/>
              </a:spcAft>
              <a:defRPr/>
            </a:pPr>
            <a:r>
              <a:rPr lang="en-US" sz="3598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1</a:t>
            </a:r>
            <a:r>
              <a:rPr lang="en-US" sz="3598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Department of Natural Resources, University of New Hampshire, NH, USA </a:t>
            </a:r>
            <a:r>
              <a:rPr lang="en-US" sz="3598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2</a:t>
            </a:r>
            <a:r>
              <a:rPr lang="en-US" sz="3598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Ag Spectrum Company, DeWitt, IA, USA </a:t>
            </a:r>
            <a:r>
              <a:rPr lang="en-US" sz="3598" baseline="30000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3</a:t>
            </a:r>
            <a:r>
              <a:rPr lang="en-US" sz="3598" dirty="0">
                <a:solidFill>
                  <a:prstClr val="white"/>
                </a:solidFill>
                <a:latin typeface="Segoe UI Variable Small" pitchFamily="2" charset="0"/>
                <a:cs typeface="Segoe UI" panose="020B0502040204020203" pitchFamily="34" charset="0"/>
              </a:rPr>
              <a:t>USDA-ARS-AMRU Lincoln, NE, USA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BED19-513F-7135-1AB6-8B7D1CAB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01" y="272249"/>
            <a:ext cx="3414008" cy="3414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2DD88-EB3C-00AF-CD28-77CE8F085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94" r="76621" b="1"/>
          <a:stretch/>
        </p:blipFill>
        <p:spPr>
          <a:xfrm>
            <a:off x="526436" y="28762"/>
            <a:ext cx="2609169" cy="38146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F69F2E-79C9-892A-3B93-B8B73FB000BB}"/>
              </a:ext>
            </a:extLst>
          </p:cNvPr>
          <p:cNvSpPr/>
          <p:nvPr/>
        </p:nvSpPr>
        <p:spPr>
          <a:xfrm>
            <a:off x="-12189" y="5029381"/>
            <a:ext cx="14413069" cy="858628"/>
          </a:xfrm>
          <a:prstGeom prst="roundRect">
            <a:avLst/>
          </a:prstGeom>
          <a:solidFill>
            <a:srgbClr val="562932"/>
          </a:solidFill>
          <a:ln>
            <a:solidFill>
              <a:srgbClr val="56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095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Rationale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13F7E-6849-8049-590E-F9B95CB25428}"/>
              </a:ext>
            </a:extLst>
          </p:cNvPr>
          <p:cNvSpPr txBox="1"/>
          <p:nvPr/>
        </p:nvSpPr>
        <p:spPr>
          <a:xfrm>
            <a:off x="208479" y="5642772"/>
            <a:ext cx="141748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33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50% of yearly crop nitrogen (N) originates from soil organic matter pool (SOM) but it is unknown how much of SOM-N originates from fertilizers itself.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Inorganic fertilizer applications may cycle through SOM including mineral-associated organic matter (MAOM) and can have implications for fertilizer nitrogen use efficiency.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F52474-2B76-8DCB-01D7-EA7D6BD7F19D}"/>
              </a:ext>
            </a:extLst>
          </p:cNvPr>
          <p:cNvSpPr/>
          <p:nvPr/>
        </p:nvSpPr>
        <p:spPr>
          <a:xfrm>
            <a:off x="0" y="9632996"/>
            <a:ext cx="14413068" cy="848697"/>
          </a:xfrm>
          <a:prstGeom prst="roundRect">
            <a:avLst/>
          </a:prstGeom>
          <a:solidFill>
            <a:srgbClr val="562932"/>
          </a:solidFill>
          <a:ln>
            <a:solidFill>
              <a:srgbClr val="56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095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F5463-688C-0254-77D7-A0B61CCA6969}"/>
              </a:ext>
            </a:extLst>
          </p:cNvPr>
          <p:cNvSpPr/>
          <p:nvPr/>
        </p:nvSpPr>
        <p:spPr>
          <a:xfrm>
            <a:off x="121011" y="10762561"/>
            <a:ext cx="14335967" cy="29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6327" indent="-436327" defTabSz="74185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Quantify the contribution of N from starter fertilizers into different pools: whole soils, MAOM, total dissolved N (TDN), microbial biomass N (MBN), roots, and shoots at V3 and V6 stage of corn (20 and 38 Days after sowing) using </a:t>
            </a:r>
            <a:r>
              <a:rPr lang="en-US" sz="33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3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marL="436327" indent="-436327" defTabSz="74185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Determine the effect of fertilizer type, rate, and placement on crop NUE and storage and cycling in these pools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AFA49-F9FC-9819-7F41-30E8DD1147B5}"/>
              </a:ext>
            </a:extLst>
          </p:cNvPr>
          <p:cNvSpPr txBox="1"/>
          <p:nvPr/>
        </p:nvSpPr>
        <p:spPr>
          <a:xfrm>
            <a:off x="121011" y="34818966"/>
            <a:ext cx="8460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26" indent="-457126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 incubation in mesocosms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6-week incubation using agricultural soils from New Hampshire (NH) and Nebraska (Neb); starter fertilizers injected in mesocosms, 5 replicates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A49A2F-A088-9EA5-86E5-7169ABC23CDC}"/>
              </a:ext>
            </a:extLst>
          </p:cNvPr>
          <p:cNvSpPr txBox="1"/>
          <p:nvPr/>
        </p:nvSpPr>
        <p:spPr>
          <a:xfrm>
            <a:off x="16334888" y="34783491"/>
            <a:ext cx="11524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 analysis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Mesocosm experiment: Samples destructively harvested at day 14 (d14) and day 48 (d48) 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experiment: Soil cores collected from InF and Band positions, and plants harvested at V3 and V6 stages of corn; see Fig 1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Soil fractionation into MAOM (&lt;53 </a:t>
            </a:r>
            <a:r>
              <a:rPr lang="en-US" sz="2400" dirty="0">
                <a:solidFill>
                  <a:prstClr val="black"/>
                </a:solidFill>
                <a:latin typeface="Segoe UI Variable Small" pitchFamily="2" charset="0"/>
                <a:cs typeface="Times New Roman" panose="02020603050405020304" pitchFamily="18" charset="0"/>
              </a:rPr>
              <a:t>µ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m) and particulate organic matter (&gt;53 </a:t>
            </a:r>
            <a:r>
              <a:rPr lang="en-US" sz="2400" dirty="0">
                <a:solidFill>
                  <a:prstClr val="black"/>
                </a:solidFill>
                <a:latin typeface="Segoe UI Variable Small" pitchFamily="2" charset="0"/>
                <a:cs typeface="Times New Roman" panose="02020603050405020304" pitchFamily="18" charset="0"/>
              </a:rPr>
              <a:t>µ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MBN by chloroform fumigation and extraction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r>
              <a:rPr lang="en-US" sz="24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analysis and total C &amp; N of all pools performed on EA-IRMS (Stable Isotope Lab-Cornell) </a:t>
            </a:r>
          </a:p>
          <a:p>
            <a:pPr marL="436327" indent="-436327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F6F174-C6FF-FCCC-895E-137F798F8618}"/>
              </a:ext>
            </a:extLst>
          </p:cNvPr>
          <p:cNvSpPr txBox="1"/>
          <p:nvPr/>
        </p:nvSpPr>
        <p:spPr>
          <a:xfrm>
            <a:off x="14488889" y="17624837"/>
            <a:ext cx="11164953" cy="79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9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Fig. 1. Starter fertilizer applied at seeding in InF and Band position. Corn plant shown for reference, not to scale. Corn photo credit: Jeffrey Marshall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C91856-C4F2-862B-1D9B-A3D4C1C18327}"/>
              </a:ext>
            </a:extLst>
          </p:cNvPr>
          <p:cNvSpPr/>
          <p:nvPr/>
        </p:nvSpPr>
        <p:spPr>
          <a:xfrm>
            <a:off x="-32791" y="33832800"/>
            <a:ext cx="27744863" cy="772025"/>
          </a:xfrm>
          <a:prstGeom prst="roundRect">
            <a:avLst/>
          </a:prstGeom>
          <a:solidFill>
            <a:srgbClr val="562932"/>
          </a:solidFill>
          <a:ln>
            <a:solidFill>
              <a:srgbClr val="56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095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Methods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DF02DC-E887-47DF-8804-EC2E987DD65B}"/>
              </a:ext>
            </a:extLst>
          </p:cNvPr>
          <p:cNvSpPr txBox="1"/>
          <p:nvPr/>
        </p:nvSpPr>
        <p:spPr>
          <a:xfrm>
            <a:off x="357124" y="13906498"/>
            <a:ext cx="8224829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51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Treatment design: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DA07A6-EB97-FEFF-AAC2-E225AEE7365C}"/>
              </a:ext>
            </a:extLst>
          </p:cNvPr>
          <p:cNvSpPr txBox="1"/>
          <p:nvPr/>
        </p:nvSpPr>
        <p:spPr>
          <a:xfrm>
            <a:off x="357124" y="16729464"/>
            <a:ext cx="142230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5408" indent="-54540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“InF” fertilizer (“InFurrow”-commercial fertilizer containing biostimulant; Ag Spectrum, DeWitt, IA, USA) </a:t>
            </a:r>
            <a:r>
              <a:rPr lang="en-US" sz="2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applied in crop row (see fig. 1)</a:t>
            </a:r>
          </a:p>
          <a:p>
            <a:pPr marL="545408" indent="-54540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28% UAN </a:t>
            </a:r>
            <a:r>
              <a:rPr lang="en-US" sz="2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applied 4” from crop row (“band”)</a:t>
            </a:r>
          </a:p>
          <a:p>
            <a:pPr marL="545408" indent="-545408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“Both” (combination of Inf and UAN) </a:t>
            </a:r>
            <a:r>
              <a:rPr lang="en-US" sz="2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applied in respective rows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DFA504D-816A-E0E6-CD40-142683ED83D2}"/>
              </a:ext>
            </a:extLst>
          </p:cNvPr>
          <p:cNvSpPr/>
          <p:nvPr/>
        </p:nvSpPr>
        <p:spPr>
          <a:xfrm>
            <a:off x="1" y="18742471"/>
            <a:ext cx="38404799" cy="856079"/>
          </a:xfrm>
          <a:prstGeom prst="roundRect">
            <a:avLst/>
          </a:prstGeom>
          <a:solidFill>
            <a:srgbClr val="562932"/>
          </a:solidFill>
          <a:ln>
            <a:solidFill>
              <a:srgbClr val="56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095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Results and Discussion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CF9259-4C82-039A-456D-512EE5F58C6F}"/>
              </a:ext>
            </a:extLst>
          </p:cNvPr>
          <p:cNvSpPr txBox="1"/>
          <p:nvPr/>
        </p:nvSpPr>
        <p:spPr>
          <a:xfrm>
            <a:off x="28190676" y="36828313"/>
            <a:ext cx="1031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185"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project is funded by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AgSpectrum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company, DeWitt, IA, USA. Thanks to Patrick Lemis, James Lin, Jason Reyes, Alice Larson, and Parker Rice for providing lab assistance.</a:t>
            </a:r>
          </a:p>
        </p:txBody>
      </p:sp>
      <p:sp>
        <p:nvSpPr>
          <p:cNvPr id="42" name="AutoShape 2">
            <a:extLst>
              <a:ext uri="{FF2B5EF4-FFF2-40B4-BE49-F238E27FC236}">
                <a16:creationId xmlns:a16="http://schemas.microsoft.com/office/drawing/2014/main" id="{FEC8D6EA-FB33-5623-475F-D2CA79F2A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50000" y="1905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2BF555-636D-B99B-2A5E-F7DC4F122B46}"/>
              </a:ext>
            </a:extLst>
          </p:cNvPr>
          <p:cNvSpPr txBox="1"/>
          <p:nvPr/>
        </p:nvSpPr>
        <p:spPr>
          <a:xfrm>
            <a:off x="8069668" y="25772780"/>
            <a:ext cx="10966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Fig. 2.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Percent </a:t>
            </a:r>
            <a:r>
              <a:rPr lang="en-US" sz="2400" kern="0" baseline="30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 recovery of fertilizer </a:t>
            </a:r>
            <a:r>
              <a:rPr lang="en-US" sz="2400" i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of the amount applied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 d14 and 48 in Neb and NH soil incubation in different soil pools.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B2888C-CD50-B72C-5AAE-7E7624E98326}"/>
              </a:ext>
            </a:extLst>
          </p:cNvPr>
          <p:cNvSpPr txBox="1"/>
          <p:nvPr/>
        </p:nvSpPr>
        <p:spPr>
          <a:xfrm>
            <a:off x="28190676" y="35231822"/>
            <a:ext cx="10041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Future research should investigate </a:t>
            </a:r>
          </a:p>
          <a:p>
            <a:pPr marL="342857" indent="-342857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 quickly N can be remobilized from these pools</a:t>
            </a:r>
          </a:p>
          <a:p>
            <a:pPr marL="342857" indent="-342857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mechanisms driving mobilization (AMF, enzymes, etc.)</a:t>
            </a:r>
          </a:p>
          <a:p>
            <a:pPr marL="342857" indent="-342857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efficacy of these pools as both short- and longer-term reserves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C3808DA-D398-65E7-6C87-24E05FCE7DF2}"/>
              </a:ext>
            </a:extLst>
          </p:cNvPr>
          <p:cNvSpPr/>
          <p:nvPr/>
        </p:nvSpPr>
        <p:spPr>
          <a:xfrm>
            <a:off x="27871950" y="33800474"/>
            <a:ext cx="10500059" cy="804352"/>
          </a:xfrm>
          <a:prstGeom prst="roundRect">
            <a:avLst/>
          </a:prstGeom>
          <a:solidFill>
            <a:srgbClr val="562932"/>
          </a:solidFill>
          <a:ln>
            <a:solidFill>
              <a:srgbClr val="56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3997" dirty="0">
                <a:solidFill>
                  <a:prstClr val="white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Future directions and acknowledgments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A35D64-EBF7-9E99-1B7E-27D69565C4A8}"/>
              </a:ext>
            </a:extLst>
          </p:cNvPr>
          <p:cNvSpPr txBox="1"/>
          <p:nvPr/>
        </p:nvSpPr>
        <p:spPr>
          <a:xfrm>
            <a:off x="8130180" y="32823137"/>
            <a:ext cx="11438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Fig. 3.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Average percentage of fertilizer recovered in root, shoot, soil-inf and soil-band</a:t>
            </a:r>
            <a:r>
              <a:rPr lang="en-US" sz="2400" i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 V3 stage or 20 Days after sowing (DAS) in the field experiment.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51D03E8-F8C3-47E2-7E7F-6509D0415D2C}"/>
              </a:ext>
            </a:extLst>
          </p:cNvPr>
          <p:cNvSpPr txBox="1"/>
          <p:nvPr/>
        </p:nvSpPr>
        <p:spPr>
          <a:xfrm>
            <a:off x="20350895" y="32879979"/>
            <a:ext cx="9802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Fig. 5.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Percent </a:t>
            </a:r>
            <a:r>
              <a:rPr lang="en-US" sz="2400" kern="0" baseline="30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 recovery </a:t>
            </a:r>
            <a:r>
              <a:rPr lang="en-US" sz="2400" i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of amount applied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MAOM at V3 stage or 20 Days after sowing (DAS). Differences significant at p&lt;0.05.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1DA070-327F-BF8B-2F41-15E06A3A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40528"/>
              </p:ext>
            </p:extLst>
          </p:nvPr>
        </p:nvGraphicFramePr>
        <p:xfrm>
          <a:off x="279109" y="14594802"/>
          <a:ext cx="14033602" cy="19687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012439">
                  <a:extLst>
                    <a:ext uri="{9D8B030D-6E8A-4147-A177-3AD203B41FA5}">
                      <a16:colId xmlns:a16="http://schemas.microsoft.com/office/drawing/2014/main" val="3403798443"/>
                    </a:ext>
                  </a:extLst>
                </a:gridCol>
                <a:gridCol w="1367242">
                  <a:extLst>
                    <a:ext uri="{9D8B030D-6E8A-4147-A177-3AD203B41FA5}">
                      <a16:colId xmlns:a16="http://schemas.microsoft.com/office/drawing/2014/main" val="984185972"/>
                    </a:ext>
                  </a:extLst>
                </a:gridCol>
                <a:gridCol w="1342381">
                  <a:extLst>
                    <a:ext uri="{9D8B030D-6E8A-4147-A177-3AD203B41FA5}">
                      <a16:colId xmlns:a16="http://schemas.microsoft.com/office/drawing/2014/main" val="3714160261"/>
                    </a:ext>
                  </a:extLst>
                </a:gridCol>
                <a:gridCol w="1577885">
                  <a:extLst>
                    <a:ext uri="{9D8B030D-6E8A-4147-A177-3AD203B41FA5}">
                      <a16:colId xmlns:a16="http://schemas.microsoft.com/office/drawing/2014/main" val="2127973422"/>
                    </a:ext>
                  </a:extLst>
                </a:gridCol>
                <a:gridCol w="1601436">
                  <a:extLst>
                    <a:ext uri="{9D8B030D-6E8A-4147-A177-3AD203B41FA5}">
                      <a16:colId xmlns:a16="http://schemas.microsoft.com/office/drawing/2014/main" val="3826470384"/>
                    </a:ext>
                  </a:extLst>
                </a:gridCol>
                <a:gridCol w="1577885">
                  <a:extLst>
                    <a:ext uri="{9D8B030D-6E8A-4147-A177-3AD203B41FA5}">
                      <a16:colId xmlns:a16="http://schemas.microsoft.com/office/drawing/2014/main" val="691134873"/>
                    </a:ext>
                  </a:extLst>
                </a:gridCol>
                <a:gridCol w="1554334">
                  <a:extLst>
                    <a:ext uri="{9D8B030D-6E8A-4147-A177-3AD203B41FA5}">
                      <a16:colId xmlns:a16="http://schemas.microsoft.com/office/drawing/2014/main" val="2082155313"/>
                    </a:ext>
                  </a:extLst>
                </a:gridCol>
              </a:tblGrid>
              <a:tr h="79802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Fert, rate, and placement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 1x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in-row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 2x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in-row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UAN 1x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Both 1x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UAN 2x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Both 2x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02847"/>
                  </a:ext>
                </a:extLst>
              </a:tr>
              <a:tr h="45610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ppm N applied (mesocosm)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137.5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275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550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687.5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1100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1375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51683"/>
                  </a:ext>
                </a:extLst>
              </a:tr>
              <a:tr h="44265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kg N applied ha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(field)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79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148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158</a:t>
                      </a:r>
                    </a:p>
                  </a:txBody>
                  <a:tcPr marL="87284" marR="87284" marT="43642" marB="43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27005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10387819-3276-EE95-9F50-E66131A5BD18}"/>
              </a:ext>
            </a:extLst>
          </p:cNvPr>
          <p:cNvSpPr txBox="1"/>
          <p:nvPr/>
        </p:nvSpPr>
        <p:spPr>
          <a:xfrm>
            <a:off x="8687494" y="37488967"/>
            <a:ext cx="8382668" cy="114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9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fertilizer spiked with 10 at% </a:t>
            </a:r>
            <a:r>
              <a:rPr lang="en-US" sz="2291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229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</a:t>
            </a:r>
            <a:r>
              <a:rPr lang="en-US" sz="2291" baseline="-25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29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r>
              <a:rPr lang="en-US" sz="2291" baseline="-25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en-US" sz="229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track the movement of fertilizers in various pools</a:t>
            </a:r>
          </a:p>
          <a:p>
            <a:pPr>
              <a:defRPr/>
            </a:pPr>
            <a:endParaRPr lang="en-US" sz="229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Star: 6 Points 37">
            <a:extLst>
              <a:ext uri="{FF2B5EF4-FFF2-40B4-BE49-F238E27FC236}">
                <a16:creationId xmlns:a16="http://schemas.microsoft.com/office/drawing/2014/main" id="{07D0266D-57A3-0CA8-AB15-22B003B4D169}"/>
              </a:ext>
            </a:extLst>
          </p:cNvPr>
          <p:cNvSpPr/>
          <p:nvPr/>
        </p:nvSpPr>
        <p:spPr>
          <a:xfrm>
            <a:off x="7572869" y="37444083"/>
            <a:ext cx="1114625" cy="8769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aseline="30000" dirty="0">
                <a:solidFill>
                  <a:prstClr val="white"/>
                </a:solidFill>
                <a:latin typeface="Calibri" panose="020F0502020204030204"/>
              </a:rPr>
              <a:t>15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2FEFD-7707-7487-2CB1-C2504890F8ED}"/>
              </a:ext>
            </a:extLst>
          </p:cNvPr>
          <p:cNvSpPr txBox="1"/>
          <p:nvPr/>
        </p:nvSpPr>
        <p:spPr>
          <a:xfrm>
            <a:off x="121011" y="36433816"/>
            <a:ext cx="8053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26" indent="-457126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microplot study</a:t>
            </a: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study with corn replicated at NH and Neb. Starter fertilizer combinations injected 2 inches deep in the soil, tested V3 and V6 stage of corn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A57B293-1A7D-B90C-944F-558065D095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4"/>
          <a:stretch/>
        </p:blipFill>
        <p:spPr>
          <a:xfrm>
            <a:off x="7611974" y="26787693"/>
            <a:ext cx="11909622" cy="607299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DDA806-7568-201E-6066-50309E0A9C0B}"/>
              </a:ext>
            </a:extLst>
          </p:cNvPr>
          <p:cNvGraphicFramePr>
            <a:graphicFrameLocks noGrp="1"/>
          </p:cNvGraphicFramePr>
          <p:nvPr/>
        </p:nvGraphicFramePr>
        <p:xfrm>
          <a:off x="9010387" y="34780952"/>
          <a:ext cx="6399920" cy="2679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9743">
                  <a:extLst>
                    <a:ext uri="{9D8B030D-6E8A-4147-A177-3AD203B41FA5}">
                      <a16:colId xmlns:a16="http://schemas.microsoft.com/office/drawing/2014/main" val="4134503473"/>
                    </a:ext>
                  </a:extLst>
                </a:gridCol>
                <a:gridCol w="1981816">
                  <a:extLst>
                    <a:ext uri="{9D8B030D-6E8A-4147-A177-3AD203B41FA5}">
                      <a16:colId xmlns:a16="http://schemas.microsoft.com/office/drawing/2014/main" val="3666370424"/>
                    </a:ext>
                  </a:extLst>
                </a:gridCol>
                <a:gridCol w="2238361">
                  <a:extLst>
                    <a:ext uri="{9D8B030D-6E8A-4147-A177-3AD203B41FA5}">
                      <a16:colId xmlns:a16="http://schemas.microsoft.com/office/drawing/2014/main" val="1283260700"/>
                    </a:ext>
                  </a:extLst>
                </a:gridCol>
              </a:tblGrid>
              <a:tr h="450572">
                <a:tc>
                  <a:txBody>
                    <a:bodyPr/>
                    <a:lstStyle/>
                    <a:p>
                      <a:r>
                        <a:rPr lang="en-US" sz="2200" dirty="0"/>
                        <a:t>Soil properties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Neb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NH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16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1" dirty="0"/>
                        <a:t>Soil type</a:t>
                      </a:r>
                      <a:endParaRPr lang="en-US" sz="2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Silt loam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Sandy loam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41215"/>
                  </a:ext>
                </a:extLst>
              </a:tr>
              <a:tr h="450572">
                <a:tc>
                  <a:txBody>
                    <a:bodyPr/>
                    <a:lstStyle/>
                    <a:p>
                      <a:r>
                        <a:rPr lang="en-US" sz="2200" b="1" dirty="0"/>
                        <a:t>OM%</a:t>
                      </a:r>
                      <a:endParaRPr lang="en-US" sz="2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2.8±0.14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4.8±0.2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816951"/>
                  </a:ext>
                </a:extLst>
              </a:tr>
              <a:tr h="450572">
                <a:tc>
                  <a:txBody>
                    <a:bodyPr/>
                    <a:lstStyle/>
                    <a:p>
                      <a:r>
                        <a:rPr lang="en-US" sz="2200" b="1" dirty="0"/>
                        <a:t>MAOM:POM%</a:t>
                      </a:r>
                      <a:endParaRPr lang="en-US" sz="2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85:1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51:49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10290"/>
                  </a:ext>
                </a:extLst>
              </a:tr>
              <a:tr h="450572">
                <a:tc>
                  <a:txBody>
                    <a:bodyPr/>
                    <a:lstStyle/>
                    <a:p>
                      <a:r>
                        <a:rPr lang="en-US" sz="2200" b="1" dirty="0"/>
                        <a:t>pH</a:t>
                      </a:r>
                      <a:endParaRPr lang="en-US" sz="2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6.1±0.07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5.7±0.04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89"/>
                  </a:ext>
                </a:extLst>
              </a:tr>
              <a:tr h="450572">
                <a:tc>
                  <a:txBody>
                    <a:bodyPr/>
                    <a:lstStyle/>
                    <a:p>
                      <a:r>
                        <a:rPr lang="en-US" sz="2200" b="1" dirty="0"/>
                        <a:t>Cultivation</a:t>
                      </a:r>
                      <a:endParaRPr lang="en-US" sz="2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No-till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Moldboard plow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62824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EF27B1B-5AB5-5083-1A57-B9FE9113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184" y="19711719"/>
            <a:ext cx="11823827" cy="600428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60E0991-49F2-670B-D8C2-09AEAE321C23}"/>
              </a:ext>
            </a:extLst>
          </p:cNvPr>
          <p:cNvGrpSpPr/>
          <p:nvPr/>
        </p:nvGrpSpPr>
        <p:grpSpPr>
          <a:xfrm>
            <a:off x="19908199" y="26753287"/>
            <a:ext cx="11438997" cy="6065912"/>
            <a:chOff x="27841243" y="14577612"/>
            <a:chExt cx="9802957" cy="497806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09CCBD-E489-C9E8-4158-6BD78539F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41243" y="14577612"/>
              <a:ext cx="9802957" cy="497806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26495E-BA44-0886-E7D4-6E33CF799AD0}"/>
                </a:ext>
              </a:extLst>
            </p:cNvPr>
            <p:cNvSpPr txBox="1"/>
            <p:nvPr/>
          </p:nvSpPr>
          <p:spPr>
            <a:xfrm>
              <a:off x="28582246" y="17625146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D7AA27-57EB-A7AD-2A41-C1CECF4F3F67}"/>
                </a:ext>
              </a:extLst>
            </p:cNvPr>
            <p:cNvSpPr txBox="1"/>
            <p:nvPr/>
          </p:nvSpPr>
          <p:spPr>
            <a:xfrm>
              <a:off x="29896122" y="15291561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n.s.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11B5B2-C843-8D45-A208-B6F0530806C3}"/>
                </a:ext>
              </a:extLst>
            </p:cNvPr>
            <p:cNvSpPr txBox="1"/>
            <p:nvPr/>
          </p:nvSpPr>
          <p:spPr>
            <a:xfrm>
              <a:off x="32413114" y="15094546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8AAE3C-76C6-3C41-5483-4CF76EC13093}"/>
                </a:ext>
              </a:extLst>
            </p:cNvPr>
            <p:cNvSpPr txBox="1"/>
            <p:nvPr/>
          </p:nvSpPr>
          <p:spPr>
            <a:xfrm>
              <a:off x="33254383" y="15328060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E9021F-3921-A71D-2FAC-33B82DE3D794}"/>
                </a:ext>
              </a:extLst>
            </p:cNvPr>
            <p:cNvSpPr txBox="1"/>
            <p:nvPr/>
          </p:nvSpPr>
          <p:spPr>
            <a:xfrm>
              <a:off x="33806158" y="16673368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BFCF5F-D66A-8F51-23D4-63B5211C3E86}"/>
                </a:ext>
              </a:extLst>
            </p:cNvPr>
            <p:cNvSpPr txBox="1"/>
            <p:nvPr/>
          </p:nvSpPr>
          <p:spPr>
            <a:xfrm>
              <a:off x="34484651" y="16557560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EA08D4-1948-E419-953F-A8CA120FC48E}"/>
                </a:ext>
              </a:extLst>
            </p:cNvPr>
            <p:cNvSpPr txBox="1"/>
            <p:nvPr/>
          </p:nvSpPr>
          <p:spPr>
            <a:xfrm>
              <a:off x="35175124" y="16631647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C0222C4-8560-5362-61F4-507EFF9E3014}"/>
                </a:ext>
              </a:extLst>
            </p:cNvPr>
            <p:cNvSpPr txBox="1"/>
            <p:nvPr/>
          </p:nvSpPr>
          <p:spPr>
            <a:xfrm>
              <a:off x="35816320" y="16376407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45008D-606F-1351-D487-2E421FCDCA38}"/>
                </a:ext>
              </a:extLst>
            </p:cNvPr>
            <p:cNvSpPr txBox="1"/>
            <p:nvPr/>
          </p:nvSpPr>
          <p:spPr>
            <a:xfrm>
              <a:off x="29185118" y="18082691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48FC15-D05E-7222-CBFC-03D07E0A1A6C}"/>
                </a:ext>
              </a:extLst>
            </p:cNvPr>
            <p:cNvSpPr txBox="1"/>
            <p:nvPr/>
          </p:nvSpPr>
          <p:spPr>
            <a:xfrm>
              <a:off x="29786802" y="18244393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F0765A9-725E-FE9C-549B-2E634E10A1AB}"/>
                </a:ext>
              </a:extLst>
            </p:cNvPr>
            <p:cNvSpPr txBox="1"/>
            <p:nvPr/>
          </p:nvSpPr>
          <p:spPr>
            <a:xfrm>
              <a:off x="31752056" y="18267357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E0ECBB-838F-50D5-C891-F8687E3451AA}"/>
                </a:ext>
              </a:extLst>
            </p:cNvPr>
            <p:cNvSpPr txBox="1"/>
            <p:nvPr/>
          </p:nvSpPr>
          <p:spPr>
            <a:xfrm>
              <a:off x="30506588" y="18369384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D1B4237-F02C-2B5F-ABF7-0330BA31860C}"/>
                </a:ext>
              </a:extLst>
            </p:cNvPr>
            <p:cNvSpPr txBox="1"/>
            <p:nvPr/>
          </p:nvSpPr>
          <p:spPr>
            <a:xfrm>
              <a:off x="31129322" y="18331455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5924D9-271B-280D-7C71-EDCD4029FEEA}"/>
                </a:ext>
              </a:extLst>
            </p:cNvPr>
            <p:cNvSpPr txBox="1"/>
            <p:nvPr/>
          </p:nvSpPr>
          <p:spPr>
            <a:xfrm>
              <a:off x="32413114" y="17177723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326ECDF-5012-D0F7-57E3-4E86653BBFF1}"/>
                </a:ext>
              </a:extLst>
            </p:cNvPr>
            <p:cNvSpPr txBox="1"/>
            <p:nvPr/>
          </p:nvSpPr>
          <p:spPr>
            <a:xfrm>
              <a:off x="33248424" y="18104006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A39DCC-2E27-689C-E1EB-D6698869B970}"/>
                </a:ext>
              </a:extLst>
            </p:cNvPr>
            <p:cNvSpPr txBox="1"/>
            <p:nvPr/>
          </p:nvSpPr>
          <p:spPr>
            <a:xfrm>
              <a:off x="33923128" y="18765540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c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5A89392-DAE8-91F6-9142-ECDA0884F93F}"/>
                </a:ext>
              </a:extLst>
            </p:cNvPr>
            <p:cNvSpPr txBox="1"/>
            <p:nvPr/>
          </p:nvSpPr>
          <p:spPr>
            <a:xfrm>
              <a:off x="34484651" y="18700787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2ECAD12-B1F4-B567-1B7C-9028297752FD}"/>
                </a:ext>
              </a:extLst>
            </p:cNvPr>
            <p:cNvSpPr txBox="1"/>
            <p:nvPr/>
          </p:nvSpPr>
          <p:spPr>
            <a:xfrm>
              <a:off x="35157766" y="18749618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c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F8426DD-68A7-5F80-05C2-DF2F4D3C444E}"/>
                </a:ext>
              </a:extLst>
            </p:cNvPr>
            <p:cNvSpPr txBox="1"/>
            <p:nvPr/>
          </p:nvSpPr>
          <p:spPr>
            <a:xfrm>
              <a:off x="35816320" y="18739632"/>
              <a:ext cx="518615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c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0C3805F6-5CA9-CC5A-6809-889D5F33059C}"/>
              </a:ext>
            </a:extLst>
          </p:cNvPr>
          <p:cNvSpPr txBox="1"/>
          <p:nvPr/>
        </p:nvSpPr>
        <p:spPr>
          <a:xfrm>
            <a:off x="439680" y="20201046"/>
            <a:ext cx="6635931" cy="4784288"/>
          </a:xfrm>
          <a:prstGeom prst="wedgeRoundRectCallout">
            <a:avLst>
              <a:gd name="adj1" fmla="val 60679"/>
              <a:gd name="adj2" fmla="val -29201"/>
              <a:gd name="adj3" fmla="val 16667"/>
            </a:avLst>
          </a:prstGeom>
          <a:noFill/>
          <a:ln w="57150">
            <a:solidFill>
              <a:srgbClr val="7131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significant proportion of fertilizer recovered in </a:t>
            </a:r>
            <a:r>
              <a:rPr lang="en-US" sz="3400" b="1" u="sng" kern="0" dirty="0">
                <a:solidFill>
                  <a:srgbClr val="F8766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MAOM</a:t>
            </a:r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</a:t>
            </a:r>
            <a:r>
              <a:rPr lang="en-US" sz="3400" b="1" u="sng" kern="0" dirty="0">
                <a:solidFill>
                  <a:srgbClr val="00BA3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microbes</a:t>
            </a:r>
            <a:r>
              <a:rPr lang="en-US" sz="3400" b="1" kern="0" dirty="0">
                <a:solidFill>
                  <a:srgbClr val="00BA3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! </a:t>
            </a:r>
          </a:p>
          <a:p>
            <a:endParaRPr lang="en-US" sz="3300" b="1" kern="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Out of the total fertilizer-N applied, 47-66% was found in TDN,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5-30% in MAOM, and 5-17% in MBN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both soil mesocosms.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7D47AB-FDEB-C7DD-524F-65292DDE11EF}"/>
              </a:ext>
            </a:extLst>
          </p:cNvPr>
          <p:cNvSpPr txBox="1"/>
          <p:nvPr/>
        </p:nvSpPr>
        <p:spPr>
          <a:xfrm>
            <a:off x="20298067" y="25772780"/>
            <a:ext cx="10966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Fig. 4. 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amount of </a:t>
            </a:r>
            <a:r>
              <a:rPr lang="en-US" sz="2400" kern="0" baseline="30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</a:t>
            </a:r>
            <a:r>
              <a:rPr lang="en-US" sz="24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 derived from fertilizer in V3 corn shoots at V3 stage or 20 days after sowing (DAS). Differences significant at p&lt;0.05.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741945E-1A1A-3DB7-11A6-890B8784A7F7}"/>
              </a:ext>
            </a:extLst>
          </p:cNvPr>
          <p:cNvSpPr txBox="1"/>
          <p:nvPr/>
        </p:nvSpPr>
        <p:spPr>
          <a:xfrm>
            <a:off x="439680" y="26753287"/>
            <a:ext cx="6667184" cy="6231493"/>
          </a:xfrm>
          <a:prstGeom prst="wedgeRoundRectCallout">
            <a:avLst>
              <a:gd name="adj1" fmla="val 64101"/>
              <a:gd name="adj2" fmla="val -28236"/>
              <a:gd name="adj3" fmla="val 16667"/>
            </a:avLst>
          </a:prstGeom>
          <a:noFill/>
          <a:ln w="57150">
            <a:solidFill>
              <a:srgbClr val="7131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InF fertilizer more efficiently recovered in </a:t>
            </a:r>
            <a:r>
              <a:rPr lang="en-US" sz="3400" b="1" u="sng" kern="0" dirty="0">
                <a:solidFill>
                  <a:srgbClr val="00BFC4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soil</a:t>
            </a:r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3400" b="1" u="sng" kern="0" dirty="0">
                <a:solidFill>
                  <a:srgbClr val="81AD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shoots</a:t>
            </a:r>
            <a:r>
              <a:rPr lang="en-US" sz="3400" b="1" u="sng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  <a:r>
              <a:rPr lang="en-US" sz="3400" b="1" kern="0" dirty="0">
                <a:solidFill>
                  <a:srgbClr val="81AD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</a:t>
            </a:r>
            <a:r>
              <a:rPr lang="en-US" sz="3400" b="1" kern="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3400" b="1" u="sng" kern="0" dirty="0">
                <a:solidFill>
                  <a:srgbClr val="F8766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roots</a:t>
            </a:r>
          </a:p>
          <a:p>
            <a:endParaRPr lang="en-US" sz="3400" b="1" kern="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Treatments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receiving InF fertilizer had higher N recovery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in shoots, roots, and soil than high applications of UAN.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Total fertilizer N recovery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soil system was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60-95% in InF only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treatments but just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30-50%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in treatments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receiving UAN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477C585-3F09-4F99-6C89-0E770D2E0864}"/>
              </a:ext>
            </a:extLst>
          </p:cNvPr>
          <p:cNvSpPr txBox="1"/>
          <p:nvPr/>
        </p:nvSpPr>
        <p:spPr>
          <a:xfrm>
            <a:off x="31785884" y="26826069"/>
            <a:ext cx="6227097" cy="6061234"/>
          </a:xfrm>
          <a:prstGeom prst="wedgeRoundRectCallout">
            <a:avLst>
              <a:gd name="adj1" fmla="val -65515"/>
              <a:gd name="adj2" fmla="val -22841"/>
              <a:gd name="adj3" fmla="val 16667"/>
            </a:avLst>
          </a:prstGeom>
          <a:noFill/>
          <a:ln w="57150">
            <a:solidFill>
              <a:srgbClr val="7131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InF fertilizer more efficient in becoming </a:t>
            </a:r>
            <a:r>
              <a:rPr lang="en-US" sz="3400" b="1" kern="0" dirty="0">
                <a:solidFill>
                  <a:srgbClr val="71313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MAOM</a:t>
            </a:r>
          </a:p>
          <a:p>
            <a:endParaRPr lang="en-US" sz="3000" b="1" kern="0" dirty="0">
              <a:solidFill>
                <a:srgbClr val="71313D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Recovery in MAOM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was significantly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higher in treatments receiving InF fertilizer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furrow soils compared to much higher N application rates.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found significant </a:t>
            </a:r>
            <a:r>
              <a:rPr lang="en-US" sz="28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recovery in MAOM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ranging from 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0.4% to as high as 37%.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BE1584-9B69-5940-B5A6-73911BC77B7E}"/>
              </a:ext>
            </a:extLst>
          </p:cNvPr>
          <p:cNvSpPr txBox="1"/>
          <p:nvPr/>
        </p:nvSpPr>
        <p:spPr>
          <a:xfrm>
            <a:off x="27613730" y="7475895"/>
            <a:ext cx="8855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800" dirty="0">
                <a:solidFill>
                  <a:srgbClr val="71313D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Fertilizer N was rapidly stored in organic pools</a:t>
            </a:r>
            <a:endParaRPr lang="en-US" sz="4800" dirty="0">
              <a:solidFill>
                <a:srgbClr val="71313D"/>
              </a:solidFill>
              <a:latin typeface="Segoe UI Variable Small" pitchFamily="2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71825-B4C8-9445-A520-CD278F34520B}"/>
              </a:ext>
            </a:extLst>
          </p:cNvPr>
          <p:cNvSpPr/>
          <p:nvPr/>
        </p:nvSpPr>
        <p:spPr>
          <a:xfrm>
            <a:off x="26458974" y="9292351"/>
            <a:ext cx="11165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mesocosms, even with high fertilization rates, we found </a:t>
            </a:r>
            <a:r>
              <a:rPr lang="en-US" sz="4000" b="1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sz="4000" b="1" kern="0" dirty="0">
                <a:solidFill>
                  <a:srgbClr val="7131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fertilizer </a:t>
            </a:r>
            <a:r>
              <a:rPr lang="en-US" sz="4000" b="1" kern="0" baseline="30000" dirty="0">
                <a:solidFill>
                  <a:srgbClr val="7131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4000" b="1" kern="0" dirty="0">
                <a:solidFill>
                  <a:srgbClr val="7131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recovery in microbial biomass and MAOM pool</a:t>
            </a:r>
            <a:endParaRPr lang="en-US" sz="4000" dirty="0">
              <a:ln w="0"/>
              <a:solidFill>
                <a:srgbClr val="713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BFFF83-9C08-A746-B0AA-BBFBBCF30A9B}"/>
              </a:ext>
            </a:extLst>
          </p:cNvPr>
          <p:cNvSpPr txBox="1"/>
          <p:nvPr/>
        </p:nvSpPr>
        <p:spPr>
          <a:xfrm>
            <a:off x="26898782" y="11894473"/>
            <a:ext cx="10285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4800" dirty="0">
                <a:solidFill>
                  <a:srgbClr val="71313D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Small biostimulating fertilizer applications outperformed large UAN applications </a:t>
            </a:r>
            <a:endParaRPr lang="en-US" sz="4800" dirty="0">
              <a:solidFill>
                <a:srgbClr val="71313D"/>
              </a:solidFill>
              <a:latin typeface="Segoe UI Variable Small" pitchFamily="2" charset="0"/>
              <a:cs typeface="Segoe UI" panose="020B0502040204020203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B41F4FE-224D-8545-9FBC-A67F19526C5E}"/>
              </a:ext>
            </a:extLst>
          </p:cNvPr>
          <p:cNvSpPr/>
          <p:nvPr/>
        </p:nvSpPr>
        <p:spPr>
          <a:xfrm>
            <a:off x="26458974" y="14446940"/>
            <a:ext cx="11165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field, </a:t>
            </a:r>
            <a:r>
              <a:rPr lang="en-US" sz="4000" b="1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applications of starter fertilizer had similar or greater recovery </a:t>
            </a:r>
            <a:r>
              <a:rPr lang="en-US" sz="4000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shoots</a:t>
            </a:r>
            <a:r>
              <a:rPr lang="en-US" sz="4000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well as in </a:t>
            </a:r>
            <a:r>
              <a:rPr lang="en-US" sz="4000" b="1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MAOM</a:t>
            </a:r>
            <a:r>
              <a:rPr lang="en-US" sz="4000" dirty="0">
                <a:ln w="0"/>
                <a:solidFill>
                  <a:srgbClr val="713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much higher rates of UAN fertilizer at the V3 stage</a:t>
            </a:r>
            <a:r>
              <a:rPr lang="en-US" sz="4000" dirty="0">
                <a:ln w="0"/>
                <a:solidFill>
                  <a:srgbClr val="7131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n w="0"/>
              <a:solidFill>
                <a:srgbClr val="713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8998D6-0548-094C-9EEE-3E6D54304F9D}"/>
              </a:ext>
            </a:extLst>
          </p:cNvPr>
          <p:cNvSpPr/>
          <p:nvPr/>
        </p:nvSpPr>
        <p:spPr>
          <a:xfrm>
            <a:off x="26053639" y="6260503"/>
            <a:ext cx="11820809" cy="11496296"/>
          </a:xfrm>
          <a:prstGeom prst="roundRect">
            <a:avLst/>
          </a:prstGeom>
          <a:noFill/>
          <a:ln w="76200">
            <a:solidFill>
              <a:srgbClr val="713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623303-4E51-E844-8626-E17A674362AA}"/>
              </a:ext>
            </a:extLst>
          </p:cNvPr>
          <p:cNvSpPr txBox="1"/>
          <p:nvPr/>
        </p:nvSpPr>
        <p:spPr>
          <a:xfrm>
            <a:off x="28331484" y="5480145"/>
            <a:ext cx="7420141" cy="1323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1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27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41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54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68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82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95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509" algn="l" defTabSz="108814" rtl="0" eaLnBrk="1" latinLnBrk="0" hangingPunct="1">
              <a:defRPr sz="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185">
              <a:defRPr/>
            </a:pPr>
            <a:r>
              <a:rPr lang="en-US" sz="7999" dirty="0">
                <a:solidFill>
                  <a:srgbClr val="71313D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Key findings</a:t>
            </a:r>
            <a:endParaRPr lang="en-US" sz="3598" dirty="0">
              <a:solidFill>
                <a:srgbClr val="71313D"/>
              </a:solidFill>
              <a:latin typeface="Segoe UI Variable Small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41F57-2745-7491-60E6-92866B41ED4D}"/>
              </a:ext>
            </a:extLst>
          </p:cNvPr>
          <p:cNvGrpSpPr/>
          <p:nvPr/>
        </p:nvGrpSpPr>
        <p:grpSpPr>
          <a:xfrm>
            <a:off x="19908199" y="19785739"/>
            <a:ext cx="11334234" cy="5899400"/>
            <a:chOff x="19908199" y="19865284"/>
            <a:chExt cx="11334234" cy="5899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F6CB1C-F50C-2132-D767-AE92266E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08199" y="19865284"/>
              <a:ext cx="11334234" cy="5899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5F945B-4CDC-3629-E6B1-3D592036B7D6}"/>
                </a:ext>
              </a:extLst>
            </p:cNvPr>
            <p:cNvSpPr txBox="1"/>
            <p:nvPr/>
          </p:nvSpPr>
          <p:spPr>
            <a:xfrm>
              <a:off x="22577255" y="20731380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5F8B7-4A87-8009-2DFD-1B7ABE3B6FF3}"/>
                </a:ext>
              </a:extLst>
            </p:cNvPr>
            <p:cNvSpPr txBox="1"/>
            <p:nvPr/>
          </p:nvSpPr>
          <p:spPr>
            <a:xfrm>
              <a:off x="24093648" y="21376821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10A5F5-AC4A-402F-6486-4E3B0D2012E3}"/>
                </a:ext>
              </a:extLst>
            </p:cNvPr>
            <p:cNvSpPr txBox="1"/>
            <p:nvPr/>
          </p:nvSpPr>
          <p:spPr>
            <a:xfrm>
              <a:off x="25545536" y="20792784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FD5A8B-DFF5-16FC-DBBF-4AD034F545A9}"/>
                </a:ext>
              </a:extLst>
            </p:cNvPr>
            <p:cNvSpPr txBox="1"/>
            <p:nvPr/>
          </p:nvSpPr>
          <p:spPr>
            <a:xfrm>
              <a:off x="28273663" y="20280591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C0CD69-B5AA-F4FC-5B12-F5DC9804CC5E}"/>
                </a:ext>
              </a:extLst>
            </p:cNvPr>
            <p:cNvSpPr txBox="1"/>
            <p:nvPr/>
          </p:nvSpPr>
          <p:spPr>
            <a:xfrm>
              <a:off x="27126808" y="21160635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98423C-71FF-1809-9197-8FEDB2821DCD}"/>
                </a:ext>
              </a:extLst>
            </p:cNvPr>
            <p:cNvSpPr txBox="1"/>
            <p:nvPr/>
          </p:nvSpPr>
          <p:spPr>
            <a:xfrm>
              <a:off x="28680169" y="23209186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588EF-C152-84E9-7D33-E92BE0EEE907}"/>
                </a:ext>
              </a:extLst>
            </p:cNvPr>
            <p:cNvSpPr txBox="1"/>
            <p:nvPr/>
          </p:nvSpPr>
          <p:spPr>
            <a:xfrm>
              <a:off x="24059859" y="24600149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731C3D-E796-D8D3-1AC7-C3AE24DADE13}"/>
                </a:ext>
              </a:extLst>
            </p:cNvPr>
            <p:cNvSpPr txBox="1"/>
            <p:nvPr/>
          </p:nvSpPr>
          <p:spPr>
            <a:xfrm>
              <a:off x="25554363" y="23563297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179194-66E6-EF62-6B54-D56EE19A1EE4}"/>
                </a:ext>
              </a:extLst>
            </p:cNvPr>
            <p:cNvSpPr txBox="1"/>
            <p:nvPr/>
          </p:nvSpPr>
          <p:spPr>
            <a:xfrm>
              <a:off x="27111276" y="24378653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654AA6-B21A-5A30-30D9-EC32EB0F706A}"/>
                </a:ext>
              </a:extLst>
            </p:cNvPr>
            <p:cNvSpPr txBox="1"/>
            <p:nvPr/>
          </p:nvSpPr>
          <p:spPr>
            <a:xfrm>
              <a:off x="22623608" y="23503445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63A151-D31A-83F8-B780-256A3842BD87}"/>
                </a:ext>
              </a:extLst>
            </p:cNvPr>
            <p:cNvSpPr txBox="1"/>
            <p:nvPr/>
          </p:nvSpPr>
          <p:spPr>
            <a:xfrm>
              <a:off x="21112190" y="21619990"/>
              <a:ext cx="560842" cy="450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C3C1F9-78CE-547D-2468-B3A7358BD85A}"/>
                </a:ext>
              </a:extLst>
            </p:cNvPr>
            <p:cNvSpPr txBox="1"/>
            <p:nvPr/>
          </p:nvSpPr>
          <p:spPr>
            <a:xfrm>
              <a:off x="21142882" y="23975242"/>
              <a:ext cx="560842" cy="369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1" dirty="0"/>
                <a:t>ab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C456CF2-47B7-BF04-377E-ABDC88DC10CB}"/>
              </a:ext>
            </a:extLst>
          </p:cNvPr>
          <p:cNvSpPr txBox="1"/>
          <p:nvPr/>
        </p:nvSpPr>
        <p:spPr>
          <a:xfrm>
            <a:off x="31399468" y="20246584"/>
            <a:ext cx="6613513" cy="4120277"/>
          </a:xfrm>
          <a:prstGeom prst="wedgeRoundRectCallout">
            <a:avLst>
              <a:gd name="adj1" fmla="val -65162"/>
              <a:gd name="adj2" fmla="val -26088"/>
              <a:gd name="adj3" fmla="val 16667"/>
            </a:avLst>
          </a:prstGeom>
          <a:noFill/>
          <a:ln w="57150">
            <a:solidFill>
              <a:srgbClr val="71313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4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Adding biostimulant fertilizer improved N uptake in </a:t>
            </a:r>
            <a:r>
              <a:rPr lang="en-US" sz="3400" b="1" kern="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shoots</a:t>
            </a:r>
          </a:p>
          <a:p>
            <a:endParaRPr lang="en-US" sz="2800" kern="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Doubling InF fertilizer </a:t>
            </a:r>
            <a:r>
              <a:rPr lang="en-US" sz="2800" b="1" kern="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increased shoot N uptake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but</a:t>
            </a: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doubling UAN alone did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Adding InF fertilizer to UAN 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improved </a:t>
            </a:r>
            <a:r>
              <a:rPr lang="en-US" sz="2800" kern="0" baseline="30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 uptake in shoots.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92FBC5-6807-F58F-F127-0EB031020713}"/>
              </a:ext>
            </a:extLst>
          </p:cNvPr>
          <p:cNvCxnSpPr>
            <a:cxnSpLocks/>
          </p:cNvCxnSpPr>
          <p:nvPr/>
        </p:nvCxnSpPr>
        <p:spPr>
          <a:xfrm>
            <a:off x="19450730" y="19614741"/>
            <a:ext cx="42573" cy="14338050"/>
          </a:xfrm>
          <a:prstGeom prst="line">
            <a:avLst/>
          </a:prstGeom>
          <a:ln>
            <a:solidFill>
              <a:srgbClr val="713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45F9B9C-E4F1-4B45-5DBF-DBC14ABDF849}"/>
              </a:ext>
            </a:extLst>
          </p:cNvPr>
          <p:cNvSpPr txBox="1"/>
          <p:nvPr/>
        </p:nvSpPr>
        <p:spPr>
          <a:xfrm>
            <a:off x="28265510" y="34704482"/>
            <a:ext cx="827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process work: assess </a:t>
            </a:r>
            <a:r>
              <a:rPr lang="en-US" sz="2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 in pools from V6 stage</a:t>
            </a:r>
          </a:p>
        </p:txBody>
      </p:sp>
    </p:spTree>
    <p:extLst>
      <p:ext uri="{BB962C8B-B14F-4D97-AF65-F5344CB8AC3E}">
        <p14:creationId xmlns:p14="http://schemas.microsoft.com/office/powerpoint/2010/main" val="67206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146</TotalTime>
  <Words>1020</Words>
  <Application>Microsoft Office PowerPoint</Application>
  <PresentationFormat>Custom</PresentationFormat>
  <Paragraphs>134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Segoe UI</vt:lpstr>
      <vt:lpstr>Segoe UI Variable Small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Manjot Kaur Rekhi</dc:creator>
  <cp:lastModifiedBy>Manjot Kaur Rekhi</cp:lastModifiedBy>
  <cp:revision>7</cp:revision>
  <dcterms:created xsi:type="dcterms:W3CDTF">2023-10-27T04:50:12Z</dcterms:created>
  <dcterms:modified xsi:type="dcterms:W3CDTF">2023-10-27T16:30:43Z</dcterms:modified>
</cp:coreProperties>
</file>