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23"/>
  </p:notesMasterIdLst>
  <p:sldIdLst>
    <p:sldId id="256" r:id="rId2"/>
    <p:sldId id="257" r:id="rId3"/>
    <p:sldId id="258" r:id="rId4"/>
    <p:sldId id="259" r:id="rId5"/>
    <p:sldId id="260"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5143500" type="screen16x9"/>
  <p:notesSz cx="6858000" cy="9144000"/>
  <p:embeddedFontLst>
    <p:embeddedFont>
      <p:font typeface="Open Sans" panose="020B0606030504020204" pitchFamily="34" charset="0"/>
      <p:regular r:id="rId24"/>
      <p:bold r:id="rId25"/>
      <p:italic r:id="rId26"/>
      <p:boldItalic r:id="rId27"/>
    </p:embeddedFont>
    <p:embeddedFont>
      <p:font typeface="PT Sans Narrow" panose="020B0506020203020204" pitchFamily="34" charset="77"/>
      <p:regular r:id="rId28"/>
      <p:bold r:id="rId29"/>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pos="1476">
          <p15:clr>
            <a:srgbClr val="747775"/>
          </p15:clr>
        </p15:guide>
        <p15:guide id="2" orient="horz" pos="1224">
          <p15:clr>
            <a:srgbClr val="747775"/>
          </p15:clr>
        </p15:guide>
        <p15:guide id="3" orient="horz" pos="193">
          <p15:clr>
            <a:srgbClr val="747775"/>
          </p15:clr>
        </p15:guide>
        <p15:guide id="4" pos="5524">
          <p15:clr>
            <a:srgbClr val="747775"/>
          </p15:clr>
        </p15:guide>
        <p15:guide id="5" pos="4319">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63226"/>
  </p:normalViewPr>
  <p:slideViewPr>
    <p:cSldViewPr snapToGrid="0">
      <p:cViewPr varScale="1">
        <p:scale>
          <a:sx n="86" d="100"/>
          <a:sy n="86" d="100"/>
        </p:scale>
        <p:origin x="2400" y="200"/>
      </p:cViewPr>
      <p:guideLst>
        <p:guide pos="1476"/>
        <p:guide orient="horz" pos="1224"/>
        <p:guide orient="horz" pos="193"/>
        <p:guide pos="5524"/>
        <p:guide pos="4319"/>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font" Target="fonts/font5.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4.fntdata"/><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
        <p:cNvGrpSpPr/>
        <p:nvPr/>
      </p:nvGrpSpPr>
      <p:grpSpPr>
        <a:xfrm>
          <a:off x="0" y="0"/>
          <a:ext cx="0" cy="0"/>
          <a:chOff x="0" y="0"/>
          <a:chExt cx="0" cy="0"/>
        </a:xfrm>
      </p:grpSpPr>
      <p:sp>
        <p:nvSpPr>
          <p:cNvPr id="63" name="Google Shape;63;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4" name="Google Shape;64;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Extend the desktop and select the correct desktop through Zoom</a:t>
            </a:r>
            <a:endParaRPr/>
          </a:p>
          <a:p>
            <a:pPr marL="0" lvl="0" indent="0" algn="l" rtl="0">
              <a:spcBef>
                <a:spcPts val="0"/>
              </a:spcBef>
              <a:spcAft>
                <a:spcPts val="0"/>
              </a:spcAft>
              <a:buNone/>
            </a:pPr>
            <a:endParaRPr b="1">
              <a:highlight>
                <a:srgbClr val="FF00FF"/>
              </a:highlight>
            </a:endParaRPr>
          </a:p>
          <a:p>
            <a:pPr marL="0" lvl="0" indent="0" algn="l" rtl="0">
              <a:spcBef>
                <a:spcPts val="0"/>
              </a:spcBef>
              <a:spcAft>
                <a:spcPts val="0"/>
              </a:spcAft>
              <a:buNone/>
            </a:pPr>
            <a:r>
              <a:rPr lang="en" b="1"/>
              <a:t>Thank you everyone for coming to my talk. I am Jessica Harter and I am from the Mathematics Education Department.</a:t>
            </a:r>
            <a:endParaRPr b="1"/>
          </a:p>
          <a:p>
            <a:pPr marL="0" lvl="0" indent="0" algn="l" rtl="0">
              <a:spcBef>
                <a:spcPts val="0"/>
              </a:spcBef>
              <a:spcAft>
                <a:spcPts val="0"/>
              </a:spcAft>
              <a:buNone/>
            </a:pPr>
            <a:endParaRPr>
              <a:highlight>
                <a:schemeClr val="accent4"/>
              </a:highlight>
            </a:endParaRPr>
          </a:p>
          <a:p>
            <a:pPr marL="0" lvl="0" indent="0" algn="l" rtl="0">
              <a:spcBef>
                <a:spcPts val="0"/>
              </a:spcBef>
              <a:spcAft>
                <a:spcPts val="0"/>
              </a:spcAft>
              <a:buNone/>
            </a:pPr>
            <a:r>
              <a:rPr lang="en">
                <a:highlight>
                  <a:schemeClr val="accent4"/>
                </a:highlight>
              </a:rPr>
              <a:t>My talk is on avoiding the pitfalls and blind spots of the white research lens, principles for researchers</a:t>
            </a:r>
            <a:endParaRPr>
              <a:highlight>
                <a:schemeClr val="accent4"/>
              </a:highlight>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g27e98ee04e6_0_2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9" name="Google Shape;149;g27e98ee04e6_0_2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0"/>
              </a:spcAft>
              <a:buNone/>
            </a:pPr>
            <a:r>
              <a:rPr lang="en">
                <a:solidFill>
                  <a:schemeClr val="dk1"/>
                </a:solidFill>
                <a:highlight>
                  <a:schemeClr val="accent4"/>
                </a:highlight>
              </a:rPr>
              <a:t>A white researcher</a:t>
            </a:r>
            <a:r>
              <a:rPr lang="en">
                <a:solidFill>
                  <a:schemeClr val="dk1"/>
                </a:solidFill>
              </a:rPr>
              <a:t> has most likely grown up and continues to live, work, and socialize in a predominantly white bubble. The influence of social location on a researcher impacts what a researcher sees or does not see and this impacts every aspect of the research process.</a:t>
            </a:r>
            <a:endParaRPr>
              <a:solidFill>
                <a:schemeClr val="dk1"/>
              </a:solidFill>
            </a:endParaRPr>
          </a:p>
          <a:p>
            <a:pPr marL="0" lvl="0" indent="0" algn="l" rtl="0">
              <a:lnSpc>
                <a:spcPct val="115000"/>
              </a:lnSpc>
              <a:spcBef>
                <a:spcPts val="1200"/>
              </a:spcBef>
              <a:spcAft>
                <a:spcPts val="1200"/>
              </a:spcAft>
              <a:buNone/>
            </a:pPr>
            <a:r>
              <a:rPr lang="en">
                <a:solidFill>
                  <a:schemeClr val="dk1"/>
                </a:solidFill>
                <a:highlight>
                  <a:schemeClr val="accent4"/>
                </a:highlight>
              </a:rPr>
              <a:t>The white lens</a:t>
            </a:r>
            <a:r>
              <a:rPr lang="en">
                <a:solidFill>
                  <a:schemeClr val="dk1"/>
                </a:solidFill>
              </a:rPr>
              <a:t> </a:t>
            </a:r>
            <a:r>
              <a:rPr lang="en">
                <a:solidFill>
                  <a:schemeClr val="dk1"/>
                </a:solidFill>
                <a:highlight>
                  <a:schemeClr val="accent6"/>
                </a:highlight>
              </a:rPr>
              <a:t>provides a particular set of </a:t>
            </a:r>
            <a:r>
              <a:rPr lang="en">
                <a:solidFill>
                  <a:schemeClr val="dk1"/>
                </a:solidFill>
              </a:rPr>
              <a:t>knowledge and experiences which in turn tends to reproduce the racial order</a:t>
            </a:r>
            <a:endParaRPr>
              <a:solidFill>
                <a:schemeClr val="dk1"/>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5"/>
        <p:cNvGrpSpPr/>
        <p:nvPr/>
      </p:nvGrpSpPr>
      <p:grpSpPr>
        <a:xfrm>
          <a:off x="0" y="0"/>
          <a:ext cx="0" cy="0"/>
          <a:chOff x="0" y="0"/>
          <a:chExt cx="0" cy="0"/>
        </a:xfrm>
      </p:grpSpPr>
      <p:sp>
        <p:nvSpPr>
          <p:cNvPr id="156" name="Google Shape;156;g27e98ee04e6_0_28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7" name="Google Shape;157;g27e98ee04e6_0_2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b="1"/>
              <a:t>Moving on to the next group: When developing and executing your research project</a:t>
            </a:r>
            <a:endParaRPr b="1"/>
          </a:p>
          <a:p>
            <a:pPr marL="457200" lvl="0" indent="-298450" algn="l" rtl="0">
              <a:spcBef>
                <a:spcPts val="0"/>
              </a:spcBef>
              <a:spcAft>
                <a:spcPts val="0"/>
              </a:spcAft>
              <a:buSzPts val="1100"/>
              <a:buChar char="●"/>
            </a:pPr>
            <a:r>
              <a:rPr lang="en" b="1"/>
              <a:t>The 5th principle is that Methods and analysis are not objective</a:t>
            </a:r>
            <a:endParaRPr/>
          </a:p>
          <a:p>
            <a:pPr marL="0" lvl="0" indent="0" algn="l" rtl="0">
              <a:spcBef>
                <a:spcPts val="0"/>
              </a:spcBef>
              <a:spcAft>
                <a:spcPts val="0"/>
              </a:spcAft>
              <a:buNone/>
            </a:pPr>
            <a:endParaRPr/>
          </a:p>
          <a:p>
            <a:pPr marL="0" lvl="0" indent="0" algn="l" rtl="0">
              <a:spcBef>
                <a:spcPts val="0"/>
              </a:spcBef>
              <a:spcAft>
                <a:spcPts val="0"/>
              </a:spcAft>
              <a:buNone/>
            </a:pPr>
            <a:r>
              <a:rPr lang="en">
                <a:highlight>
                  <a:schemeClr val="accent4"/>
                </a:highlight>
              </a:rPr>
              <a:t>Many researchers believe</a:t>
            </a:r>
            <a:r>
              <a:rPr lang="en"/>
              <a:t> that methods are objective research tools that do not depend on race, gender, or class and that these methods can be applied impartially regardless of the researcher’s racial background.</a:t>
            </a:r>
            <a:endParaRPr/>
          </a:p>
          <a:p>
            <a:pPr marL="0" lvl="0" indent="0" algn="l" rtl="0">
              <a:spcBef>
                <a:spcPts val="0"/>
              </a:spcBef>
              <a:spcAft>
                <a:spcPts val="0"/>
              </a:spcAft>
              <a:buNone/>
            </a:pPr>
            <a:endParaRPr/>
          </a:p>
          <a:p>
            <a:pPr marL="0" lvl="0" indent="0" algn="l" rtl="0">
              <a:spcBef>
                <a:spcPts val="0"/>
              </a:spcBef>
              <a:spcAft>
                <a:spcPts val="0"/>
              </a:spcAft>
              <a:buNone/>
            </a:pPr>
            <a:r>
              <a:rPr lang="en"/>
              <a:t>Many who believe this </a:t>
            </a:r>
            <a:r>
              <a:rPr lang="en">
                <a:highlight>
                  <a:schemeClr val="accent4"/>
                </a:highlight>
              </a:rPr>
              <a:t>try to make the case</a:t>
            </a:r>
            <a:r>
              <a:rPr lang="en"/>
              <a:t> </a:t>
            </a:r>
            <a:r>
              <a:rPr lang="en" b="1"/>
              <a:t>it is because the foundation of social sciences </a:t>
            </a:r>
            <a:r>
              <a:rPr lang="en"/>
              <a:t>and the statistical methods employed by the field is</a:t>
            </a:r>
            <a:r>
              <a:rPr lang="en" b="1"/>
              <a:t> objective mathematics.</a:t>
            </a:r>
            <a:endParaRPr b="1"/>
          </a:p>
          <a:p>
            <a:pPr marL="0" lvl="0" indent="0" algn="l" rtl="0">
              <a:spcBef>
                <a:spcPts val="0"/>
              </a:spcBef>
              <a:spcAft>
                <a:spcPts val="0"/>
              </a:spcAft>
              <a:buNone/>
            </a:pPr>
            <a:endParaRPr/>
          </a:p>
          <a:p>
            <a:pPr marL="0" lvl="0" indent="0" algn="l" rtl="0">
              <a:spcBef>
                <a:spcPts val="0"/>
              </a:spcBef>
              <a:spcAft>
                <a:spcPts val="0"/>
              </a:spcAft>
              <a:buNone/>
            </a:pPr>
            <a:r>
              <a:rPr lang="en"/>
              <a:t>Yes,</a:t>
            </a:r>
            <a:r>
              <a:rPr lang="en">
                <a:highlight>
                  <a:schemeClr val="accent4"/>
                </a:highlight>
              </a:rPr>
              <a:t> mathematics in its pure form is objective</a:t>
            </a:r>
            <a:r>
              <a:rPr lang="en"/>
              <a:t>. Definitions and theorems are </a:t>
            </a:r>
            <a:r>
              <a:rPr lang="en">
                <a:highlight>
                  <a:schemeClr val="accent6"/>
                </a:highlight>
              </a:rPr>
              <a:t>what they are and knowledge logically follows</a:t>
            </a:r>
            <a:r>
              <a:rPr lang="en"/>
              <a:t>. However, when we apply theorems to the real world and/or when imperfect people (we all are) are involved at any level, what results is not objective.</a:t>
            </a:r>
            <a:endParaRPr/>
          </a:p>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g27e98ee04e6_0_29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5" name="Google Shape;165;g27e98ee04e6_0_29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We can look to </a:t>
            </a:r>
            <a:r>
              <a:rPr lang="en">
                <a:highlight>
                  <a:schemeClr val="accent4"/>
                </a:highlight>
              </a:rPr>
              <a:t>Hart and Risley’s (1995) “30 Million Word Gap” </a:t>
            </a:r>
            <a:r>
              <a:rPr lang="en"/>
              <a:t>as an example.</a:t>
            </a:r>
            <a:endParaRPr/>
          </a:p>
          <a:p>
            <a:pPr marL="0" lvl="0" indent="0" algn="l" rtl="0">
              <a:spcBef>
                <a:spcPts val="0"/>
              </a:spcBef>
              <a:spcAft>
                <a:spcPts val="0"/>
              </a:spcAft>
              <a:buNone/>
            </a:pPr>
            <a:r>
              <a:rPr lang="en">
                <a:highlight>
                  <a:schemeClr val="accent6"/>
                </a:highlight>
              </a:rPr>
              <a:t>Their sampling and data collection</a:t>
            </a:r>
            <a:r>
              <a:rPr lang="en"/>
              <a:t> led them to inaccurate findings and perpetuating stereotypes about parents of color.</a:t>
            </a:r>
            <a:endParaRPr/>
          </a:p>
          <a:p>
            <a:pPr marL="0" lvl="0" indent="0" algn="l" rtl="0">
              <a:spcBef>
                <a:spcPts val="0"/>
              </a:spcBef>
              <a:spcAft>
                <a:spcPts val="0"/>
              </a:spcAft>
              <a:buNone/>
            </a:pPr>
            <a:endParaRPr/>
          </a:p>
          <a:p>
            <a:pPr marL="0" lvl="0" indent="0" algn="l" rtl="0">
              <a:spcBef>
                <a:spcPts val="0"/>
              </a:spcBef>
              <a:spcAft>
                <a:spcPts val="0"/>
              </a:spcAft>
              <a:buNone/>
            </a:pPr>
            <a:r>
              <a:rPr lang="en">
                <a:highlight>
                  <a:schemeClr val="accent6"/>
                </a:highlight>
              </a:rPr>
              <a:t>Hart and Risley reported</a:t>
            </a:r>
            <a:r>
              <a:rPr lang="en"/>
              <a:t> that by the age of 3 children from affluent families were exposed to 30 million more words than children from families living on welfare. 90% of the affluent families in there sample were white, and 100% of the welfare families sample were black. So the conversation turned into that there’s a 30 million word gap between white children and black children by age 3.</a:t>
            </a:r>
            <a:endParaRPr/>
          </a:p>
          <a:p>
            <a:pPr marL="0" lvl="0" indent="0" algn="l" rtl="0">
              <a:spcBef>
                <a:spcPts val="0"/>
              </a:spcBef>
              <a:spcAft>
                <a:spcPts val="0"/>
              </a:spcAft>
              <a:buNone/>
            </a:pPr>
            <a:endParaRPr/>
          </a:p>
          <a:p>
            <a:pPr marL="0" lvl="0" indent="0" algn="l" rtl="0">
              <a:spcBef>
                <a:spcPts val="0"/>
              </a:spcBef>
              <a:spcAft>
                <a:spcPts val="0"/>
              </a:spcAft>
              <a:buNone/>
            </a:pPr>
            <a:r>
              <a:rPr lang="en"/>
              <a:t>Later research suggested that the </a:t>
            </a:r>
            <a:r>
              <a:rPr lang="en">
                <a:highlight>
                  <a:schemeClr val="accent6"/>
                </a:highlight>
              </a:rPr>
              <a:t>white parents</a:t>
            </a:r>
            <a:r>
              <a:rPr lang="en"/>
              <a:t> were more likely to perform for the researchers and speak more than they would have normally; whereas, the </a:t>
            </a:r>
            <a:r>
              <a:rPr lang="en">
                <a:highlight>
                  <a:schemeClr val="accent6"/>
                </a:highlight>
              </a:rPr>
              <a:t>parents of color </a:t>
            </a:r>
            <a:r>
              <a:rPr lang="en"/>
              <a:t>were more likely to not talk as much because of the fear of saying something wrong. In addition, it was found that the gap is around 4 million words by the age of four between Low SES and High SES children instead of 30 million by 3 between children of color and white children</a:t>
            </a:r>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27e98ee04e6_0_12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27e98ee04e6_0_12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b="1"/>
              <a:t>Principle 6: Race is not a cause</a:t>
            </a:r>
            <a:endParaRPr b="1"/>
          </a:p>
          <a:p>
            <a:pPr marL="0" lvl="0" indent="0" algn="l" rtl="0">
              <a:spcBef>
                <a:spcPts val="0"/>
              </a:spcBef>
              <a:spcAft>
                <a:spcPts val="0"/>
              </a:spcAft>
              <a:buNone/>
            </a:pPr>
            <a:endParaRPr b="1"/>
          </a:p>
          <a:p>
            <a:pPr marL="0" lvl="0" indent="0" algn="l" rtl="0">
              <a:spcBef>
                <a:spcPts val="0"/>
              </a:spcBef>
              <a:spcAft>
                <a:spcPts val="0"/>
              </a:spcAft>
              <a:buNone/>
            </a:pPr>
            <a:r>
              <a:rPr lang="en"/>
              <a:t>When we discuss and analyze race in research, we need to be</a:t>
            </a:r>
            <a:r>
              <a:rPr lang="en">
                <a:highlight>
                  <a:schemeClr val="accent4"/>
                </a:highlight>
              </a:rPr>
              <a:t> careful how we treat race as a variable</a:t>
            </a:r>
            <a:r>
              <a:rPr lang="en"/>
              <a:t>.</a:t>
            </a:r>
            <a:endParaRPr/>
          </a:p>
          <a:p>
            <a:pPr marL="0" lvl="0" indent="0" algn="l" rtl="0">
              <a:spcBef>
                <a:spcPts val="0"/>
              </a:spcBef>
              <a:spcAft>
                <a:spcPts val="0"/>
              </a:spcAft>
              <a:buNone/>
            </a:pPr>
            <a:r>
              <a:rPr lang="en"/>
              <a:t>The race of a student for instance is an attribute, a description of the student. </a:t>
            </a:r>
            <a:r>
              <a:rPr lang="en">
                <a:highlight>
                  <a:schemeClr val="accent6"/>
                </a:highlight>
              </a:rPr>
              <a:t>Treating race as an attribute we may state that I have a black student who gets poor grades. </a:t>
            </a:r>
            <a:endParaRPr>
              <a:highlight>
                <a:schemeClr val="accent6"/>
              </a:highlight>
            </a:endParaRPr>
          </a:p>
          <a:p>
            <a:pPr marL="0" lvl="0" indent="0" algn="l" rtl="0">
              <a:spcBef>
                <a:spcPts val="0"/>
              </a:spcBef>
              <a:spcAft>
                <a:spcPts val="0"/>
              </a:spcAft>
              <a:buNone/>
            </a:pPr>
            <a:endParaRPr>
              <a:highlight>
                <a:schemeClr val="accent6"/>
              </a:highlight>
            </a:endParaRPr>
          </a:p>
          <a:p>
            <a:pPr marL="0" lvl="0" indent="0" algn="l" rtl="0">
              <a:spcBef>
                <a:spcPts val="0"/>
              </a:spcBef>
              <a:spcAft>
                <a:spcPts val="0"/>
              </a:spcAft>
              <a:buNone/>
            </a:pPr>
            <a:r>
              <a:rPr lang="en">
                <a:highlight>
                  <a:schemeClr val="accent4"/>
                </a:highlight>
              </a:rPr>
              <a:t>If race is viewed as a cause</a:t>
            </a:r>
            <a:r>
              <a:rPr lang="en"/>
              <a:t>, this implies it is </a:t>
            </a:r>
            <a:r>
              <a:rPr lang="en">
                <a:highlight>
                  <a:schemeClr val="accent6"/>
                </a:highlight>
              </a:rPr>
              <a:t>because he is black that the student is getting poor grades</a:t>
            </a:r>
            <a:r>
              <a:rPr lang="en"/>
              <a:t>. </a:t>
            </a:r>
            <a:endParaRPr/>
          </a:p>
          <a:p>
            <a:pPr marL="0" lvl="0" indent="0" algn="l" rtl="0">
              <a:spcBef>
                <a:spcPts val="0"/>
              </a:spcBef>
              <a:spcAft>
                <a:spcPts val="0"/>
              </a:spcAft>
              <a:buNone/>
            </a:pPr>
            <a:endParaRPr/>
          </a:p>
          <a:p>
            <a:pPr marL="0" lvl="0" indent="0" algn="l" rtl="0">
              <a:spcBef>
                <a:spcPts val="0"/>
              </a:spcBef>
              <a:spcAft>
                <a:spcPts val="0"/>
              </a:spcAft>
              <a:buNone/>
            </a:pPr>
            <a:r>
              <a:rPr lang="en"/>
              <a:t>Treating race as cause is treating it as fixed and not dynamic, it doesn’t provide the historical and social contexts needed.</a:t>
            </a:r>
            <a:endParaRPr/>
          </a:p>
          <a:p>
            <a:pPr marL="0" lvl="0" indent="0" algn="l" rtl="0">
              <a:spcBef>
                <a:spcPts val="0"/>
              </a:spcBef>
              <a:spcAft>
                <a:spcPts val="0"/>
              </a:spcAft>
              <a:buNone/>
            </a:pPr>
            <a:endParaRPr/>
          </a:p>
          <a:p>
            <a:pPr marL="0" lvl="0" indent="0" algn="l" rtl="0">
              <a:spcBef>
                <a:spcPts val="0"/>
              </a:spcBef>
              <a:spcAft>
                <a:spcPts val="0"/>
              </a:spcAft>
              <a:buNone/>
            </a:pPr>
            <a:r>
              <a:rPr lang="en"/>
              <a:t>And so, </a:t>
            </a:r>
            <a:r>
              <a:rPr lang="en">
                <a:highlight>
                  <a:schemeClr val="accent6"/>
                </a:highlight>
              </a:rPr>
              <a:t>race can only describe associations</a:t>
            </a:r>
            <a:r>
              <a:rPr lang="en"/>
              <a:t> which are indications of racial stratification</a:t>
            </a:r>
            <a:endParaRPr/>
          </a:p>
          <a:p>
            <a:pPr marL="0" lvl="0" indent="0" algn="l" rtl="0">
              <a:spcBef>
                <a:spcPts val="0"/>
              </a:spcBef>
              <a:spcAft>
                <a:spcPts val="0"/>
              </a:spcAft>
              <a:buNone/>
            </a:pPr>
            <a:endParaRPr/>
          </a:p>
          <a:p>
            <a:pPr marL="0" lvl="0" indent="0" algn="l" rtl="0">
              <a:spcBef>
                <a:spcPts val="0"/>
              </a:spcBef>
              <a:spcAft>
                <a:spcPts val="0"/>
              </a:spcAft>
              <a:buNone/>
            </a:pPr>
            <a:r>
              <a:rPr lang="en"/>
              <a:t>For instance, it is not because the student is black that he has poor grades, it may be due to school and residential segregation, an example of racial stratification, and thus his school does not have the resources necessary for him to do well.</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27e98ee04e6_0_13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27e98ee04e6_0_13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b="1"/>
              <a:t>The last group in when writing and presenting your research</a:t>
            </a:r>
            <a:endParaRPr b="1"/>
          </a:p>
          <a:p>
            <a:pPr marL="457200" lvl="0" indent="-298450" algn="l" rtl="0">
              <a:spcBef>
                <a:spcPts val="0"/>
              </a:spcBef>
              <a:spcAft>
                <a:spcPts val="0"/>
              </a:spcAft>
              <a:buSzPts val="1100"/>
              <a:buChar char="●"/>
            </a:pPr>
            <a:r>
              <a:rPr lang="en" b="1"/>
              <a:t>Principle 7 is to consider social and historical contexts</a:t>
            </a:r>
            <a:endParaRPr b="1"/>
          </a:p>
          <a:p>
            <a:pPr marL="0" lvl="0" indent="0" algn="l" rtl="0">
              <a:spcBef>
                <a:spcPts val="0"/>
              </a:spcBef>
              <a:spcAft>
                <a:spcPts val="0"/>
              </a:spcAft>
              <a:buNone/>
            </a:pPr>
            <a:endParaRPr/>
          </a:p>
          <a:p>
            <a:pPr marL="0" lvl="0" indent="0" algn="l" rtl="0">
              <a:spcBef>
                <a:spcPts val="0"/>
              </a:spcBef>
              <a:spcAft>
                <a:spcPts val="0"/>
              </a:spcAft>
              <a:buNone/>
            </a:pPr>
            <a:r>
              <a:rPr lang="en"/>
              <a:t>As Bonilla-Silva and Zuberi states</a:t>
            </a:r>
            <a:endParaRPr/>
          </a:p>
          <a:p>
            <a:pPr marL="0" lvl="0" indent="0" algn="l" rtl="0">
              <a:spcBef>
                <a:spcPts val="0"/>
              </a:spcBef>
              <a:spcAft>
                <a:spcPts val="0"/>
              </a:spcAft>
              <a:buNone/>
            </a:pPr>
            <a:r>
              <a:rPr lang="en"/>
              <a:t>“It is not a question of how a person’s race causes disadvantage and discrimination. The real issue is the way society responds to an individual’s racial identification. The question has more to do with society itself, not the innate makeup of individual’s.”</a:t>
            </a:r>
            <a:endParaRPr/>
          </a:p>
          <a:p>
            <a:pPr marL="0" lvl="0" indent="0" algn="l" rtl="0">
              <a:spcBef>
                <a:spcPts val="0"/>
              </a:spcBef>
              <a:spcAft>
                <a:spcPts val="0"/>
              </a:spcAft>
              <a:buNone/>
            </a:pPr>
            <a:endParaRPr/>
          </a:p>
          <a:p>
            <a:pPr marL="0" lvl="0" indent="0" algn="l" rtl="0">
              <a:spcBef>
                <a:spcPts val="0"/>
              </a:spcBef>
              <a:spcAft>
                <a:spcPts val="0"/>
              </a:spcAft>
              <a:buNone/>
            </a:pPr>
            <a:r>
              <a:rPr lang="en"/>
              <a:t>Researchers tend to write about race in a way that puts the responsibility of discrimination and disadvantage on those who are being discriminated against instead of the systems in society that allows the discrimination to exist in the first place.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Google Shape;186;g283da47475d_0_3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7" name="Google Shape;187;g283da47475d_0_3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We must be cognizant of what is happening at the time our study is being conducted and what events led to current conditions, including looking for and at patterns of opportunity and disadvantage. </a:t>
            </a:r>
            <a:endParaRPr/>
          </a:p>
          <a:p>
            <a:pPr marL="0" lvl="0" indent="0" algn="l" rtl="0">
              <a:spcBef>
                <a:spcPts val="0"/>
              </a:spcBef>
              <a:spcAft>
                <a:spcPts val="0"/>
              </a:spcAft>
              <a:buNone/>
            </a:pPr>
            <a:endParaRPr/>
          </a:p>
          <a:p>
            <a:pPr marL="0" lvl="0" indent="0" algn="l" rtl="0">
              <a:spcBef>
                <a:spcPts val="0"/>
              </a:spcBef>
              <a:spcAft>
                <a:spcPts val="0"/>
              </a:spcAft>
              <a:buNone/>
            </a:pPr>
            <a:r>
              <a:rPr lang="en"/>
              <a:t>And when writing and presenting your research we should acknowledge that race is not fixed and that it morphs based on social and historical contexts.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3"/>
        <p:cNvGrpSpPr/>
        <p:nvPr/>
      </p:nvGrpSpPr>
      <p:grpSpPr>
        <a:xfrm>
          <a:off x="0" y="0"/>
          <a:ext cx="0" cy="0"/>
          <a:chOff x="0" y="0"/>
          <a:chExt cx="0" cy="0"/>
        </a:xfrm>
      </p:grpSpPr>
      <p:sp>
        <p:nvSpPr>
          <p:cNvPr id="194" name="Google Shape;194;g27e98ee04e6_0_5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5" name="Google Shape;195;g27e98ee04e6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ultimate goal would be to destroy racial stratification which would allow the equal distribution of rights and privileges; however, in order to do this we must </a:t>
            </a:r>
            <a:r>
              <a:rPr lang="en">
                <a:highlight>
                  <a:schemeClr val="accent6"/>
                </a:highlight>
              </a:rPr>
              <a:t>use racialized census, survey, and other social data.</a:t>
            </a:r>
            <a:endParaRPr>
              <a:highlight>
                <a:schemeClr val="accent6"/>
              </a:highlight>
            </a:endParaRPr>
          </a:p>
          <a:p>
            <a:pPr marL="0" lvl="0" indent="0" algn="l" rtl="0">
              <a:spcBef>
                <a:spcPts val="0"/>
              </a:spcBef>
              <a:spcAft>
                <a:spcPts val="0"/>
              </a:spcAft>
              <a:buNone/>
            </a:pPr>
            <a:endParaRPr/>
          </a:p>
          <a:p>
            <a:pPr marL="0" lvl="0" indent="0" algn="l" rtl="0">
              <a:spcBef>
                <a:spcPts val="0"/>
              </a:spcBef>
              <a:spcAft>
                <a:spcPts val="0"/>
              </a:spcAft>
              <a:buNone/>
            </a:pPr>
            <a:r>
              <a:rPr lang="en"/>
              <a:t>The danger is that the analysis used and conclusions drawn from utilizing racialized data may further preserve racial stratification.</a:t>
            </a:r>
            <a:endParaRPr/>
          </a:p>
          <a:p>
            <a:pPr marL="0" lvl="0" indent="0" algn="l" rtl="0">
              <a:spcBef>
                <a:spcPts val="0"/>
              </a:spcBef>
              <a:spcAft>
                <a:spcPts val="0"/>
              </a:spcAft>
              <a:buNone/>
            </a:pPr>
            <a:endParaRPr/>
          </a:p>
          <a:p>
            <a:pPr marL="0" lvl="0" indent="0" algn="l" rtl="0">
              <a:spcBef>
                <a:spcPts val="0"/>
              </a:spcBef>
              <a:spcAft>
                <a:spcPts val="0"/>
              </a:spcAft>
              <a:buNone/>
            </a:pPr>
            <a:r>
              <a:rPr lang="en"/>
              <a:t>In order to deracialize data, we must deracialize the social circumstances that originally created race and continue to perpetuate racial inequality.</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7"/>
        <p:cNvGrpSpPr/>
        <p:nvPr/>
      </p:nvGrpSpPr>
      <p:grpSpPr>
        <a:xfrm>
          <a:off x="0" y="0"/>
          <a:ext cx="0" cy="0"/>
          <a:chOff x="0" y="0"/>
          <a:chExt cx="0" cy="0"/>
        </a:xfrm>
      </p:grpSpPr>
      <p:sp>
        <p:nvSpPr>
          <p:cNvPr id="208" name="Google Shape;208;g283da47475d_0_43: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9" name="Google Shape;209;g283da47475d_0_4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Everything that we do, say, interpret, investigate are filtered, are initiated through how we view and understand the world. </a:t>
            </a:r>
            <a:endParaRPr/>
          </a:p>
          <a:p>
            <a:pPr marL="0" lvl="0" indent="0" algn="l" rtl="0">
              <a:spcBef>
                <a:spcPts val="0"/>
              </a:spcBef>
              <a:spcAft>
                <a:spcPts val="0"/>
              </a:spcAft>
              <a:buNone/>
            </a:pPr>
            <a:endParaRPr/>
          </a:p>
          <a:p>
            <a:pPr marL="0" lvl="0" indent="0" algn="l" rtl="0">
              <a:spcBef>
                <a:spcPts val="0"/>
              </a:spcBef>
              <a:spcAft>
                <a:spcPts val="0"/>
              </a:spcAft>
              <a:buNone/>
            </a:pPr>
            <a:r>
              <a:rPr lang="en"/>
              <a:t>So, it is important for me, for all of us to </a:t>
            </a:r>
            <a:r>
              <a:rPr lang="en">
                <a:highlight>
                  <a:schemeClr val="accent4"/>
                </a:highlight>
              </a:rPr>
              <a:t>reflect on our race-bubbles</a:t>
            </a:r>
            <a:r>
              <a:rPr lang="en"/>
              <a:t> and to accept that </a:t>
            </a:r>
            <a:r>
              <a:rPr lang="en">
                <a:highlight>
                  <a:schemeClr val="accent6"/>
                </a:highlight>
              </a:rPr>
              <a:t>what we know about the world is not necessarily a fact</a:t>
            </a:r>
            <a:r>
              <a:rPr lang="en"/>
              <a:t>, that </a:t>
            </a:r>
            <a:r>
              <a:rPr lang="en">
                <a:highlight>
                  <a:schemeClr val="accent6"/>
                </a:highlight>
              </a:rPr>
              <a:t>what we interpret and perceive</a:t>
            </a:r>
            <a:r>
              <a:rPr lang="en"/>
              <a:t> can be vastly different from what others interpret and perceive. </a:t>
            </a:r>
            <a:endParaRPr/>
          </a:p>
          <a:p>
            <a:pPr marL="0" lvl="0" indent="0" algn="l" rtl="0">
              <a:spcBef>
                <a:spcPts val="0"/>
              </a:spcBef>
              <a:spcAft>
                <a:spcPts val="0"/>
              </a:spcAft>
              <a:buNone/>
            </a:pPr>
            <a:endParaRPr/>
          </a:p>
          <a:p>
            <a:pPr marL="0" lvl="0" indent="0" algn="l" rtl="0">
              <a:spcBef>
                <a:spcPts val="0"/>
              </a:spcBef>
              <a:spcAft>
                <a:spcPts val="0"/>
              </a:spcAft>
              <a:buNone/>
            </a:pPr>
            <a:r>
              <a:rPr lang="en">
                <a:highlight>
                  <a:schemeClr val="accent4"/>
                </a:highlight>
              </a:rPr>
              <a:t>Due to our position of researchers or future researchers</a:t>
            </a:r>
            <a:r>
              <a:rPr lang="en"/>
              <a:t>, I believe it is our duty to be reflective, to follow these seven principles so in that way we can challenge racist structures causing disparities and not reinforce them. </a:t>
            </a:r>
            <a:endParaRPr/>
          </a:p>
          <a:p>
            <a:pPr marL="0" lvl="0" indent="0" algn="l" rtl="0">
              <a:spcBef>
                <a:spcPts val="0"/>
              </a:spcBef>
              <a:spcAft>
                <a:spcPts val="0"/>
              </a:spcAft>
              <a:buNone/>
            </a:pPr>
            <a:endParaRPr/>
          </a:p>
          <a:p>
            <a:pPr marL="0" lvl="0" indent="0" algn="l" rtl="0">
              <a:spcBef>
                <a:spcPts val="0"/>
              </a:spcBef>
              <a:spcAft>
                <a:spcPts val="0"/>
              </a:spcAft>
              <a:buNone/>
            </a:pPr>
            <a:r>
              <a:rPr lang="en">
                <a:highlight>
                  <a:schemeClr val="accent4"/>
                </a:highlight>
              </a:rPr>
              <a:t>We must work towards </a:t>
            </a:r>
            <a:r>
              <a:rPr lang="en"/>
              <a:t>seeing the realities of phenomena with fewer pitfalls and fewer blind spots.</a:t>
            </a:r>
            <a:endParaRPr/>
          </a:p>
          <a:p>
            <a:pPr marL="0" lvl="0" indent="0" algn="l" rtl="0">
              <a:spcBef>
                <a:spcPts val="0"/>
              </a:spcBef>
              <a:spcAft>
                <a:spcPts val="0"/>
              </a:spcAft>
              <a:buNone/>
            </a:pPr>
            <a:endParaRPr/>
          </a:p>
          <a:p>
            <a:pPr marL="0" lvl="0" indent="0" algn="l" rtl="0">
              <a:spcBef>
                <a:spcPts val="0"/>
              </a:spcBef>
              <a:spcAft>
                <a:spcPts val="0"/>
              </a:spcAft>
              <a:buNone/>
            </a:pPr>
            <a:r>
              <a:rPr lang="en">
                <a:highlight>
                  <a:schemeClr val="accent6"/>
                </a:highlight>
              </a:rPr>
              <a:t>Thank you!</a:t>
            </a:r>
            <a:endParaRPr>
              <a:highlight>
                <a:schemeClr val="accent6"/>
              </a:highlight>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g27e98ee04e6_0_16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2" name="Google Shape;232;g27e98ee04e6_0_16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200"/>
              </a:spcAft>
              <a:buClr>
                <a:schemeClr val="dk1"/>
              </a:buClr>
              <a:buSzPts val="1100"/>
              <a:buFont typeface="Arial"/>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g28a8beab35e_0_2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8" name="Google Shape;238;g28a8beab35e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20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27e98ee04e6_0_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1" name="Google Shape;71;g27e98ee04e6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Throughout my life I have predominantly lived in a White bubble. My friends, family, peers, teachers, neighborhoods, what I watched on TV was all or predominantly white</a:t>
            </a:r>
            <a:endParaRPr/>
          </a:p>
          <a:p>
            <a:pPr marL="0" lvl="0" indent="0" algn="l" rtl="0">
              <a:spcBef>
                <a:spcPts val="0"/>
              </a:spcBef>
              <a:spcAft>
                <a:spcPts val="0"/>
              </a:spcAft>
              <a:buNone/>
            </a:pPr>
            <a:r>
              <a:rPr lang="en">
                <a:highlight>
                  <a:srgbClr val="FF00FF"/>
                </a:highlight>
              </a:rPr>
              <a:t>I was and still am living in a mostly white bubble. CLICK!</a:t>
            </a:r>
            <a:endParaRPr>
              <a:highlight>
                <a:srgbClr val="FF00FF"/>
              </a:highlight>
            </a:endParaRPr>
          </a:p>
          <a:p>
            <a:pPr marL="0" lvl="0" indent="0" algn="l" rtl="0">
              <a:spcBef>
                <a:spcPts val="0"/>
              </a:spcBef>
              <a:spcAft>
                <a:spcPts val="0"/>
              </a:spcAft>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2"/>
        <p:cNvGrpSpPr/>
        <p:nvPr/>
      </p:nvGrpSpPr>
      <p:grpSpPr>
        <a:xfrm>
          <a:off x="0" y="0"/>
          <a:ext cx="0" cy="0"/>
          <a:chOff x="0" y="0"/>
          <a:chExt cx="0" cy="0"/>
        </a:xfrm>
      </p:grpSpPr>
      <p:sp>
        <p:nvSpPr>
          <p:cNvPr id="243" name="Google Shape;243;g28a8beab35e_0_3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44" name="Google Shape;244;g28a8beab35e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lnSpc>
                <a:spcPct val="115000"/>
              </a:lnSpc>
              <a:spcBef>
                <a:spcPts val="0"/>
              </a:spcBef>
              <a:spcAft>
                <a:spcPts val="1200"/>
              </a:spcAft>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49" name="Google Shape;249;g2caceb5e458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50" name="Google Shape;250;g2caceb5e458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28dd0f7abd0_0_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7" name="Google Shape;77;g28dd0f7abd0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b="1"/>
              <a:t>Bubble is more, ideologies</a:t>
            </a:r>
            <a:endParaRPr b="1"/>
          </a:p>
          <a:p>
            <a:pPr marL="457200" lvl="0" indent="-298450" algn="l" rtl="0">
              <a:spcBef>
                <a:spcPts val="0"/>
              </a:spcBef>
              <a:spcAft>
                <a:spcPts val="0"/>
              </a:spcAft>
              <a:buSzPts val="1100"/>
              <a:buChar char="●"/>
            </a:pPr>
            <a:r>
              <a:rPr lang="en" b="1"/>
              <a:t>Since Undergrad I learned more about race and racism, when I started my program at UNH I got to thinking…</a:t>
            </a:r>
            <a:endParaRPr b="1"/>
          </a:p>
          <a:p>
            <a:pPr marL="0" lvl="0" indent="0" algn="l" rtl="0">
              <a:spcBef>
                <a:spcPts val="0"/>
              </a:spcBef>
              <a:spcAft>
                <a:spcPts val="0"/>
              </a:spcAft>
              <a:buNone/>
            </a:pPr>
            <a:endParaRPr/>
          </a:p>
          <a:p>
            <a:pPr marL="0" lvl="0" indent="0" algn="l" rtl="0">
              <a:spcBef>
                <a:spcPts val="0"/>
              </a:spcBef>
              <a:spcAft>
                <a:spcPts val="0"/>
              </a:spcAft>
              <a:buNone/>
            </a:pPr>
            <a:r>
              <a:rPr lang="en"/>
              <a:t>This bubble was more than just the people around me, this bubble cultivated and led me to believe in certain</a:t>
            </a:r>
            <a:r>
              <a:rPr lang="en">
                <a:highlight>
                  <a:schemeClr val="accent4"/>
                </a:highlight>
              </a:rPr>
              <a:t> ideologies.</a:t>
            </a:r>
            <a:r>
              <a:rPr lang="en"/>
              <a:t> To believe that America is the land of opportunity and if you worked hard you got accomplish anything you wanted to.</a:t>
            </a:r>
            <a:endParaRPr/>
          </a:p>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9"/>
        <p:cNvGrpSpPr/>
        <p:nvPr/>
      </p:nvGrpSpPr>
      <p:grpSpPr>
        <a:xfrm>
          <a:off x="0" y="0"/>
          <a:ext cx="0" cy="0"/>
          <a:chOff x="0" y="0"/>
          <a:chExt cx="0" cy="0"/>
        </a:xfrm>
      </p:grpSpPr>
      <p:sp>
        <p:nvSpPr>
          <p:cNvPr id="90" name="Google Shape;90;g27e98ee04e6_0_1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1" name="Google Shape;91;g27e98ee04e6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b="1"/>
              <a:t>Due to the white bubble that I grew up in and the limited interactions I have had with people of color, how does my race affect my research?</a:t>
            </a:r>
            <a:endParaRPr b="1"/>
          </a:p>
          <a:p>
            <a:pPr marL="457200" lvl="0" indent="-298450" algn="l" rtl="0">
              <a:spcBef>
                <a:spcPts val="0"/>
              </a:spcBef>
              <a:spcAft>
                <a:spcPts val="0"/>
              </a:spcAft>
              <a:buSzPts val="1100"/>
              <a:buChar char="●"/>
            </a:pPr>
            <a:r>
              <a:rPr lang="en" b="1">
                <a:solidFill>
                  <a:schemeClr val="dk1"/>
                </a:solidFill>
              </a:rPr>
              <a:t>I turned to White Logic, White Methods: Racism and Methodology which had 25 contributors with various backgrounds</a:t>
            </a:r>
            <a:endParaRPr b="1">
              <a:solidFill>
                <a:schemeClr val="dk1"/>
              </a:solidFill>
            </a:endParaRPr>
          </a:p>
          <a:p>
            <a:pPr marL="457200" lvl="0" indent="-298450" algn="l" rtl="0">
              <a:spcBef>
                <a:spcPts val="0"/>
              </a:spcBef>
              <a:spcAft>
                <a:spcPts val="0"/>
              </a:spcAft>
              <a:buSzPts val="1100"/>
              <a:buChar char="●"/>
            </a:pPr>
            <a:r>
              <a:rPr lang="en" b="1">
                <a:solidFill>
                  <a:schemeClr val="dk1"/>
                </a:solidFill>
              </a:rPr>
              <a:t>Used this foundation. I came up with 7 principles categorized into 3 groups</a:t>
            </a:r>
            <a:endParaRPr b="1">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6"/>
        <p:cNvGrpSpPr/>
        <p:nvPr/>
      </p:nvGrpSpPr>
      <p:grpSpPr>
        <a:xfrm>
          <a:off x="0" y="0"/>
          <a:ext cx="0" cy="0"/>
          <a:chOff x="0" y="0"/>
          <a:chExt cx="0" cy="0"/>
        </a:xfrm>
      </p:grpSpPr>
      <p:sp>
        <p:nvSpPr>
          <p:cNvPr id="97" name="Google Shape;97;g2caceb5e458_0_0: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8" name="Google Shape;98;g2caceb5e458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b="1"/>
              <a:t>A social construction is the process by which people, individually and collectively, negotiate their identities and related interests in an environment of scarce resources.</a:t>
            </a:r>
            <a:endParaRPr b="1"/>
          </a:p>
          <a:p>
            <a:pPr marL="0" lvl="0" indent="0" algn="l" rtl="0">
              <a:spcBef>
                <a:spcPts val="0"/>
              </a:spcBef>
              <a:spcAft>
                <a:spcPts val="0"/>
              </a:spcAft>
              <a:buNone/>
            </a:pPr>
            <a:endParaRPr b="1"/>
          </a:p>
          <a:p>
            <a:pPr marL="457200" lvl="0" indent="-298450" algn="l" rtl="0">
              <a:spcBef>
                <a:spcPts val="0"/>
              </a:spcBef>
              <a:spcAft>
                <a:spcPts val="0"/>
              </a:spcAft>
              <a:buClr>
                <a:schemeClr val="dk1"/>
              </a:buClr>
              <a:buSzPts val="1100"/>
              <a:buChar char="●"/>
            </a:pPr>
            <a:r>
              <a:rPr lang="en" b="1">
                <a:solidFill>
                  <a:schemeClr val="dk1"/>
                </a:solidFill>
              </a:rPr>
              <a:t>A complicated aspect of Racial identity is that it is not a wholly individual process</a:t>
            </a:r>
            <a:endParaRPr b="1">
              <a:solidFill>
                <a:schemeClr val="dk1"/>
              </a:solidFill>
            </a:endParaRPr>
          </a:p>
          <a:p>
            <a:pPr marL="457200" lvl="0" indent="-298450" algn="l" rtl="0">
              <a:spcBef>
                <a:spcPts val="0"/>
              </a:spcBef>
              <a:spcAft>
                <a:spcPts val="0"/>
              </a:spcAft>
              <a:buClr>
                <a:schemeClr val="dk1"/>
              </a:buClr>
              <a:buSzPts val="1100"/>
              <a:buChar char="●"/>
            </a:pPr>
            <a:r>
              <a:rPr lang="en" b="1">
                <a:solidFill>
                  <a:schemeClr val="dk1"/>
                </a:solidFill>
              </a:rPr>
              <a:t>Example if someone looks Black…</a:t>
            </a:r>
            <a:endParaRPr b="1">
              <a:solidFill>
                <a:schemeClr val="dk1"/>
              </a:solidFill>
            </a:endParaRPr>
          </a:p>
          <a:p>
            <a:pPr marL="457200" lvl="0" indent="-298450" algn="l" rtl="0">
              <a:spcBef>
                <a:spcPts val="0"/>
              </a:spcBef>
              <a:spcAft>
                <a:spcPts val="0"/>
              </a:spcAft>
              <a:buClr>
                <a:schemeClr val="dk1"/>
              </a:buClr>
              <a:buSzPts val="1100"/>
              <a:buChar char="●"/>
            </a:pPr>
            <a:r>
              <a:rPr lang="en" b="1">
                <a:solidFill>
                  <a:schemeClr val="dk1"/>
                </a:solidFill>
              </a:rPr>
              <a:t>Me as a white person</a:t>
            </a:r>
            <a:endParaRPr b="1">
              <a:solidFill>
                <a:schemeClr val="dk1"/>
              </a:solidFill>
            </a:endParaRPr>
          </a:p>
          <a:p>
            <a:pPr marL="457200" lvl="0" indent="-298450" algn="l" rtl="0">
              <a:spcBef>
                <a:spcPts val="0"/>
              </a:spcBef>
              <a:spcAft>
                <a:spcPts val="0"/>
              </a:spcAft>
              <a:buClr>
                <a:schemeClr val="dk1"/>
              </a:buClr>
              <a:buSzPts val="1100"/>
              <a:buChar char="●"/>
            </a:pPr>
            <a:r>
              <a:rPr lang="en" b="1">
                <a:solidFill>
                  <a:schemeClr val="dk1"/>
                </a:solidFill>
              </a:rPr>
              <a:t>To the outside world, a person of color does not exist outside their otherness. They are visually put into a racial group and are treated by society according to that categorization.</a:t>
            </a:r>
            <a:endParaRPr b="1">
              <a:solidFill>
                <a:schemeClr val="dk1"/>
              </a:solidFill>
            </a:endParaRPr>
          </a:p>
          <a:p>
            <a:pPr marL="457200" lvl="0" indent="-298450" algn="l" rtl="0">
              <a:spcBef>
                <a:spcPts val="0"/>
              </a:spcBef>
              <a:spcAft>
                <a:spcPts val="0"/>
              </a:spcAft>
              <a:buClr>
                <a:schemeClr val="dk1"/>
              </a:buClr>
              <a:buSzPts val="1100"/>
              <a:buChar char="●"/>
            </a:pPr>
            <a:r>
              <a:rPr lang="en" b="1">
                <a:solidFill>
                  <a:schemeClr val="dk1"/>
                </a:solidFill>
              </a:rPr>
              <a:t>Self-identification and society-identification of race</a:t>
            </a:r>
            <a:endParaRPr b="1">
              <a:solidFill>
                <a:schemeClr val="dk1"/>
              </a:solidFill>
            </a:endParaRPr>
          </a:p>
          <a:p>
            <a:pPr marL="457200" lvl="0" indent="-298450" algn="l" rtl="0">
              <a:spcBef>
                <a:spcPts val="0"/>
              </a:spcBef>
              <a:spcAft>
                <a:spcPts val="0"/>
              </a:spcAft>
              <a:buClr>
                <a:schemeClr val="dk1"/>
              </a:buClr>
              <a:buSzPts val="1100"/>
              <a:buChar char="●"/>
            </a:pPr>
            <a:r>
              <a:rPr lang="en" b="1">
                <a:solidFill>
                  <a:schemeClr val="dk1"/>
                </a:solidFill>
              </a:rPr>
              <a:t>Must be explicit and careful define race and how came up with definition</a:t>
            </a:r>
            <a:endParaRPr b="1">
              <a:solidFill>
                <a:schemeClr val="dk1"/>
              </a:solidFill>
            </a:endParaRPr>
          </a:p>
          <a:p>
            <a:pPr marL="457200" lvl="0" indent="0" algn="l" rtl="0">
              <a:spcBef>
                <a:spcPts val="0"/>
              </a:spcBef>
              <a:spcAft>
                <a:spcPts val="0"/>
              </a:spcAft>
              <a:buNone/>
            </a:pPr>
            <a:endParaRPr b="1">
              <a:solidFill>
                <a:schemeClr val="dk1"/>
              </a:solidFill>
            </a:endParaRPr>
          </a:p>
          <a:p>
            <a:pPr marL="0" lvl="0" indent="0" algn="l" rtl="0">
              <a:spcBef>
                <a:spcPts val="0"/>
              </a:spcBef>
              <a:spcAft>
                <a:spcPts val="0"/>
              </a:spcAft>
              <a:buNone/>
            </a:pPr>
            <a:r>
              <a:rPr lang="en">
                <a:solidFill>
                  <a:schemeClr val="dk1"/>
                </a:solidFill>
              </a:rPr>
              <a:t>Another complex aspect of race is that </a:t>
            </a:r>
            <a:r>
              <a:rPr lang="en">
                <a:solidFill>
                  <a:schemeClr val="dk1"/>
                </a:solidFill>
                <a:highlight>
                  <a:schemeClr val="accent4"/>
                </a:highlight>
              </a:rPr>
              <a:t>racial identity isn’t a wholly individual process</a:t>
            </a:r>
            <a:r>
              <a:rPr lang="en">
                <a:solidFill>
                  <a:schemeClr val="dk1"/>
                </a:solidFill>
              </a:rPr>
              <a:t> of self-definition</a:t>
            </a:r>
            <a:endParaRPr>
              <a:solidFill>
                <a:schemeClr val="dk1"/>
              </a:solidFill>
            </a:endParaRPr>
          </a:p>
          <a:p>
            <a:pPr marL="0" lvl="0" indent="0" algn="l" rtl="0">
              <a:spcBef>
                <a:spcPts val="0"/>
              </a:spcBef>
              <a:spcAft>
                <a:spcPts val="0"/>
              </a:spcAft>
              <a:buNone/>
            </a:pPr>
            <a:endParaRPr>
              <a:solidFill>
                <a:schemeClr val="dk1"/>
              </a:solidFill>
            </a:endParaRPr>
          </a:p>
          <a:p>
            <a:pPr marL="0" lvl="0" indent="0" algn="l" rtl="0">
              <a:spcBef>
                <a:spcPts val="0"/>
              </a:spcBef>
              <a:spcAft>
                <a:spcPts val="0"/>
              </a:spcAft>
              <a:buNone/>
            </a:pPr>
            <a:r>
              <a:rPr lang="en">
                <a:solidFill>
                  <a:schemeClr val="dk1"/>
                </a:solidFill>
              </a:rPr>
              <a:t>For example: if</a:t>
            </a:r>
            <a:r>
              <a:rPr lang="en">
                <a:solidFill>
                  <a:schemeClr val="dk1"/>
                </a:solidFill>
                <a:highlight>
                  <a:schemeClr val="accent4"/>
                </a:highlight>
              </a:rPr>
              <a:t> someone looks Black </a:t>
            </a:r>
            <a:r>
              <a:rPr lang="en">
                <a:solidFill>
                  <a:schemeClr val="dk1"/>
                </a:solidFill>
                <a:highlight>
                  <a:schemeClr val="accent6"/>
                </a:highlight>
              </a:rPr>
              <a:t>they will be disadvantaged as a black person in the U.S</a:t>
            </a:r>
            <a:r>
              <a:rPr lang="en">
                <a:solidFill>
                  <a:schemeClr val="dk1"/>
                </a:solidFill>
              </a:rPr>
              <a:t>. regardless of how they</a:t>
            </a:r>
            <a:r>
              <a:rPr lang="en">
                <a:solidFill>
                  <a:schemeClr val="dk1"/>
                </a:solidFill>
                <a:highlight>
                  <a:schemeClr val="accent6"/>
                </a:highlight>
              </a:rPr>
              <a:t> self-identify</a:t>
            </a:r>
            <a:r>
              <a:rPr lang="en">
                <a:solidFill>
                  <a:schemeClr val="dk1"/>
                </a:solidFill>
              </a:rPr>
              <a:t> and other individual characteristics they possess besides being black</a:t>
            </a:r>
            <a:endParaRPr>
              <a:solidFill>
                <a:schemeClr val="dk1"/>
              </a:solidFill>
            </a:endParaRPr>
          </a:p>
          <a:p>
            <a:pPr marL="0" lvl="0" indent="0" algn="l" rtl="0">
              <a:spcBef>
                <a:spcPts val="0"/>
              </a:spcBef>
              <a:spcAft>
                <a:spcPts val="0"/>
              </a:spcAft>
              <a:buNone/>
            </a:pPr>
            <a:endParaRPr>
              <a:solidFill>
                <a:schemeClr val="dk1"/>
              </a:solidFill>
            </a:endParaRPr>
          </a:p>
          <a:p>
            <a:pPr marL="0" lvl="0" indent="0" algn="l" rtl="0">
              <a:spcBef>
                <a:spcPts val="0"/>
              </a:spcBef>
              <a:spcAft>
                <a:spcPts val="0"/>
              </a:spcAft>
              <a:buNone/>
            </a:pPr>
            <a:r>
              <a:rPr lang="en">
                <a:solidFill>
                  <a:schemeClr val="dk1"/>
                </a:solidFill>
              </a:rPr>
              <a:t>Similarly, </a:t>
            </a:r>
            <a:r>
              <a:rPr lang="en">
                <a:solidFill>
                  <a:schemeClr val="dk1"/>
                </a:solidFill>
                <a:highlight>
                  <a:schemeClr val="accent4"/>
                </a:highlight>
              </a:rPr>
              <a:t>me being white</a:t>
            </a:r>
            <a:r>
              <a:rPr lang="en">
                <a:solidFill>
                  <a:schemeClr val="dk1"/>
                </a:solidFill>
              </a:rPr>
              <a:t> allows me to reap privileges. It doesn’t matter whatever individual characteristics I possess, I am afforded these privileges.</a:t>
            </a:r>
            <a:endParaRPr>
              <a:solidFill>
                <a:schemeClr val="dk1"/>
              </a:solidFill>
            </a:endParaRPr>
          </a:p>
          <a:p>
            <a:pPr marL="0" lvl="0" indent="0" algn="l" rtl="0">
              <a:spcBef>
                <a:spcPts val="0"/>
              </a:spcBef>
              <a:spcAft>
                <a:spcPts val="0"/>
              </a:spcAft>
              <a:buNone/>
            </a:pPr>
            <a:endParaRPr>
              <a:solidFill>
                <a:schemeClr val="dk1"/>
              </a:solidFill>
            </a:endParaRPr>
          </a:p>
          <a:p>
            <a:pPr marL="0" lvl="0" indent="0" algn="l" rtl="0">
              <a:spcBef>
                <a:spcPts val="0"/>
              </a:spcBef>
              <a:spcAft>
                <a:spcPts val="0"/>
              </a:spcAft>
              <a:buNone/>
            </a:pPr>
            <a:r>
              <a:rPr lang="en">
                <a:solidFill>
                  <a:schemeClr val="dk1"/>
                </a:solidFill>
                <a:highlight>
                  <a:schemeClr val="accent4"/>
                </a:highlight>
              </a:rPr>
              <a:t>To the outside world,</a:t>
            </a:r>
            <a:r>
              <a:rPr lang="en">
                <a:solidFill>
                  <a:schemeClr val="dk1"/>
                </a:solidFill>
              </a:rPr>
              <a:t> a person of color does not exist outside their otherness. They are visually put into a racial group and are treated by society according to that categorization.</a:t>
            </a:r>
            <a:endParaRPr>
              <a:solidFill>
                <a:schemeClr val="dk1"/>
              </a:solidFill>
            </a:endParaRPr>
          </a:p>
          <a:p>
            <a:pPr marL="0" lvl="0" indent="0" algn="l" rtl="0">
              <a:spcBef>
                <a:spcPts val="0"/>
              </a:spcBef>
              <a:spcAft>
                <a:spcPts val="0"/>
              </a:spcAft>
              <a:buNone/>
            </a:pPr>
            <a:endParaRPr>
              <a:solidFill>
                <a:schemeClr val="dk1"/>
              </a:solidFill>
            </a:endParaRPr>
          </a:p>
          <a:p>
            <a:pPr marL="0" lvl="0" indent="0" algn="l" rtl="0">
              <a:spcBef>
                <a:spcPts val="0"/>
              </a:spcBef>
              <a:spcAft>
                <a:spcPts val="0"/>
              </a:spcAft>
              <a:buNone/>
            </a:pPr>
            <a:r>
              <a:rPr lang="en">
                <a:solidFill>
                  <a:schemeClr val="dk1"/>
                </a:solidFill>
                <a:highlight>
                  <a:schemeClr val="accent4"/>
                </a:highlight>
              </a:rPr>
              <a:t>Self-identification of race and society-identification</a:t>
            </a:r>
            <a:r>
              <a:rPr lang="en">
                <a:solidFill>
                  <a:schemeClr val="dk1"/>
                </a:solidFill>
              </a:rPr>
              <a:t>, including researcher-identification) may not agree</a:t>
            </a:r>
            <a:endParaRPr>
              <a:solidFill>
                <a:schemeClr val="dk1"/>
              </a:solidFill>
            </a:endParaRPr>
          </a:p>
          <a:p>
            <a:pPr marL="0" lvl="0" indent="0" algn="l" rtl="0">
              <a:spcBef>
                <a:spcPts val="0"/>
              </a:spcBef>
              <a:spcAft>
                <a:spcPts val="0"/>
              </a:spcAft>
              <a:buNone/>
            </a:pPr>
            <a:r>
              <a:rPr lang="en">
                <a:solidFill>
                  <a:schemeClr val="dk1"/>
                </a:solidFill>
              </a:rPr>
              <a:t>And so researchers need to be extremely careful in how they </a:t>
            </a:r>
            <a:r>
              <a:rPr lang="en">
                <a:solidFill>
                  <a:schemeClr val="dk1"/>
                </a:solidFill>
                <a:highlight>
                  <a:schemeClr val="accent4"/>
                </a:highlight>
              </a:rPr>
              <a:t>define race </a:t>
            </a:r>
            <a:r>
              <a:rPr lang="en">
                <a:solidFill>
                  <a:schemeClr val="dk1"/>
                </a:solidFill>
              </a:rPr>
              <a:t>and to explicitly state their definition and how they came to such a definition in their work.</a:t>
            </a:r>
            <a:endParaRPr>
              <a:solidFill>
                <a:schemeClr val="dk1"/>
              </a:solidFill>
            </a:endParaRPr>
          </a:p>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27e98ee04e6_0_9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27e98ee04e6_0_9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Clr>
                <a:schemeClr val="dk1"/>
              </a:buClr>
              <a:buSzPts val="1100"/>
              <a:buChar char="●"/>
            </a:pPr>
            <a:r>
              <a:rPr lang="en" b="1">
                <a:solidFill>
                  <a:schemeClr val="dk1"/>
                </a:solidFill>
              </a:rPr>
              <a:t>Moving on to principle 2: Racism is structural</a:t>
            </a:r>
            <a:endParaRPr b="1">
              <a:solidFill>
                <a:schemeClr val="dk1"/>
              </a:solidFill>
            </a:endParaRPr>
          </a:p>
          <a:p>
            <a:pPr marL="457200" lvl="0" indent="-298450" algn="l" rtl="0">
              <a:spcBef>
                <a:spcPts val="0"/>
              </a:spcBef>
              <a:spcAft>
                <a:spcPts val="0"/>
              </a:spcAft>
              <a:buClr>
                <a:schemeClr val="dk1"/>
              </a:buClr>
              <a:buSzPts val="1100"/>
              <a:buChar char="●"/>
            </a:pPr>
            <a:r>
              <a:rPr lang="en" sz="1000" b="1">
                <a:solidFill>
                  <a:schemeClr val="dk1"/>
                </a:solidFill>
                <a:latin typeface="Open Sans"/>
                <a:ea typeface="Open Sans"/>
                <a:cs typeface="Open Sans"/>
                <a:sym typeface="Open Sans"/>
              </a:rPr>
              <a:t>Structural racism refers to the totality of ways in which societies foster racial discrimination through mutually reinforcing systems of housing, education, employment, earnings, benefits, credit, media, health care, and criminal justice. These patterns and practices in turn reinforce discriminatory beliefs, values, and distribution of resources.</a:t>
            </a:r>
            <a:endParaRPr b="1"/>
          </a:p>
          <a:p>
            <a:pPr marL="457200" lvl="0" indent="-298450" algn="l" rtl="0">
              <a:spcBef>
                <a:spcPts val="0"/>
              </a:spcBef>
              <a:spcAft>
                <a:spcPts val="0"/>
              </a:spcAft>
              <a:buSzPts val="1100"/>
              <a:buChar char="●"/>
            </a:pPr>
            <a:r>
              <a:rPr lang="en" b="1"/>
              <a:t>When we do not view racism as structural, then it can be regarded as…</a:t>
            </a:r>
            <a:endParaRPr b="1"/>
          </a:p>
          <a:p>
            <a:pPr marL="457200" lvl="0" indent="-298450" algn="l" rtl="0">
              <a:spcBef>
                <a:spcPts val="0"/>
              </a:spcBef>
              <a:spcAft>
                <a:spcPts val="0"/>
              </a:spcAft>
              <a:buSzPts val="1100"/>
              <a:buChar char="●"/>
            </a:pPr>
            <a:r>
              <a:rPr lang="en" b="1"/>
              <a:t>A disease (problem of those who are afflicted)</a:t>
            </a:r>
            <a:endParaRPr b="1"/>
          </a:p>
          <a:p>
            <a:pPr marL="457200" lvl="0" indent="-298450" algn="l" rtl="0">
              <a:spcBef>
                <a:spcPts val="0"/>
              </a:spcBef>
              <a:spcAft>
                <a:spcPts val="0"/>
              </a:spcAft>
              <a:buSzPts val="1100"/>
              <a:buChar char="●"/>
            </a:pPr>
            <a:r>
              <a:rPr lang="en" b="1"/>
              <a:t>An internal phenomenon (ignoring racism’s effect on society and its institutions, absolves institutions and members from reflecting on bias and racist practices)</a:t>
            </a:r>
            <a:endParaRPr b="1"/>
          </a:p>
          <a:p>
            <a:pPr marL="457200" lvl="0" indent="-298450" algn="l" rtl="0">
              <a:spcBef>
                <a:spcPts val="0"/>
              </a:spcBef>
              <a:spcAft>
                <a:spcPts val="0"/>
              </a:spcAft>
              <a:buSzPts val="1100"/>
              <a:buChar char="●"/>
            </a:pPr>
            <a:r>
              <a:rPr lang="en" b="1"/>
              <a:t>A social problem to be analyzed clinically (searching for good and bad apples, model minorities)</a:t>
            </a:r>
            <a:endParaRPr b="1"/>
          </a:p>
          <a:p>
            <a:pPr marL="0" lvl="0" indent="0" algn="l" rtl="0">
              <a:spcBef>
                <a:spcPts val="0"/>
              </a:spcBef>
              <a:spcAft>
                <a:spcPts val="0"/>
              </a:spcAft>
              <a:buNone/>
            </a:pPr>
            <a:endParaRPr b="1"/>
          </a:p>
          <a:p>
            <a:pPr marL="457200" lvl="0" indent="-298450" algn="l" rtl="0">
              <a:spcBef>
                <a:spcPts val="0"/>
              </a:spcBef>
              <a:spcAft>
                <a:spcPts val="0"/>
              </a:spcAft>
              <a:buSzPts val="1100"/>
              <a:buChar char="●"/>
            </a:pPr>
            <a:r>
              <a:rPr lang="en" b="1">
                <a:solidFill>
                  <a:schemeClr val="dk1"/>
                </a:solidFill>
              </a:rPr>
              <a:t>We must understand that racial inequalities are not the result of an individual’s race, but as a culmination of social interactions that differentiate by race.</a:t>
            </a:r>
            <a:endParaRPr b="1">
              <a:solidFill>
                <a:schemeClr val="dk1"/>
              </a:solidFill>
            </a:endParaRPr>
          </a:p>
          <a:p>
            <a:pPr marL="0" lvl="0" indent="0" algn="l" rtl="0">
              <a:spcBef>
                <a:spcPts val="0"/>
              </a:spcBef>
              <a:spcAft>
                <a:spcPts val="0"/>
              </a:spcAft>
              <a:buNone/>
            </a:pPr>
            <a:endParaRPr b="1">
              <a:solidFill>
                <a:schemeClr val="dk1"/>
              </a:solidFill>
            </a:endParaRPr>
          </a:p>
          <a:p>
            <a:pPr marL="457200" lvl="0" indent="-298450" algn="l" rtl="0">
              <a:spcBef>
                <a:spcPts val="0"/>
              </a:spcBef>
              <a:spcAft>
                <a:spcPts val="0"/>
              </a:spcAft>
              <a:buClr>
                <a:schemeClr val="dk1"/>
              </a:buClr>
              <a:buSzPts val="1100"/>
              <a:buChar char="●"/>
            </a:pPr>
            <a:r>
              <a:rPr lang="en" b="1">
                <a:solidFill>
                  <a:schemeClr val="dk1"/>
                </a:solidFill>
              </a:rPr>
              <a:t>So, understanding racism as structural allows us to elevate our understanding of racism from a micro/individual level to the macro/institutional level. </a:t>
            </a:r>
            <a:endParaRPr b="1">
              <a:solidFill>
                <a:schemeClr val="dk1"/>
              </a:solidFill>
            </a:endParaRPr>
          </a:p>
          <a:p>
            <a:pPr marL="0" lvl="0" indent="0" algn="l" rtl="0">
              <a:spcBef>
                <a:spcPts val="0"/>
              </a:spcBef>
              <a:spcAft>
                <a:spcPts val="0"/>
              </a:spcAft>
              <a:buNone/>
            </a:pPr>
            <a:endParaRPr/>
          </a:p>
          <a:p>
            <a:pPr marL="0" lvl="0" indent="0" algn="l" rtl="0">
              <a:spcBef>
                <a:spcPts val="0"/>
              </a:spcBef>
              <a:spcAft>
                <a:spcPts val="0"/>
              </a:spcAft>
              <a:buNone/>
            </a:pPr>
            <a:r>
              <a:rPr lang="en"/>
              <a:t>When racism is not veiwed as structural, racism can be regarded as…</a:t>
            </a:r>
            <a:endParaRPr/>
          </a:p>
          <a:p>
            <a:pPr marL="0" lvl="0" indent="0" algn="l" rtl="0">
              <a:spcBef>
                <a:spcPts val="0"/>
              </a:spcBef>
              <a:spcAft>
                <a:spcPts val="0"/>
              </a:spcAft>
              <a:buNone/>
            </a:pPr>
            <a:r>
              <a:rPr lang="en"/>
              <a:t>A disease only affecting certain individuals</a:t>
            </a:r>
            <a:endParaRPr/>
          </a:p>
          <a:p>
            <a:pPr marL="0" lvl="0" indent="0" algn="l" rtl="0">
              <a:spcBef>
                <a:spcPts val="0"/>
              </a:spcBef>
              <a:spcAft>
                <a:spcPts val="0"/>
              </a:spcAft>
              <a:buNone/>
            </a:pPr>
            <a:r>
              <a:rPr lang="en"/>
              <a:t>As a phenomenon that does not have external effects on society and its institutions</a:t>
            </a:r>
            <a:endParaRPr/>
          </a:p>
          <a:p>
            <a:pPr marL="0" lvl="0" indent="0" algn="l" rtl="0">
              <a:spcBef>
                <a:spcPts val="0"/>
              </a:spcBef>
              <a:spcAft>
                <a:spcPts val="0"/>
              </a:spcAft>
              <a:buNone/>
            </a:pPr>
            <a:r>
              <a:rPr lang="en"/>
              <a:t>And as a social problem that needs to be analyzed clinically by separating the good vs bad apples in each race</a:t>
            </a:r>
            <a:endParaRPr/>
          </a:p>
          <a:p>
            <a:pPr marL="0" lvl="0" indent="0" algn="l" rtl="0">
              <a:spcBef>
                <a:spcPts val="0"/>
              </a:spcBef>
              <a:spcAft>
                <a:spcPts val="0"/>
              </a:spcAft>
              <a:buNone/>
            </a:pPr>
            <a:endParaRPr/>
          </a:p>
          <a:p>
            <a:pPr marL="0" lvl="0" indent="0" algn="l" rtl="0">
              <a:spcBef>
                <a:spcPts val="0"/>
              </a:spcBef>
              <a:spcAft>
                <a:spcPts val="0"/>
              </a:spcAft>
              <a:buNone/>
            </a:pPr>
            <a:r>
              <a:rPr lang="en">
                <a:highlight>
                  <a:schemeClr val="accent4"/>
                </a:highlight>
              </a:rPr>
              <a:t>Seeing racism as a disease</a:t>
            </a:r>
            <a:r>
              <a:rPr lang="en"/>
              <a:t> lends itself to understanding racism as a problem of those who are afflicted by discrimination and disadvantage and so the responsibility is on the marginalized person to get better. This implies that we only need to fix the racist individuals through education to eradicate the disease, allowing institutional practices to go unexamined and unquestioned which continues structural racism’s reign.</a:t>
            </a:r>
            <a:endParaRPr/>
          </a:p>
          <a:p>
            <a:pPr marL="0" lvl="0" indent="0" algn="l" rtl="0">
              <a:spcBef>
                <a:spcPts val="0"/>
              </a:spcBef>
              <a:spcAft>
                <a:spcPts val="0"/>
              </a:spcAft>
              <a:buNone/>
            </a:pPr>
            <a:endParaRPr/>
          </a:p>
          <a:p>
            <a:pPr marL="0" lvl="0" indent="0" algn="l" rtl="0">
              <a:spcBef>
                <a:spcPts val="0"/>
              </a:spcBef>
              <a:spcAft>
                <a:spcPts val="0"/>
              </a:spcAft>
              <a:buNone/>
            </a:pPr>
            <a:r>
              <a:rPr lang="en"/>
              <a:t>If we </a:t>
            </a:r>
            <a:r>
              <a:rPr lang="en">
                <a:highlight>
                  <a:schemeClr val="accent4"/>
                </a:highlight>
              </a:rPr>
              <a:t>view racism as an internal manifestation</a:t>
            </a:r>
            <a:r>
              <a:rPr lang="en"/>
              <a:t>, that absolves all institutions and members from reflecting on their own biases and racist practices.</a:t>
            </a:r>
            <a:endParaRPr/>
          </a:p>
          <a:p>
            <a:pPr marL="0" lvl="0" indent="0" algn="l" rtl="0">
              <a:spcBef>
                <a:spcPts val="0"/>
              </a:spcBef>
              <a:spcAft>
                <a:spcPts val="0"/>
              </a:spcAft>
              <a:buNone/>
            </a:pPr>
            <a:endParaRPr/>
          </a:p>
          <a:p>
            <a:pPr marL="0" lvl="0" indent="0" algn="l" rtl="0">
              <a:spcBef>
                <a:spcPts val="0"/>
              </a:spcBef>
              <a:spcAft>
                <a:spcPts val="0"/>
              </a:spcAft>
              <a:buNone/>
            </a:pPr>
            <a:r>
              <a:rPr lang="en">
                <a:highlight>
                  <a:schemeClr val="accent4"/>
                </a:highlight>
              </a:rPr>
              <a:t>Searching for good or bad apples of marginalized groups</a:t>
            </a:r>
            <a:r>
              <a:rPr lang="en"/>
              <a:t> can lead to model minorities, perpetuating stereotypes, and similarly laying the responsibility on the bad apples to become good apples. </a:t>
            </a:r>
            <a:endParaRPr/>
          </a:p>
          <a:p>
            <a:pPr marL="0" lvl="0" indent="0" algn="l" rtl="0">
              <a:spcBef>
                <a:spcPts val="0"/>
              </a:spcBef>
              <a:spcAft>
                <a:spcPts val="0"/>
              </a:spcAft>
              <a:buNone/>
            </a:pPr>
            <a:endParaRPr/>
          </a:p>
          <a:p>
            <a:pPr marL="0" lvl="0" indent="0" algn="l" rtl="0">
              <a:spcBef>
                <a:spcPts val="0"/>
              </a:spcBef>
              <a:spcAft>
                <a:spcPts val="0"/>
              </a:spcAft>
              <a:buNone/>
            </a:pPr>
            <a:r>
              <a:rPr lang="en"/>
              <a:t>We must understand that racial inequalities are not the result of an individual’s race, but as a culmination of social interactions that differentiate by race.</a:t>
            </a:r>
            <a:endParaRPr/>
          </a:p>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28dd0f7abd0_0_23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28dd0f7abd0_0_23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Clr>
                <a:schemeClr val="dk1"/>
              </a:buClr>
              <a:buSzPts val="1100"/>
              <a:buChar char="●"/>
            </a:pPr>
            <a:r>
              <a:rPr lang="en" b="1"/>
              <a:t>The third principle is to Situate your white audience and participants in social and historical contexts</a:t>
            </a:r>
            <a:endParaRPr b="1"/>
          </a:p>
          <a:p>
            <a:pPr marL="457200" lvl="0" indent="-298450" algn="l" rtl="0">
              <a:spcBef>
                <a:spcPts val="0"/>
              </a:spcBef>
              <a:spcAft>
                <a:spcPts val="0"/>
              </a:spcAft>
              <a:buClr>
                <a:schemeClr val="dk1"/>
              </a:buClr>
              <a:buSzPts val="1100"/>
              <a:buChar char="●"/>
            </a:pPr>
            <a:r>
              <a:rPr lang="en" b="1">
                <a:solidFill>
                  <a:schemeClr val="dk1"/>
                </a:solidFill>
              </a:rPr>
              <a:t>White flight</a:t>
            </a:r>
            <a:endParaRPr b="1">
              <a:solidFill>
                <a:schemeClr val="dk1"/>
              </a:solidFill>
            </a:endParaRPr>
          </a:p>
          <a:p>
            <a:pPr marL="457200" lvl="0" indent="-298450" algn="l" rtl="0">
              <a:spcBef>
                <a:spcPts val="0"/>
              </a:spcBef>
              <a:spcAft>
                <a:spcPts val="0"/>
              </a:spcAft>
              <a:buClr>
                <a:schemeClr val="dk1"/>
              </a:buClr>
              <a:buSzPts val="1100"/>
              <a:buChar char="●"/>
            </a:pPr>
            <a:r>
              <a:rPr lang="en" b="1">
                <a:solidFill>
                  <a:schemeClr val="dk1"/>
                </a:solidFill>
              </a:rPr>
              <a:t>More white people now and since the 1990s than in 1960s and prior base their knowledge on media and what they read in academic-based publications</a:t>
            </a:r>
            <a:endParaRPr b="1">
              <a:solidFill>
                <a:schemeClr val="dk1"/>
              </a:solidFill>
            </a:endParaRPr>
          </a:p>
          <a:p>
            <a:pPr marL="457200" lvl="0" indent="-298450" algn="l" rtl="0">
              <a:spcBef>
                <a:spcPts val="0"/>
              </a:spcBef>
              <a:spcAft>
                <a:spcPts val="0"/>
              </a:spcAft>
              <a:buClr>
                <a:schemeClr val="dk1"/>
              </a:buClr>
              <a:buSzPts val="1100"/>
              <a:buChar char="●"/>
            </a:pPr>
            <a:r>
              <a:rPr lang="en" b="1">
                <a:solidFill>
                  <a:schemeClr val="dk1"/>
                </a:solidFill>
              </a:rPr>
              <a:t>Due to ongoing residential segregation, many white people have limited cross-racial contacts, knowledge is made indirectly</a:t>
            </a:r>
            <a:endParaRPr b="1">
              <a:solidFill>
                <a:schemeClr val="dk1"/>
              </a:solidFill>
            </a:endParaRPr>
          </a:p>
          <a:p>
            <a:pPr marL="457200" lvl="0" indent="-298450" algn="l" rtl="0">
              <a:spcBef>
                <a:spcPts val="0"/>
              </a:spcBef>
              <a:spcAft>
                <a:spcPts val="0"/>
              </a:spcAft>
              <a:buClr>
                <a:schemeClr val="dk1"/>
              </a:buClr>
              <a:buSzPts val="1100"/>
              <a:buChar char="●"/>
            </a:pPr>
            <a:r>
              <a:rPr lang="en" b="1">
                <a:solidFill>
                  <a:schemeClr val="dk1"/>
                </a:solidFill>
              </a:rPr>
              <a:t>White people tend to lean on stereotypes</a:t>
            </a:r>
            <a:endParaRPr b="1">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
                <a:solidFill>
                  <a:schemeClr val="dk1"/>
                </a:solidFill>
              </a:rPr>
              <a:t>In the 1990s </a:t>
            </a:r>
            <a:r>
              <a:rPr lang="en">
                <a:solidFill>
                  <a:schemeClr val="dk1"/>
                </a:solidFill>
                <a:highlight>
                  <a:schemeClr val="accent4"/>
                </a:highlight>
              </a:rPr>
              <a:t>white flight began</a:t>
            </a:r>
            <a:r>
              <a:rPr lang="en">
                <a:solidFill>
                  <a:schemeClr val="dk1"/>
                </a:solidFill>
              </a:rPr>
              <a:t> to happen as whites left the inner cities</a:t>
            </a:r>
            <a:endParaRPr>
              <a:solidFill>
                <a:schemeClr val="dk1"/>
              </a:solidFill>
            </a:endParaRPr>
          </a:p>
          <a:p>
            <a:pPr marL="0" lvl="0" indent="0" algn="l" rtl="0">
              <a:spcBef>
                <a:spcPts val="0"/>
              </a:spcBef>
              <a:spcAft>
                <a:spcPts val="0"/>
              </a:spcAft>
              <a:buClr>
                <a:schemeClr val="dk1"/>
              </a:buClr>
              <a:buSzPts val="1100"/>
              <a:buFont typeface="Arial"/>
              <a:buNone/>
            </a:pPr>
            <a:r>
              <a:rPr lang="en">
                <a:solidFill>
                  <a:schemeClr val="dk1"/>
                </a:solidFill>
                <a:highlight>
                  <a:schemeClr val="accent4"/>
                </a:highlight>
              </a:rPr>
              <a:t>More white people in the 1990s than in the 1960s</a:t>
            </a:r>
            <a:r>
              <a:rPr lang="en">
                <a:solidFill>
                  <a:schemeClr val="dk1"/>
                </a:solidFill>
              </a:rPr>
              <a:t> based their knowledge of urban, low-income black people on what they saw in the media or what they read in academic-based publications</a:t>
            </a:r>
            <a:endParaRPr>
              <a:solidFill>
                <a:schemeClr val="dk1"/>
              </a:solidFill>
            </a:endParaRPr>
          </a:p>
          <a:p>
            <a:pPr marL="0" lvl="0" indent="0" algn="l" rtl="0">
              <a:spcBef>
                <a:spcPts val="0"/>
              </a:spcBef>
              <a:spcAft>
                <a:spcPts val="0"/>
              </a:spcAft>
              <a:buClr>
                <a:schemeClr val="dk1"/>
              </a:buClr>
              <a:buSzPts val="1100"/>
              <a:buFont typeface="Arial"/>
              <a:buNone/>
            </a:pPr>
            <a:endParaRPr>
              <a:solidFill>
                <a:schemeClr val="dk1"/>
              </a:solidFill>
            </a:endParaRPr>
          </a:p>
          <a:p>
            <a:pPr marL="0" lvl="0" indent="0" algn="l" rtl="0">
              <a:spcBef>
                <a:spcPts val="0"/>
              </a:spcBef>
              <a:spcAft>
                <a:spcPts val="0"/>
              </a:spcAft>
              <a:buClr>
                <a:schemeClr val="dk1"/>
              </a:buClr>
              <a:buSzPts val="1100"/>
              <a:buFont typeface="Arial"/>
              <a:buNone/>
            </a:pPr>
            <a:r>
              <a:rPr lang="en">
                <a:solidFill>
                  <a:schemeClr val="dk1"/>
                </a:solidFill>
              </a:rPr>
              <a:t>Given deep,</a:t>
            </a:r>
            <a:r>
              <a:rPr lang="en">
                <a:solidFill>
                  <a:schemeClr val="dk1"/>
                </a:solidFill>
                <a:highlight>
                  <a:schemeClr val="accent4"/>
                </a:highlight>
              </a:rPr>
              <a:t> ongoing residential segregation by race</a:t>
            </a:r>
            <a:r>
              <a:rPr lang="en">
                <a:solidFill>
                  <a:schemeClr val="dk1"/>
                </a:solidFill>
              </a:rPr>
              <a:t>, many white people have limited cross-racial contacts and forge their knowledge of racial others indirectly</a:t>
            </a:r>
            <a:endParaRPr>
              <a:solidFill>
                <a:schemeClr val="dk1"/>
              </a:solidFill>
            </a:endParaRPr>
          </a:p>
          <a:p>
            <a:pPr marL="0" lvl="0" indent="0" algn="l" rtl="0">
              <a:spcBef>
                <a:spcPts val="0"/>
              </a:spcBef>
              <a:spcAft>
                <a:spcPts val="0"/>
              </a:spcAft>
              <a:buClr>
                <a:schemeClr val="dk1"/>
              </a:buClr>
              <a:buSzPts val="1100"/>
              <a:buFont typeface="Arial"/>
              <a:buNone/>
            </a:pPr>
            <a:r>
              <a:rPr lang="en">
                <a:solidFill>
                  <a:schemeClr val="dk1"/>
                </a:solidFill>
              </a:rPr>
              <a:t>Therefore, white people tended to</a:t>
            </a:r>
            <a:r>
              <a:rPr lang="en">
                <a:solidFill>
                  <a:schemeClr val="dk1"/>
                </a:solidFill>
                <a:highlight>
                  <a:schemeClr val="accent4"/>
                </a:highlight>
              </a:rPr>
              <a:t> lean on stereotypical images</a:t>
            </a:r>
            <a:r>
              <a:rPr lang="en">
                <a:solidFill>
                  <a:schemeClr val="dk1"/>
                </a:solidFill>
              </a:rPr>
              <a:t> of the underclass promoted by prominent researchers to understand black people and their situation</a:t>
            </a:r>
            <a:endParaRPr>
              <a:solidFill>
                <a:schemeClr val="dk1"/>
              </a:solidFill>
            </a:endParaRPr>
          </a:p>
          <a:p>
            <a:pPr marL="0" lvl="0" indent="0" algn="l" rtl="0">
              <a:spcBef>
                <a:spcPts val="0"/>
              </a:spcBef>
              <a:spcAft>
                <a:spcPts val="0"/>
              </a:spcAft>
              <a:buNone/>
            </a:pPr>
            <a:endParaRPr/>
          </a:p>
          <a:p>
            <a:pPr marL="0" lvl="0" indent="0" algn="l" rtl="0">
              <a:spcBef>
                <a:spcPts val="0"/>
              </a:spcBef>
              <a:spcAft>
                <a:spcPts val="0"/>
              </a:spcAft>
              <a:buNone/>
            </a:pPr>
            <a:endParaRPr/>
          </a:p>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27e98ee04e6_0_234: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27e98ee04e6_0_2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Char char="●"/>
            </a:pPr>
            <a:r>
              <a:rPr lang="en" b="1"/>
              <a:t>Understandable why majority of white people…</a:t>
            </a:r>
            <a:endParaRPr b="1"/>
          </a:p>
          <a:p>
            <a:pPr marL="457200" lvl="0" indent="-298450" algn="l" rtl="0">
              <a:spcBef>
                <a:spcPts val="0"/>
              </a:spcBef>
              <a:spcAft>
                <a:spcPts val="0"/>
              </a:spcAft>
              <a:buSzPts val="1100"/>
              <a:buChar char="●"/>
            </a:pPr>
            <a:r>
              <a:rPr lang="en" b="1"/>
              <a:t>Residential data…</a:t>
            </a:r>
            <a:endParaRPr b="1"/>
          </a:p>
          <a:p>
            <a:pPr marL="457200" lvl="0" indent="0" algn="l" rtl="0">
              <a:spcBef>
                <a:spcPts val="0"/>
              </a:spcBef>
              <a:spcAft>
                <a:spcPts val="0"/>
              </a:spcAft>
              <a:buNone/>
            </a:pPr>
            <a:endParaRPr/>
          </a:p>
          <a:p>
            <a:pPr marL="0" lvl="0" indent="0" algn="l" rtl="0">
              <a:spcBef>
                <a:spcPts val="0"/>
              </a:spcBef>
              <a:spcAft>
                <a:spcPts val="0"/>
              </a:spcAft>
              <a:buNone/>
            </a:pPr>
            <a:r>
              <a:rPr lang="en"/>
              <a:t>It is actually quite understandable why a majority of White people would believe in stereotypes and that we are in a post-racism society. </a:t>
            </a:r>
            <a:endParaRPr/>
          </a:p>
          <a:p>
            <a:pPr marL="0" lvl="0" indent="0" algn="l" rtl="0">
              <a:spcBef>
                <a:spcPts val="0"/>
              </a:spcBef>
              <a:spcAft>
                <a:spcPts val="0"/>
              </a:spcAft>
              <a:buNone/>
            </a:pPr>
            <a:r>
              <a:rPr lang="en" b="1">
                <a:highlight>
                  <a:schemeClr val="accent6"/>
                </a:highlight>
              </a:rPr>
              <a:t>The majority of white people live in a racially isolated social location which distorts their view of how America operates.</a:t>
            </a:r>
            <a:endParaRPr b="1">
              <a:highlight>
                <a:schemeClr val="accent6"/>
              </a:highlight>
            </a:endParaRPr>
          </a:p>
          <a:p>
            <a:pPr marL="0" lvl="0" indent="0" algn="l" rtl="0">
              <a:spcBef>
                <a:spcPts val="0"/>
              </a:spcBef>
              <a:spcAft>
                <a:spcPts val="0"/>
              </a:spcAft>
              <a:buNone/>
            </a:pPr>
            <a:endParaRPr/>
          </a:p>
          <a:p>
            <a:pPr marL="0" lvl="0" indent="0" algn="l" rtl="0">
              <a:spcBef>
                <a:spcPts val="0"/>
              </a:spcBef>
              <a:spcAft>
                <a:spcPts val="0"/>
              </a:spcAft>
              <a:buNone/>
            </a:pPr>
            <a:r>
              <a:rPr lang="en" b="1"/>
              <a:t>In the graphics you see</a:t>
            </a:r>
            <a:r>
              <a:rPr lang="en"/>
              <a:t>, the blue represents the white population, red the hispanic population, and yellow the black population</a:t>
            </a:r>
            <a:endParaRPr/>
          </a:p>
          <a:p>
            <a:pPr marL="0" lvl="0" indent="0" algn="l" rtl="0">
              <a:spcBef>
                <a:spcPts val="0"/>
              </a:spcBef>
              <a:spcAft>
                <a:spcPts val="0"/>
              </a:spcAft>
              <a:buNone/>
            </a:pPr>
            <a:endParaRPr/>
          </a:p>
          <a:p>
            <a:pPr marL="0" lvl="0" indent="0" algn="l" rtl="0">
              <a:spcBef>
                <a:spcPts val="0"/>
              </a:spcBef>
              <a:spcAft>
                <a:spcPts val="0"/>
              </a:spcAft>
              <a:buNone/>
            </a:pPr>
            <a:r>
              <a:rPr lang="en"/>
              <a:t>The left graphic depicts </a:t>
            </a:r>
            <a:r>
              <a:rPr lang="en">
                <a:highlight>
                  <a:schemeClr val="accent4"/>
                </a:highlight>
              </a:rPr>
              <a:t>residential data</a:t>
            </a:r>
            <a:r>
              <a:rPr lang="en"/>
              <a:t> between 2012 and 2016, focusing on the White population, urban areas were 44% white,</a:t>
            </a:r>
            <a:endParaRPr/>
          </a:p>
          <a:p>
            <a:pPr marL="0" lvl="0" indent="0" algn="l" rtl="0">
              <a:spcBef>
                <a:spcPts val="0"/>
              </a:spcBef>
              <a:spcAft>
                <a:spcPts val="0"/>
              </a:spcAft>
              <a:buNone/>
            </a:pPr>
            <a:r>
              <a:rPr lang="en"/>
              <a:t>In the suburbs, 68% were white and In rural areas, 79% white</a:t>
            </a:r>
            <a:endParaRPr/>
          </a:p>
          <a:p>
            <a:pPr marL="0" lvl="0" indent="0" algn="l" rtl="0">
              <a:spcBef>
                <a:spcPts val="0"/>
              </a:spcBef>
              <a:spcAft>
                <a:spcPts val="0"/>
              </a:spcAft>
              <a:buNone/>
            </a:pPr>
            <a:endParaRPr/>
          </a:p>
          <a:p>
            <a:pPr marL="0" lvl="0" indent="0" algn="l" rtl="0">
              <a:spcBef>
                <a:spcPts val="0"/>
              </a:spcBef>
              <a:spcAft>
                <a:spcPts val="0"/>
              </a:spcAft>
              <a:buNone/>
            </a:pPr>
            <a:r>
              <a:rPr lang="en"/>
              <a:t>Frey (2020) took a more micro-level look at </a:t>
            </a:r>
            <a:r>
              <a:rPr lang="en">
                <a:highlight>
                  <a:schemeClr val="accent4"/>
                </a:highlight>
              </a:rPr>
              <a:t>urban neighborhoods</a:t>
            </a:r>
            <a:endParaRPr>
              <a:highlight>
                <a:schemeClr val="accent4"/>
              </a:highlight>
            </a:endParaRPr>
          </a:p>
          <a:p>
            <a:pPr marL="0" lvl="0" indent="0" algn="l" rtl="0">
              <a:spcBef>
                <a:spcPts val="0"/>
              </a:spcBef>
              <a:spcAft>
                <a:spcPts val="0"/>
              </a:spcAft>
              <a:buNone/>
            </a:pPr>
            <a:r>
              <a:rPr lang="en"/>
              <a:t>Neighborhoods with a higher white population on average were found to be made up of 71% white</a:t>
            </a:r>
            <a:endParaRPr>
              <a:solidFill>
                <a:schemeClr val="dk1"/>
              </a:solidFill>
            </a:endParaRPr>
          </a:p>
          <a:p>
            <a:pPr marL="0" lvl="0" indent="0" algn="l" rtl="0">
              <a:spcBef>
                <a:spcPts val="0"/>
              </a:spcBef>
              <a:spcAft>
                <a:spcPts val="0"/>
              </a:spcAft>
              <a:buNone/>
            </a:pPr>
            <a:r>
              <a:rPr lang="en">
                <a:highlight>
                  <a:schemeClr val="accent6"/>
                </a:highlight>
              </a:rPr>
              <a:t>Whereas</a:t>
            </a:r>
            <a:r>
              <a:rPr lang="en"/>
              <a:t>, neighborhoods with higher average Hispanic population were 47% hispanic and 32% white</a:t>
            </a:r>
            <a:endParaRPr/>
          </a:p>
          <a:p>
            <a:pPr marL="0" lvl="0" indent="0" algn="l" rtl="0">
              <a:spcBef>
                <a:spcPts val="0"/>
              </a:spcBef>
              <a:spcAft>
                <a:spcPts val="0"/>
              </a:spcAft>
              <a:buClr>
                <a:schemeClr val="dk1"/>
              </a:buClr>
              <a:buSzPts val="1100"/>
              <a:buFont typeface="Arial"/>
              <a:buNone/>
            </a:pPr>
            <a:r>
              <a:rPr lang="en">
                <a:solidFill>
                  <a:schemeClr val="dk1"/>
                </a:solidFill>
              </a:rPr>
              <a:t>Neighborhoods with a higher black population, 45% were black and 31% white</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8"/>
        <p:cNvGrpSpPr/>
        <p:nvPr/>
      </p:nvGrpSpPr>
      <p:grpSpPr>
        <a:xfrm>
          <a:off x="0" y="0"/>
          <a:ext cx="0" cy="0"/>
          <a:chOff x="0" y="0"/>
          <a:chExt cx="0" cy="0"/>
        </a:xfrm>
      </p:grpSpPr>
      <p:sp>
        <p:nvSpPr>
          <p:cNvPr id="139" name="Google Shape;139;g27e98ee04e6_0_10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0" name="Google Shape;140;g27e98ee04e6_0_10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lnSpc>
                <a:spcPct val="115000"/>
              </a:lnSpc>
              <a:spcBef>
                <a:spcPts val="0"/>
              </a:spcBef>
              <a:spcAft>
                <a:spcPts val="0"/>
              </a:spcAft>
              <a:buClr>
                <a:schemeClr val="dk1"/>
              </a:buClr>
              <a:buSzPts val="1100"/>
              <a:buFont typeface="Open Sans"/>
              <a:buChar char="●"/>
            </a:pPr>
            <a:r>
              <a:rPr lang="en" b="1">
                <a:solidFill>
                  <a:schemeClr val="dk1"/>
                </a:solidFill>
                <a:latin typeface="Open Sans"/>
                <a:ea typeface="Open Sans"/>
                <a:cs typeface="Open Sans"/>
                <a:sym typeface="Open Sans"/>
              </a:rPr>
              <a:t>Principle 4: Researcher positionality Effects Research</a:t>
            </a:r>
            <a:endParaRPr b="1">
              <a:solidFill>
                <a:schemeClr val="dk1"/>
              </a:solidFill>
              <a:latin typeface="Open Sans"/>
              <a:ea typeface="Open Sans"/>
              <a:cs typeface="Open Sans"/>
              <a:sym typeface="Open Sans"/>
            </a:endParaRPr>
          </a:p>
          <a:p>
            <a:pPr marL="457200" lvl="0" indent="-298450" algn="l" rtl="0">
              <a:lnSpc>
                <a:spcPct val="115000"/>
              </a:lnSpc>
              <a:spcBef>
                <a:spcPts val="0"/>
              </a:spcBef>
              <a:spcAft>
                <a:spcPts val="0"/>
              </a:spcAft>
              <a:buClr>
                <a:schemeClr val="dk1"/>
              </a:buClr>
              <a:buSzPts val="1100"/>
              <a:buFont typeface="Open Sans"/>
              <a:buChar char="●"/>
            </a:pPr>
            <a:r>
              <a:rPr lang="en" b="1">
                <a:solidFill>
                  <a:schemeClr val="dk1"/>
                </a:solidFill>
                <a:latin typeface="Open Sans"/>
                <a:ea typeface="Open Sans"/>
                <a:cs typeface="Open Sans"/>
                <a:sym typeface="Open Sans"/>
              </a:rPr>
              <a:t>We must recognize our positionality and how it affects our research at all levels. </a:t>
            </a:r>
            <a:endParaRPr b="1">
              <a:solidFill>
                <a:schemeClr val="dk1"/>
              </a:solidFill>
              <a:latin typeface="Open Sans"/>
              <a:ea typeface="Open Sans"/>
              <a:cs typeface="Open Sans"/>
              <a:sym typeface="Open Sans"/>
            </a:endParaRPr>
          </a:p>
          <a:p>
            <a:pPr marL="457200" lvl="0" indent="-298450" algn="l" rtl="0">
              <a:lnSpc>
                <a:spcPct val="115000"/>
              </a:lnSpc>
              <a:spcBef>
                <a:spcPts val="0"/>
              </a:spcBef>
              <a:spcAft>
                <a:spcPts val="0"/>
              </a:spcAft>
              <a:buClr>
                <a:schemeClr val="dk1"/>
              </a:buClr>
              <a:buSzPts val="1100"/>
              <a:buFont typeface="Open Sans"/>
              <a:buChar char="●"/>
            </a:pPr>
            <a:r>
              <a:rPr lang="en" b="1">
                <a:solidFill>
                  <a:schemeClr val="dk1"/>
                </a:solidFill>
                <a:latin typeface="Open Sans"/>
                <a:ea typeface="Open Sans"/>
                <a:cs typeface="Open Sans"/>
                <a:sym typeface="Open Sans"/>
              </a:rPr>
              <a:t>Goar contends that there is a lack of recognized researcher positionality which can promote color-blind racism. </a:t>
            </a:r>
            <a:endParaRPr b="1">
              <a:solidFill>
                <a:schemeClr val="dk1"/>
              </a:solidFill>
              <a:latin typeface="Open Sans"/>
              <a:ea typeface="Open Sans"/>
              <a:cs typeface="Open Sans"/>
              <a:sym typeface="Open Sans"/>
            </a:endParaRPr>
          </a:p>
          <a:p>
            <a:pPr marL="457200" lvl="0" indent="-298450" algn="l" rtl="0">
              <a:lnSpc>
                <a:spcPct val="115000"/>
              </a:lnSpc>
              <a:spcBef>
                <a:spcPts val="0"/>
              </a:spcBef>
              <a:spcAft>
                <a:spcPts val="0"/>
              </a:spcAft>
              <a:buClr>
                <a:schemeClr val="dk1"/>
              </a:buClr>
              <a:buSzPts val="1100"/>
              <a:buFont typeface="Open Sans"/>
              <a:buChar char="●"/>
            </a:pPr>
            <a:r>
              <a:rPr lang="en" b="1">
                <a:solidFill>
                  <a:schemeClr val="dk1"/>
                </a:solidFill>
                <a:latin typeface="Open Sans"/>
                <a:ea typeface="Open Sans"/>
                <a:cs typeface="Open Sans"/>
                <a:sym typeface="Open Sans"/>
              </a:rPr>
              <a:t>We must reflect on where we come from, our experiences or lack of experiences in order to uncover biases and blind spots in our research.</a:t>
            </a:r>
            <a:endParaRPr b="1">
              <a:solidFill>
                <a:schemeClr val="dk1"/>
              </a:solidFill>
              <a:latin typeface="Open Sans"/>
              <a:ea typeface="Open Sans"/>
              <a:cs typeface="Open Sans"/>
              <a:sym typeface="Open Sans"/>
            </a:endParaRPr>
          </a:p>
          <a:p>
            <a:pPr marL="0" lvl="0" indent="0" algn="l" rtl="0">
              <a:lnSpc>
                <a:spcPct val="115000"/>
              </a:lnSpc>
              <a:spcBef>
                <a:spcPts val="1200"/>
              </a:spcBef>
              <a:spcAft>
                <a:spcPts val="1200"/>
              </a:spcAft>
              <a:buClr>
                <a:schemeClr val="dk1"/>
              </a:buClr>
              <a:buSzPts val="1100"/>
              <a:buFont typeface="Arial"/>
              <a:buNone/>
            </a:pPr>
            <a:endParaRPr sz="1200">
              <a:solidFill>
                <a:srgbClr val="695D46"/>
              </a:solidFill>
              <a:latin typeface="Open Sans"/>
              <a:ea typeface="Open Sans"/>
              <a:cs typeface="Open Sans"/>
              <a:sym typeface="Open San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w="76200" cap="flat" cmpd="sng">
            <a:solidFill>
              <a:schemeClr val="lt2"/>
            </a:solidFill>
            <a:prstDash val="solid"/>
            <a:round/>
            <a:headEnd type="none" w="sm" len="sm"/>
            <a:tailEnd type="none" w="sm" len="sm"/>
          </a:ln>
        </p:spPr>
      </p:cxnSp>
      <p:cxnSp>
        <p:nvCxnSpPr>
          <p:cNvPr id="11" name="Google Shape;11;p2"/>
          <p:cNvCxnSpPr/>
          <p:nvPr/>
        </p:nvCxnSpPr>
        <p:spPr>
          <a:xfrm>
            <a:off x="1575035" y="3158252"/>
            <a:ext cx="562200" cy="0"/>
          </a:xfrm>
          <a:prstGeom prst="straightConnector1">
            <a:avLst/>
          </a:prstGeom>
          <a:noFill/>
          <a:ln w="76200" cap="flat" cmpd="sng">
            <a:solidFill>
              <a:schemeClr val="lt2"/>
            </a:solidFill>
            <a:prstDash val="solid"/>
            <a:round/>
            <a:headEnd type="none" w="sm" len="sm"/>
            <a:tailEnd type="none" w="sm" len="sm"/>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w="76200" cap="flat" cmpd="sng">
              <a:solidFill>
                <a:schemeClr val="accent3"/>
              </a:solidFill>
              <a:prstDash val="solid"/>
              <a:round/>
              <a:headEnd type="none" w="sm" len="sm"/>
              <a:tailEnd type="none" w="sm" len="sm"/>
            </a:ln>
          </p:spPr>
        </p:cxnSp>
        <p:cxnSp>
          <p:nvCxnSpPr>
            <p:cNvPr id="14" name="Google Shape;14;p2"/>
            <p:cNvCxnSpPr/>
            <p:nvPr/>
          </p:nvCxnSpPr>
          <p:spPr>
            <a:xfrm rot="10800000">
              <a:off x="1346429" y="1163700"/>
              <a:ext cx="6452100" cy="0"/>
            </a:xfrm>
            <a:prstGeom prst="straightConnector1">
              <a:avLst/>
            </a:prstGeom>
            <a:noFill/>
            <a:ln w="9525" cap="flat" cmpd="sng">
              <a:solidFill>
                <a:schemeClr val="accent3"/>
              </a:solidFill>
              <a:prstDash val="solid"/>
              <a:round/>
              <a:headEnd type="none" w="sm" len="sm"/>
              <a:tailEnd type="none" w="sm" len="sm"/>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w="76200" cap="flat" cmpd="sng">
              <a:solidFill>
                <a:schemeClr val="accent3"/>
              </a:solidFill>
              <a:prstDash val="solid"/>
              <a:round/>
              <a:headEnd type="none" w="sm" len="sm"/>
              <a:tailEnd type="none" w="sm" len="sm"/>
            </a:ln>
          </p:spPr>
        </p:cxnSp>
        <p:cxnSp>
          <p:nvCxnSpPr>
            <p:cNvPr id="17" name="Google Shape;17;p2"/>
            <p:cNvCxnSpPr/>
            <p:nvPr/>
          </p:nvCxnSpPr>
          <p:spPr>
            <a:xfrm>
              <a:off x="1346435" y="3969088"/>
              <a:ext cx="6452100" cy="0"/>
            </a:xfrm>
            <a:prstGeom prst="straightConnector1">
              <a:avLst/>
            </a:prstGeom>
            <a:noFill/>
            <a:ln w="9525" cap="flat" cmpd="sng">
              <a:solidFill>
                <a:schemeClr val="accent3"/>
              </a:solidFill>
              <a:prstDash val="solid"/>
              <a:round/>
              <a:headEnd type="none" w="sm" len="sm"/>
              <a:tailEnd type="none" w="sm" len="sm"/>
            </a:ln>
          </p:spPr>
        </p:cxnSp>
      </p:grpSp>
      <p:sp>
        <p:nvSpPr>
          <p:cNvPr id="18" name="Google Shape;18;p2"/>
          <p:cNvSpPr txBox="1">
            <a:spLocks noGrp="1"/>
          </p:cNvSpPr>
          <p:nvPr>
            <p:ph type="ctrTitle"/>
          </p:nvPr>
        </p:nvSpPr>
        <p:spPr>
          <a:xfrm>
            <a:off x="1004150" y="1751764"/>
            <a:ext cx="7136700" cy="1022400"/>
          </a:xfrm>
          <a:prstGeom prst="rect">
            <a:avLst/>
          </a:prstGeom>
        </p:spPr>
        <p:txBody>
          <a:bodyPr spcFirstLastPara="1" wrap="square" lIns="91425" tIns="91425" rIns="91425" bIns="91425" anchor="b" anchorCtr="0">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a:endParaRPr/>
          </a:p>
        </p:txBody>
      </p:sp>
      <p:sp>
        <p:nvSpPr>
          <p:cNvPr id="19" name="Google Shape;19;p2"/>
          <p:cNvSpPr txBox="1">
            <a:spLocks noGrp="1"/>
          </p:cNvSpPr>
          <p:nvPr>
            <p:ph type="subTitle" idx="1"/>
          </p:nvPr>
        </p:nvSpPr>
        <p:spPr>
          <a:xfrm>
            <a:off x="2137225" y="2850039"/>
            <a:ext cx="48705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a:endParaRPr/>
          </a:p>
        </p:txBody>
      </p:sp>
      <p:sp>
        <p:nvSpPr>
          <p:cNvPr id="20" name="Google Shape;20;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57;p11"/>
          <p:cNvSpPr txBox="1">
            <a:spLocks noGrp="1"/>
          </p:cNvSpPr>
          <p:nvPr>
            <p:ph type="title" hasCustomPrompt="1"/>
          </p:nvPr>
        </p:nvSpPr>
        <p:spPr>
          <a:xfrm>
            <a:off x="311700" y="1304850"/>
            <a:ext cx="8520600" cy="1538400"/>
          </a:xfrm>
          <a:prstGeom prst="rect">
            <a:avLst/>
          </a:prstGeom>
        </p:spPr>
        <p:txBody>
          <a:bodyPr spcFirstLastPara="1" wrap="square" lIns="91425" tIns="91425" rIns="91425" bIns="91425" anchor="ctr" anchorCtr="0">
            <a:norm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a:spLocks noGrp="1"/>
          </p:cNvSpPr>
          <p:nvPr>
            <p:ph type="body" idx="1"/>
          </p:nvPr>
        </p:nvSpPr>
        <p:spPr>
          <a:xfrm>
            <a:off x="311700" y="2995650"/>
            <a:ext cx="8520600" cy="10716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59" name="Google Shape;59;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60"/>
        <p:cNvGrpSpPr/>
        <p:nvPr/>
      </p:nvGrpSpPr>
      <p:grpSpPr>
        <a:xfrm>
          <a:off x="0" y="0"/>
          <a:ext cx="0" cy="0"/>
          <a:chOff x="0" y="0"/>
          <a:chExt cx="0" cy="0"/>
        </a:xfrm>
      </p:grpSpPr>
      <p:sp>
        <p:nvSpPr>
          <p:cNvPr id="61" name="Google Shape;61;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txBox="1">
            <a:spLocks noGrp="1"/>
          </p:cNvSpPr>
          <p:nvPr>
            <p:ph type="title"/>
          </p:nvPr>
        </p:nvSpPr>
        <p:spPr>
          <a:xfrm>
            <a:off x="311700" y="814800"/>
            <a:ext cx="8571300" cy="9420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a:endParaRPr/>
          </a:p>
        </p:txBody>
      </p:sp>
      <p:sp>
        <p:nvSpPr>
          <p:cNvPr id="24" name="Google Shape;24;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4"/>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28" name="Google Shape;28;p4"/>
          <p:cNvSpPr txBox="1">
            <a:spLocks noGrp="1"/>
          </p:cNvSpPr>
          <p:nvPr>
            <p:ph type="body" idx="1"/>
          </p:nvPr>
        </p:nvSpPr>
        <p:spPr>
          <a:xfrm>
            <a:off x="311700" y="1266325"/>
            <a:ext cx="8520600" cy="33027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29" name="Google Shape;2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30"/>
        <p:cNvGrpSpPr/>
        <p:nvPr/>
      </p:nvGrpSpPr>
      <p:grpSpPr>
        <a:xfrm>
          <a:off x="0" y="0"/>
          <a:ext cx="0" cy="0"/>
          <a:chOff x="0" y="0"/>
          <a:chExt cx="0" cy="0"/>
        </a:xfrm>
      </p:grpSpPr>
      <p:sp>
        <p:nvSpPr>
          <p:cNvPr id="31" name="Google Shape;31;p5"/>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32" name="Google Shape;32;p5"/>
          <p:cNvSpPr txBox="1">
            <a:spLocks noGrp="1"/>
          </p:cNvSpPr>
          <p:nvPr>
            <p:ph type="body" idx="1"/>
          </p:nvPr>
        </p:nvSpPr>
        <p:spPr>
          <a:xfrm>
            <a:off x="311700" y="1266175"/>
            <a:ext cx="3999900" cy="33027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3" name="Google Shape;33;p5"/>
          <p:cNvSpPr txBox="1">
            <a:spLocks noGrp="1"/>
          </p:cNvSpPr>
          <p:nvPr>
            <p:ph type="body" idx="2"/>
          </p:nvPr>
        </p:nvSpPr>
        <p:spPr>
          <a:xfrm>
            <a:off x="4832400" y="1266175"/>
            <a:ext cx="3999900" cy="33027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4" name="Google Shape;3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a:endParaRPr/>
          </a:p>
        </p:txBody>
      </p:sp>
      <p:sp>
        <p:nvSpPr>
          <p:cNvPr id="37" name="Google Shape;3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8"/>
        <p:cNvGrpSpPr/>
        <p:nvPr/>
      </p:nvGrpSpPr>
      <p:grpSpPr>
        <a:xfrm>
          <a:off x="0" y="0"/>
          <a:ext cx="0" cy="0"/>
          <a:chOff x="0" y="0"/>
          <a:chExt cx="0" cy="0"/>
        </a:xfrm>
      </p:grpSpPr>
      <p:sp>
        <p:nvSpPr>
          <p:cNvPr id="39" name="Google Shape;3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0" name="Google Shape;4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41" name="Google Shape;4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bg>
      <p:bgPr>
        <a:solidFill>
          <a:schemeClr val="accent6"/>
        </a:solidFill>
        <a:effectLst/>
      </p:bgPr>
    </p:bg>
    <p:spTree>
      <p:nvGrpSpPr>
        <p:cNvPr id="1" name="Shape 42"/>
        <p:cNvGrpSpPr/>
        <p:nvPr/>
      </p:nvGrpSpPr>
      <p:grpSpPr>
        <a:xfrm>
          <a:off x="0" y="0"/>
          <a:ext cx="0" cy="0"/>
          <a:chOff x="0" y="0"/>
          <a:chExt cx="0" cy="0"/>
        </a:xfrm>
      </p:grpSpPr>
      <p:sp>
        <p:nvSpPr>
          <p:cNvPr id="43" name="Google Shape;43;p8"/>
          <p:cNvSpPr txBox="1">
            <a:spLocks noGrp="1"/>
          </p:cNvSpPr>
          <p:nvPr>
            <p:ph type="title"/>
          </p:nvPr>
        </p:nvSpPr>
        <p:spPr>
          <a:xfrm>
            <a:off x="490250" y="526350"/>
            <a:ext cx="5613600" cy="4090800"/>
          </a:xfrm>
          <a:prstGeom prst="rect">
            <a:avLst/>
          </a:prstGeom>
        </p:spPr>
        <p:txBody>
          <a:bodyPr spcFirstLastPara="1" wrap="square" lIns="91425" tIns="91425" rIns="91425" bIns="91425" anchor="ctr" anchorCtr="0">
            <a:normAutofit/>
          </a:bodyPr>
          <a:lstStyle>
            <a:lvl1pPr lvl="0">
              <a:spcBef>
                <a:spcPts val="0"/>
              </a:spcBef>
              <a:spcAft>
                <a:spcPts val="0"/>
              </a:spcAft>
              <a:buClr>
                <a:schemeClr val="dk2"/>
              </a:buClr>
              <a:buSzPts val="5400"/>
              <a:buNone/>
              <a:defRPr sz="5400" b="0">
                <a:solidFill>
                  <a:schemeClr val="dk2"/>
                </a:solidFill>
              </a:defRPr>
            </a:lvl1pPr>
            <a:lvl2pPr lvl="1">
              <a:spcBef>
                <a:spcPts val="0"/>
              </a:spcBef>
              <a:spcAft>
                <a:spcPts val="0"/>
              </a:spcAft>
              <a:buClr>
                <a:schemeClr val="dk2"/>
              </a:buClr>
              <a:buSzPts val="5400"/>
              <a:buNone/>
              <a:defRPr sz="5400" b="0">
                <a:solidFill>
                  <a:schemeClr val="dk2"/>
                </a:solidFill>
              </a:defRPr>
            </a:lvl2pPr>
            <a:lvl3pPr lvl="2">
              <a:spcBef>
                <a:spcPts val="0"/>
              </a:spcBef>
              <a:spcAft>
                <a:spcPts val="0"/>
              </a:spcAft>
              <a:buClr>
                <a:schemeClr val="dk2"/>
              </a:buClr>
              <a:buSzPts val="5400"/>
              <a:buNone/>
              <a:defRPr sz="5400" b="0">
                <a:solidFill>
                  <a:schemeClr val="dk2"/>
                </a:solidFill>
              </a:defRPr>
            </a:lvl3pPr>
            <a:lvl4pPr lvl="3">
              <a:spcBef>
                <a:spcPts val="0"/>
              </a:spcBef>
              <a:spcAft>
                <a:spcPts val="0"/>
              </a:spcAft>
              <a:buClr>
                <a:schemeClr val="dk2"/>
              </a:buClr>
              <a:buSzPts val="5400"/>
              <a:buNone/>
              <a:defRPr sz="5400" b="0">
                <a:solidFill>
                  <a:schemeClr val="dk2"/>
                </a:solidFill>
              </a:defRPr>
            </a:lvl4pPr>
            <a:lvl5pPr lvl="4">
              <a:spcBef>
                <a:spcPts val="0"/>
              </a:spcBef>
              <a:spcAft>
                <a:spcPts val="0"/>
              </a:spcAft>
              <a:buClr>
                <a:schemeClr val="dk2"/>
              </a:buClr>
              <a:buSzPts val="5400"/>
              <a:buNone/>
              <a:defRPr sz="5400" b="0">
                <a:solidFill>
                  <a:schemeClr val="dk2"/>
                </a:solidFill>
              </a:defRPr>
            </a:lvl5pPr>
            <a:lvl6pPr lvl="5">
              <a:spcBef>
                <a:spcPts val="0"/>
              </a:spcBef>
              <a:spcAft>
                <a:spcPts val="0"/>
              </a:spcAft>
              <a:buClr>
                <a:schemeClr val="dk2"/>
              </a:buClr>
              <a:buSzPts val="5400"/>
              <a:buNone/>
              <a:defRPr sz="5400" b="0">
                <a:solidFill>
                  <a:schemeClr val="dk2"/>
                </a:solidFill>
              </a:defRPr>
            </a:lvl6pPr>
            <a:lvl7pPr lvl="6">
              <a:spcBef>
                <a:spcPts val="0"/>
              </a:spcBef>
              <a:spcAft>
                <a:spcPts val="0"/>
              </a:spcAft>
              <a:buClr>
                <a:schemeClr val="dk2"/>
              </a:buClr>
              <a:buSzPts val="5400"/>
              <a:buNone/>
              <a:defRPr sz="5400" b="0">
                <a:solidFill>
                  <a:schemeClr val="dk2"/>
                </a:solidFill>
              </a:defRPr>
            </a:lvl7pPr>
            <a:lvl8pPr lvl="7">
              <a:spcBef>
                <a:spcPts val="0"/>
              </a:spcBef>
              <a:spcAft>
                <a:spcPts val="0"/>
              </a:spcAft>
              <a:buClr>
                <a:schemeClr val="dk2"/>
              </a:buClr>
              <a:buSzPts val="5400"/>
              <a:buNone/>
              <a:defRPr sz="5400" b="0">
                <a:solidFill>
                  <a:schemeClr val="dk2"/>
                </a:solidFill>
              </a:defRPr>
            </a:lvl8pPr>
            <a:lvl9pPr lvl="8">
              <a:spcBef>
                <a:spcPts val="0"/>
              </a:spcBef>
              <a:spcAft>
                <a:spcPts val="0"/>
              </a:spcAft>
              <a:buClr>
                <a:schemeClr val="dk2"/>
              </a:buClr>
              <a:buSzPts val="5400"/>
              <a:buNone/>
              <a:defRPr sz="5400" b="0">
                <a:solidFill>
                  <a:schemeClr val="dk2"/>
                </a:solidFill>
              </a:defRPr>
            </a:lvl9pPr>
          </a:lstStyle>
          <a:p>
            <a:endParaRPr/>
          </a:p>
        </p:txBody>
      </p:sp>
      <p:sp>
        <p:nvSpPr>
          <p:cNvPr id="44" name="Google Shape;4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47" name="Google Shape;47;p9"/>
          <p:cNvCxnSpPr/>
          <p:nvPr/>
        </p:nvCxnSpPr>
        <p:spPr>
          <a:xfrm>
            <a:off x="5029675" y="4495500"/>
            <a:ext cx="468300" cy="0"/>
          </a:xfrm>
          <a:prstGeom prst="straightConnector1">
            <a:avLst/>
          </a:prstGeom>
          <a:noFill/>
          <a:ln w="19050" cap="flat" cmpd="sng">
            <a:solidFill>
              <a:schemeClr val="lt1"/>
            </a:solidFill>
            <a:prstDash val="solid"/>
            <a:round/>
            <a:headEnd type="none" w="sm" len="sm"/>
            <a:tailEnd type="none" w="sm" len="sm"/>
          </a:ln>
        </p:spPr>
      </p:cxnSp>
      <p:sp>
        <p:nvSpPr>
          <p:cNvPr id="48" name="Google Shape;48;p9"/>
          <p:cNvSpPr txBox="1">
            <a:spLocks noGrp="1"/>
          </p:cNvSpPr>
          <p:nvPr>
            <p:ph type="title"/>
          </p:nvPr>
        </p:nvSpPr>
        <p:spPr>
          <a:xfrm>
            <a:off x="265500" y="1039675"/>
            <a:ext cx="4045200" cy="16758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49" name="Google Shape;49;p9"/>
          <p:cNvSpPr txBox="1">
            <a:spLocks noGrp="1"/>
          </p:cNvSpPr>
          <p:nvPr>
            <p:ph type="subTitle" idx="1"/>
          </p:nvPr>
        </p:nvSpPr>
        <p:spPr>
          <a:xfrm>
            <a:off x="265500" y="27268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50" name="Google Shape;50;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lt1"/>
              </a:buClr>
              <a:buSzPts val="1800"/>
              <a:buChar char="●"/>
              <a:defRPr>
                <a:solidFill>
                  <a:schemeClr val="lt1"/>
                </a:solidFill>
              </a:defRPr>
            </a:lvl1pPr>
            <a:lvl2pPr marL="914400" lvl="1" indent="-317500">
              <a:spcBef>
                <a:spcPts val="0"/>
              </a:spcBef>
              <a:spcAft>
                <a:spcPts val="0"/>
              </a:spcAft>
              <a:buClr>
                <a:schemeClr val="lt1"/>
              </a:buClr>
              <a:buSzPts val="1400"/>
              <a:buChar char="○"/>
              <a:defRPr>
                <a:solidFill>
                  <a:schemeClr val="lt1"/>
                </a:solidFill>
              </a:defRPr>
            </a:lvl2pPr>
            <a:lvl3pPr marL="1371600" lvl="2" indent="-317500">
              <a:spcBef>
                <a:spcPts val="0"/>
              </a:spcBef>
              <a:spcAft>
                <a:spcPts val="0"/>
              </a:spcAft>
              <a:buClr>
                <a:schemeClr val="lt1"/>
              </a:buClr>
              <a:buSzPts val="1400"/>
              <a:buChar char="■"/>
              <a:defRPr>
                <a:solidFill>
                  <a:schemeClr val="lt1"/>
                </a:solidFill>
              </a:defRPr>
            </a:lvl3pPr>
            <a:lvl4pPr marL="1828800" lvl="3" indent="-317500">
              <a:spcBef>
                <a:spcPts val="0"/>
              </a:spcBef>
              <a:spcAft>
                <a:spcPts val="0"/>
              </a:spcAft>
              <a:buClr>
                <a:schemeClr val="lt1"/>
              </a:buClr>
              <a:buSzPts val="1400"/>
              <a:buChar char="●"/>
              <a:defRPr>
                <a:solidFill>
                  <a:schemeClr val="lt1"/>
                </a:solidFill>
              </a:defRPr>
            </a:lvl4pPr>
            <a:lvl5pPr marL="2286000" lvl="4" indent="-317500">
              <a:spcBef>
                <a:spcPts val="0"/>
              </a:spcBef>
              <a:spcAft>
                <a:spcPts val="0"/>
              </a:spcAft>
              <a:buClr>
                <a:schemeClr val="lt1"/>
              </a:buClr>
              <a:buSzPts val="1400"/>
              <a:buChar char="○"/>
              <a:defRPr>
                <a:solidFill>
                  <a:schemeClr val="lt1"/>
                </a:solidFill>
              </a:defRPr>
            </a:lvl5pPr>
            <a:lvl6pPr marL="2743200" lvl="5" indent="-317500">
              <a:spcBef>
                <a:spcPts val="0"/>
              </a:spcBef>
              <a:spcAft>
                <a:spcPts val="0"/>
              </a:spcAft>
              <a:buClr>
                <a:schemeClr val="lt1"/>
              </a:buClr>
              <a:buSzPts val="1400"/>
              <a:buChar char="■"/>
              <a:defRPr>
                <a:solidFill>
                  <a:schemeClr val="lt1"/>
                </a:solidFill>
              </a:defRPr>
            </a:lvl6pPr>
            <a:lvl7pPr marL="3200400" lvl="6" indent="-317500">
              <a:spcBef>
                <a:spcPts val="0"/>
              </a:spcBef>
              <a:spcAft>
                <a:spcPts val="0"/>
              </a:spcAft>
              <a:buClr>
                <a:schemeClr val="lt1"/>
              </a:buClr>
              <a:buSzPts val="1400"/>
              <a:buChar char="●"/>
              <a:defRPr>
                <a:solidFill>
                  <a:schemeClr val="lt1"/>
                </a:solidFill>
              </a:defRPr>
            </a:lvl7pPr>
            <a:lvl8pPr marL="3657600" lvl="7" indent="-317500">
              <a:spcBef>
                <a:spcPts val="0"/>
              </a:spcBef>
              <a:spcAft>
                <a:spcPts val="0"/>
              </a:spcAft>
              <a:buClr>
                <a:schemeClr val="lt1"/>
              </a:buClr>
              <a:buSzPts val="1400"/>
              <a:buChar char="○"/>
              <a:defRPr>
                <a:solidFill>
                  <a:schemeClr val="lt1"/>
                </a:solidFill>
              </a:defRPr>
            </a:lvl8pPr>
            <a:lvl9pPr marL="4114800" lvl="8" indent="-317500">
              <a:spcBef>
                <a:spcPts val="0"/>
              </a:spcBef>
              <a:spcAft>
                <a:spcPts val="0"/>
              </a:spcAft>
              <a:buClr>
                <a:schemeClr val="lt1"/>
              </a:buClr>
              <a:buSzPts val="1400"/>
              <a:buChar char="■"/>
              <a:defRPr>
                <a:solidFill>
                  <a:schemeClr val="lt1"/>
                </a:solidFill>
              </a:defRPr>
            </a:lvl9pPr>
          </a:lstStyle>
          <a:p>
            <a:endParaRPr/>
          </a:p>
        </p:txBody>
      </p:sp>
      <p:sp>
        <p:nvSpPr>
          <p:cNvPr id="51" name="Google Shape;51;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52"/>
        <p:cNvGrpSpPr/>
        <p:nvPr/>
      </p:nvGrpSpPr>
      <p:grpSpPr>
        <a:xfrm>
          <a:off x="0" y="0"/>
          <a:ext cx="0" cy="0"/>
          <a:chOff x="0" y="0"/>
          <a:chExt cx="0" cy="0"/>
        </a:xfrm>
      </p:grpSpPr>
      <p:sp>
        <p:nvSpPr>
          <p:cNvPr id="53" name="Google Shape;53;p10"/>
          <p:cNvSpPr txBox="1">
            <a:spLocks noGrp="1"/>
          </p:cNvSpPr>
          <p:nvPr>
            <p:ph type="body" idx="1"/>
          </p:nvPr>
        </p:nvSpPr>
        <p:spPr>
          <a:xfrm>
            <a:off x="311700" y="4230725"/>
            <a:ext cx="5998800" cy="598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a:endParaRPr/>
          </a:p>
        </p:txBody>
      </p:sp>
      <p:sp>
        <p:nvSpPr>
          <p:cNvPr id="54" name="Google Shape;54;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tropic">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7074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sz="3600" b="1">
                <a:solidFill>
                  <a:schemeClr val="accent1"/>
                </a:solidFill>
                <a:latin typeface="PT Sans Narrow"/>
                <a:ea typeface="PT Sans Narrow"/>
                <a:cs typeface="PT Sans Narrow"/>
                <a:sym typeface="PT Sans Narrow"/>
              </a:defRPr>
            </a:lvl9pPr>
          </a:lstStyle>
          <a:p>
            <a:endParaRPr/>
          </a:p>
        </p:txBody>
      </p:sp>
      <p:sp>
        <p:nvSpPr>
          <p:cNvPr id="7" name="Google Shape;7;p1"/>
          <p:cNvSpPr txBox="1">
            <a:spLocks noGrp="1"/>
          </p:cNvSpPr>
          <p:nvPr>
            <p:ph type="body" idx="1"/>
          </p:nvPr>
        </p:nvSpPr>
        <p:spPr>
          <a:xfrm>
            <a:off x="311700" y="1266325"/>
            <a:ext cx="8520600" cy="33027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marL="914400" lvl="1" indent="-3175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marL="1371600" lvl="2" indent="-3175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marL="1828800" lvl="3" indent="-3175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marL="2286000" lvl="4" indent="-3175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marL="2743200" lvl="5" indent="-3175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marL="3200400" lvl="6" indent="-3175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marL="3657600" lvl="7" indent="-3175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marL="4114800" lvl="8" indent="-3175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5"/>
        <p:cNvGrpSpPr/>
        <p:nvPr/>
      </p:nvGrpSpPr>
      <p:grpSpPr>
        <a:xfrm>
          <a:off x="0" y="0"/>
          <a:ext cx="0" cy="0"/>
          <a:chOff x="0" y="0"/>
          <a:chExt cx="0" cy="0"/>
        </a:xfrm>
      </p:grpSpPr>
      <p:sp>
        <p:nvSpPr>
          <p:cNvPr id="66" name="Google Shape;66;p13"/>
          <p:cNvSpPr txBox="1">
            <a:spLocks noGrp="1"/>
          </p:cNvSpPr>
          <p:nvPr>
            <p:ph type="ctrTitle"/>
          </p:nvPr>
        </p:nvSpPr>
        <p:spPr>
          <a:xfrm>
            <a:off x="745525" y="1751775"/>
            <a:ext cx="7702200" cy="1022400"/>
          </a:xfrm>
          <a:prstGeom prst="rect">
            <a:avLst/>
          </a:prstGeom>
        </p:spPr>
        <p:txBody>
          <a:bodyPr spcFirstLastPara="1" wrap="square" lIns="91425" tIns="91425" rIns="91425" bIns="91425" anchor="b" anchorCtr="0">
            <a:normAutofit fontScale="90000"/>
          </a:bodyPr>
          <a:lstStyle/>
          <a:p>
            <a:pPr marL="0" lvl="0" indent="0" algn="ctr" rtl="0">
              <a:spcBef>
                <a:spcPts val="0"/>
              </a:spcBef>
              <a:spcAft>
                <a:spcPts val="0"/>
              </a:spcAft>
              <a:buNone/>
            </a:pPr>
            <a:r>
              <a:rPr lang="en"/>
              <a:t>Avoiding the Pitfalls and Blind Spots of the White Research Lens</a:t>
            </a:r>
            <a:endParaRPr/>
          </a:p>
        </p:txBody>
      </p:sp>
      <p:sp>
        <p:nvSpPr>
          <p:cNvPr id="67" name="Google Shape;67;p13"/>
          <p:cNvSpPr txBox="1">
            <a:spLocks noGrp="1"/>
          </p:cNvSpPr>
          <p:nvPr>
            <p:ph type="subTitle" idx="1"/>
          </p:nvPr>
        </p:nvSpPr>
        <p:spPr>
          <a:xfrm>
            <a:off x="2137225" y="2621439"/>
            <a:ext cx="4870500" cy="792600"/>
          </a:xfrm>
          <a:prstGeom prst="rect">
            <a:avLst/>
          </a:prstGeom>
        </p:spPr>
        <p:txBody>
          <a:bodyPr spcFirstLastPara="1" wrap="square" lIns="91425" tIns="91425" rIns="91425" bIns="91425" anchor="t" anchorCtr="0">
            <a:normAutofit fontScale="92500"/>
          </a:bodyPr>
          <a:lstStyle/>
          <a:p>
            <a:pPr marL="0" lvl="0" indent="0" algn="ctr" rtl="0">
              <a:spcBef>
                <a:spcPts val="0"/>
              </a:spcBef>
              <a:spcAft>
                <a:spcPts val="0"/>
              </a:spcAft>
              <a:buNone/>
            </a:pPr>
            <a:endParaRPr/>
          </a:p>
          <a:p>
            <a:pPr marL="0" lvl="0" indent="0" algn="ctr" rtl="0">
              <a:spcBef>
                <a:spcPts val="0"/>
              </a:spcBef>
              <a:spcAft>
                <a:spcPts val="0"/>
              </a:spcAft>
              <a:buNone/>
            </a:pPr>
            <a:r>
              <a:rPr lang="en" b="1">
                <a:latin typeface="PT Sans Narrow"/>
                <a:ea typeface="PT Sans Narrow"/>
                <a:cs typeface="PT Sans Narrow"/>
                <a:sym typeface="PT Sans Narrow"/>
              </a:rPr>
              <a:t>Principles for Researchers</a:t>
            </a:r>
            <a:endParaRPr b="1">
              <a:latin typeface="PT Sans Narrow"/>
              <a:ea typeface="PT Sans Narrow"/>
              <a:cs typeface="PT Sans Narrow"/>
              <a:sym typeface="PT Sans Narrow"/>
            </a:endParaRPr>
          </a:p>
        </p:txBody>
      </p:sp>
      <p:sp>
        <p:nvSpPr>
          <p:cNvPr id="68" name="Google Shape;68;p13"/>
          <p:cNvSpPr txBox="1"/>
          <p:nvPr/>
        </p:nvSpPr>
        <p:spPr>
          <a:xfrm>
            <a:off x="0" y="3397725"/>
            <a:ext cx="9144000" cy="6081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a:latin typeface="Open Sans"/>
                <a:ea typeface="Open Sans"/>
                <a:cs typeface="Open Sans"/>
                <a:sym typeface="Open Sans"/>
              </a:rPr>
              <a:t>Jessica Harter </a:t>
            </a:r>
            <a:endParaRPr>
              <a:latin typeface="Open Sans"/>
              <a:ea typeface="Open Sans"/>
              <a:cs typeface="Open Sans"/>
              <a:sym typeface="Open Sans"/>
            </a:endParaRPr>
          </a:p>
          <a:p>
            <a:pPr marL="0" lvl="0" indent="0" algn="ctr" rtl="0">
              <a:spcBef>
                <a:spcPts val="0"/>
              </a:spcBef>
              <a:spcAft>
                <a:spcPts val="0"/>
              </a:spcAft>
              <a:buNone/>
            </a:pPr>
            <a:r>
              <a:rPr lang="en">
                <a:latin typeface="Open Sans"/>
                <a:ea typeface="Open Sans"/>
                <a:cs typeface="Open Sans"/>
                <a:sym typeface="Open Sans"/>
              </a:rPr>
              <a:t>Mathematics Education Department</a:t>
            </a:r>
            <a:endParaRPr>
              <a:latin typeface="Open Sans"/>
              <a:ea typeface="Open Sans"/>
              <a:cs typeface="Open Sans"/>
              <a:sym typeface="Open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23"/>
          <p:cNvSpPr txBox="1"/>
          <p:nvPr/>
        </p:nvSpPr>
        <p:spPr>
          <a:xfrm>
            <a:off x="3487625" y="4662625"/>
            <a:ext cx="5656500" cy="4002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en">
                <a:latin typeface="Open Sans"/>
                <a:ea typeface="Open Sans"/>
                <a:cs typeface="Open Sans"/>
                <a:sym typeface="Open Sans"/>
              </a:rPr>
              <a:t>(Gallagher, 2008)</a:t>
            </a:r>
            <a:r>
              <a:rPr lang="en" baseline="30000">
                <a:latin typeface="Open Sans"/>
                <a:ea typeface="Open Sans"/>
                <a:cs typeface="Open Sans"/>
                <a:sym typeface="Open Sans"/>
              </a:rPr>
              <a:t>1 </a:t>
            </a:r>
            <a:r>
              <a:rPr lang="en">
                <a:latin typeface="Open Sans"/>
                <a:ea typeface="Open Sans"/>
                <a:cs typeface="Open Sans"/>
                <a:sym typeface="Open Sans"/>
              </a:rPr>
              <a:t>(Bonilla-Silva &amp; Zuberi, 2008)</a:t>
            </a:r>
            <a:r>
              <a:rPr lang="en" baseline="30000">
                <a:latin typeface="Open Sans"/>
                <a:ea typeface="Open Sans"/>
                <a:cs typeface="Open Sans"/>
                <a:sym typeface="Open Sans"/>
              </a:rPr>
              <a:t>2</a:t>
            </a:r>
            <a:endParaRPr baseline="30000">
              <a:latin typeface="Open Sans"/>
              <a:ea typeface="Open Sans"/>
              <a:cs typeface="Open Sans"/>
              <a:sym typeface="Open Sans"/>
            </a:endParaRPr>
          </a:p>
        </p:txBody>
      </p:sp>
      <p:sp>
        <p:nvSpPr>
          <p:cNvPr id="152" name="Google Shape;152;p23"/>
          <p:cNvSpPr txBox="1">
            <a:spLocks noGrp="1"/>
          </p:cNvSpPr>
          <p:nvPr>
            <p:ph type="body" idx="1"/>
          </p:nvPr>
        </p:nvSpPr>
        <p:spPr>
          <a:xfrm>
            <a:off x="374350" y="1101675"/>
            <a:ext cx="8395200" cy="32907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a:t>Social location impacts what a researcher sees or does not see.</a:t>
            </a:r>
            <a:r>
              <a:rPr lang="en" baseline="30000"/>
              <a:t>1</a:t>
            </a:r>
            <a:endParaRPr baseline="30000"/>
          </a:p>
          <a:p>
            <a:pPr marL="457200" lvl="0" indent="-342900" algn="l" rtl="0">
              <a:spcBef>
                <a:spcPts val="0"/>
              </a:spcBef>
              <a:spcAft>
                <a:spcPts val="0"/>
              </a:spcAft>
              <a:buSzPts val="1800"/>
              <a:buChar char="●"/>
            </a:pPr>
            <a:r>
              <a:rPr lang="en"/>
              <a:t>The White lens tends to reproduce the racial order.</a:t>
            </a:r>
            <a:r>
              <a:rPr lang="en" baseline="30000"/>
              <a:t>2</a:t>
            </a:r>
            <a:endParaRPr/>
          </a:p>
          <a:p>
            <a:pPr marL="457200" lvl="0" indent="-342900" algn="l" rtl="0">
              <a:spcBef>
                <a:spcPts val="0"/>
              </a:spcBef>
              <a:spcAft>
                <a:spcPts val="0"/>
              </a:spcAft>
              <a:buSzPts val="1800"/>
              <a:buChar char="●"/>
            </a:pPr>
            <a:r>
              <a:rPr lang="en"/>
              <a:t>Race affects the way participants and researchers perceive social phenomena</a:t>
            </a:r>
            <a:r>
              <a:rPr lang="en" baseline="30000"/>
              <a:t>1</a:t>
            </a:r>
            <a:endParaRPr baseline="30000"/>
          </a:p>
        </p:txBody>
      </p:sp>
      <p:sp>
        <p:nvSpPr>
          <p:cNvPr id="153" name="Google Shape;153;p23"/>
          <p:cNvSpPr txBox="1">
            <a:spLocks noGrp="1"/>
          </p:cNvSpPr>
          <p:nvPr>
            <p:ph type="title"/>
          </p:nvPr>
        </p:nvSpPr>
        <p:spPr>
          <a:xfrm>
            <a:off x="0" y="-18575"/>
            <a:ext cx="9144000" cy="6504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en" sz="2200"/>
              <a:t>During All Aspects of Research</a:t>
            </a:r>
            <a:endParaRPr sz="2200"/>
          </a:p>
        </p:txBody>
      </p:sp>
      <p:sp>
        <p:nvSpPr>
          <p:cNvPr id="154" name="Google Shape;154;p23"/>
          <p:cNvSpPr txBox="1">
            <a:spLocks noGrp="1"/>
          </p:cNvSpPr>
          <p:nvPr>
            <p:ph type="title"/>
          </p:nvPr>
        </p:nvSpPr>
        <p:spPr>
          <a:xfrm>
            <a:off x="0" y="428175"/>
            <a:ext cx="9144000" cy="750000"/>
          </a:xfrm>
          <a:prstGeom prst="rect">
            <a:avLst/>
          </a:prstGeom>
        </p:spPr>
        <p:txBody>
          <a:bodyPr spcFirstLastPara="1" wrap="square" lIns="91425" tIns="91425" rIns="91425" bIns="91425" anchor="ctr" anchorCtr="0">
            <a:noAutofit/>
          </a:bodyPr>
          <a:lstStyle/>
          <a:p>
            <a:pPr marL="0" lvl="0" indent="0" algn="l" rtl="0">
              <a:lnSpc>
                <a:spcPct val="115000"/>
              </a:lnSpc>
              <a:spcBef>
                <a:spcPts val="0"/>
              </a:spcBef>
              <a:spcAft>
                <a:spcPts val="1200"/>
              </a:spcAft>
              <a:buNone/>
            </a:pPr>
            <a:r>
              <a:rPr lang="en" sz="2200">
                <a:solidFill>
                  <a:schemeClr val="dk2"/>
                </a:solidFill>
              </a:rPr>
              <a:t>Principle 4: Researcher Positionality Effects Research</a:t>
            </a:r>
            <a:endParaRPr sz="2200">
              <a:solidFill>
                <a:schemeClr val="dk2"/>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58"/>
        <p:cNvGrpSpPr/>
        <p:nvPr/>
      </p:nvGrpSpPr>
      <p:grpSpPr>
        <a:xfrm>
          <a:off x="0" y="0"/>
          <a:ext cx="0" cy="0"/>
          <a:chOff x="0" y="0"/>
          <a:chExt cx="0" cy="0"/>
        </a:xfrm>
      </p:grpSpPr>
      <p:sp>
        <p:nvSpPr>
          <p:cNvPr id="159" name="Google Shape;159;p24"/>
          <p:cNvSpPr txBox="1">
            <a:spLocks noGrp="1"/>
          </p:cNvSpPr>
          <p:nvPr>
            <p:ph type="title"/>
          </p:nvPr>
        </p:nvSpPr>
        <p:spPr>
          <a:xfrm>
            <a:off x="0" y="8125"/>
            <a:ext cx="9144000" cy="10122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sz="3200"/>
              <a:t>When Developing and Executing your Research Project</a:t>
            </a:r>
            <a:endParaRPr sz="3200"/>
          </a:p>
        </p:txBody>
      </p:sp>
      <p:sp>
        <p:nvSpPr>
          <p:cNvPr id="160" name="Google Shape;160;p24"/>
          <p:cNvSpPr txBox="1"/>
          <p:nvPr/>
        </p:nvSpPr>
        <p:spPr>
          <a:xfrm>
            <a:off x="3747175" y="4662625"/>
            <a:ext cx="5438100" cy="4002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en">
                <a:latin typeface="Open Sans"/>
                <a:ea typeface="Open Sans"/>
                <a:cs typeface="Open Sans"/>
                <a:sym typeface="Open Sans"/>
              </a:rPr>
              <a:t>(Bonilla-Silva &amp; Zuberi, 2008)</a:t>
            </a:r>
            <a:r>
              <a:rPr lang="en" baseline="30000">
                <a:latin typeface="Open Sans"/>
                <a:ea typeface="Open Sans"/>
                <a:cs typeface="Open Sans"/>
                <a:sym typeface="Open Sans"/>
              </a:rPr>
              <a:t>1 </a:t>
            </a:r>
            <a:endParaRPr baseline="30000">
              <a:latin typeface="Open Sans"/>
              <a:ea typeface="Open Sans"/>
              <a:cs typeface="Open Sans"/>
              <a:sym typeface="Open Sans"/>
            </a:endParaRPr>
          </a:p>
        </p:txBody>
      </p:sp>
      <p:sp>
        <p:nvSpPr>
          <p:cNvPr id="161" name="Google Shape;161;p24"/>
          <p:cNvSpPr txBox="1">
            <a:spLocks noGrp="1"/>
          </p:cNvSpPr>
          <p:nvPr>
            <p:ph type="title"/>
          </p:nvPr>
        </p:nvSpPr>
        <p:spPr>
          <a:xfrm>
            <a:off x="0" y="674550"/>
            <a:ext cx="9144000" cy="833100"/>
          </a:xfrm>
          <a:prstGeom prst="rect">
            <a:avLst/>
          </a:prstGeom>
        </p:spPr>
        <p:txBody>
          <a:bodyPr spcFirstLastPara="1" wrap="square" lIns="91425" tIns="91425" rIns="91425" bIns="91425" anchor="ctr" anchorCtr="0">
            <a:noAutofit/>
          </a:bodyPr>
          <a:lstStyle/>
          <a:p>
            <a:pPr marL="0" lvl="0" indent="0" algn="ctr" rtl="0">
              <a:lnSpc>
                <a:spcPct val="115000"/>
              </a:lnSpc>
              <a:spcBef>
                <a:spcPts val="0"/>
              </a:spcBef>
              <a:spcAft>
                <a:spcPts val="1200"/>
              </a:spcAft>
              <a:buNone/>
            </a:pPr>
            <a:r>
              <a:rPr lang="en" sz="2200">
                <a:solidFill>
                  <a:schemeClr val="dk2"/>
                </a:solidFill>
              </a:rPr>
              <a:t>Principle 5: Methods and Analysis are not Objective</a:t>
            </a:r>
            <a:endParaRPr sz="2200">
              <a:solidFill>
                <a:schemeClr val="dk2"/>
              </a:solidFill>
            </a:endParaRPr>
          </a:p>
        </p:txBody>
      </p:sp>
      <p:sp>
        <p:nvSpPr>
          <p:cNvPr id="162" name="Google Shape;162;p24"/>
          <p:cNvSpPr txBox="1">
            <a:spLocks noGrp="1"/>
          </p:cNvSpPr>
          <p:nvPr>
            <p:ph type="body" idx="1"/>
          </p:nvPr>
        </p:nvSpPr>
        <p:spPr>
          <a:xfrm>
            <a:off x="374350" y="1389600"/>
            <a:ext cx="8395200" cy="29949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a:t>Many researchers believe that methods and analysis are objective</a:t>
            </a:r>
            <a:r>
              <a:rPr lang="en" baseline="30000"/>
              <a:t>1</a:t>
            </a:r>
            <a:endParaRPr/>
          </a:p>
          <a:p>
            <a:pPr marL="457200" lvl="0" indent="-342900" algn="l" rtl="0">
              <a:spcBef>
                <a:spcPts val="0"/>
              </a:spcBef>
              <a:spcAft>
                <a:spcPts val="0"/>
              </a:spcAft>
              <a:buSzPts val="1800"/>
              <a:buChar char="●"/>
            </a:pPr>
            <a:r>
              <a:rPr lang="en"/>
              <a:t>That methods can be applied impartially</a:t>
            </a:r>
            <a:r>
              <a:rPr lang="en" baseline="30000"/>
              <a:t>1</a:t>
            </a:r>
            <a:endParaRPr/>
          </a:p>
          <a:p>
            <a:pPr marL="457200" lvl="0" indent="-342900" algn="l" rtl="0">
              <a:spcBef>
                <a:spcPts val="0"/>
              </a:spcBef>
              <a:spcAft>
                <a:spcPts val="0"/>
              </a:spcAft>
              <a:buSzPts val="1800"/>
              <a:buChar char="●"/>
            </a:pPr>
            <a:r>
              <a:rPr lang="en"/>
              <a:t>Try to make the case using the objectivity of mathematics</a:t>
            </a:r>
            <a:r>
              <a:rPr lang="en" baseline="30000"/>
              <a:t>1</a:t>
            </a:r>
            <a:endParaRPr/>
          </a:p>
          <a:p>
            <a:pPr marL="0" lvl="0" indent="0" algn="l" rtl="0">
              <a:spcBef>
                <a:spcPts val="1200"/>
              </a:spcBef>
              <a:spcAft>
                <a:spcPts val="1200"/>
              </a:spcAft>
              <a:buNone/>
            </a:pPr>
            <a:r>
              <a:rPr lang="en"/>
              <a:t>Results of applied mathematics should not be considered value-free, neutral, objective mathematical proofs.</a:t>
            </a:r>
            <a:r>
              <a:rPr lang="en" baseline="30000"/>
              <a:t>1</a:t>
            </a:r>
            <a:endParaRPr baseline="30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Google Shape;167;p25"/>
          <p:cNvSpPr txBox="1">
            <a:spLocks noGrp="1"/>
          </p:cNvSpPr>
          <p:nvPr>
            <p:ph type="body" idx="1"/>
          </p:nvPr>
        </p:nvSpPr>
        <p:spPr>
          <a:xfrm>
            <a:off x="374350" y="1101675"/>
            <a:ext cx="8395200" cy="3548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30 Million Word Gap conducted by Hart and Risley (1995)</a:t>
            </a:r>
            <a:endParaRPr/>
          </a:p>
          <a:p>
            <a:pPr marL="457200" lvl="0" indent="-342900" algn="l" rtl="0">
              <a:spcBef>
                <a:spcPts val="1200"/>
              </a:spcBef>
              <a:spcAft>
                <a:spcPts val="0"/>
              </a:spcAft>
              <a:buSzPts val="1800"/>
              <a:buChar char="●"/>
            </a:pPr>
            <a:r>
              <a:rPr lang="en"/>
              <a:t>Concluded that children from affluent families were exposed to 30 million more words than children from families on welfare </a:t>
            </a:r>
            <a:endParaRPr/>
          </a:p>
          <a:p>
            <a:pPr marL="457200" lvl="0" indent="-342900" algn="l" rtl="0">
              <a:spcBef>
                <a:spcPts val="0"/>
              </a:spcBef>
              <a:spcAft>
                <a:spcPts val="0"/>
              </a:spcAft>
              <a:buSzPts val="1800"/>
              <a:buChar char="●"/>
            </a:pPr>
            <a:r>
              <a:rPr lang="en"/>
              <a:t>Affluent sample: 90% White, Welfare sample: 100% Black</a:t>
            </a:r>
            <a:endParaRPr/>
          </a:p>
          <a:p>
            <a:pPr marL="457200" lvl="0" indent="-342900" algn="l" rtl="0">
              <a:spcBef>
                <a:spcPts val="0"/>
              </a:spcBef>
              <a:spcAft>
                <a:spcPts val="0"/>
              </a:spcAft>
              <a:buSzPts val="1800"/>
              <a:buChar char="●"/>
            </a:pPr>
            <a:r>
              <a:rPr lang="en"/>
              <a:t>White parents were performing for the White researchers; whereas, Black parents purposefully spoke less</a:t>
            </a:r>
            <a:endParaRPr/>
          </a:p>
          <a:p>
            <a:pPr marL="457200" lvl="0" indent="-342900" algn="l" rtl="0">
              <a:spcBef>
                <a:spcPts val="0"/>
              </a:spcBef>
              <a:spcAft>
                <a:spcPts val="0"/>
              </a:spcAft>
              <a:buSzPts val="1800"/>
              <a:buChar char="●"/>
            </a:pPr>
            <a:r>
              <a:rPr lang="en"/>
              <a:t>Researchers have recreated the study and found that the gap is about 4 million word by the age of four.</a:t>
            </a:r>
            <a:endParaRPr/>
          </a:p>
        </p:txBody>
      </p:sp>
      <p:sp>
        <p:nvSpPr>
          <p:cNvPr id="168" name="Google Shape;168;p25"/>
          <p:cNvSpPr txBox="1">
            <a:spLocks noGrp="1"/>
          </p:cNvSpPr>
          <p:nvPr>
            <p:ph type="title"/>
          </p:nvPr>
        </p:nvSpPr>
        <p:spPr>
          <a:xfrm>
            <a:off x="0" y="-199475"/>
            <a:ext cx="9144000" cy="10122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en" sz="2200"/>
              <a:t>When Developing and Executing your Research Project</a:t>
            </a:r>
            <a:endParaRPr sz="2200"/>
          </a:p>
        </p:txBody>
      </p:sp>
      <p:sp>
        <p:nvSpPr>
          <p:cNvPr id="169" name="Google Shape;169;p25"/>
          <p:cNvSpPr txBox="1">
            <a:spLocks noGrp="1"/>
          </p:cNvSpPr>
          <p:nvPr>
            <p:ph type="title"/>
          </p:nvPr>
        </p:nvSpPr>
        <p:spPr>
          <a:xfrm>
            <a:off x="0" y="386625"/>
            <a:ext cx="9144000" cy="833100"/>
          </a:xfrm>
          <a:prstGeom prst="rect">
            <a:avLst/>
          </a:prstGeom>
        </p:spPr>
        <p:txBody>
          <a:bodyPr spcFirstLastPara="1" wrap="square" lIns="91425" tIns="91425" rIns="91425" bIns="91425" anchor="ctr" anchorCtr="0">
            <a:noAutofit/>
          </a:bodyPr>
          <a:lstStyle/>
          <a:p>
            <a:pPr marL="0" lvl="0" indent="0" algn="l" rtl="0">
              <a:lnSpc>
                <a:spcPct val="115000"/>
              </a:lnSpc>
              <a:spcBef>
                <a:spcPts val="0"/>
              </a:spcBef>
              <a:spcAft>
                <a:spcPts val="1200"/>
              </a:spcAft>
              <a:buNone/>
            </a:pPr>
            <a:r>
              <a:rPr lang="en" sz="2200">
                <a:solidFill>
                  <a:schemeClr val="dk2"/>
                </a:solidFill>
              </a:rPr>
              <a:t>Principle 5: Methods and Analysis are not Objective</a:t>
            </a:r>
            <a:endParaRPr sz="2200">
              <a:solidFill>
                <a:schemeClr val="dk2"/>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sp>
        <p:nvSpPr>
          <p:cNvPr id="174" name="Google Shape;174;p26"/>
          <p:cNvSpPr txBox="1">
            <a:spLocks noGrp="1"/>
          </p:cNvSpPr>
          <p:nvPr>
            <p:ph type="title"/>
          </p:nvPr>
        </p:nvSpPr>
        <p:spPr>
          <a:xfrm>
            <a:off x="0" y="8125"/>
            <a:ext cx="9144000" cy="10122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sz="3200"/>
              <a:t>When Developing and Executing your Research Project</a:t>
            </a:r>
            <a:endParaRPr sz="3200"/>
          </a:p>
        </p:txBody>
      </p:sp>
      <p:sp>
        <p:nvSpPr>
          <p:cNvPr id="175" name="Google Shape;175;p26"/>
          <p:cNvSpPr txBox="1"/>
          <p:nvPr/>
        </p:nvSpPr>
        <p:spPr>
          <a:xfrm>
            <a:off x="3747175" y="4662625"/>
            <a:ext cx="5438100" cy="4002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en">
                <a:latin typeface="Open Sans"/>
                <a:ea typeface="Open Sans"/>
                <a:cs typeface="Open Sans"/>
                <a:sym typeface="Open Sans"/>
              </a:rPr>
              <a:t>(Allen et al., 2008)</a:t>
            </a:r>
            <a:r>
              <a:rPr lang="en" baseline="30000">
                <a:latin typeface="Open Sans"/>
                <a:ea typeface="Open Sans"/>
                <a:cs typeface="Open Sans"/>
                <a:sym typeface="Open Sans"/>
              </a:rPr>
              <a:t>1 </a:t>
            </a:r>
            <a:endParaRPr baseline="30000">
              <a:latin typeface="Open Sans"/>
              <a:ea typeface="Open Sans"/>
              <a:cs typeface="Open Sans"/>
              <a:sym typeface="Open Sans"/>
            </a:endParaRPr>
          </a:p>
        </p:txBody>
      </p:sp>
      <p:sp>
        <p:nvSpPr>
          <p:cNvPr id="176" name="Google Shape;176;p26"/>
          <p:cNvSpPr txBox="1">
            <a:spLocks noGrp="1"/>
          </p:cNvSpPr>
          <p:nvPr>
            <p:ph type="title"/>
          </p:nvPr>
        </p:nvSpPr>
        <p:spPr>
          <a:xfrm>
            <a:off x="0" y="788400"/>
            <a:ext cx="9144000" cy="605400"/>
          </a:xfrm>
          <a:prstGeom prst="rect">
            <a:avLst/>
          </a:prstGeom>
        </p:spPr>
        <p:txBody>
          <a:bodyPr spcFirstLastPara="1" wrap="square" lIns="91425" tIns="91425" rIns="91425" bIns="91425" anchor="ctr" anchorCtr="0">
            <a:noAutofit/>
          </a:bodyPr>
          <a:lstStyle/>
          <a:p>
            <a:pPr marL="0" lvl="0" indent="0" algn="ctr" rtl="0">
              <a:lnSpc>
                <a:spcPct val="115000"/>
              </a:lnSpc>
              <a:spcBef>
                <a:spcPts val="0"/>
              </a:spcBef>
              <a:spcAft>
                <a:spcPts val="1200"/>
              </a:spcAft>
              <a:buNone/>
            </a:pPr>
            <a:r>
              <a:rPr lang="en" sz="2200">
                <a:solidFill>
                  <a:schemeClr val="dk2"/>
                </a:solidFill>
              </a:rPr>
              <a:t>Principle 6: Race is not a Cause</a:t>
            </a:r>
            <a:endParaRPr sz="2200">
              <a:solidFill>
                <a:schemeClr val="dk2"/>
              </a:solidFill>
            </a:endParaRPr>
          </a:p>
        </p:txBody>
      </p:sp>
      <p:sp>
        <p:nvSpPr>
          <p:cNvPr id="177" name="Google Shape;177;p26"/>
          <p:cNvSpPr txBox="1">
            <a:spLocks noGrp="1"/>
          </p:cNvSpPr>
          <p:nvPr>
            <p:ph type="body" idx="1"/>
          </p:nvPr>
        </p:nvSpPr>
        <p:spPr>
          <a:xfrm>
            <a:off x="374400" y="1393800"/>
            <a:ext cx="8395200" cy="16857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a:t>Treating race as a cause morphs “a Black student who gets poor grades” into “because he is Black, he gets poor grades”</a:t>
            </a:r>
            <a:endParaRPr/>
          </a:p>
          <a:p>
            <a:pPr marL="457200" lvl="0" indent="-342900" algn="l" rtl="0">
              <a:spcBef>
                <a:spcPts val="0"/>
              </a:spcBef>
              <a:spcAft>
                <a:spcPts val="0"/>
              </a:spcAft>
              <a:buSzPts val="1800"/>
              <a:buChar char="●"/>
            </a:pPr>
            <a:r>
              <a:rPr lang="en"/>
              <a:t>Race can only describe associations which then indicate racial stratification</a:t>
            </a:r>
            <a:r>
              <a:rPr lang="en" baseline="30000"/>
              <a:t>1</a:t>
            </a:r>
            <a:endParaRPr baseline="30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sp>
        <p:nvSpPr>
          <p:cNvPr id="182" name="Google Shape;182;p27"/>
          <p:cNvSpPr txBox="1">
            <a:spLocks noGrp="1"/>
          </p:cNvSpPr>
          <p:nvPr>
            <p:ph type="title"/>
          </p:nvPr>
        </p:nvSpPr>
        <p:spPr>
          <a:xfrm>
            <a:off x="0" y="8125"/>
            <a:ext cx="9144000" cy="10122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sz="3200"/>
              <a:t>When Writing and Presenting your Research</a:t>
            </a:r>
            <a:endParaRPr sz="3200"/>
          </a:p>
        </p:txBody>
      </p:sp>
      <p:sp>
        <p:nvSpPr>
          <p:cNvPr id="183" name="Google Shape;183;p27"/>
          <p:cNvSpPr txBox="1">
            <a:spLocks noGrp="1"/>
          </p:cNvSpPr>
          <p:nvPr>
            <p:ph type="title"/>
          </p:nvPr>
        </p:nvSpPr>
        <p:spPr>
          <a:xfrm>
            <a:off x="0" y="715350"/>
            <a:ext cx="9144000" cy="751500"/>
          </a:xfrm>
          <a:prstGeom prst="rect">
            <a:avLst/>
          </a:prstGeom>
        </p:spPr>
        <p:txBody>
          <a:bodyPr spcFirstLastPara="1" wrap="square" lIns="91425" tIns="91425" rIns="91425" bIns="91425" anchor="ctr" anchorCtr="0">
            <a:noAutofit/>
          </a:bodyPr>
          <a:lstStyle/>
          <a:p>
            <a:pPr marL="0" lvl="0" indent="0" algn="ctr" rtl="0">
              <a:lnSpc>
                <a:spcPct val="115000"/>
              </a:lnSpc>
              <a:spcBef>
                <a:spcPts val="0"/>
              </a:spcBef>
              <a:spcAft>
                <a:spcPts val="1200"/>
              </a:spcAft>
              <a:buNone/>
            </a:pPr>
            <a:r>
              <a:rPr lang="en" sz="2200">
                <a:solidFill>
                  <a:schemeClr val="dk2"/>
                </a:solidFill>
              </a:rPr>
              <a:t>Principle 7: Consider Social and Historical Contexts</a:t>
            </a:r>
            <a:endParaRPr sz="2200">
              <a:solidFill>
                <a:schemeClr val="dk2"/>
              </a:solidFill>
            </a:endParaRPr>
          </a:p>
        </p:txBody>
      </p:sp>
      <p:sp>
        <p:nvSpPr>
          <p:cNvPr id="184" name="Google Shape;184;p27"/>
          <p:cNvSpPr txBox="1">
            <a:spLocks noGrp="1"/>
          </p:cNvSpPr>
          <p:nvPr>
            <p:ph type="body" idx="1"/>
          </p:nvPr>
        </p:nvSpPr>
        <p:spPr>
          <a:xfrm>
            <a:off x="374400" y="1389600"/>
            <a:ext cx="8395200" cy="19428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
              <a:t>“It is not a question of how a person’s race causes disadvantage and discrimination. The real issue is the way society responds to an individual’s racial identification. The question has more to do with society itself, not the innate makeup of individuals.”</a:t>
            </a:r>
            <a:endParaRPr/>
          </a:p>
          <a:p>
            <a:pPr marL="4114800" lvl="0" indent="457200" algn="l" rtl="0">
              <a:spcBef>
                <a:spcPts val="1200"/>
              </a:spcBef>
              <a:spcAft>
                <a:spcPts val="1200"/>
              </a:spcAft>
              <a:buNone/>
            </a:pPr>
            <a:r>
              <a:rPr lang="en"/>
              <a:t>-Bonilla-Silva &amp; Zuberi, 2008, p.12</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88"/>
        <p:cNvGrpSpPr/>
        <p:nvPr/>
      </p:nvGrpSpPr>
      <p:grpSpPr>
        <a:xfrm>
          <a:off x="0" y="0"/>
          <a:ext cx="0" cy="0"/>
          <a:chOff x="0" y="0"/>
          <a:chExt cx="0" cy="0"/>
        </a:xfrm>
      </p:grpSpPr>
      <p:sp>
        <p:nvSpPr>
          <p:cNvPr id="189" name="Google Shape;189;p28"/>
          <p:cNvSpPr txBox="1"/>
          <p:nvPr/>
        </p:nvSpPr>
        <p:spPr>
          <a:xfrm>
            <a:off x="3747175" y="4662625"/>
            <a:ext cx="5438100" cy="4002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en">
                <a:latin typeface="Open Sans"/>
                <a:ea typeface="Open Sans"/>
                <a:cs typeface="Open Sans"/>
                <a:sym typeface="Open Sans"/>
              </a:rPr>
              <a:t>(James, 2008)</a:t>
            </a:r>
            <a:r>
              <a:rPr lang="en" baseline="30000">
                <a:latin typeface="Open Sans"/>
                <a:ea typeface="Open Sans"/>
                <a:cs typeface="Open Sans"/>
                <a:sym typeface="Open Sans"/>
              </a:rPr>
              <a:t>1 </a:t>
            </a:r>
            <a:endParaRPr baseline="30000">
              <a:latin typeface="Open Sans"/>
              <a:ea typeface="Open Sans"/>
              <a:cs typeface="Open Sans"/>
              <a:sym typeface="Open Sans"/>
            </a:endParaRPr>
          </a:p>
        </p:txBody>
      </p:sp>
      <p:sp>
        <p:nvSpPr>
          <p:cNvPr id="190" name="Google Shape;190;p28"/>
          <p:cNvSpPr txBox="1">
            <a:spLocks noGrp="1"/>
          </p:cNvSpPr>
          <p:nvPr>
            <p:ph type="body" idx="1"/>
          </p:nvPr>
        </p:nvSpPr>
        <p:spPr>
          <a:xfrm>
            <a:off x="374350" y="1110975"/>
            <a:ext cx="8395200" cy="22443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a:t>Be cognizant of what is happening at the time your study is being conducted</a:t>
            </a:r>
            <a:endParaRPr/>
          </a:p>
          <a:p>
            <a:pPr marL="457200" lvl="0" indent="-342900" algn="l" rtl="0">
              <a:spcBef>
                <a:spcPts val="0"/>
              </a:spcBef>
              <a:spcAft>
                <a:spcPts val="0"/>
              </a:spcAft>
              <a:buSzPts val="1800"/>
              <a:buChar char="●"/>
            </a:pPr>
            <a:r>
              <a:rPr lang="en"/>
              <a:t>Explore and understand what events have led to current conditions</a:t>
            </a:r>
            <a:r>
              <a:rPr lang="en" baseline="30000"/>
              <a:t>1</a:t>
            </a:r>
            <a:endParaRPr baseline="30000"/>
          </a:p>
          <a:p>
            <a:pPr marL="457200" lvl="0" indent="-342900" algn="l" rtl="0">
              <a:spcBef>
                <a:spcPts val="0"/>
              </a:spcBef>
              <a:spcAft>
                <a:spcPts val="0"/>
              </a:spcAft>
              <a:buSzPts val="1800"/>
              <a:buChar char="●"/>
            </a:pPr>
            <a:r>
              <a:rPr lang="en"/>
              <a:t>Look for and at patterns of opportunity and disadvantage</a:t>
            </a:r>
            <a:endParaRPr/>
          </a:p>
          <a:p>
            <a:pPr marL="457200" lvl="0" indent="-342900" algn="l" rtl="0">
              <a:spcBef>
                <a:spcPts val="0"/>
              </a:spcBef>
              <a:spcAft>
                <a:spcPts val="0"/>
              </a:spcAft>
              <a:buSzPts val="1800"/>
              <a:buChar char="●"/>
            </a:pPr>
            <a:r>
              <a:rPr lang="en"/>
              <a:t>Understand and make explicit that race is not fixed and that it morphs based on social and historical contexts</a:t>
            </a:r>
            <a:endParaRPr/>
          </a:p>
        </p:txBody>
      </p:sp>
      <p:sp>
        <p:nvSpPr>
          <p:cNvPr id="191" name="Google Shape;191;p28"/>
          <p:cNvSpPr txBox="1">
            <a:spLocks noGrp="1"/>
          </p:cNvSpPr>
          <p:nvPr>
            <p:ph type="title"/>
          </p:nvPr>
        </p:nvSpPr>
        <p:spPr>
          <a:xfrm>
            <a:off x="0" y="-69125"/>
            <a:ext cx="9144000" cy="7515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en" sz="2200"/>
              <a:t>When Writing and Presenting your Research</a:t>
            </a:r>
            <a:endParaRPr sz="2200"/>
          </a:p>
        </p:txBody>
      </p:sp>
      <p:sp>
        <p:nvSpPr>
          <p:cNvPr id="192" name="Google Shape;192;p28"/>
          <p:cNvSpPr txBox="1">
            <a:spLocks noGrp="1"/>
          </p:cNvSpPr>
          <p:nvPr>
            <p:ph type="title"/>
          </p:nvPr>
        </p:nvSpPr>
        <p:spPr>
          <a:xfrm>
            <a:off x="0" y="495375"/>
            <a:ext cx="9144000" cy="615600"/>
          </a:xfrm>
          <a:prstGeom prst="rect">
            <a:avLst/>
          </a:prstGeom>
        </p:spPr>
        <p:txBody>
          <a:bodyPr spcFirstLastPara="1" wrap="square" lIns="91425" tIns="91425" rIns="91425" bIns="91425" anchor="ctr" anchorCtr="0">
            <a:noAutofit/>
          </a:bodyPr>
          <a:lstStyle/>
          <a:p>
            <a:pPr marL="0" lvl="0" indent="0" algn="l" rtl="0">
              <a:lnSpc>
                <a:spcPct val="115000"/>
              </a:lnSpc>
              <a:spcBef>
                <a:spcPts val="0"/>
              </a:spcBef>
              <a:spcAft>
                <a:spcPts val="1200"/>
              </a:spcAft>
              <a:buNone/>
            </a:pPr>
            <a:r>
              <a:rPr lang="en" sz="2200">
                <a:solidFill>
                  <a:schemeClr val="dk2"/>
                </a:solidFill>
              </a:rPr>
              <a:t>Principle 7: Consider Social and Historical Contexts</a:t>
            </a:r>
            <a:endParaRPr sz="2200">
              <a:solidFill>
                <a:schemeClr val="dk2"/>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96"/>
        <p:cNvGrpSpPr/>
        <p:nvPr/>
      </p:nvGrpSpPr>
      <p:grpSpPr>
        <a:xfrm>
          <a:off x="0" y="0"/>
          <a:ext cx="0" cy="0"/>
          <a:chOff x="0" y="0"/>
          <a:chExt cx="0" cy="0"/>
        </a:xfrm>
      </p:grpSpPr>
      <p:sp>
        <p:nvSpPr>
          <p:cNvPr id="197" name="Google Shape;197;p29"/>
          <p:cNvSpPr txBox="1">
            <a:spLocks noGrp="1"/>
          </p:cNvSpPr>
          <p:nvPr>
            <p:ph type="title"/>
          </p:nvPr>
        </p:nvSpPr>
        <p:spPr>
          <a:xfrm>
            <a:off x="311700" y="445025"/>
            <a:ext cx="8520600" cy="707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In Conclusion…</a:t>
            </a:r>
            <a:endParaRPr/>
          </a:p>
        </p:txBody>
      </p:sp>
      <p:sp>
        <p:nvSpPr>
          <p:cNvPr id="198" name="Google Shape;198;p29"/>
          <p:cNvSpPr/>
          <p:nvPr/>
        </p:nvSpPr>
        <p:spPr>
          <a:xfrm rot="5400000">
            <a:off x="5952025" y="1766175"/>
            <a:ext cx="936600" cy="872700"/>
          </a:xfrm>
          <a:prstGeom prst="bentArrow">
            <a:avLst>
              <a:gd name="adj1" fmla="val 25000"/>
              <a:gd name="adj2" fmla="val 25000"/>
              <a:gd name="adj3" fmla="val 25000"/>
              <a:gd name="adj4" fmla="val 4375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9" name="Google Shape;199;p29"/>
          <p:cNvSpPr/>
          <p:nvPr/>
        </p:nvSpPr>
        <p:spPr>
          <a:xfrm>
            <a:off x="3454350" y="1152425"/>
            <a:ext cx="2235300" cy="18897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0" name="Google Shape;200;p29"/>
          <p:cNvSpPr txBox="1"/>
          <p:nvPr/>
        </p:nvSpPr>
        <p:spPr>
          <a:xfrm>
            <a:off x="3643151" y="1603475"/>
            <a:ext cx="1811100" cy="987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latin typeface="Open Sans"/>
                <a:ea typeface="Open Sans"/>
                <a:cs typeface="Open Sans"/>
                <a:sym typeface="Open Sans"/>
              </a:rPr>
              <a:t>Racial Stratification</a:t>
            </a:r>
            <a:endParaRPr sz="1600">
              <a:latin typeface="Open Sans"/>
              <a:ea typeface="Open Sans"/>
              <a:cs typeface="Open Sans"/>
              <a:sym typeface="Open Sans"/>
            </a:endParaRPr>
          </a:p>
        </p:txBody>
      </p:sp>
      <p:sp>
        <p:nvSpPr>
          <p:cNvPr id="201" name="Google Shape;201;p29"/>
          <p:cNvSpPr/>
          <p:nvPr/>
        </p:nvSpPr>
        <p:spPr>
          <a:xfrm>
            <a:off x="2342700" y="1660925"/>
            <a:ext cx="936600" cy="872700"/>
          </a:xfrm>
          <a:prstGeom prst="bentArrow">
            <a:avLst>
              <a:gd name="adj1" fmla="val 25000"/>
              <a:gd name="adj2" fmla="val 25000"/>
              <a:gd name="adj3" fmla="val 25000"/>
              <a:gd name="adj4" fmla="val 4375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2" name="Google Shape;202;p29"/>
          <p:cNvSpPr/>
          <p:nvPr/>
        </p:nvSpPr>
        <p:spPr>
          <a:xfrm>
            <a:off x="5739025" y="2801575"/>
            <a:ext cx="2235300" cy="18897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29"/>
          <p:cNvSpPr txBox="1"/>
          <p:nvPr/>
        </p:nvSpPr>
        <p:spPr>
          <a:xfrm>
            <a:off x="5983975" y="3252625"/>
            <a:ext cx="1811100" cy="987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latin typeface="Open Sans"/>
                <a:ea typeface="Open Sans"/>
                <a:cs typeface="Open Sans"/>
                <a:sym typeface="Open Sans"/>
              </a:rPr>
              <a:t>Racialized data</a:t>
            </a:r>
            <a:endParaRPr sz="1600">
              <a:latin typeface="Open Sans"/>
              <a:ea typeface="Open Sans"/>
              <a:cs typeface="Open Sans"/>
              <a:sym typeface="Open Sans"/>
            </a:endParaRPr>
          </a:p>
        </p:txBody>
      </p:sp>
      <p:sp>
        <p:nvSpPr>
          <p:cNvPr id="204" name="Google Shape;204;p29"/>
          <p:cNvSpPr/>
          <p:nvPr/>
        </p:nvSpPr>
        <p:spPr>
          <a:xfrm>
            <a:off x="1225050" y="2801575"/>
            <a:ext cx="2235300" cy="18897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5" name="Google Shape;205;p29"/>
          <p:cNvSpPr txBox="1"/>
          <p:nvPr/>
        </p:nvSpPr>
        <p:spPr>
          <a:xfrm>
            <a:off x="1390275" y="3252625"/>
            <a:ext cx="1889100" cy="9876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600">
                <a:latin typeface="Open Sans"/>
                <a:ea typeface="Open Sans"/>
                <a:cs typeface="Open Sans"/>
                <a:sym typeface="Open Sans"/>
              </a:rPr>
              <a:t>Analysis and conclusions of Racialized data</a:t>
            </a:r>
            <a:endParaRPr sz="1600">
              <a:latin typeface="Open Sans"/>
              <a:ea typeface="Open Sans"/>
              <a:cs typeface="Open Sans"/>
              <a:sym typeface="Open Sans"/>
            </a:endParaRPr>
          </a:p>
        </p:txBody>
      </p:sp>
      <p:sp>
        <p:nvSpPr>
          <p:cNvPr id="206" name="Google Shape;206;p29"/>
          <p:cNvSpPr/>
          <p:nvPr/>
        </p:nvSpPr>
        <p:spPr>
          <a:xfrm>
            <a:off x="3966300" y="3845975"/>
            <a:ext cx="1211400" cy="516600"/>
          </a:xfrm>
          <a:prstGeom prst="lef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sp>
        <p:nvSpPr>
          <p:cNvPr id="211" name="Google Shape;211;p30"/>
          <p:cNvSpPr txBox="1">
            <a:spLocks noGrp="1"/>
          </p:cNvSpPr>
          <p:nvPr>
            <p:ph type="title"/>
          </p:nvPr>
        </p:nvSpPr>
        <p:spPr>
          <a:xfrm>
            <a:off x="342900" y="445025"/>
            <a:ext cx="8520600" cy="707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We must reflect.</a:t>
            </a:r>
            <a:endParaRPr/>
          </a:p>
        </p:txBody>
      </p:sp>
      <p:pic>
        <p:nvPicPr>
          <p:cNvPr id="212" name="Google Shape;212;p30"/>
          <p:cNvPicPr preferRelativeResize="0"/>
          <p:nvPr/>
        </p:nvPicPr>
        <p:blipFill>
          <a:blip r:embed="rId3">
            <a:alphaModFix/>
          </a:blip>
          <a:stretch>
            <a:fillRect/>
          </a:stretch>
        </p:blipFill>
        <p:spPr>
          <a:xfrm>
            <a:off x="311700" y="1518402"/>
            <a:ext cx="2649900" cy="2618375"/>
          </a:xfrm>
          <a:prstGeom prst="rect">
            <a:avLst/>
          </a:prstGeom>
          <a:noFill/>
          <a:ln>
            <a:noFill/>
          </a:ln>
        </p:spPr>
      </p:pic>
      <p:sp>
        <p:nvSpPr>
          <p:cNvPr id="213" name="Google Shape;213;p30"/>
          <p:cNvSpPr/>
          <p:nvPr/>
        </p:nvSpPr>
        <p:spPr>
          <a:xfrm>
            <a:off x="1178139" y="1776501"/>
            <a:ext cx="755400" cy="812700"/>
          </a:xfrm>
          <a:prstGeom prst="smileyFace">
            <a:avLst>
              <a:gd name="adj" fmla="val 4653"/>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4" name="Google Shape;214;p30"/>
          <p:cNvSpPr/>
          <p:nvPr/>
        </p:nvSpPr>
        <p:spPr>
          <a:xfrm>
            <a:off x="1130867" y="2589346"/>
            <a:ext cx="849816" cy="961755"/>
          </a:xfrm>
          <a:prstGeom prst="flowChartExtra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5" name="Google Shape;215;p30"/>
          <p:cNvSpPr/>
          <p:nvPr/>
        </p:nvSpPr>
        <p:spPr>
          <a:xfrm>
            <a:off x="1298230" y="2946454"/>
            <a:ext cx="849900" cy="690900"/>
          </a:xfrm>
          <a:prstGeom prst="arc">
            <a:avLst>
              <a:gd name="adj1" fmla="val 16200000"/>
              <a:gd name="adj2" fmla="val 0"/>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6" name="Google Shape;216;p30"/>
          <p:cNvSpPr/>
          <p:nvPr/>
        </p:nvSpPr>
        <p:spPr>
          <a:xfrm rot="-4370370">
            <a:off x="864799" y="2971693"/>
            <a:ext cx="853077" cy="688407"/>
          </a:xfrm>
          <a:prstGeom prst="arc">
            <a:avLst>
              <a:gd name="adj1" fmla="val 16200000"/>
              <a:gd name="adj2" fmla="val 0"/>
            </a:avLst>
          </a:prstGeom>
          <a:no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217" name="Google Shape;217;p30"/>
          <p:cNvCxnSpPr/>
          <p:nvPr/>
        </p:nvCxnSpPr>
        <p:spPr>
          <a:xfrm flipH="1">
            <a:off x="1108859" y="3486929"/>
            <a:ext cx="364800" cy="428700"/>
          </a:xfrm>
          <a:prstGeom prst="straightConnector1">
            <a:avLst/>
          </a:prstGeom>
          <a:noFill/>
          <a:ln w="9525" cap="flat" cmpd="sng">
            <a:solidFill>
              <a:schemeClr val="dk2"/>
            </a:solidFill>
            <a:prstDash val="solid"/>
            <a:round/>
            <a:headEnd type="none" w="med" len="med"/>
            <a:tailEnd type="none" w="med" len="med"/>
          </a:ln>
        </p:spPr>
      </p:cxnSp>
      <p:cxnSp>
        <p:nvCxnSpPr>
          <p:cNvPr id="218" name="Google Shape;218;p30"/>
          <p:cNvCxnSpPr/>
          <p:nvPr/>
        </p:nvCxnSpPr>
        <p:spPr>
          <a:xfrm>
            <a:off x="1588558" y="3520808"/>
            <a:ext cx="269100" cy="360900"/>
          </a:xfrm>
          <a:prstGeom prst="straightConnector1">
            <a:avLst/>
          </a:prstGeom>
          <a:noFill/>
          <a:ln w="9525" cap="flat" cmpd="sng">
            <a:solidFill>
              <a:schemeClr val="dk2"/>
            </a:solidFill>
            <a:prstDash val="solid"/>
            <a:round/>
            <a:headEnd type="none" w="med" len="med"/>
            <a:tailEnd type="none" w="med" len="med"/>
          </a:ln>
        </p:spPr>
      </p:cxnSp>
      <p:sp>
        <p:nvSpPr>
          <p:cNvPr id="219" name="Google Shape;219;p30"/>
          <p:cNvSpPr/>
          <p:nvPr/>
        </p:nvSpPr>
        <p:spPr>
          <a:xfrm>
            <a:off x="3059800" y="2323625"/>
            <a:ext cx="1635900" cy="428700"/>
          </a:xfrm>
          <a:prstGeom prst="righ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0" name="Google Shape;220;p30"/>
          <p:cNvSpPr txBox="1"/>
          <p:nvPr/>
        </p:nvSpPr>
        <p:spPr>
          <a:xfrm>
            <a:off x="2985975" y="1784488"/>
            <a:ext cx="1685400" cy="20862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a:solidFill>
                  <a:schemeClr val="dk2"/>
                </a:solidFill>
                <a:latin typeface="Open Sans"/>
                <a:ea typeface="Open Sans"/>
                <a:cs typeface="Open Sans"/>
                <a:sym typeface="Open Sans"/>
              </a:rPr>
              <a:t>Do we reinforce the cycle? </a:t>
            </a:r>
            <a:endParaRPr>
              <a:solidFill>
                <a:schemeClr val="dk2"/>
              </a:solidFill>
              <a:latin typeface="Open Sans"/>
              <a:ea typeface="Open Sans"/>
              <a:cs typeface="Open Sans"/>
              <a:sym typeface="Open Sans"/>
            </a:endParaRPr>
          </a:p>
          <a:p>
            <a:pPr marL="0" lvl="0" indent="0" algn="l" rtl="0">
              <a:spcBef>
                <a:spcPts val="0"/>
              </a:spcBef>
              <a:spcAft>
                <a:spcPts val="0"/>
              </a:spcAft>
              <a:buNone/>
            </a:pPr>
            <a:endParaRPr>
              <a:solidFill>
                <a:schemeClr val="dk2"/>
              </a:solidFill>
              <a:latin typeface="Open Sans"/>
              <a:ea typeface="Open Sans"/>
              <a:cs typeface="Open Sans"/>
              <a:sym typeface="Open Sans"/>
            </a:endParaRPr>
          </a:p>
          <a:p>
            <a:pPr marL="0" lvl="0" indent="0" algn="l" rtl="0">
              <a:spcBef>
                <a:spcPts val="0"/>
              </a:spcBef>
              <a:spcAft>
                <a:spcPts val="0"/>
              </a:spcAft>
              <a:buNone/>
            </a:pPr>
            <a:endParaRPr>
              <a:solidFill>
                <a:schemeClr val="dk2"/>
              </a:solidFill>
              <a:latin typeface="Open Sans"/>
              <a:ea typeface="Open Sans"/>
              <a:cs typeface="Open Sans"/>
              <a:sym typeface="Open Sans"/>
            </a:endParaRPr>
          </a:p>
          <a:p>
            <a:pPr marL="0" lvl="0" indent="0" algn="l" rtl="0">
              <a:spcBef>
                <a:spcPts val="0"/>
              </a:spcBef>
              <a:spcAft>
                <a:spcPts val="0"/>
              </a:spcAft>
              <a:buNone/>
            </a:pPr>
            <a:r>
              <a:rPr lang="en">
                <a:solidFill>
                  <a:schemeClr val="dk2"/>
                </a:solidFill>
                <a:latin typeface="Open Sans"/>
                <a:ea typeface="Open Sans"/>
                <a:cs typeface="Open Sans"/>
                <a:sym typeface="Open Sans"/>
              </a:rPr>
              <a:t>Or do we try to break it?</a:t>
            </a:r>
            <a:endParaRPr>
              <a:solidFill>
                <a:schemeClr val="dk2"/>
              </a:solidFill>
              <a:latin typeface="Open Sans"/>
              <a:ea typeface="Open Sans"/>
              <a:cs typeface="Open Sans"/>
              <a:sym typeface="Open Sans"/>
            </a:endParaRPr>
          </a:p>
        </p:txBody>
      </p:sp>
      <p:sp>
        <p:nvSpPr>
          <p:cNvPr id="221" name="Google Shape;221;p30"/>
          <p:cNvSpPr/>
          <p:nvPr/>
        </p:nvSpPr>
        <p:spPr>
          <a:xfrm rot="5400000">
            <a:off x="7498775" y="2119059"/>
            <a:ext cx="711000" cy="513900"/>
          </a:xfrm>
          <a:prstGeom prst="bentArrow">
            <a:avLst>
              <a:gd name="adj1" fmla="val 25000"/>
              <a:gd name="adj2" fmla="val 25000"/>
              <a:gd name="adj3" fmla="val 25000"/>
              <a:gd name="adj4" fmla="val 4375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2" name="Google Shape;222;p30"/>
          <p:cNvSpPr/>
          <p:nvPr/>
        </p:nvSpPr>
        <p:spPr>
          <a:xfrm>
            <a:off x="6107076" y="1578700"/>
            <a:ext cx="1316700" cy="14352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3" name="Google Shape;223;p30"/>
          <p:cNvSpPr txBox="1"/>
          <p:nvPr/>
        </p:nvSpPr>
        <p:spPr>
          <a:xfrm>
            <a:off x="6218301" y="1921225"/>
            <a:ext cx="1112700" cy="749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latin typeface="Open Sans"/>
                <a:ea typeface="Open Sans"/>
                <a:cs typeface="Open Sans"/>
                <a:sym typeface="Open Sans"/>
              </a:rPr>
              <a:t>Racial Stratification</a:t>
            </a:r>
            <a:endParaRPr sz="1200">
              <a:latin typeface="Open Sans"/>
              <a:ea typeface="Open Sans"/>
              <a:cs typeface="Open Sans"/>
              <a:sym typeface="Open Sans"/>
            </a:endParaRPr>
          </a:p>
        </p:txBody>
      </p:sp>
      <p:sp>
        <p:nvSpPr>
          <p:cNvPr id="224" name="Google Shape;224;p30"/>
          <p:cNvSpPr/>
          <p:nvPr/>
        </p:nvSpPr>
        <p:spPr>
          <a:xfrm>
            <a:off x="5452255" y="1964846"/>
            <a:ext cx="551700" cy="662700"/>
          </a:xfrm>
          <a:prstGeom prst="bentArrow">
            <a:avLst>
              <a:gd name="adj1" fmla="val 25000"/>
              <a:gd name="adj2" fmla="val 25000"/>
              <a:gd name="adj3" fmla="val 25000"/>
              <a:gd name="adj4" fmla="val 4375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5" name="Google Shape;225;p30"/>
          <p:cNvSpPr/>
          <p:nvPr/>
        </p:nvSpPr>
        <p:spPr>
          <a:xfrm>
            <a:off x="7452870" y="2831036"/>
            <a:ext cx="1316700" cy="14352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6" name="Google Shape;226;p30"/>
          <p:cNvSpPr txBox="1"/>
          <p:nvPr/>
        </p:nvSpPr>
        <p:spPr>
          <a:xfrm>
            <a:off x="7597158" y="3173556"/>
            <a:ext cx="1066800" cy="749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latin typeface="Open Sans"/>
                <a:ea typeface="Open Sans"/>
                <a:cs typeface="Open Sans"/>
                <a:sym typeface="Open Sans"/>
              </a:rPr>
              <a:t>Racialized data</a:t>
            </a:r>
            <a:endParaRPr sz="1200">
              <a:latin typeface="Open Sans"/>
              <a:ea typeface="Open Sans"/>
              <a:cs typeface="Open Sans"/>
              <a:sym typeface="Open Sans"/>
            </a:endParaRPr>
          </a:p>
        </p:txBody>
      </p:sp>
      <p:sp>
        <p:nvSpPr>
          <p:cNvPr id="227" name="Google Shape;227;p30"/>
          <p:cNvSpPr/>
          <p:nvPr/>
        </p:nvSpPr>
        <p:spPr>
          <a:xfrm>
            <a:off x="4793900" y="2831036"/>
            <a:ext cx="1316700" cy="1435200"/>
          </a:xfrm>
          <a:prstGeom prst="ellipse">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8" name="Google Shape;228;p30"/>
          <p:cNvSpPr txBox="1"/>
          <p:nvPr/>
        </p:nvSpPr>
        <p:spPr>
          <a:xfrm>
            <a:off x="4891226" y="3173556"/>
            <a:ext cx="1112700" cy="749700"/>
          </a:xfrm>
          <a:prstGeom prst="rect">
            <a:avLst/>
          </a:prstGeom>
          <a:noFill/>
          <a:ln>
            <a:noFill/>
          </a:ln>
        </p:spPr>
        <p:txBody>
          <a:bodyPr spcFirstLastPara="1" wrap="square" lIns="91425" tIns="91425" rIns="91425" bIns="91425" anchor="t" anchorCtr="0">
            <a:noAutofit/>
          </a:bodyPr>
          <a:lstStyle/>
          <a:p>
            <a:pPr marL="0" lvl="0" indent="0" algn="ctr" rtl="0">
              <a:spcBef>
                <a:spcPts val="0"/>
              </a:spcBef>
              <a:spcAft>
                <a:spcPts val="0"/>
              </a:spcAft>
              <a:buNone/>
            </a:pPr>
            <a:r>
              <a:rPr lang="en" sz="1200">
                <a:latin typeface="Open Sans"/>
                <a:ea typeface="Open Sans"/>
                <a:cs typeface="Open Sans"/>
                <a:sym typeface="Open Sans"/>
              </a:rPr>
              <a:t>Analysis and conclusions of Racialized data</a:t>
            </a:r>
            <a:endParaRPr sz="1200">
              <a:latin typeface="Open Sans"/>
              <a:ea typeface="Open Sans"/>
              <a:cs typeface="Open Sans"/>
              <a:sym typeface="Open Sans"/>
            </a:endParaRPr>
          </a:p>
        </p:txBody>
      </p:sp>
      <p:sp>
        <p:nvSpPr>
          <p:cNvPr id="229" name="Google Shape;229;p30"/>
          <p:cNvSpPr/>
          <p:nvPr/>
        </p:nvSpPr>
        <p:spPr>
          <a:xfrm>
            <a:off x="6408641" y="3624136"/>
            <a:ext cx="713700" cy="392100"/>
          </a:xfrm>
          <a:prstGeom prst="leftArrow">
            <a:avLst>
              <a:gd name="adj1" fmla="val 50000"/>
              <a:gd name="adj2" fmla="val 50000"/>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31"/>
          <p:cNvSpPr txBox="1">
            <a:spLocks noGrp="1"/>
          </p:cNvSpPr>
          <p:nvPr>
            <p:ph type="title"/>
          </p:nvPr>
        </p:nvSpPr>
        <p:spPr>
          <a:xfrm>
            <a:off x="342900" y="445025"/>
            <a:ext cx="8520600" cy="7074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References</a:t>
            </a:r>
            <a:endParaRPr/>
          </a:p>
        </p:txBody>
      </p:sp>
      <p:sp>
        <p:nvSpPr>
          <p:cNvPr id="235" name="Google Shape;235;p31"/>
          <p:cNvSpPr txBox="1"/>
          <p:nvPr/>
        </p:nvSpPr>
        <p:spPr>
          <a:xfrm>
            <a:off x="188050" y="1000025"/>
            <a:ext cx="8812200" cy="3694200"/>
          </a:xfrm>
          <a:prstGeom prst="rect">
            <a:avLst/>
          </a:prstGeom>
          <a:noFill/>
          <a:ln>
            <a:noFill/>
          </a:ln>
        </p:spPr>
        <p:txBody>
          <a:bodyPr spcFirstLastPara="1" wrap="square" lIns="91425" tIns="91425" rIns="91425" bIns="91425" anchor="t" anchorCtr="0">
            <a:spAutoFit/>
          </a:bodyPr>
          <a:lstStyle/>
          <a:p>
            <a:pPr marL="0" lvl="0" indent="0" algn="l" rtl="0">
              <a:lnSpc>
                <a:spcPct val="100000"/>
              </a:lnSpc>
              <a:spcBef>
                <a:spcPts val="0"/>
              </a:spcBef>
              <a:spcAft>
                <a:spcPts val="0"/>
              </a:spcAft>
              <a:buNone/>
            </a:pPr>
            <a:r>
              <a:rPr lang="en" sz="1200">
                <a:highlight>
                  <a:srgbClr val="FFFFFF"/>
                </a:highlight>
              </a:rPr>
              <a:t>Allen, W. R., Suh, S.A., González, G., &amp; Yang, J. (2008). Qui bono? Explaining- or defending- winners and </a:t>
            </a:r>
            <a:endParaRPr sz="1200">
              <a:highlight>
                <a:srgbClr val="FFFFFF"/>
              </a:highlight>
            </a:endParaRPr>
          </a:p>
          <a:p>
            <a:pPr marL="457200" lvl="0" indent="0" algn="l" rtl="0">
              <a:lnSpc>
                <a:spcPct val="100000"/>
              </a:lnSpc>
              <a:spcBef>
                <a:spcPts val="0"/>
              </a:spcBef>
              <a:spcAft>
                <a:spcPts val="0"/>
              </a:spcAft>
              <a:buNone/>
            </a:pPr>
            <a:r>
              <a:rPr lang="en" sz="1200">
                <a:highlight>
                  <a:srgbClr val="FFFFFF"/>
                </a:highlight>
              </a:rPr>
              <a:t>losers in the competition for educational achievement. In</a:t>
            </a:r>
            <a:r>
              <a:rPr lang="en" sz="1200">
                <a:highlight>
                  <a:schemeClr val="lt1"/>
                </a:highlight>
              </a:rPr>
              <a:t> T. Zuberi &amp; E. Bonilla-Silva (Eds.), </a:t>
            </a:r>
            <a:r>
              <a:rPr lang="en" sz="1200" i="1">
                <a:highlight>
                  <a:schemeClr val="lt1"/>
                </a:highlight>
              </a:rPr>
              <a:t>White logic, white methods: Racism and methodology</a:t>
            </a:r>
            <a:r>
              <a:rPr lang="en" sz="1200">
                <a:highlight>
                  <a:schemeClr val="lt1"/>
                </a:highlight>
              </a:rPr>
              <a:t> (</a:t>
            </a:r>
            <a:r>
              <a:rPr lang="en" sz="1200">
                <a:highlight>
                  <a:srgbClr val="FFFFFF"/>
                </a:highlight>
              </a:rPr>
              <a:t>pp. 190-208). Rowman &amp; Littlefield Publishers, Inc.</a:t>
            </a:r>
            <a:endParaRPr sz="1200">
              <a:highlight>
                <a:srgbClr val="FFFFFF"/>
              </a:highlight>
            </a:endParaRPr>
          </a:p>
          <a:p>
            <a:pPr marL="0" lvl="0" indent="0" algn="l" rtl="0">
              <a:lnSpc>
                <a:spcPct val="100000"/>
              </a:lnSpc>
              <a:spcBef>
                <a:spcPts val="0"/>
              </a:spcBef>
              <a:spcAft>
                <a:spcPts val="0"/>
              </a:spcAft>
              <a:buNone/>
            </a:pPr>
            <a:r>
              <a:rPr lang="en" sz="1200">
                <a:solidFill>
                  <a:srgbClr val="222222"/>
                </a:solidFill>
                <a:highlight>
                  <a:srgbClr val="FFFFFF"/>
                </a:highlight>
              </a:rPr>
              <a:t>Bailey, Z. D., Krieger, N., Agénor, M., Graves, J., Linos, N., &amp; Bassett, M. T. (2017). Structural racism and health inequities in </a:t>
            </a:r>
            <a:endParaRPr sz="1200">
              <a:solidFill>
                <a:srgbClr val="222222"/>
              </a:solidFill>
              <a:highlight>
                <a:srgbClr val="FFFFFF"/>
              </a:highlight>
            </a:endParaRPr>
          </a:p>
          <a:p>
            <a:pPr marL="0" lvl="0" indent="457200" algn="l" rtl="0">
              <a:lnSpc>
                <a:spcPct val="100000"/>
              </a:lnSpc>
              <a:spcBef>
                <a:spcPts val="0"/>
              </a:spcBef>
              <a:spcAft>
                <a:spcPts val="0"/>
              </a:spcAft>
              <a:buNone/>
            </a:pPr>
            <a:r>
              <a:rPr lang="en" sz="1200">
                <a:solidFill>
                  <a:srgbClr val="222222"/>
                </a:solidFill>
                <a:highlight>
                  <a:srgbClr val="FFFFFF"/>
                </a:highlight>
              </a:rPr>
              <a:t>the USA: evidence and interventions. </a:t>
            </a:r>
            <a:r>
              <a:rPr lang="en" sz="1200" i="1">
                <a:solidFill>
                  <a:srgbClr val="222222"/>
                </a:solidFill>
                <a:highlight>
                  <a:srgbClr val="FFFFFF"/>
                </a:highlight>
              </a:rPr>
              <a:t>The lancet</a:t>
            </a:r>
            <a:r>
              <a:rPr lang="en" sz="1200">
                <a:solidFill>
                  <a:srgbClr val="222222"/>
                </a:solidFill>
                <a:highlight>
                  <a:srgbClr val="FFFFFF"/>
                </a:highlight>
              </a:rPr>
              <a:t>, </a:t>
            </a:r>
            <a:r>
              <a:rPr lang="en" sz="1200" i="1">
                <a:solidFill>
                  <a:srgbClr val="222222"/>
                </a:solidFill>
                <a:highlight>
                  <a:srgbClr val="FFFFFF"/>
                </a:highlight>
              </a:rPr>
              <a:t>389</a:t>
            </a:r>
            <a:r>
              <a:rPr lang="en" sz="1200">
                <a:solidFill>
                  <a:srgbClr val="222222"/>
                </a:solidFill>
                <a:highlight>
                  <a:srgbClr val="FFFFFF"/>
                </a:highlight>
              </a:rPr>
              <a:t>(10077), 1453-1463.</a:t>
            </a:r>
            <a:endParaRPr sz="1200">
              <a:highlight>
                <a:srgbClr val="FFFFFF"/>
              </a:highlight>
            </a:endParaRPr>
          </a:p>
          <a:p>
            <a:pPr marL="0" lvl="0" indent="0" algn="l" rtl="0">
              <a:lnSpc>
                <a:spcPct val="100000"/>
              </a:lnSpc>
              <a:spcBef>
                <a:spcPts val="0"/>
              </a:spcBef>
              <a:spcAft>
                <a:spcPts val="0"/>
              </a:spcAft>
              <a:buNone/>
            </a:pPr>
            <a:r>
              <a:rPr lang="en" sz="1200">
                <a:highlight>
                  <a:srgbClr val="FFFFFF"/>
                </a:highlight>
              </a:rPr>
              <a:t>Bonilla-Silva, E., &amp; Baiocch, G. (2008). Anything but racism: How sociologists limit the significance of </a:t>
            </a:r>
            <a:endParaRPr sz="1200">
              <a:highlight>
                <a:srgbClr val="FFFFFF"/>
              </a:highlight>
            </a:endParaRPr>
          </a:p>
          <a:p>
            <a:pPr marL="0" lvl="0" indent="457200" algn="l" rtl="0">
              <a:lnSpc>
                <a:spcPct val="100000"/>
              </a:lnSpc>
              <a:spcBef>
                <a:spcPts val="0"/>
              </a:spcBef>
              <a:spcAft>
                <a:spcPts val="0"/>
              </a:spcAft>
              <a:buNone/>
            </a:pPr>
            <a:r>
              <a:rPr lang="en" sz="1200">
                <a:highlight>
                  <a:srgbClr val="FFFFFF"/>
                </a:highlight>
              </a:rPr>
              <a:t>racism. </a:t>
            </a:r>
            <a:r>
              <a:rPr lang="en" sz="1200">
                <a:highlight>
                  <a:schemeClr val="lt1"/>
                </a:highlight>
              </a:rPr>
              <a:t>In T. Zuberi &amp; E. Bonilla-Silva (Eds.), </a:t>
            </a:r>
            <a:r>
              <a:rPr lang="en" sz="1200" i="1">
                <a:highlight>
                  <a:schemeClr val="lt1"/>
                </a:highlight>
              </a:rPr>
              <a:t>White logic, white methods: Racism and methodology</a:t>
            </a:r>
            <a:r>
              <a:rPr lang="en" sz="1200">
                <a:highlight>
                  <a:schemeClr val="lt1"/>
                </a:highlight>
              </a:rPr>
              <a:t> (pp. 123-135). </a:t>
            </a:r>
            <a:endParaRPr sz="1200">
              <a:highlight>
                <a:schemeClr val="lt1"/>
              </a:highlight>
            </a:endParaRPr>
          </a:p>
          <a:p>
            <a:pPr marL="0" lvl="0" indent="457200" algn="l" rtl="0">
              <a:lnSpc>
                <a:spcPct val="100000"/>
              </a:lnSpc>
              <a:spcBef>
                <a:spcPts val="0"/>
              </a:spcBef>
              <a:spcAft>
                <a:spcPts val="0"/>
              </a:spcAft>
              <a:buNone/>
            </a:pPr>
            <a:r>
              <a:rPr lang="en" sz="1200">
                <a:highlight>
                  <a:schemeClr val="lt1"/>
                </a:highlight>
              </a:rPr>
              <a:t>Rowman &amp; Littlefield Publishers, Inc.</a:t>
            </a:r>
            <a:endParaRPr sz="1200"/>
          </a:p>
          <a:p>
            <a:pPr marL="0" lvl="0" indent="0" algn="l" rtl="0">
              <a:lnSpc>
                <a:spcPct val="100000"/>
              </a:lnSpc>
              <a:spcBef>
                <a:spcPts val="0"/>
              </a:spcBef>
              <a:spcAft>
                <a:spcPts val="0"/>
              </a:spcAft>
              <a:buNone/>
            </a:pPr>
            <a:r>
              <a:rPr lang="en" sz="1200">
                <a:highlight>
                  <a:srgbClr val="FFFFFF"/>
                </a:highlight>
              </a:rPr>
              <a:t>Bonilla-Silva, E., &amp; Zuberi, T. (2008). Toward a definition of white logic and white methods. </a:t>
            </a:r>
            <a:r>
              <a:rPr lang="en" sz="1200">
                <a:highlight>
                  <a:schemeClr val="lt1"/>
                </a:highlight>
              </a:rPr>
              <a:t>In T. Zuberi &amp; E. Bonilla-Silva (Eds.), </a:t>
            </a:r>
            <a:endParaRPr sz="1200">
              <a:highlight>
                <a:schemeClr val="lt1"/>
              </a:highlight>
            </a:endParaRPr>
          </a:p>
          <a:p>
            <a:pPr marL="0" lvl="0" indent="457200" algn="l" rtl="0">
              <a:lnSpc>
                <a:spcPct val="100000"/>
              </a:lnSpc>
              <a:spcBef>
                <a:spcPts val="0"/>
              </a:spcBef>
              <a:spcAft>
                <a:spcPts val="0"/>
              </a:spcAft>
              <a:buNone/>
            </a:pPr>
            <a:r>
              <a:rPr lang="en" sz="1200" i="1">
                <a:highlight>
                  <a:schemeClr val="lt1"/>
                </a:highlight>
              </a:rPr>
              <a:t>White logic, white methods: Racism and methodology</a:t>
            </a:r>
            <a:r>
              <a:rPr lang="en" sz="1200">
                <a:highlight>
                  <a:schemeClr val="lt1"/>
                </a:highlight>
              </a:rPr>
              <a:t> (pp. 9-30). Rowman &amp; Littlefield Publishers, Inc.</a:t>
            </a:r>
            <a:endParaRPr sz="1200">
              <a:highlight>
                <a:srgbClr val="FFFFFF"/>
              </a:highlight>
            </a:endParaRPr>
          </a:p>
          <a:p>
            <a:pPr marL="0" lvl="0" indent="0" algn="l" rtl="0">
              <a:lnSpc>
                <a:spcPct val="100000"/>
              </a:lnSpc>
              <a:spcBef>
                <a:spcPts val="0"/>
              </a:spcBef>
              <a:spcAft>
                <a:spcPts val="0"/>
              </a:spcAft>
              <a:buNone/>
            </a:pPr>
            <a:r>
              <a:rPr lang="en" sz="1200"/>
              <a:t>Crenshaw, K. (Host). (2019, November 14). What slavery engendered: An intersectional look at 1619 (6) [Audio podcast </a:t>
            </a:r>
            <a:endParaRPr sz="1200"/>
          </a:p>
          <a:p>
            <a:pPr marL="0" lvl="0" indent="457200" algn="l" rtl="0">
              <a:lnSpc>
                <a:spcPct val="100000"/>
              </a:lnSpc>
              <a:spcBef>
                <a:spcPts val="0"/>
              </a:spcBef>
              <a:spcAft>
                <a:spcPts val="0"/>
              </a:spcAft>
              <a:buNone/>
            </a:pPr>
            <a:r>
              <a:rPr lang="en" sz="1200"/>
              <a:t>episode]. In </a:t>
            </a:r>
            <a:r>
              <a:rPr lang="en" sz="1200" i="1"/>
              <a:t>Intersectionality Matters</a:t>
            </a:r>
            <a:r>
              <a:rPr lang="en" sz="1200"/>
              <a:t>. </a:t>
            </a:r>
            <a:endParaRPr sz="1200"/>
          </a:p>
          <a:p>
            <a:pPr marL="0" lvl="0" indent="0" algn="l" rtl="0">
              <a:lnSpc>
                <a:spcPct val="100000"/>
              </a:lnSpc>
              <a:spcBef>
                <a:spcPts val="0"/>
              </a:spcBef>
              <a:spcAft>
                <a:spcPts val="0"/>
              </a:spcAft>
              <a:buNone/>
            </a:pPr>
            <a:r>
              <a:rPr lang="en" sz="1200"/>
              <a:t>Crenshaw, K. (Host). (2021, May 14). Black women’s health through the twin pandemics (37) [Audio podcast episode]. In </a:t>
            </a:r>
            <a:endParaRPr sz="1200"/>
          </a:p>
          <a:p>
            <a:pPr marL="0" lvl="0" indent="457200" algn="l" rtl="0">
              <a:lnSpc>
                <a:spcPct val="100000"/>
              </a:lnSpc>
              <a:spcBef>
                <a:spcPts val="0"/>
              </a:spcBef>
              <a:spcAft>
                <a:spcPts val="0"/>
              </a:spcAft>
              <a:buNone/>
            </a:pPr>
            <a:r>
              <a:rPr lang="en" sz="1200" i="1"/>
              <a:t>Intersectionality Matters</a:t>
            </a:r>
            <a:r>
              <a:rPr lang="en" sz="1200"/>
              <a:t>. </a:t>
            </a:r>
            <a:endParaRPr sz="1200">
              <a:highlight>
                <a:srgbClr val="FFFFFF"/>
              </a:highlight>
            </a:endParaRPr>
          </a:p>
          <a:p>
            <a:pPr marL="0" lvl="0" indent="0" algn="l" rtl="0">
              <a:lnSpc>
                <a:spcPct val="100000"/>
              </a:lnSpc>
              <a:spcBef>
                <a:spcPts val="0"/>
              </a:spcBef>
              <a:spcAft>
                <a:spcPts val="0"/>
              </a:spcAft>
              <a:buNone/>
            </a:pPr>
            <a:r>
              <a:rPr lang="en" sz="1200">
                <a:highlight>
                  <a:srgbClr val="FFFFFF"/>
                </a:highlight>
              </a:rPr>
              <a:t>Frey, W. H. (2020, March 23). </a:t>
            </a:r>
            <a:r>
              <a:rPr lang="en" sz="1200" i="1">
                <a:highlight>
                  <a:srgbClr val="FFFFFF"/>
                </a:highlight>
              </a:rPr>
              <a:t>Even as Metropolitan Areas Diversify, White Americans still Live in Mostly White Neighborhoods</a:t>
            </a:r>
            <a:r>
              <a:rPr lang="en" sz="1200">
                <a:highlight>
                  <a:srgbClr val="FFFFFF"/>
                </a:highlight>
              </a:rPr>
              <a:t>. </a:t>
            </a:r>
            <a:endParaRPr sz="1200">
              <a:highlight>
                <a:srgbClr val="FFFFFF"/>
              </a:highlight>
            </a:endParaRPr>
          </a:p>
          <a:p>
            <a:pPr marL="0" lvl="0" indent="457200" algn="l" rtl="0">
              <a:lnSpc>
                <a:spcPct val="100000"/>
              </a:lnSpc>
              <a:spcBef>
                <a:spcPts val="0"/>
              </a:spcBef>
              <a:spcAft>
                <a:spcPts val="0"/>
              </a:spcAft>
              <a:buNone/>
            </a:pPr>
            <a:r>
              <a:rPr lang="en" sz="1200">
                <a:highlight>
                  <a:srgbClr val="FFFFFF"/>
                </a:highlight>
              </a:rPr>
              <a:t>The Brookings Institution.</a:t>
            </a:r>
            <a:endParaRPr sz="1200">
              <a:highlight>
                <a:srgbClr val="FFFFFF"/>
              </a:highlight>
            </a:endParaRPr>
          </a:p>
          <a:p>
            <a:pPr marL="0" lvl="0" indent="457200" algn="l" rtl="0">
              <a:lnSpc>
                <a:spcPct val="100000"/>
              </a:lnSpc>
              <a:spcBef>
                <a:spcPts val="0"/>
              </a:spcBef>
              <a:spcAft>
                <a:spcPts val="0"/>
              </a:spcAft>
              <a:buNone/>
            </a:pPr>
            <a:r>
              <a:rPr lang="en" sz="1200">
                <a:highlight>
                  <a:srgbClr val="FFFFFF"/>
                </a:highlight>
              </a:rPr>
              <a:t>https://www.brookings.edu/research/even-as-metropolitan-areas-diversify-White-americans-still-live-in-mostly-White-neig</a:t>
            </a:r>
            <a:endParaRPr sz="1200">
              <a:highlight>
                <a:srgbClr val="FFFFFF"/>
              </a:highlight>
            </a:endParaRPr>
          </a:p>
          <a:p>
            <a:pPr marL="0" lvl="0" indent="457200" algn="l" rtl="0">
              <a:lnSpc>
                <a:spcPct val="100000"/>
              </a:lnSpc>
              <a:spcBef>
                <a:spcPts val="0"/>
              </a:spcBef>
              <a:spcAft>
                <a:spcPts val="0"/>
              </a:spcAft>
              <a:buNone/>
            </a:pPr>
            <a:r>
              <a:rPr lang="en" sz="1200">
                <a:highlight>
                  <a:srgbClr val="FFFFFF"/>
                </a:highlight>
              </a:rPr>
              <a:t>hborhoods/.</a:t>
            </a:r>
            <a:endParaRPr sz="1200">
              <a:highlight>
                <a:srgbClr val="FFFFFF"/>
              </a:highlight>
            </a:endParaRPr>
          </a:p>
          <a:p>
            <a:pPr marL="0" lvl="0" indent="0" algn="l" rtl="0">
              <a:lnSpc>
                <a:spcPct val="100000"/>
              </a:lnSpc>
              <a:spcBef>
                <a:spcPts val="0"/>
              </a:spcBef>
              <a:spcAft>
                <a:spcPts val="0"/>
              </a:spcAft>
              <a:buNone/>
            </a:pPr>
            <a:endParaRPr sz="1200">
              <a:highlight>
                <a:srgbClr val="FFFFFF"/>
              </a:highlight>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32"/>
          <p:cNvSpPr txBox="1">
            <a:spLocks noGrp="1"/>
          </p:cNvSpPr>
          <p:nvPr>
            <p:ph type="title"/>
          </p:nvPr>
        </p:nvSpPr>
        <p:spPr>
          <a:xfrm>
            <a:off x="0" y="0"/>
            <a:ext cx="8520600" cy="707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References</a:t>
            </a:r>
            <a:endParaRPr/>
          </a:p>
        </p:txBody>
      </p:sp>
      <p:sp>
        <p:nvSpPr>
          <p:cNvPr id="241" name="Google Shape;241;p32"/>
          <p:cNvSpPr txBox="1"/>
          <p:nvPr/>
        </p:nvSpPr>
        <p:spPr>
          <a:xfrm>
            <a:off x="165900" y="559925"/>
            <a:ext cx="8812200" cy="4802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highlight>
                  <a:srgbClr val="FFFFFF"/>
                </a:highlight>
              </a:rPr>
              <a:t>Gallagher, C. A. (2008). “The End of Racism” as the new doxa: New strategies for researching race. </a:t>
            </a:r>
            <a:r>
              <a:rPr lang="en" sz="1200">
                <a:highlight>
                  <a:schemeClr val="lt1"/>
                </a:highlight>
              </a:rPr>
              <a:t>In T. Zuberi &amp; E. </a:t>
            </a:r>
            <a:endParaRPr sz="1200">
              <a:highlight>
                <a:schemeClr val="lt1"/>
              </a:highlight>
            </a:endParaRPr>
          </a:p>
          <a:p>
            <a:pPr marL="0" lvl="0" indent="457200" algn="l" rtl="0">
              <a:spcBef>
                <a:spcPts val="0"/>
              </a:spcBef>
              <a:spcAft>
                <a:spcPts val="0"/>
              </a:spcAft>
              <a:buNone/>
            </a:pPr>
            <a:r>
              <a:rPr lang="en" sz="1200">
                <a:highlight>
                  <a:schemeClr val="lt1"/>
                </a:highlight>
              </a:rPr>
              <a:t>Bonilla-Silva (Eds.), </a:t>
            </a:r>
            <a:r>
              <a:rPr lang="en" sz="1200" i="1">
                <a:highlight>
                  <a:schemeClr val="lt1"/>
                </a:highlight>
              </a:rPr>
              <a:t>White logic, white methods: Racism and methodology</a:t>
            </a:r>
            <a:r>
              <a:rPr lang="en" sz="1200">
                <a:highlight>
                  <a:schemeClr val="lt1"/>
                </a:highlight>
              </a:rPr>
              <a:t> (pp. 145-158). Rowman &amp; Littlefield </a:t>
            </a:r>
            <a:endParaRPr sz="1200">
              <a:highlight>
                <a:schemeClr val="lt1"/>
              </a:highlight>
            </a:endParaRPr>
          </a:p>
          <a:p>
            <a:pPr marL="0" lvl="0" indent="457200" algn="l" rtl="0">
              <a:spcBef>
                <a:spcPts val="0"/>
              </a:spcBef>
              <a:spcAft>
                <a:spcPts val="0"/>
              </a:spcAft>
              <a:buNone/>
            </a:pPr>
            <a:r>
              <a:rPr lang="en" sz="1200">
                <a:highlight>
                  <a:schemeClr val="lt1"/>
                </a:highlight>
              </a:rPr>
              <a:t>Publishers, Inc.</a:t>
            </a:r>
            <a:endParaRPr sz="1200">
              <a:highlight>
                <a:srgbClr val="FFFFFF"/>
              </a:highlight>
            </a:endParaRPr>
          </a:p>
          <a:p>
            <a:pPr marL="0" lvl="0" indent="0" algn="l" rtl="0">
              <a:spcBef>
                <a:spcPts val="0"/>
              </a:spcBef>
              <a:spcAft>
                <a:spcPts val="0"/>
              </a:spcAft>
              <a:buNone/>
            </a:pPr>
            <a:r>
              <a:rPr lang="en" sz="1200">
                <a:highlight>
                  <a:srgbClr val="FFFFFF"/>
                </a:highlight>
              </a:rPr>
              <a:t>Goar, C. (2008). Experiments in black and white: Power and privilege in experimental methodology. </a:t>
            </a:r>
            <a:r>
              <a:rPr lang="en" sz="1200">
                <a:highlight>
                  <a:schemeClr val="lt1"/>
                </a:highlight>
              </a:rPr>
              <a:t>In T. Zuberi &amp; E. </a:t>
            </a:r>
            <a:endParaRPr sz="1200">
              <a:highlight>
                <a:schemeClr val="lt1"/>
              </a:highlight>
            </a:endParaRPr>
          </a:p>
          <a:p>
            <a:pPr marL="0" lvl="0" indent="457200" algn="l" rtl="0">
              <a:spcBef>
                <a:spcPts val="0"/>
              </a:spcBef>
              <a:spcAft>
                <a:spcPts val="0"/>
              </a:spcAft>
              <a:buNone/>
            </a:pPr>
            <a:r>
              <a:rPr lang="en" sz="1200">
                <a:highlight>
                  <a:schemeClr val="lt1"/>
                </a:highlight>
              </a:rPr>
              <a:t>Bonilla-Silva (Eds.), </a:t>
            </a:r>
            <a:r>
              <a:rPr lang="en" sz="1200" i="1">
                <a:highlight>
                  <a:schemeClr val="lt1"/>
                </a:highlight>
              </a:rPr>
              <a:t>White logic, white methods: Racism and methodology</a:t>
            </a:r>
            <a:r>
              <a:rPr lang="en" sz="1200">
                <a:highlight>
                  <a:schemeClr val="lt1"/>
                </a:highlight>
              </a:rPr>
              <a:t> (pp. 136-144). Rowman &amp; Littlefield </a:t>
            </a:r>
            <a:endParaRPr sz="1200">
              <a:highlight>
                <a:schemeClr val="lt1"/>
              </a:highlight>
            </a:endParaRPr>
          </a:p>
          <a:p>
            <a:pPr marL="0" lvl="0" indent="457200" algn="l" rtl="0">
              <a:spcBef>
                <a:spcPts val="0"/>
              </a:spcBef>
              <a:spcAft>
                <a:spcPts val="0"/>
              </a:spcAft>
              <a:buNone/>
            </a:pPr>
            <a:r>
              <a:rPr lang="en" sz="1200">
                <a:highlight>
                  <a:schemeClr val="lt1"/>
                </a:highlight>
              </a:rPr>
              <a:t>Publishers, Inc.</a:t>
            </a:r>
            <a:endParaRPr sz="1200">
              <a:highlight>
                <a:srgbClr val="FFFFFF"/>
              </a:highlight>
            </a:endParaRPr>
          </a:p>
          <a:p>
            <a:pPr marL="0" lvl="0" indent="0" algn="l" rtl="0">
              <a:spcBef>
                <a:spcPts val="0"/>
              </a:spcBef>
              <a:spcAft>
                <a:spcPts val="0"/>
              </a:spcAft>
              <a:buNone/>
            </a:pPr>
            <a:r>
              <a:rPr lang="en" sz="1200">
                <a:highlight>
                  <a:srgbClr val="FFFFFF"/>
                </a:highlight>
              </a:rPr>
              <a:t>Hart, B., &amp; Risley, T.R. (1995). </a:t>
            </a:r>
            <a:r>
              <a:rPr lang="en" sz="1200" i="1">
                <a:highlight>
                  <a:srgbClr val="FFFFFF"/>
                </a:highlight>
              </a:rPr>
              <a:t>Meaningful Differences in the Everyday Experience of Young American Children</a:t>
            </a:r>
            <a:r>
              <a:rPr lang="en" sz="1200">
                <a:highlight>
                  <a:srgbClr val="FFFFFF"/>
                </a:highlight>
              </a:rPr>
              <a:t>.</a:t>
            </a:r>
            <a:endParaRPr sz="1200">
              <a:highlight>
                <a:srgbClr val="FFFFFF"/>
              </a:highlight>
            </a:endParaRPr>
          </a:p>
          <a:p>
            <a:pPr marL="0" lvl="0" indent="457200" algn="l" rtl="0">
              <a:spcBef>
                <a:spcPts val="0"/>
              </a:spcBef>
              <a:spcAft>
                <a:spcPts val="0"/>
              </a:spcAft>
              <a:buNone/>
            </a:pPr>
            <a:r>
              <a:rPr lang="en" sz="1200">
                <a:highlight>
                  <a:srgbClr val="FFFFFF"/>
                </a:highlight>
              </a:rPr>
              <a:t>Paul H. Brookes Publishing.</a:t>
            </a:r>
            <a:endParaRPr sz="1200">
              <a:highlight>
                <a:srgbClr val="FFFFFF"/>
              </a:highlight>
            </a:endParaRPr>
          </a:p>
          <a:p>
            <a:pPr marL="0" lvl="0" indent="0" algn="l" rtl="0">
              <a:lnSpc>
                <a:spcPct val="100000"/>
              </a:lnSpc>
              <a:spcBef>
                <a:spcPts val="0"/>
              </a:spcBef>
              <a:spcAft>
                <a:spcPts val="0"/>
              </a:spcAft>
              <a:buNone/>
            </a:pPr>
            <a:r>
              <a:rPr lang="en" sz="1200">
                <a:highlight>
                  <a:srgbClr val="FFFFFF"/>
                </a:highlight>
              </a:rPr>
              <a:t>James, A. (2008). Making sense of race and racial classification. </a:t>
            </a:r>
            <a:r>
              <a:rPr lang="en" sz="1200">
                <a:highlight>
                  <a:schemeClr val="lt1"/>
                </a:highlight>
              </a:rPr>
              <a:t>In T. Zuberi &amp; E. Bonilla-Silva (Eds.), </a:t>
            </a:r>
            <a:r>
              <a:rPr lang="en" sz="1200" i="1">
                <a:highlight>
                  <a:schemeClr val="lt1"/>
                </a:highlight>
              </a:rPr>
              <a:t>White logic, white </a:t>
            </a:r>
            <a:endParaRPr sz="1200" i="1">
              <a:highlight>
                <a:schemeClr val="lt1"/>
              </a:highlight>
            </a:endParaRPr>
          </a:p>
          <a:p>
            <a:pPr marL="0" lvl="0" indent="457200" algn="l" rtl="0">
              <a:lnSpc>
                <a:spcPct val="100000"/>
              </a:lnSpc>
              <a:spcBef>
                <a:spcPts val="0"/>
              </a:spcBef>
              <a:spcAft>
                <a:spcPts val="0"/>
              </a:spcAft>
              <a:buNone/>
            </a:pPr>
            <a:r>
              <a:rPr lang="en" sz="1200" i="1">
                <a:highlight>
                  <a:schemeClr val="lt1"/>
                </a:highlight>
              </a:rPr>
              <a:t>methods: Racism and methodology</a:t>
            </a:r>
            <a:r>
              <a:rPr lang="en" sz="1200">
                <a:highlight>
                  <a:schemeClr val="lt1"/>
                </a:highlight>
              </a:rPr>
              <a:t> (pp. 32-44). Rowman &amp; Littlefield Publishers, Inc.</a:t>
            </a:r>
            <a:endParaRPr sz="1200">
              <a:highlight>
                <a:srgbClr val="FFFFFF"/>
              </a:highlight>
            </a:endParaRPr>
          </a:p>
          <a:p>
            <a:pPr marL="0" lvl="0" indent="0" algn="l" rtl="0">
              <a:lnSpc>
                <a:spcPct val="100000"/>
              </a:lnSpc>
              <a:spcBef>
                <a:spcPts val="0"/>
              </a:spcBef>
              <a:spcAft>
                <a:spcPts val="0"/>
              </a:spcAft>
              <a:buNone/>
            </a:pPr>
            <a:r>
              <a:rPr lang="en" sz="1200">
                <a:highlight>
                  <a:srgbClr val="FFFFFF"/>
                </a:highlight>
              </a:rPr>
              <a:t>Khalfani, A.K.,  Zuberi, T, Bah, S, &amp;  Lehohla, P.J. (2008). Race and population statistics in South Africa. </a:t>
            </a:r>
            <a:r>
              <a:rPr lang="en" sz="1200">
                <a:highlight>
                  <a:schemeClr val="lt1"/>
                </a:highlight>
              </a:rPr>
              <a:t>In T. Zuberi &amp; E. </a:t>
            </a:r>
            <a:endParaRPr sz="1200">
              <a:highlight>
                <a:schemeClr val="lt1"/>
              </a:highlight>
            </a:endParaRPr>
          </a:p>
          <a:p>
            <a:pPr marL="0" lvl="0" indent="457200" algn="l" rtl="0">
              <a:lnSpc>
                <a:spcPct val="100000"/>
              </a:lnSpc>
              <a:spcBef>
                <a:spcPts val="0"/>
              </a:spcBef>
              <a:spcAft>
                <a:spcPts val="0"/>
              </a:spcAft>
              <a:buNone/>
            </a:pPr>
            <a:r>
              <a:rPr lang="en" sz="1200">
                <a:highlight>
                  <a:schemeClr val="lt1"/>
                </a:highlight>
              </a:rPr>
              <a:t>Bonilla-Silva (Eds.), </a:t>
            </a:r>
            <a:r>
              <a:rPr lang="en" sz="1200" i="1">
                <a:highlight>
                  <a:schemeClr val="lt1"/>
                </a:highlight>
              </a:rPr>
              <a:t>White logic, white methods: Racism and methodology</a:t>
            </a:r>
            <a:r>
              <a:rPr lang="en" sz="1200">
                <a:highlight>
                  <a:schemeClr val="lt1"/>
                </a:highlight>
              </a:rPr>
              <a:t> (pp. 58-83). Rowman &amp; Littlefield Publishers, </a:t>
            </a:r>
            <a:endParaRPr sz="1200">
              <a:highlight>
                <a:schemeClr val="lt1"/>
              </a:highlight>
            </a:endParaRPr>
          </a:p>
          <a:p>
            <a:pPr marL="0" lvl="0" indent="457200" algn="l" rtl="0">
              <a:lnSpc>
                <a:spcPct val="100000"/>
              </a:lnSpc>
              <a:spcBef>
                <a:spcPts val="0"/>
              </a:spcBef>
              <a:spcAft>
                <a:spcPts val="0"/>
              </a:spcAft>
              <a:buNone/>
            </a:pPr>
            <a:r>
              <a:rPr lang="en" sz="1200">
                <a:highlight>
                  <a:schemeClr val="lt1"/>
                </a:highlight>
              </a:rPr>
              <a:t>Inc.</a:t>
            </a:r>
            <a:endParaRPr sz="1200">
              <a:highlight>
                <a:srgbClr val="FFFFFF"/>
              </a:highlight>
            </a:endParaRPr>
          </a:p>
          <a:p>
            <a:pPr marL="0" lvl="0" indent="0" algn="l" rtl="0">
              <a:spcBef>
                <a:spcPts val="0"/>
              </a:spcBef>
              <a:spcAft>
                <a:spcPts val="0"/>
              </a:spcAft>
              <a:buNone/>
            </a:pPr>
            <a:r>
              <a:rPr lang="en" sz="1200"/>
              <a:t>Maniam, S. (2016, July 18). </a:t>
            </a:r>
            <a:r>
              <a:rPr lang="en" sz="1200" i="1"/>
              <a:t>Sharp differences over who is hurt, helped by their race</a:t>
            </a:r>
            <a:r>
              <a:rPr lang="en" sz="1200"/>
              <a:t>. Pew Research Center. </a:t>
            </a:r>
            <a:endParaRPr sz="1200"/>
          </a:p>
          <a:p>
            <a:pPr marL="0" lvl="0" indent="457200" algn="l" rtl="0">
              <a:spcBef>
                <a:spcPts val="0"/>
              </a:spcBef>
              <a:spcAft>
                <a:spcPts val="0"/>
              </a:spcAft>
              <a:buNone/>
            </a:pPr>
            <a:r>
              <a:rPr lang="en" sz="1200"/>
              <a:t>https://www.pewresearch.org/short-reads/2016/07/18/sharp-differences-over-who-is-hurt-helped-by-their-race/ </a:t>
            </a:r>
            <a:endParaRPr sz="1200">
              <a:highlight>
                <a:srgbClr val="FFFFFF"/>
              </a:highlight>
            </a:endParaRPr>
          </a:p>
          <a:p>
            <a:pPr marL="0" lvl="0" indent="0" algn="l" rtl="0">
              <a:lnSpc>
                <a:spcPct val="100000"/>
              </a:lnSpc>
              <a:spcBef>
                <a:spcPts val="0"/>
              </a:spcBef>
              <a:spcAft>
                <a:spcPts val="0"/>
              </a:spcAft>
              <a:buNone/>
            </a:pPr>
            <a:r>
              <a:rPr lang="en" sz="1200">
                <a:highlight>
                  <a:srgbClr val="FFFFFF"/>
                </a:highlight>
              </a:rPr>
              <a:t>Marks, C. (2008). Methodologically eliminating race and racism. </a:t>
            </a:r>
            <a:r>
              <a:rPr lang="en" sz="1200">
                <a:highlight>
                  <a:schemeClr val="lt1"/>
                </a:highlight>
              </a:rPr>
              <a:t>In T. Zuberi &amp; E. Bonilla-Silva (Eds.), </a:t>
            </a:r>
            <a:r>
              <a:rPr lang="en" sz="1200" i="1">
                <a:highlight>
                  <a:schemeClr val="lt1"/>
                </a:highlight>
              </a:rPr>
              <a:t>White logic, white </a:t>
            </a:r>
            <a:endParaRPr sz="1200" i="1">
              <a:highlight>
                <a:schemeClr val="lt1"/>
              </a:highlight>
            </a:endParaRPr>
          </a:p>
          <a:p>
            <a:pPr marL="0" lvl="0" indent="457200" algn="l" rtl="0">
              <a:lnSpc>
                <a:spcPct val="100000"/>
              </a:lnSpc>
              <a:spcBef>
                <a:spcPts val="0"/>
              </a:spcBef>
              <a:spcAft>
                <a:spcPts val="0"/>
              </a:spcAft>
              <a:buNone/>
            </a:pPr>
            <a:r>
              <a:rPr lang="en" sz="1200" i="1">
                <a:highlight>
                  <a:schemeClr val="lt1"/>
                </a:highlight>
              </a:rPr>
              <a:t>methods: Racism and methodology</a:t>
            </a:r>
            <a:r>
              <a:rPr lang="en" sz="1200">
                <a:highlight>
                  <a:schemeClr val="lt1"/>
                </a:highlight>
              </a:rPr>
              <a:t> (pp. 45-58). Rowman &amp; Littlefield Publishers, Inc.</a:t>
            </a:r>
            <a:endParaRPr sz="1200">
              <a:highlight>
                <a:schemeClr val="lt1"/>
              </a:highlight>
            </a:endParaRPr>
          </a:p>
          <a:p>
            <a:pPr marL="0" lvl="0" indent="0" algn="l" rtl="0">
              <a:lnSpc>
                <a:spcPct val="100000"/>
              </a:lnSpc>
              <a:spcBef>
                <a:spcPts val="0"/>
              </a:spcBef>
              <a:spcAft>
                <a:spcPts val="0"/>
              </a:spcAft>
              <a:buNone/>
            </a:pPr>
            <a:r>
              <a:rPr lang="en" sz="1200">
                <a:highlight>
                  <a:srgbClr val="FFFFFF"/>
                </a:highlight>
              </a:rPr>
              <a:t>Mazzuca, J. (2004, July 13). </a:t>
            </a:r>
            <a:r>
              <a:rPr lang="en" sz="1200" i="1">
                <a:highlight>
                  <a:srgbClr val="FFFFFF"/>
                </a:highlight>
              </a:rPr>
              <a:t>For Most Americans, Friendship is Colorblind</a:t>
            </a:r>
            <a:r>
              <a:rPr lang="en" sz="1200">
                <a:highlight>
                  <a:srgbClr val="FFFFFF"/>
                </a:highlight>
              </a:rPr>
              <a:t>. Gallup. </a:t>
            </a:r>
            <a:endParaRPr sz="1200">
              <a:highlight>
                <a:srgbClr val="FFFFFF"/>
              </a:highlight>
            </a:endParaRPr>
          </a:p>
          <a:p>
            <a:pPr marL="0" lvl="0" indent="457200" algn="l" rtl="0">
              <a:lnSpc>
                <a:spcPct val="100000"/>
              </a:lnSpc>
              <a:spcBef>
                <a:spcPts val="0"/>
              </a:spcBef>
              <a:spcAft>
                <a:spcPts val="0"/>
              </a:spcAft>
              <a:buNone/>
            </a:pPr>
            <a:r>
              <a:rPr lang="en" sz="1200">
                <a:highlight>
                  <a:srgbClr val="FFFFFF"/>
                </a:highlight>
              </a:rPr>
              <a:t>https://news.gallup.com/poll/12349/most-americans-friendship-colorblind.aspx.</a:t>
            </a:r>
            <a:endParaRPr sz="1200">
              <a:highlight>
                <a:srgbClr val="FFFFFF"/>
              </a:highlight>
            </a:endParaRPr>
          </a:p>
          <a:p>
            <a:pPr marL="0" lvl="0" indent="0" algn="l" rtl="0">
              <a:lnSpc>
                <a:spcPct val="100000"/>
              </a:lnSpc>
              <a:spcBef>
                <a:spcPts val="0"/>
              </a:spcBef>
              <a:spcAft>
                <a:spcPts val="0"/>
              </a:spcAft>
              <a:buNone/>
            </a:pPr>
            <a:r>
              <a:rPr lang="en" sz="1200"/>
              <a:t>McIntosh, P. (1989). White Privilege: Unpacking the Invisible Knapsack. </a:t>
            </a:r>
            <a:r>
              <a:rPr lang="en" sz="1200" i="1"/>
              <a:t>Peace and Freedom.</a:t>
            </a:r>
            <a:r>
              <a:rPr lang="en" sz="1200"/>
              <a:t> </a:t>
            </a:r>
            <a:endParaRPr sz="1200"/>
          </a:p>
          <a:p>
            <a:pPr marL="0" lvl="0" indent="0" algn="l" rtl="0">
              <a:lnSpc>
                <a:spcPct val="100000"/>
              </a:lnSpc>
              <a:spcBef>
                <a:spcPts val="0"/>
              </a:spcBef>
              <a:spcAft>
                <a:spcPts val="0"/>
              </a:spcAft>
              <a:buNone/>
            </a:pPr>
            <a:r>
              <a:rPr lang="en" sz="1200"/>
              <a:t>Morawski, J. (1997). White experimenters, white blood, and other white conditions: Locating the psychologist’s race. In M. Fine, </a:t>
            </a:r>
            <a:endParaRPr sz="1200"/>
          </a:p>
          <a:p>
            <a:pPr marL="0" lvl="0" indent="457200" algn="l" rtl="0">
              <a:lnSpc>
                <a:spcPct val="100000"/>
              </a:lnSpc>
              <a:spcBef>
                <a:spcPts val="0"/>
              </a:spcBef>
              <a:spcAft>
                <a:spcPts val="0"/>
              </a:spcAft>
              <a:buNone/>
            </a:pPr>
            <a:r>
              <a:rPr lang="en" sz="1200"/>
              <a:t>L. Weis, L. Powell, &amp; L. Mun Wong (Eds.), </a:t>
            </a:r>
            <a:r>
              <a:rPr lang="en" sz="1200" i="1"/>
              <a:t>Off White: Readings on Race, Power, and Society</a:t>
            </a:r>
            <a:r>
              <a:rPr lang="en" sz="1200"/>
              <a:t> (pp. 215-231). Routledge.</a:t>
            </a:r>
            <a:endParaRPr sz="1200"/>
          </a:p>
          <a:p>
            <a:pPr marL="0" lvl="0" indent="457200" algn="l" rtl="0">
              <a:lnSpc>
                <a:spcPct val="100000"/>
              </a:lnSpc>
              <a:spcBef>
                <a:spcPts val="0"/>
              </a:spcBef>
              <a:spcAft>
                <a:spcPts val="0"/>
              </a:spcAft>
              <a:buNone/>
            </a:pPr>
            <a:endParaRPr sz="1200"/>
          </a:p>
          <a:p>
            <a:pPr marL="0" lvl="0" indent="0" algn="l" rtl="0">
              <a:lnSpc>
                <a:spcPct val="100000"/>
              </a:lnSpc>
              <a:spcBef>
                <a:spcPts val="0"/>
              </a:spcBef>
              <a:spcAft>
                <a:spcPts val="0"/>
              </a:spcAft>
              <a:buNone/>
            </a:pPr>
            <a:endParaRPr sz="1200"/>
          </a:p>
          <a:p>
            <a:pPr marL="0" lvl="0" indent="0" algn="l" rtl="0">
              <a:lnSpc>
                <a:spcPct val="100000"/>
              </a:lnSpc>
              <a:spcBef>
                <a:spcPts val="0"/>
              </a:spcBef>
              <a:spcAft>
                <a:spcPts val="0"/>
              </a:spcAft>
              <a:buNone/>
            </a:pPr>
            <a:endParaRPr sz="1200">
              <a:highlight>
                <a:srgbClr val="FFFFFF"/>
              </a:highligh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p14"/>
          <p:cNvSpPr txBox="1">
            <a:spLocks noGrp="1"/>
          </p:cNvSpPr>
          <p:nvPr>
            <p:ph type="title"/>
          </p:nvPr>
        </p:nvSpPr>
        <p:spPr>
          <a:xfrm>
            <a:off x="342900" y="445025"/>
            <a:ext cx="8520600" cy="1737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3200"/>
              <a:t>My White </a:t>
            </a:r>
            <a:endParaRPr sz="3200"/>
          </a:p>
          <a:p>
            <a:pPr marL="0" lvl="0" indent="0" algn="l" rtl="0">
              <a:spcBef>
                <a:spcPts val="0"/>
              </a:spcBef>
              <a:spcAft>
                <a:spcPts val="0"/>
              </a:spcAft>
              <a:buNone/>
            </a:pPr>
            <a:r>
              <a:rPr lang="en" sz="3200"/>
              <a:t>Bubble</a:t>
            </a:r>
            <a:endParaRPr sz="3200"/>
          </a:p>
          <a:p>
            <a:pPr marL="0" lvl="0" indent="0" algn="l" rtl="0">
              <a:spcBef>
                <a:spcPts val="0"/>
              </a:spcBef>
              <a:spcAft>
                <a:spcPts val="0"/>
              </a:spcAft>
              <a:buNone/>
            </a:pPr>
            <a:r>
              <a:rPr lang="en" sz="2200">
                <a:solidFill>
                  <a:schemeClr val="dk2"/>
                </a:solidFill>
              </a:rPr>
              <a:t>Birth-8th grade</a:t>
            </a:r>
            <a:endParaRPr sz="2200">
              <a:solidFill>
                <a:schemeClr val="dk2"/>
              </a:solidFill>
            </a:endParaRPr>
          </a:p>
        </p:txBody>
      </p:sp>
      <p:pic>
        <p:nvPicPr>
          <p:cNvPr id="74" name="Google Shape;74;p14"/>
          <p:cNvPicPr preferRelativeResize="0"/>
          <p:nvPr/>
        </p:nvPicPr>
        <p:blipFill>
          <a:blip r:embed="rId3">
            <a:alphaModFix/>
          </a:blip>
          <a:stretch>
            <a:fillRect/>
          </a:stretch>
        </p:blipFill>
        <p:spPr>
          <a:xfrm>
            <a:off x="2327825" y="0"/>
            <a:ext cx="5055224" cy="4974226"/>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45"/>
        <p:cNvGrpSpPr/>
        <p:nvPr/>
      </p:nvGrpSpPr>
      <p:grpSpPr>
        <a:xfrm>
          <a:off x="0" y="0"/>
          <a:ext cx="0" cy="0"/>
          <a:chOff x="0" y="0"/>
          <a:chExt cx="0" cy="0"/>
        </a:xfrm>
      </p:grpSpPr>
      <p:sp>
        <p:nvSpPr>
          <p:cNvPr id="246" name="Google Shape;246;p33"/>
          <p:cNvSpPr txBox="1">
            <a:spLocks noGrp="1"/>
          </p:cNvSpPr>
          <p:nvPr>
            <p:ph type="title"/>
          </p:nvPr>
        </p:nvSpPr>
        <p:spPr>
          <a:xfrm>
            <a:off x="0" y="0"/>
            <a:ext cx="8520600" cy="707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References</a:t>
            </a:r>
            <a:endParaRPr/>
          </a:p>
        </p:txBody>
      </p:sp>
      <p:sp>
        <p:nvSpPr>
          <p:cNvPr id="247" name="Google Shape;247;p33"/>
          <p:cNvSpPr txBox="1"/>
          <p:nvPr/>
        </p:nvSpPr>
        <p:spPr>
          <a:xfrm>
            <a:off x="165900" y="559925"/>
            <a:ext cx="8812200" cy="3694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200"/>
              <a:t>Oliphant, B. (2017, September 28). </a:t>
            </a:r>
            <a:r>
              <a:rPr lang="en" sz="1200" i="1"/>
              <a:t>View about whether whites benefit from societal advantages split sharply along racial and </a:t>
            </a:r>
            <a:endParaRPr sz="1200" i="1"/>
          </a:p>
          <a:p>
            <a:pPr marL="0" lvl="0" indent="457200" algn="l" rtl="0">
              <a:spcBef>
                <a:spcPts val="0"/>
              </a:spcBef>
              <a:spcAft>
                <a:spcPts val="0"/>
              </a:spcAft>
              <a:buNone/>
            </a:pPr>
            <a:r>
              <a:rPr lang="en" sz="1200" i="1"/>
              <a:t>partisan lines</a:t>
            </a:r>
            <a:r>
              <a:rPr lang="en" sz="1200"/>
              <a:t>. Pew Research Center. </a:t>
            </a:r>
            <a:endParaRPr sz="1200"/>
          </a:p>
          <a:p>
            <a:pPr marL="0" lvl="0" indent="457200" algn="l" rtl="0">
              <a:spcBef>
                <a:spcPts val="0"/>
              </a:spcBef>
              <a:spcAft>
                <a:spcPts val="0"/>
              </a:spcAft>
              <a:buNone/>
            </a:pPr>
            <a:r>
              <a:rPr lang="en" sz="1200"/>
              <a:t>https://www.pewresearch.org/short-reads/2017/09/28/views-about-whether-whites-benefit-from-societal-advantages-split-</a:t>
            </a:r>
            <a:endParaRPr sz="1200"/>
          </a:p>
          <a:p>
            <a:pPr marL="0" lvl="0" indent="457200" algn="l" rtl="0">
              <a:spcBef>
                <a:spcPts val="0"/>
              </a:spcBef>
              <a:spcAft>
                <a:spcPts val="0"/>
              </a:spcAft>
              <a:buNone/>
            </a:pPr>
            <a:r>
              <a:rPr lang="en" sz="1200"/>
              <a:t>sharply-along-racial-and-partisan-lines/</a:t>
            </a:r>
            <a:endParaRPr sz="1200"/>
          </a:p>
          <a:p>
            <a:pPr marL="0" lvl="0" indent="0" algn="l" rtl="0">
              <a:spcBef>
                <a:spcPts val="0"/>
              </a:spcBef>
              <a:spcAft>
                <a:spcPts val="0"/>
              </a:spcAft>
              <a:buNone/>
            </a:pPr>
            <a:r>
              <a:rPr lang="en" sz="1200"/>
              <a:t>Parker, K., Menasce Horowitz, J., Brown, A., Fry, R., Cohn, D., &amp; Igielnik, R. (2018, May 22). </a:t>
            </a:r>
            <a:r>
              <a:rPr lang="en" sz="1200" i="1"/>
              <a:t>1. Demographic and </a:t>
            </a:r>
            <a:endParaRPr sz="1200" i="1"/>
          </a:p>
          <a:p>
            <a:pPr marL="0" lvl="0" indent="457200" algn="l" rtl="0">
              <a:spcBef>
                <a:spcPts val="0"/>
              </a:spcBef>
              <a:spcAft>
                <a:spcPts val="0"/>
              </a:spcAft>
              <a:buNone/>
            </a:pPr>
            <a:r>
              <a:rPr lang="en" sz="1200" i="1"/>
              <a:t>Economic Trends in Urban, Suburban, and Rural Communities</a:t>
            </a:r>
            <a:r>
              <a:rPr lang="en" sz="1200"/>
              <a:t>. Pew Research Center. </a:t>
            </a:r>
            <a:endParaRPr sz="1200"/>
          </a:p>
          <a:p>
            <a:pPr marL="0" lvl="0" indent="457200" algn="l" rtl="0">
              <a:spcBef>
                <a:spcPts val="0"/>
              </a:spcBef>
              <a:spcAft>
                <a:spcPts val="0"/>
              </a:spcAft>
              <a:buNone/>
            </a:pPr>
            <a:r>
              <a:rPr lang="en" sz="1200"/>
              <a:t>https://www.pewresearch.org/social-trends/2018/05/22/demographic-and-economic-trends-in-urban-suburban-and-rural-</a:t>
            </a:r>
            <a:endParaRPr sz="1200"/>
          </a:p>
          <a:p>
            <a:pPr marL="0" lvl="0" indent="457200" algn="l" rtl="0">
              <a:spcBef>
                <a:spcPts val="0"/>
              </a:spcBef>
              <a:spcAft>
                <a:spcPts val="0"/>
              </a:spcAft>
              <a:buNone/>
            </a:pPr>
            <a:r>
              <a:rPr lang="en" sz="1200"/>
              <a:t>communities/.</a:t>
            </a:r>
            <a:endParaRPr sz="1200"/>
          </a:p>
          <a:p>
            <a:pPr marL="0" lvl="0" indent="0" algn="l" rtl="0">
              <a:spcBef>
                <a:spcPts val="0"/>
              </a:spcBef>
              <a:spcAft>
                <a:spcPts val="0"/>
              </a:spcAft>
              <a:buNone/>
            </a:pPr>
            <a:r>
              <a:rPr lang="en" sz="1200"/>
              <a:t>Pew Research Center. (2016, June 27). </a:t>
            </a:r>
            <a:r>
              <a:rPr lang="en" sz="1200" i="1"/>
              <a:t>On views of race and inequality, Blacks and Whites are worlds apart</a:t>
            </a:r>
            <a:r>
              <a:rPr lang="en" sz="1200"/>
              <a:t>. Pew Research </a:t>
            </a:r>
            <a:endParaRPr sz="1200"/>
          </a:p>
          <a:p>
            <a:pPr marL="0" lvl="0" indent="457200" algn="l" rtl="0">
              <a:spcBef>
                <a:spcPts val="0"/>
              </a:spcBef>
              <a:spcAft>
                <a:spcPts val="0"/>
              </a:spcAft>
              <a:buNone/>
            </a:pPr>
            <a:r>
              <a:rPr lang="en" sz="1200"/>
              <a:t>Center. </a:t>
            </a:r>
            <a:endParaRPr sz="1200"/>
          </a:p>
          <a:p>
            <a:pPr marL="457200" lvl="0" indent="0" algn="l" rtl="0">
              <a:spcBef>
                <a:spcPts val="0"/>
              </a:spcBef>
              <a:spcAft>
                <a:spcPts val="0"/>
              </a:spcAft>
              <a:buNone/>
            </a:pPr>
            <a:r>
              <a:rPr lang="en" sz="1200"/>
              <a:t>https://www.pewresearch.org/social-trends/2016/06/27/on-views-of-race-and-inequality-blacks-and-whites-are-wor</a:t>
            </a:r>
            <a:endParaRPr sz="1200"/>
          </a:p>
          <a:p>
            <a:pPr marL="0" lvl="0" indent="457200" algn="l" rtl="0">
              <a:spcBef>
                <a:spcPts val="0"/>
              </a:spcBef>
              <a:spcAft>
                <a:spcPts val="0"/>
              </a:spcAft>
              <a:buNone/>
            </a:pPr>
            <a:r>
              <a:rPr lang="en" sz="1200"/>
              <a:t>lds-apart/ </a:t>
            </a:r>
            <a:endParaRPr sz="1200"/>
          </a:p>
          <a:p>
            <a:pPr marL="241300" lvl="0" indent="-241300" algn="l" rtl="0">
              <a:spcBef>
                <a:spcPts val="0"/>
              </a:spcBef>
              <a:spcAft>
                <a:spcPts val="0"/>
              </a:spcAft>
              <a:buNone/>
            </a:pPr>
            <a:r>
              <a:rPr lang="en" sz="1200"/>
              <a:t>TEDx Talks. (2019, November). </a:t>
            </a:r>
            <a:r>
              <a:rPr lang="en" sz="1200" i="1"/>
              <a:t>The social implications of race </a:t>
            </a:r>
            <a:r>
              <a:rPr lang="en" sz="1200"/>
              <a:t> [Video]. YouTube.</a:t>
            </a:r>
            <a:endParaRPr sz="1200"/>
          </a:p>
          <a:p>
            <a:pPr marL="0" lvl="0" indent="457200" algn="l" rtl="0">
              <a:spcBef>
                <a:spcPts val="0"/>
              </a:spcBef>
              <a:spcAft>
                <a:spcPts val="0"/>
              </a:spcAft>
              <a:buNone/>
            </a:pPr>
            <a:r>
              <a:rPr lang="en" sz="1200"/>
              <a:t>https://www.youtube.com/watch?v=a4jPGhN5TCM&amp;t=547s </a:t>
            </a:r>
            <a:endParaRPr sz="1200"/>
          </a:p>
          <a:p>
            <a:pPr marL="0" lvl="0" indent="0" algn="l" rtl="0">
              <a:spcBef>
                <a:spcPts val="0"/>
              </a:spcBef>
              <a:spcAft>
                <a:spcPts val="0"/>
              </a:spcAft>
              <a:buNone/>
            </a:pPr>
            <a:r>
              <a:rPr lang="en" sz="1200">
                <a:highlight>
                  <a:srgbClr val="FFFFFF"/>
                </a:highlight>
              </a:rPr>
              <a:t>Young Jr., A. A. (2008). White ethnographers on the experiences of African American men: Then and now. </a:t>
            </a:r>
            <a:r>
              <a:rPr lang="en" sz="1200">
                <a:highlight>
                  <a:schemeClr val="lt1"/>
                </a:highlight>
              </a:rPr>
              <a:t>In T. Zuberi &amp; E. </a:t>
            </a:r>
            <a:endParaRPr sz="1200">
              <a:highlight>
                <a:schemeClr val="lt1"/>
              </a:highlight>
            </a:endParaRPr>
          </a:p>
          <a:p>
            <a:pPr marL="0" lvl="0" indent="457200" algn="l" rtl="0">
              <a:spcBef>
                <a:spcPts val="0"/>
              </a:spcBef>
              <a:spcAft>
                <a:spcPts val="0"/>
              </a:spcAft>
              <a:buNone/>
            </a:pPr>
            <a:r>
              <a:rPr lang="en" sz="1200">
                <a:highlight>
                  <a:schemeClr val="lt1"/>
                </a:highlight>
              </a:rPr>
              <a:t>Bonilla-Silva (Eds.), </a:t>
            </a:r>
            <a:r>
              <a:rPr lang="en" sz="1200" i="1">
                <a:highlight>
                  <a:schemeClr val="lt1"/>
                </a:highlight>
              </a:rPr>
              <a:t>White logic, white methods: Racism and methodology</a:t>
            </a:r>
            <a:r>
              <a:rPr lang="en" sz="1200">
                <a:highlight>
                  <a:schemeClr val="lt1"/>
                </a:highlight>
              </a:rPr>
              <a:t> (pp. 159-177). Rowman &amp; Littlefield </a:t>
            </a:r>
            <a:endParaRPr sz="1200">
              <a:highlight>
                <a:schemeClr val="lt1"/>
              </a:highlight>
            </a:endParaRPr>
          </a:p>
          <a:p>
            <a:pPr marL="0" lvl="0" indent="457200" algn="l" rtl="0">
              <a:spcBef>
                <a:spcPts val="0"/>
              </a:spcBef>
              <a:spcAft>
                <a:spcPts val="0"/>
              </a:spcAft>
              <a:buNone/>
            </a:pPr>
            <a:r>
              <a:rPr lang="en" sz="1200">
                <a:highlight>
                  <a:schemeClr val="lt1"/>
                </a:highlight>
              </a:rPr>
              <a:t>Publishers, Inc.</a:t>
            </a:r>
            <a:endParaRPr sz="1200">
              <a:highlight>
                <a:schemeClr val="lt1"/>
              </a:highlight>
            </a:endParaRPr>
          </a:p>
          <a:p>
            <a:pPr marL="0" lvl="0" indent="0" algn="l" rtl="0">
              <a:spcBef>
                <a:spcPts val="0"/>
              </a:spcBef>
              <a:spcAft>
                <a:spcPts val="0"/>
              </a:spcAft>
              <a:buNone/>
            </a:pPr>
            <a:endParaRPr sz="1200">
              <a:highlight>
                <a:srgbClr val="FFFFFF"/>
              </a:highlight>
            </a:endParaRPr>
          </a:p>
          <a:p>
            <a:pPr marL="0" lvl="0" indent="0" algn="l" rtl="0">
              <a:lnSpc>
                <a:spcPct val="100000"/>
              </a:lnSpc>
              <a:spcBef>
                <a:spcPts val="0"/>
              </a:spcBef>
              <a:spcAft>
                <a:spcPts val="0"/>
              </a:spcAft>
              <a:buNone/>
            </a:pPr>
            <a:endParaRPr sz="1200">
              <a:highlight>
                <a:srgbClr val="FFFFFF"/>
              </a:highligh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51"/>
        <p:cNvGrpSpPr/>
        <p:nvPr/>
      </p:nvGrpSpPr>
      <p:grpSpPr>
        <a:xfrm>
          <a:off x="0" y="0"/>
          <a:ext cx="0" cy="0"/>
          <a:chOff x="0" y="0"/>
          <a:chExt cx="0" cy="0"/>
        </a:xfrm>
      </p:grpSpPr>
      <p:sp>
        <p:nvSpPr>
          <p:cNvPr id="252" name="Google Shape;252;p34"/>
          <p:cNvSpPr txBox="1">
            <a:spLocks noGrp="1"/>
          </p:cNvSpPr>
          <p:nvPr>
            <p:ph type="ctrTitle"/>
          </p:nvPr>
        </p:nvSpPr>
        <p:spPr>
          <a:xfrm>
            <a:off x="1004150" y="1751764"/>
            <a:ext cx="7136700" cy="10224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Questions?</a:t>
            </a:r>
            <a:endParaRPr/>
          </a:p>
        </p:txBody>
      </p:sp>
      <p:sp>
        <p:nvSpPr>
          <p:cNvPr id="253" name="Google Shape;253;p34"/>
          <p:cNvSpPr txBox="1">
            <a:spLocks noGrp="1"/>
          </p:cNvSpPr>
          <p:nvPr>
            <p:ph type="subTitle" idx="1"/>
          </p:nvPr>
        </p:nvSpPr>
        <p:spPr>
          <a:xfrm>
            <a:off x="2137225" y="2850039"/>
            <a:ext cx="4870500" cy="7926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n"/>
              <a:t>Thank you!</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p15"/>
          <p:cNvSpPr txBox="1">
            <a:spLocks noGrp="1"/>
          </p:cNvSpPr>
          <p:nvPr>
            <p:ph type="title"/>
          </p:nvPr>
        </p:nvSpPr>
        <p:spPr>
          <a:xfrm>
            <a:off x="342900" y="445025"/>
            <a:ext cx="8520600" cy="17373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sz="3200"/>
              <a:t>My White </a:t>
            </a:r>
            <a:endParaRPr sz="3200"/>
          </a:p>
          <a:p>
            <a:pPr marL="0" lvl="0" indent="0" algn="l" rtl="0">
              <a:spcBef>
                <a:spcPts val="0"/>
              </a:spcBef>
              <a:spcAft>
                <a:spcPts val="0"/>
              </a:spcAft>
              <a:buNone/>
            </a:pPr>
            <a:r>
              <a:rPr lang="en" sz="3200"/>
              <a:t>Bubble</a:t>
            </a:r>
            <a:endParaRPr sz="3200"/>
          </a:p>
          <a:p>
            <a:pPr marL="0" lvl="0" indent="0" algn="l" rtl="0">
              <a:spcBef>
                <a:spcPts val="0"/>
              </a:spcBef>
              <a:spcAft>
                <a:spcPts val="0"/>
              </a:spcAft>
              <a:buNone/>
            </a:pPr>
            <a:r>
              <a:rPr lang="en" sz="2200">
                <a:solidFill>
                  <a:schemeClr val="dk2"/>
                </a:solidFill>
              </a:rPr>
              <a:t>Birth-8th grade</a:t>
            </a:r>
            <a:endParaRPr sz="2200">
              <a:solidFill>
                <a:schemeClr val="dk2"/>
              </a:solidFill>
            </a:endParaRPr>
          </a:p>
        </p:txBody>
      </p:sp>
      <p:pic>
        <p:nvPicPr>
          <p:cNvPr id="80" name="Google Shape;80;p15"/>
          <p:cNvPicPr preferRelativeResize="0"/>
          <p:nvPr/>
        </p:nvPicPr>
        <p:blipFill>
          <a:blip r:embed="rId3">
            <a:alphaModFix/>
          </a:blip>
          <a:stretch>
            <a:fillRect/>
          </a:stretch>
        </p:blipFill>
        <p:spPr>
          <a:xfrm>
            <a:off x="2327825" y="0"/>
            <a:ext cx="5055224" cy="4974226"/>
          </a:xfrm>
          <a:prstGeom prst="rect">
            <a:avLst/>
          </a:prstGeom>
          <a:noFill/>
          <a:ln>
            <a:noFill/>
          </a:ln>
        </p:spPr>
      </p:pic>
      <p:sp>
        <p:nvSpPr>
          <p:cNvPr id="81" name="Google Shape;81;p15"/>
          <p:cNvSpPr/>
          <p:nvPr/>
        </p:nvSpPr>
        <p:spPr>
          <a:xfrm>
            <a:off x="4182081" y="785900"/>
            <a:ext cx="1086300" cy="1155600"/>
          </a:xfrm>
          <a:prstGeom prst="smileyFace">
            <a:avLst>
              <a:gd name="adj" fmla="val 4653"/>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15"/>
          <p:cNvSpPr/>
          <p:nvPr/>
        </p:nvSpPr>
        <p:spPr>
          <a:xfrm>
            <a:off x="4114096" y="1941626"/>
            <a:ext cx="1222205" cy="1367452"/>
          </a:xfrm>
          <a:prstGeom prst="flowChartExtra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15"/>
          <p:cNvSpPr/>
          <p:nvPr/>
        </p:nvSpPr>
        <p:spPr>
          <a:xfrm>
            <a:off x="4354797" y="2449373"/>
            <a:ext cx="1222200" cy="982200"/>
          </a:xfrm>
          <a:prstGeom prst="arc">
            <a:avLst>
              <a:gd name="adj1" fmla="val 16200000"/>
              <a:gd name="adj2" fmla="val 0"/>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15"/>
          <p:cNvSpPr/>
          <p:nvPr/>
        </p:nvSpPr>
        <p:spPr>
          <a:xfrm rot="-4358911">
            <a:off x="3737847" y="2480182"/>
            <a:ext cx="1214152" cy="989077"/>
          </a:xfrm>
          <a:prstGeom prst="arc">
            <a:avLst>
              <a:gd name="adj1" fmla="val 16200000"/>
              <a:gd name="adj2" fmla="val 0"/>
            </a:avLst>
          </a:prstGeom>
          <a:no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cxnSp>
        <p:nvCxnSpPr>
          <p:cNvPr id="85" name="Google Shape;85;p15"/>
          <p:cNvCxnSpPr/>
          <p:nvPr/>
        </p:nvCxnSpPr>
        <p:spPr>
          <a:xfrm flipH="1">
            <a:off x="4082398" y="3217836"/>
            <a:ext cx="524700" cy="609600"/>
          </a:xfrm>
          <a:prstGeom prst="straightConnector1">
            <a:avLst/>
          </a:prstGeom>
          <a:noFill/>
          <a:ln w="19050" cap="flat" cmpd="sng">
            <a:solidFill>
              <a:schemeClr val="dk2"/>
            </a:solidFill>
            <a:prstDash val="solid"/>
            <a:round/>
            <a:headEnd type="none" w="med" len="med"/>
            <a:tailEnd type="none" w="med" len="med"/>
          </a:ln>
        </p:spPr>
      </p:cxnSp>
      <p:cxnSp>
        <p:nvCxnSpPr>
          <p:cNvPr id="86" name="Google Shape;86;p15"/>
          <p:cNvCxnSpPr/>
          <p:nvPr/>
        </p:nvCxnSpPr>
        <p:spPr>
          <a:xfrm>
            <a:off x="4772347" y="3266006"/>
            <a:ext cx="387000" cy="513000"/>
          </a:xfrm>
          <a:prstGeom prst="straightConnector1">
            <a:avLst/>
          </a:prstGeom>
          <a:noFill/>
          <a:ln w="19050" cap="flat" cmpd="sng">
            <a:solidFill>
              <a:schemeClr val="dk2"/>
            </a:solidFill>
            <a:prstDash val="solid"/>
            <a:round/>
            <a:headEnd type="none" w="med" len="med"/>
            <a:tailEnd type="none" w="med" len="med"/>
          </a:ln>
        </p:spPr>
      </p:cxnSp>
      <p:sp>
        <p:nvSpPr>
          <p:cNvPr id="87" name="Google Shape;87;p15"/>
          <p:cNvSpPr txBox="1"/>
          <p:nvPr/>
        </p:nvSpPr>
        <p:spPr>
          <a:xfrm>
            <a:off x="5577000" y="1740475"/>
            <a:ext cx="1764000" cy="708900"/>
          </a:xfrm>
          <a:prstGeom prst="rect">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t" anchorCtr="0">
            <a:noAutofit/>
          </a:bodyPr>
          <a:lstStyle/>
          <a:p>
            <a:pPr marL="0" lvl="0" indent="0" algn="l" rtl="0">
              <a:spcBef>
                <a:spcPts val="0"/>
              </a:spcBef>
              <a:spcAft>
                <a:spcPts val="0"/>
              </a:spcAft>
              <a:buNone/>
            </a:pPr>
            <a:r>
              <a:rPr lang="en" sz="1800">
                <a:latin typeface="Open Sans"/>
                <a:ea typeface="Open Sans"/>
                <a:cs typeface="Open Sans"/>
                <a:sym typeface="Open Sans"/>
              </a:rPr>
              <a:t>This is me, in my bubble</a:t>
            </a:r>
            <a:endParaRPr sz="1800">
              <a:latin typeface="Open Sans"/>
              <a:ea typeface="Open Sans"/>
              <a:cs typeface="Open Sans"/>
              <a:sym typeface="Open Sans"/>
            </a:endParaRPr>
          </a:p>
        </p:txBody>
      </p:sp>
      <p:sp>
        <p:nvSpPr>
          <p:cNvPr id="88" name="Google Shape;88;p15"/>
          <p:cNvSpPr/>
          <p:nvPr/>
        </p:nvSpPr>
        <p:spPr>
          <a:xfrm>
            <a:off x="5069100" y="1923300"/>
            <a:ext cx="387000" cy="297600"/>
          </a:xfrm>
          <a:prstGeom prst="leftArrow">
            <a:avLst>
              <a:gd name="adj1" fmla="val 50000"/>
              <a:gd name="adj2" fmla="val 50000"/>
            </a:avLst>
          </a:prstGeom>
          <a:solidFill>
            <a:schemeClr val="dk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ctr" rtl="0">
              <a:spcBef>
                <a:spcPts val="0"/>
              </a:spcBef>
              <a:spcAft>
                <a:spcPts val="0"/>
              </a:spcAft>
              <a:buNone/>
            </a:pPr>
            <a:endParaRPr>
              <a:latin typeface="Open Sans"/>
              <a:ea typeface="Open Sans"/>
              <a:cs typeface="Open Sans"/>
              <a:sym typeface="Open Sans"/>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92"/>
        <p:cNvGrpSpPr/>
        <p:nvPr/>
      </p:nvGrpSpPr>
      <p:grpSpPr>
        <a:xfrm>
          <a:off x="0" y="0"/>
          <a:ext cx="0" cy="0"/>
          <a:chOff x="0" y="0"/>
          <a:chExt cx="0" cy="0"/>
        </a:xfrm>
      </p:grpSpPr>
      <p:sp>
        <p:nvSpPr>
          <p:cNvPr id="93" name="Google Shape;93;p16"/>
          <p:cNvSpPr txBox="1">
            <a:spLocks noGrp="1"/>
          </p:cNvSpPr>
          <p:nvPr>
            <p:ph type="title"/>
          </p:nvPr>
        </p:nvSpPr>
        <p:spPr>
          <a:xfrm>
            <a:off x="342900" y="445025"/>
            <a:ext cx="8520600" cy="7074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I got to thinking…</a:t>
            </a:r>
            <a:endParaRPr/>
          </a:p>
        </p:txBody>
      </p:sp>
      <p:sp>
        <p:nvSpPr>
          <p:cNvPr id="94" name="Google Shape;94;p16"/>
          <p:cNvSpPr txBox="1">
            <a:spLocks noGrp="1"/>
          </p:cNvSpPr>
          <p:nvPr>
            <p:ph type="body" idx="1"/>
          </p:nvPr>
        </p:nvSpPr>
        <p:spPr>
          <a:xfrm>
            <a:off x="374350" y="1101675"/>
            <a:ext cx="5801100" cy="3467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Due to the white bubble that I grew up in and the limited interactions I have had with people of color, how does my race affect my research?</a:t>
            </a:r>
            <a:endParaRPr/>
          </a:p>
          <a:p>
            <a:pPr marL="0" lvl="0" indent="0" algn="l" rtl="0">
              <a:spcBef>
                <a:spcPts val="1200"/>
              </a:spcBef>
              <a:spcAft>
                <a:spcPts val="1200"/>
              </a:spcAft>
              <a:buNone/>
            </a:pPr>
            <a:r>
              <a:rPr lang="en"/>
              <a:t>Using </a:t>
            </a:r>
            <a:r>
              <a:rPr lang="en" b="1" i="1"/>
              <a:t>White Logic, White Methods: Racism and Methodology</a:t>
            </a:r>
            <a:r>
              <a:rPr lang="en"/>
              <a:t> as my foundation, I came up with principles all scholars should follow when conducting research.</a:t>
            </a:r>
            <a:endParaRPr/>
          </a:p>
        </p:txBody>
      </p:sp>
      <p:pic>
        <p:nvPicPr>
          <p:cNvPr id="95" name="Google Shape;95;p16"/>
          <p:cNvPicPr preferRelativeResize="0"/>
          <p:nvPr/>
        </p:nvPicPr>
        <p:blipFill rotWithShape="1">
          <a:blip r:embed="rId3">
            <a:alphaModFix/>
          </a:blip>
          <a:srcRect l="15097" r="15298"/>
          <a:stretch/>
        </p:blipFill>
        <p:spPr>
          <a:xfrm>
            <a:off x="6099325" y="1025475"/>
            <a:ext cx="2764174" cy="3971542"/>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7"/>
          <p:cNvSpPr txBox="1"/>
          <p:nvPr/>
        </p:nvSpPr>
        <p:spPr>
          <a:xfrm>
            <a:off x="3747175" y="4662625"/>
            <a:ext cx="5438100" cy="4002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en">
                <a:latin typeface="Open Sans"/>
                <a:ea typeface="Open Sans"/>
                <a:cs typeface="Open Sans"/>
                <a:sym typeface="Open Sans"/>
              </a:rPr>
              <a:t>(James, 2008)</a:t>
            </a:r>
            <a:r>
              <a:rPr lang="en" baseline="30000">
                <a:latin typeface="Open Sans"/>
                <a:ea typeface="Open Sans"/>
                <a:cs typeface="Open Sans"/>
                <a:sym typeface="Open Sans"/>
              </a:rPr>
              <a:t>1  </a:t>
            </a:r>
            <a:r>
              <a:rPr lang="en">
                <a:latin typeface="Open Sans"/>
                <a:ea typeface="Open Sans"/>
                <a:cs typeface="Open Sans"/>
                <a:sym typeface="Open Sans"/>
              </a:rPr>
              <a:t>(Bonilla-Silva &amp; Zuberi, 2008)</a:t>
            </a:r>
            <a:r>
              <a:rPr lang="en" baseline="30000">
                <a:latin typeface="Open Sans"/>
                <a:ea typeface="Open Sans"/>
                <a:cs typeface="Open Sans"/>
                <a:sym typeface="Open Sans"/>
              </a:rPr>
              <a:t>2 </a:t>
            </a:r>
            <a:endParaRPr baseline="30000">
              <a:latin typeface="Open Sans"/>
              <a:ea typeface="Open Sans"/>
              <a:cs typeface="Open Sans"/>
              <a:sym typeface="Open Sans"/>
            </a:endParaRPr>
          </a:p>
        </p:txBody>
      </p:sp>
      <p:sp>
        <p:nvSpPr>
          <p:cNvPr id="101" name="Google Shape;101;p17"/>
          <p:cNvSpPr txBox="1">
            <a:spLocks noGrp="1"/>
          </p:cNvSpPr>
          <p:nvPr>
            <p:ph type="body" idx="1"/>
          </p:nvPr>
        </p:nvSpPr>
        <p:spPr>
          <a:xfrm>
            <a:off x="116475" y="1256826"/>
            <a:ext cx="3028800" cy="3496500"/>
          </a:xfrm>
          <a:prstGeom prst="rect">
            <a:avLst/>
          </a:prstGeom>
          <a:solidFill>
            <a:schemeClr val="dk1"/>
          </a:solidFill>
          <a:effectLst>
            <a:outerShdw blurRad="57150" dist="19050" dir="5400000" algn="bl" rotWithShape="0">
              <a:srgbClr val="000000">
                <a:alpha val="50000"/>
              </a:srgbClr>
            </a:outerShdw>
          </a:effectLst>
        </p:spPr>
        <p:txBody>
          <a:bodyPr spcFirstLastPara="1" wrap="square" lIns="91425" tIns="91425" rIns="91425" bIns="91425" anchor="t" anchorCtr="0">
            <a:noAutofit/>
          </a:bodyPr>
          <a:lstStyle/>
          <a:p>
            <a:pPr marL="0" lvl="0" indent="0" algn="l" rtl="0">
              <a:spcBef>
                <a:spcPts val="0"/>
              </a:spcBef>
              <a:spcAft>
                <a:spcPts val="0"/>
              </a:spcAft>
              <a:buNone/>
            </a:pPr>
            <a:r>
              <a:rPr lang="en">
                <a:solidFill>
                  <a:srgbClr val="000000"/>
                </a:solidFill>
              </a:rPr>
              <a:t>Race is not biological, it is a social construct!</a:t>
            </a:r>
            <a:endParaRPr>
              <a:solidFill>
                <a:srgbClr val="000000"/>
              </a:solidFill>
            </a:endParaRPr>
          </a:p>
          <a:p>
            <a:pPr marL="0" lvl="0" indent="0" algn="l" rtl="0">
              <a:spcBef>
                <a:spcPts val="1200"/>
              </a:spcBef>
              <a:spcAft>
                <a:spcPts val="1200"/>
              </a:spcAft>
              <a:buNone/>
            </a:pPr>
            <a:r>
              <a:rPr lang="en">
                <a:solidFill>
                  <a:srgbClr val="000000"/>
                </a:solidFill>
              </a:rPr>
              <a:t>Social construction: process by which people, individually and collectively, negotiate their identities and related interests in an environment of scarce resources.</a:t>
            </a:r>
            <a:r>
              <a:rPr lang="en" baseline="30000">
                <a:solidFill>
                  <a:srgbClr val="000000"/>
                </a:solidFill>
              </a:rPr>
              <a:t>1</a:t>
            </a:r>
            <a:endParaRPr>
              <a:solidFill>
                <a:srgbClr val="000000"/>
              </a:solidFill>
            </a:endParaRPr>
          </a:p>
        </p:txBody>
      </p:sp>
      <p:sp>
        <p:nvSpPr>
          <p:cNvPr id="102" name="Google Shape;102;p17"/>
          <p:cNvSpPr txBox="1">
            <a:spLocks noGrp="1"/>
          </p:cNvSpPr>
          <p:nvPr>
            <p:ph type="body" idx="1"/>
          </p:nvPr>
        </p:nvSpPr>
        <p:spPr>
          <a:xfrm>
            <a:off x="3311050" y="1254075"/>
            <a:ext cx="5438100" cy="33156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Racial identity isn’t a wholly individual process of self definition.</a:t>
            </a:r>
            <a:endParaRPr/>
          </a:p>
          <a:p>
            <a:pPr marL="0" lvl="0" indent="0" algn="l" rtl="0">
              <a:spcBef>
                <a:spcPts val="1200"/>
              </a:spcBef>
              <a:spcAft>
                <a:spcPts val="0"/>
              </a:spcAft>
              <a:buNone/>
            </a:pPr>
            <a:r>
              <a:rPr lang="en"/>
              <a:t>To the outside world, a person of color does not exist outside their otherness. They are visually put into a racial group and are treated by society according to that categorization.</a:t>
            </a:r>
            <a:r>
              <a:rPr lang="en" baseline="30000"/>
              <a:t>2</a:t>
            </a:r>
            <a:endParaRPr baseline="30000"/>
          </a:p>
          <a:p>
            <a:pPr marL="0" lvl="0" indent="0" algn="l" rtl="0">
              <a:spcBef>
                <a:spcPts val="1200"/>
              </a:spcBef>
              <a:spcAft>
                <a:spcPts val="1200"/>
              </a:spcAft>
              <a:buNone/>
            </a:pPr>
            <a:endParaRPr/>
          </a:p>
        </p:txBody>
      </p:sp>
      <p:sp>
        <p:nvSpPr>
          <p:cNvPr id="103" name="Google Shape;103;p17"/>
          <p:cNvSpPr txBox="1">
            <a:spLocks noGrp="1"/>
          </p:cNvSpPr>
          <p:nvPr>
            <p:ph type="title"/>
          </p:nvPr>
        </p:nvSpPr>
        <p:spPr>
          <a:xfrm>
            <a:off x="0" y="716400"/>
            <a:ext cx="9144000" cy="5970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2200">
                <a:solidFill>
                  <a:schemeClr val="dk2"/>
                </a:solidFill>
              </a:rPr>
              <a:t>Principle 1: Race is a Social Construct and Thus Messy</a:t>
            </a:r>
            <a:endParaRPr sz="2200">
              <a:solidFill>
                <a:schemeClr val="dk2"/>
              </a:solidFill>
            </a:endParaRPr>
          </a:p>
        </p:txBody>
      </p:sp>
      <p:sp>
        <p:nvSpPr>
          <p:cNvPr id="104" name="Google Shape;104;p17"/>
          <p:cNvSpPr txBox="1">
            <a:spLocks noGrp="1"/>
          </p:cNvSpPr>
          <p:nvPr>
            <p:ph type="title"/>
          </p:nvPr>
        </p:nvSpPr>
        <p:spPr>
          <a:xfrm>
            <a:off x="0" y="8125"/>
            <a:ext cx="9144000" cy="10122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sz="3200"/>
              <a:t>During All Aspects of Research</a:t>
            </a:r>
            <a:endParaRPr sz="32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19"/>
          <p:cNvSpPr txBox="1"/>
          <p:nvPr/>
        </p:nvSpPr>
        <p:spPr>
          <a:xfrm>
            <a:off x="41300" y="4662625"/>
            <a:ext cx="9144000" cy="4002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en">
                <a:latin typeface="Open Sans"/>
                <a:ea typeface="Open Sans"/>
                <a:cs typeface="Open Sans"/>
                <a:sym typeface="Open Sans"/>
              </a:rPr>
              <a:t>(Bailey, Krieger, Agénor, Graves, Linos, &amp; Bassett, 2017)</a:t>
            </a:r>
            <a:r>
              <a:rPr lang="en" baseline="30000">
                <a:latin typeface="Open Sans"/>
                <a:ea typeface="Open Sans"/>
                <a:cs typeface="Open Sans"/>
                <a:sym typeface="Open Sans"/>
              </a:rPr>
              <a:t>1 </a:t>
            </a:r>
            <a:r>
              <a:rPr lang="en">
                <a:latin typeface="Open Sans"/>
                <a:ea typeface="Open Sans"/>
                <a:cs typeface="Open Sans"/>
                <a:sym typeface="Open Sans"/>
              </a:rPr>
              <a:t>(Bonilla-Silva &amp; Baiocchi, 2008)</a:t>
            </a:r>
            <a:r>
              <a:rPr lang="en" baseline="30000">
                <a:latin typeface="Open Sans"/>
                <a:ea typeface="Open Sans"/>
                <a:cs typeface="Open Sans"/>
                <a:sym typeface="Open Sans"/>
              </a:rPr>
              <a:t>2 </a:t>
            </a:r>
            <a:endParaRPr baseline="30000">
              <a:latin typeface="Open Sans"/>
              <a:ea typeface="Open Sans"/>
              <a:cs typeface="Open Sans"/>
              <a:sym typeface="Open Sans"/>
            </a:endParaRPr>
          </a:p>
        </p:txBody>
      </p:sp>
      <p:sp>
        <p:nvSpPr>
          <p:cNvPr id="118" name="Google Shape;118;p19"/>
          <p:cNvSpPr txBox="1">
            <a:spLocks noGrp="1"/>
          </p:cNvSpPr>
          <p:nvPr>
            <p:ph type="body" idx="1"/>
          </p:nvPr>
        </p:nvSpPr>
        <p:spPr>
          <a:xfrm>
            <a:off x="374350" y="1221595"/>
            <a:ext cx="8395200" cy="3484200"/>
          </a:xfrm>
          <a:prstGeom prst="rect">
            <a:avLst/>
          </a:prstGeom>
        </p:spPr>
        <p:txBody>
          <a:bodyPr spcFirstLastPara="1" wrap="square" lIns="91425" tIns="91425" rIns="91425" bIns="91425" anchor="t" anchorCtr="0">
            <a:normAutofit fontScale="92500" lnSpcReduction="10000"/>
          </a:bodyPr>
          <a:lstStyle/>
          <a:p>
            <a:pPr marL="0" lvl="0" indent="0" algn="l" rtl="0">
              <a:spcBef>
                <a:spcPts val="0"/>
              </a:spcBef>
              <a:spcAft>
                <a:spcPts val="0"/>
              </a:spcAft>
              <a:buNone/>
            </a:pPr>
            <a:r>
              <a:rPr lang="en" dirty="0"/>
              <a:t>Structural racism: refers to the ways in which societies foster racial discrimination through mutually reinforcing systems</a:t>
            </a:r>
            <a:r>
              <a:rPr lang="en" baseline="30000" dirty="0"/>
              <a:t>1</a:t>
            </a:r>
            <a:r>
              <a:rPr lang="en" dirty="0"/>
              <a:t> </a:t>
            </a:r>
            <a:endParaRPr dirty="0"/>
          </a:p>
          <a:p>
            <a:pPr marL="0" lvl="0" indent="0" algn="l" rtl="0">
              <a:spcBef>
                <a:spcPts val="1200"/>
              </a:spcBef>
              <a:spcAft>
                <a:spcPts val="0"/>
              </a:spcAft>
              <a:buNone/>
            </a:pPr>
            <a:r>
              <a:rPr lang="en" dirty="0"/>
              <a:t>When researchers do not view racism as structural, racism can be regarded as…</a:t>
            </a:r>
            <a:endParaRPr dirty="0"/>
          </a:p>
          <a:p>
            <a:pPr marL="457200" lvl="0" indent="-334327" algn="l" rtl="0">
              <a:spcBef>
                <a:spcPts val="1200"/>
              </a:spcBef>
              <a:spcAft>
                <a:spcPts val="0"/>
              </a:spcAft>
              <a:buSzPct val="100000"/>
              <a:buChar char="●"/>
            </a:pPr>
            <a:r>
              <a:rPr lang="en" dirty="0"/>
              <a:t>A disease only affecting certain individuals</a:t>
            </a:r>
            <a:r>
              <a:rPr lang="en" baseline="30000" dirty="0"/>
              <a:t>2</a:t>
            </a:r>
            <a:endParaRPr dirty="0"/>
          </a:p>
          <a:p>
            <a:pPr marL="457200" lvl="0" indent="-334327" algn="l" rtl="0">
              <a:spcBef>
                <a:spcPts val="0"/>
              </a:spcBef>
              <a:spcAft>
                <a:spcPts val="0"/>
              </a:spcAft>
              <a:buSzPct val="100000"/>
              <a:buChar char="●"/>
            </a:pPr>
            <a:r>
              <a:rPr lang="en" dirty="0"/>
              <a:t>A phenomenon that does not have external effects on society and its institutions</a:t>
            </a:r>
            <a:r>
              <a:rPr lang="en" baseline="30000" dirty="0"/>
              <a:t>2</a:t>
            </a:r>
            <a:endParaRPr dirty="0"/>
          </a:p>
          <a:p>
            <a:pPr marL="457200" lvl="0" indent="-334327" algn="l" rtl="0">
              <a:spcBef>
                <a:spcPts val="0"/>
              </a:spcBef>
              <a:spcAft>
                <a:spcPts val="0"/>
              </a:spcAft>
              <a:buSzPct val="100000"/>
              <a:buChar char="●"/>
            </a:pPr>
            <a:r>
              <a:rPr lang="en" dirty="0"/>
              <a:t>A social problem that needs to be analyzed clinically by separating the good vs bad apples in each race</a:t>
            </a:r>
            <a:r>
              <a:rPr lang="en" baseline="30000" dirty="0"/>
              <a:t>2</a:t>
            </a:r>
            <a:endParaRPr baseline="30000" dirty="0"/>
          </a:p>
          <a:p>
            <a:pPr marL="0" lvl="0" indent="0" algn="l" rtl="0">
              <a:spcBef>
                <a:spcPts val="1200"/>
              </a:spcBef>
              <a:spcAft>
                <a:spcPts val="0"/>
              </a:spcAft>
              <a:buNone/>
            </a:pPr>
            <a:r>
              <a:rPr lang="en" dirty="0"/>
              <a:t>We need to question how racism interacts with the structures we are a part of and encounter.</a:t>
            </a:r>
            <a:endParaRPr dirty="0"/>
          </a:p>
          <a:p>
            <a:pPr marL="0" lvl="0" indent="0" algn="l" rtl="0">
              <a:spcBef>
                <a:spcPts val="1200"/>
              </a:spcBef>
              <a:spcAft>
                <a:spcPts val="1200"/>
              </a:spcAft>
              <a:buNone/>
            </a:pPr>
            <a:endParaRPr dirty="0"/>
          </a:p>
        </p:txBody>
      </p:sp>
      <p:sp>
        <p:nvSpPr>
          <p:cNvPr id="6" name="Google Shape;109;p18">
            <a:extLst>
              <a:ext uri="{FF2B5EF4-FFF2-40B4-BE49-F238E27FC236}">
                <a16:creationId xmlns:a16="http://schemas.microsoft.com/office/drawing/2014/main" id="{2AA31B14-9263-16F3-C0AD-AC82C99849CC}"/>
              </a:ext>
            </a:extLst>
          </p:cNvPr>
          <p:cNvSpPr txBox="1">
            <a:spLocks noGrp="1"/>
          </p:cNvSpPr>
          <p:nvPr>
            <p:ph type="title"/>
          </p:nvPr>
        </p:nvSpPr>
        <p:spPr>
          <a:xfrm>
            <a:off x="0" y="8125"/>
            <a:ext cx="9144000" cy="10122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sz="3200" dirty="0"/>
              <a:t>During All Aspects of Research</a:t>
            </a:r>
            <a:endParaRPr sz="3200" dirty="0"/>
          </a:p>
        </p:txBody>
      </p:sp>
      <p:sp>
        <p:nvSpPr>
          <p:cNvPr id="7" name="Google Shape;111;p18">
            <a:extLst>
              <a:ext uri="{FF2B5EF4-FFF2-40B4-BE49-F238E27FC236}">
                <a16:creationId xmlns:a16="http://schemas.microsoft.com/office/drawing/2014/main" id="{CD481CA1-DC3C-7A4D-AB47-8395249802D9}"/>
              </a:ext>
            </a:extLst>
          </p:cNvPr>
          <p:cNvSpPr txBox="1">
            <a:spLocks/>
          </p:cNvSpPr>
          <p:nvPr/>
        </p:nvSpPr>
        <p:spPr>
          <a:xfrm>
            <a:off x="0" y="804450"/>
            <a:ext cx="9144000" cy="585300"/>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1pPr>
            <a:lvl2pPr marR="0" lvl="1"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2pPr>
            <a:lvl3pPr marR="0" lvl="2"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3pPr>
            <a:lvl4pPr marR="0" lvl="3"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4pPr>
            <a:lvl5pPr marR="0" lvl="4"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5pPr>
            <a:lvl6pPr marR="0" lvl="5"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6pPr>
            <a:lvl7pPr marR="0" lvl="6"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7pPr>
            <a:lvl8pPr marR="0" lvl="7"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8pPr>
            <a:lvl9pPr marR="0" lvl="8" algn="l" rtl="0">
              <a:lnSpc>
                <a:spcPct val="100000"/>
              </a:lnSpc>
              <a:spcBef>
                <a:spcPts val="0"/>
              </a:spcBef>
              <a:spcAft>
                <a:spcPts val="0"/>
              </a:spcAft>
              <a:buClr>
                <a:schemeClr val="accent1"/>
              </a:buClr>
              <a:buSzPts val="3600"/>
              <a:buFont typeface="PT Sans Narrow"/>
              <a:buNone/>
              <a:defRPr sz="3600" b="1" i="0" u="none" strike="noStrike" cap="none">
                <a:solidFill>
                  <a:schemeClr val="accent1"/>
                </a:solidFill>
                <a:latin typeface="PT Sans Narrow"/>
                <a:ea typeface="PT Sans Narrow"/>
                <a:cs typeface="PT Sans Narrow"/>
                <a:sym typeface="PT Sans Narrow"/>
              </a:defRPr>
            </a:lvl9pPr>
          </a:lstStyle>
          <a:p>
            <a:pPr algn="ctr">
              <a:lnSpc>
                <a:spcPct val="115000"/>
              </a:lnSpc>
              <a:spcAft>
                <a:spcPts val="1200"/>
              </a:spcAft>
            </a:pPr>
            <a:r>
              <a:rPr lang="en-US" sz="2200">
                <a:solidFill>
                  <a:schemeClr val="dk2"/>
                </a:solidFill>
              </a:rPr>
              <a:t>Principle 2: Racism is Structural</a:t>
            </a:r>
            <a:endParaRPr lang="en-US" sz="2200" dirty="0">
              <a:solidFill>
                <a:schemeClr val="dk2"/>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0"/>
          <p:cNvSpPr txBox="1">
            <a:spLocks noGrp="1"/>
          </p:cNvSpPr>
          <p:nvPr>
            <p:ph type="title"/>
          </p:nvPr>
        </p:nvSpPr>
        <p:spPr>
          <a:xfrm>
            <a:off x="0" y="0"/>
            <a:ext cx="9144000" cy="10122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sz="3200"/>
              <a:t>During All Aspects of Research</a:t>
            </a:r>
            <a:endParaRPr sz="3200"/>
          </a:p>
        </p:txBody>
      </p:sp>
      <p:sp>
        <p:nvSpPr>
          <p:cNvPr id="126" name="Google Shape;126;p20"/>
          <p:cNvSpPr txBox="1"/>
          <p:nvPr/>
        </p:nvSpPr>
        <p:spPr>
          <a:xfrm>
            <a:off x="2890325" y="4662625"/>
            <a:ext cx="6294900" cy="4002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en">
                <a:latin typeface="Open Sans"/>
                <a:ea typeface="Open Sans"/>
                <a:cs typeface="Open Sans"/>
                <a:sym typeface="Open Sans"/>
              </a:rPr>
              <a:t>(Young Jr, 2008)</a:t>
            </a:r>
            <a:r>
              <a:rPr lang="en" baseline="30000">
                <a:latin typeface="Open Sans"/>
                <a:ea typeface="Open Sans"/>
                <a:cs typeface="Open Sans"/>
                <a:sym typeface="Open Sans"/>
              </a:rPr>
              <a:t>1 </a:t>
            </a:r>
            <a:endParaRPr baseline="30000">
              <a:latin typeface="Open Sans"/>
              <a:ea typeface="Open Sans"/>
              <a:cs typeface="Open Sans"/>
              <a:sym typeface="Open Sans"/>
            </a:endParaRPr>
          </a:p>
        </p:txBody>
      </p:sp>
      <p:sp>
        <p:nvSpPr>
          <p:cNvPr id="127" name="Google Shape;127;p20"/>
          <p:cNvSpPr txBox="1">
            <a:spLocks noGrp="1"/>
          </p:cNvSpPr>
          <p:nvPr>
            <p:ph type="title"/>
          </p:nvPr>
        </p:nvSpPr>
        <p:spPr>
          <a:xfrm>
            <a:off x="0" y="585000"/>
            <a:ext cx="9144000" cy="1012200"/>
          </a:xfrm>
          <a:prstGeom prst="rect">
            <a:avLst/>
          </a:prstGeom>
        </p:spPr>
        <p:txBody>
          <a:bodyPr spcFirstLastPara="1" wrap="square" lIns="91425" tIns="91425" rIns="91425" bIns="91425" anchor="ctr" anchorCtr="0">
            <a:noAutofit/>
          </a:bodyPr>
          <a:lstStyle/>
          <a:p>
            <a:pPr marL="0" lvl="0" indent="0" algn="l" rtl="0">
              <a:lnSpc>
                <a:spcPct val="115000"/>
              </a:lnSpc>
              <a:spcBef>
                <a:spcPts val="0"/>
              </a:spcBef>
              <a:spcAft>
                <a:spcPts val="1200"/>
              </a:spcAft>
              <a:buNone/>
            </a:pPr>
            <a:r>
              <a:rPr lang="en" sz="2200">
                <a:solidFill>
                  <a:schemeClr val="dk2"/>
                </a:solidFill>
              </a:rPr>
              <a:t>Principle 3: Situate your White Audience and Participants in Social and Historical Contexts</a:t>
            </a:r>
            <a:endParaRPr sz="2200">
              <a:solidFill>
                <a:schemeClr val="dk2"/>
              </a:solidFill>
            </a:endParaRPr>
          </a:p>
        </p:txBody>
      </p:sp>
      <p:sp>
        <p:nvSpPr>
          <p:cNvPr id="128" name="Google Shape;128;p20"/>
          <p:cNvSpPr txBox="1">
            <a:spLocks noGrp="1"/>
          </p:cNvSpPr>
          <p:nvPr>
            <p:ph type="body" idx="1"/>
          </p:nvPr>
        </p:nvSpPr>
        <p:spPr>
          <a:xfrm>
            <a:off x="374350" y="1389601"/>
            <a:ext cx="8395200" cy="21057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White flight of the 1990s resulted in White people having…</a:t>
            </a:r>
            <a:endParaRPr/>
          </a:p>
          <a:p>
            <a:pPr marL="457200" lvl="0" indent="-342900" algn="l" rtl="0">
              <a:spcBef>
                <a:spcPts val="1200"/>
              </a:spcBef>
              <a:spcAft>
                <a:spcPts val="0"/>
              </a:spcAft>
              <a:buSzPts val="1800"/>
              <a:buChar char="●"/>
            </a:pPr>
            <a:r>
              <a:rPr lang="en"/>
              <a:t>Decreased cross-race interactions</a:t>
            </a:r>
            <a:r>
              <a:rPr lang="en" baseline="30000"/>
              <a:t>1</a:t>
            </a:r>
            <a:endParaRPr/>
          </a:p>
          <a:p>
            <a:pPr marL="457200" lvl="0" indent="-342900" algn="l" rtl="0">
              <a:spcBef>
                <a:spcPts val="0"/>
              </a:spcBef>
              <a:spcAft>
                <a:spcPts val="0"/>
              </a:spcAft>
              <a:buSzPts val="1800"/>
              <a:buChar char="●"/>
            </a:pPr>
            <a:r>
              <a:rPr lang="en"/>
              <a:t>Indirect knowledge of racial others</a:t>
            </a:r>
            <a:r>
              <a:rPr lang="en" baseline="30000"/>
              <a:t>1</a:t>
            </a:r>
            <a:endParaRPr/>
          </a:p>
          <a:p>
            <a:pPr marL="457200" lvl="0" indent="-342900" algn="l" rtl="0">
              <a:spcBef>
                <a:spcPts val="0"/>
              </a:spcBef>
              <a:spcAft>
                <a:spcPts val="0"/>
              </a:spcAft>
              <a:buSzPts val="1800"/>
              <a:buChar char="●"/>
            </a:pPr>
            <a:r>
              <a:rPr lang="en"/>
              <a:t>To rely on and use racial stereotypes</a:t>
            </a:r>
            <a:r>
              <a:rPr lang="en" baseline="30000"/>
              <a:t>1</a:t>
            </a:r>
            <a:endParaRPr baseline="30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1"/>
          <p:cNvSpPr txBox="1"/>
          <p:nvPr/>
        </p:nvSpPr>
        <p:spPr>
          <a:xfrm>
            <a:off x="2890325" y="4662625"/>
            <a:ext cx="6294900" cy="4002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en">
                <a:latin typeface="Open Sans"/>
                <a:ea typeface="Open Sans"/>
                <a:cs typeface="Open Sans"/>
                <a:sym typeface="Open Sans"/>
              </a:rPr>
              <a:t>(Parker et al., 2018; Frey, 2020)</a:t>
            </a:r>
            <a:endParaRPr baseline="30000">
              <a:latin typeface="Open Sans"/>
              <a:ea typeface="Open Sans"/>
              <a:cs typeface="Open Sans"/>
              <a:sym typeface="Open Sans"/>
            </a:endParaRPr>
          </a:p>
        </p:txBody>
      </p:sp>
      <p:sp>
        <p:nvSpPr>
          <p:cNvPr id="134" name="Google Shape;134;p21"/>
          <p:cNvSpPr txBox="1">
            <a:spLocks noGrp="1"/>
          </p:cNvSpPr>
          <p:nvPr>
            <p:ph type="title"/>
          </p:nvPr>
        </p:nvSpPr>
        <p:spPr>
          <a:xfrm>
            <a:off x="0" y="-109175"/>
            <a:ext cx="9144000" cy="831600"/>
          </a:xfrm>
          <a:prstGeom prst="rect">
            <a:avLst/>
          </a:prstGeom>
        </p:spPr>
        <p:txBody>
          <a:bodyPr spcFirstLastPara="1" wrap="square" lIns="91425" tIns="91425" rIns="91425" bIns="91425" anchor="ctr" anchorCtr="0">
            <a:normAutofit/>
          </a:bodyPr>
          <a:lstStyle/>
          <a:p>
            <a:pPr marL="0" lvl="0" indent="0" algn="l" rtl="0">
              <a:spcBef>
                <a:spcPts val="0"/>
              </a:spcBef>
              <a:spcAft>
                <a:spcPts val="0"/>
              </a:spcAft>
              <a:buNone/>
            </a:pPr>
            <a:r>
              <a:rPr lang="en" sz="2200"/>
              <a:t>During All Aspects of Research</a:t>
            </a:r>
            <a:endParaRPr sz="2200"/>
          </a:p>
        </p:txBody>
      </p:sp>
      <p:sp>
        <p:nvSpPr>
          <p:cNvPr id="135" name="Google Shape;135;p21"/>
          <p:cNvSpPr txBox="1">
            <a:spLocks noGrp="1"/>
          </p:cNvSpPr>
          <p:nvPr>
            <p:ph type="title"/>
          </p:nvPr>
        </p:nvSpPr>
        <p:spPr>
          <a:xfrm>
            <a:off x="0" y="418125"/>
            <a:ext cx="9144000" cy="770100"/>
          </a:xfrm>
          <a:prstGeom prst="rect">
            <a:avLst/>
          </a:prstGeom>
        </p:spPr>
        <p:txBody>
          <a:bodyPr spcFirstLastPara="1" wrap="square" lIns="91425" tIns="91425" rIns="91425" bIns="91425" anchor="ctr" anchorCtr="0">
            <a:noAutofit/>
          </a:bodyPr>
          <a:lstStyle/>
          <a:p>
            <a:pPr marL="0" lvl="0" indent="0" algn="l" rtl="0">
              <a:lnSpc>
                <a:spcPct val="115000"/>
              </a:lnSpc>
              <a:spcBef>
                <a:spcPts val="0"/>
              </a:spcBef>
              <a:spcAft>
                <a:spcPts val="1200"/>
              </a:spcAft>
              <a:buNone/>
            </a:pPr>
            <a:r>
              <a:rPr lang="en" sz="2200">
                <a:solidFill>
                  <a:schemeClr val="dk2"/>
                </a:solidFill>
              </a:rPr>
              <a:t>Principle 3: Situate your White Audience and Participants in Social and Historical Contexts</a:t>
            </a:r>
            <a:endParaRPr sz="2200">
              <a:solidFill>
                <a:schemeClr val="dk2"/>
              </a:solidFill>
            </a:endParaRPr>
          </a:p>
        </p:txBody>
      </p:sp>
      <p:pic>
        <p:nvPicPr>
          <p:cNvPr id="136" name="Google Shape;136;p21" title="Chart"/>
          <p:cNvPicPr preferRelativeResize="0"/>
          <p:nvPr/>
        </p:nvPicPr>
        <p:blipFill>
          <a:blip r:embed="rId3">
            <a:alphaModFix/>
          </a:blip>
          <a:stretch>
            <a:fillRect/>
          </a:stretch>
        </p:blipFill>
        <p:spPr>
          <a:xfrm>
            <a:off x="1100" y="1254075"/>
            <a:ext cx="4641801" cy="2870175"/>
          </a:xfrm>
          <a:prstGeom prst="rect">
            <a:avLst/>
          </a:prstGeom>
          <a:noFill/>
          <a:ln>
            <a:noFill/>
          </a:ln>
        </p:spPr>
      </p:pic>
      <p:pic>
        <p:nvPicPr>
          <p:cNvPr id="137" name="Google Shape;137;p21" title="Chart"/>
          <p:cNvPicPr preferRelativeResize="0"/>
          <p:nvPr/>
        </p:nvPicPr>
        <p:blipFill>
          <a:blip r:embed="rId4">
            <a:alphaModFix/>
          </a:blip>
          <a:stretch>
            <a:fillRect/>
          </a:stretch>
        </p:blipFill>
        <p:spPr>
          <a:xfrm>
            <a:off x="4584350" y="1254075"/>
            <a:ext cx="4559649" cy="2819383"/>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1"/>
        <p:cNvGrpSpPr/>
        <p:nvPr/>
      </p:nvGrpSpPr>
      <p:grpSpPr>
        <a:xfrm>
          <a:off x="0" y="0"/>
          <a:ext cx="0" cy="0"/>
          <a:chOff x="0" y="0"/>
          <a:chExt cx="0" cy="0"/>
        </a:xfrm>
      </p:grpSpPr>
      <p:sp>
        <p:nvSpPr>
          <p:cNvPr id="142" name="Google Shape;142;p22"/>
          <p:cNvSpPr txBox="1">
            <a:spLocks noGrp="1"/>
          </p:cNvSpPr>
          <p:nvPr>
            <p:ph type="title"/>
          </p:nvPr>
        </p:nvSpPr>
        <p:spPr>
          <a:xfrm>
            <a:off x="0" y="8125"/>
            <a:ext cx="9144000" cy="10122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r>
              <a:rPr lang="en" sz="3200"/>
              <a:t>During All Aspects of Research</a:t>
            </a:r>
            <a:endParaRPr sz="3200"/>
          </a:p>
        </p:txBody>
      </p:sp>
      <p:sp>
        <p:nvSpPr>
          <p:cNvPr id="143" name="Google Shape;143;p22"/>
          <p:cNvSpPr txBox="1"/>
          <p:nvPr/>
        </p:nvSpPr>
        <p:spPr>
          <a:xfrm>
            <a:off x="3747175" y="4662625"/>
            <a:ext cx="5438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baseline="30000">
              <a:latin typeface="Open Sans"/>
              <a:ea typeface="Open Sans"/>
              <a:cs typeface="Open Sans"/>
              <a:sym typeface="Open Sans"/>
            </a:endParaRPr>
          </a:p>
        </p:txBody>
      </p:sp>
      <p:sp>
        <p:nvSpPr>
          <p:cNvPr id="144" name="Google Shape;144;p22"/>
          <p:cNvSpPr txBox="1">
            <a:spLocks noGrp="1"/>
          </p:cNvSpPr>
          <p:nvPr>
            <p:ph type="title"/>
          </p:nvPr>
        </p:nvSpPr>
        <p:spPr>
          <a:xfrm>
            <a:off x="0" y="585000"/>
            <a:ext cx="9144000" cy="1012200"/>
          </a:xfrm>
          <a:prstGeom prst="rect">
            <a:avLst/>
          </a:prstGeom>
        </p:spPr>
        <p:txBody>
          <a:bodyPr spcFirstLastPara="1" wrap="square" lIns="91425" tIns="91425" rIns="91425" bIns="91425" anchor="ctr" anchorCtr="0">
            <a:noAutofit/>
          </a:bodyPr>
          <a:lstStyle/>
          <a:p>
            <a:pPr marL="0" lvl="0" indent="0" algn="ctr" rtl="0">
              <a:lnSpc>
                <a:spcPct val="115000"/>
              </a:lnSpc>
              <a:spcBef>
                <a:spcPts val="0"/>
              </a:spcBef>
              <a:spcAft>
                <a:spcPts val="1200"/>
              </a:spcAft>
              <a:buNone/>
            </a:pPr>
            <a:r>
              <a:rPr lang="en" sz="2200">
                <a:solidFill>
                  <a:schemeClr val="dk2"/>
                </a:solidFill>
              </a:rPr>
              <a:t>Principle 4: Researcher Positionality Effects Research</a:t>
            </a:r>
            <a:endParaRPr sz="2200">
              <a:solidFill>
                <a:schemeClr val="dk2"/>
              </a:solidFill>
            </a:endParaRPr>
          </a:p>
        </p:txBody>
      </p:sp>
      <p:sp>
        <p:nvSpPr>
          <p:cNvPr id="145" name="Google Shape;145;p22"/>
          <p:cNvSpPr txBox="1">
            <a:spLocks noGrp="1"/>
          </p:cNvSpPr>
          <p:nvPr>
            <p:ph type="body" idx="1"/>
          </p:nvPr>
        </p:nvSpPr>
        <p:spPr>
          <a:xfrm>
            <a:off x="374350" y="1389600"/>
            <a:ext cx="8395200" cy="1878900"/>
          </a:xfrm>
          <a:prstGeom prst="rect">
            <a:avLst/>
          </a:prstGeom>
        </p:spPr>
        <p:txBody>
          <a:bodyPr spcFirstLastPara="1" wrap="square" lIns="91425" tIns="91425" rIns="91425" bIns="91425" anchor="t" anchorCtr="0">
            <a:normAutofit/>
          </a:bodyPr>
          <a:lstStyle/>
          <a:p>
            <a:pPr marL="457200" lvl="0" indent="-342900" algn="l" rtl="0">
              <a:spcBef>
                <a:spcPts val="0"/>
              </a:spcBef>
              <a:spcAft>
                <a:spcPts val="0"/>
              </a:spcAft>
              <a:buSzPts val="1800"/>
              <a:buChar char="●"/>
            </a:pPr>
            <a:r>
              <a:rPr lang="en"/>
              <a:t>Need to recognize our positionality and how it affects our research </a:t>
            </a:r>
            <a:endParaRPr/>
          </a:p>
          <a:p>
            <a:pPr marL="457200" lvl="0" indent="-342900" algn="l" rtl="0">
              <a:spcBef>
                <a:spcPts val="0"/>
              </a:spcBef>
              <a:spcAft>
                <a:spcPts val="0"/>
              </a:spcAft>
              <a:buSzPts val="1800"/>
              <a:buChar char="●"/>
            </a:pPr>
            <a:r>
              <a:rPr lang="en"/>
              <a:t>There is a lack of recognized researcher positionality which can promote color-blind racism</a:t>
            </a:r>
            <a:r>
              <a:rPr lang="en" baseline="30000"/>
              <a:t>1</a:t>
            </a:r>
            <a:r>
              <a:rPr lang="en"/>
              <a:t> </a:t>
            </a:r>
            <a:endParaRPr/>
          </a:p>
          <a:p>
            <a:pPr marL="457200" lvl="0" indent="-342900" algn="l" rtl="0">
              <a:spcBef>
                <a:spcPts val="0"/>
              </a:spcBef>
              <a:spcAft>
                <a:spcPts val="0"/>
              </a:spcAft>
              <a:buSzPts val="1800"/>
              <a:buChar char="●"/>
            </a:pPr>
            <a:r>
              <a:rPr lang="en"/>
              <a:t>Reflect on where you come from and your experiences</a:t>
            </a:r>
            <a:endParaRPr/>
          </a:p>
        </p:txBody>
      </p:sp>
      <p:sp>
        <p:nvSpPr>
          <p:cNvPr id="146" name="Google Shape;146;p22"/>
          <p:cNvSpPr txBox="1"/>
          <p:nvPr/>
        </p:nvSpPr>
        <p:spPr>
          <a:xfrm>
            <a:off x="41225" y="4662625"/>
            <a:ext cx="9144000" cy="615600"/>
          </a:xfrm>
          <a:prstGeom prst="rect">
            <a:avLst/>
          </a:prstGeom>
          <a:noFill/>
          <a:ln>
            <a:noFill/>
          </a:ln>
        </p:spPr>
        <p:txBody>
          <a:bodyPr spcFirstLastPara="1" wrap="square" lIns="91425" tIns="91425" rIns="91425" bIns="91425" anchor="t" anchorCtr="0">
            <a:spAutoFit/>
          </a:bodyPr>
          <a:lstStyle/>
          <a:p>
            <a:pPr marL="0" lvl="0" indent="0" algn="r" rtl="0">
              <a:spcBef>
                <a:spcPts val="0"/>
              </a:spcBef>
              <a:spcAft>
                <a:spcPts val="0"/>
              </a:spcAft>
              <a:buNone/>
            </a:pPr>
            <a:r>
              <a:rPr lang="en">
                <a:latin typeface="Open Sans"/>
                <a:ea typeface="Open Sans"/>
                <a:cs typeface="Open Sans"/>
                <a:sym typeface="Open Sans"/>
              </a:rPr>
              <a:t>(Goar, 2008)</a:t>
            </a:r>
            <a:r>
              <a:rPr lang="en" baseline="30000">
                <a:latin typeface="Open Sans"/>
                <a:ea typeface="Open Sans"/>
                <a:cs typeface="Open Sans"/>
                <a:sym typeface="Open Sans"/>
              </a:rPr>
              <a:t>1 </a:t>
            </a:r>
            <a:endParaRPr baseline="30000">
              <a:latin typeface="Open Sans"/>
              <a:ea typeface="Open Sans"/>
              <a:cs typeface="Open Sans"/>
              <a:sym typeface="Open Sans"/>
            </a:endParaRPr>
          </a:p>
          <a:p>
            <a:pPr marL="0" lvl="0" indent="0" algn="r" rtl="0">
              <a:spcBef>
                <a:spcPts val="0"/>
              </a:spcBef>
              <a:spcAft>
                <a:spcPts val="0"/>
              </a:spcAft>
              <a:buNone/>
            </a:pPr>
            <a:endParaRPr baseline="30000">
              <a:latin typeface="Open Sans"/>
              <a:ea typeface="Open Sans"/>
              <a:cs typeface="Open Sans"/>
              <a:sym typeface="Open Sans"/>
            </a:endParaRPr>
          </a:p>
        </p:txBody>
      </p:sp>
    </p:spTree>
  </p:cSld>
  <p:clrMapOvr>
    <a:masterClrMapping/>
  </p:clrMapOvr>
</p:sld>
</file>

<file path=ppt/theme/theme1.xml><?xml version="1.0" encoding="utf-8"?>
<a:theme xmlns:a="http://schemas.openxmlformats.org/drawingml/2006/main" name="Tropic">
  <a:themeElements>
    <a:clrScheme name="Tropic">
      <a:dk1>
        <a:srgbClr val="A1E8D9"/>
      </a:dk1>
      <a:lt1>
        <a:srgbClr val="FFFFFF"/>
      </a:lt1>
      <a:dk2>
        <a:srgbClr val="695D46"/>
      </a:dk2>
      <a:lt2>
        <a:srgbClr val="B3A77D"/>
      </a:lt2>
      <a:accent1>
        <a:srgbClr val="EF6C00"/>
      </a:accent1>
      <a:accent2>
        <a:srgbClr val="CE93D8"/>
      </a:accent2>
      <a:accent3>
        <a:srgbClr val="4DB6AC"/>
      </a:accent3>
      <a:accent4>
        <a:srgbClr val="FF9800"/>
      </a:accent4>
      <a:accent5>
        <a:srgbClr val="009668"/>
      </a:accent5>
      <a:accent6>
        <a:srgbClr val="EEFF41"/>
      </a:accent6>
      <a:hlink>
        <a:srgbClr val="009668"/>
      </a:hlink>
      <a:folHlink>
        <a:srgbClr val="0096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4238</Words>
  <Application>Microsoft Macintosh PowerPoint</Application>
  <PresentationFormat>On-screen Show (16:9)</PresentationFormat>
  <Paragraphs>297</Paragraphs>
  <Slides>21</Slides>
  <Notes>21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PT Sans Narrow</vt:lpstr>
      <vt:lpstr>Arial</vt:lpstr>
      <vt:lpstr>Open Sans</vt:lpstr>
      <vt:lpstr>Tropic</vt:lpstr>
      <vt:lpstr>Avoiding the Pitfalls and Blind Spots of the White Research Lens</vt:lpstr>
      <vt:lpstr>My White  Bubble Birth-8th grade</vt:lpstr>
      <vt:lpstr>My White  Bubble Birth-8th grade</vt:lpstr>
      <vt:lpstr>I got to thinking…</vt:lpstr>
      <vt:lpstr>Principle 1: Race is a Social Construct and Thus Messy</vt:lpstr>
      <vt:lpstr>During All Aspects of Research</vt:lpstr>
      <vt:lpstr>During All Aspects of Research</vt:lpstr>
      <vt:lpstr>During All Aspects of Research</vt:lpstr>
      <vt:lpstr>During All Aspects of Research</vt:lpstr>
      <vt:lpstr>During All Aspects of Research</vt:lpstr>
      <vt:lpstr>When Developing and Executing your Research Project</vt:lpstr>
      <vt:lpstr>When Developing and Executing your Research Project</vt:lpstr>
      <vt:lpstr>When Developing and Executing your Research Project</vt:lpstr>
      <vt:lpstr>When Writing and Presenting your Research</vt:lpstr>
      <vt:lpstr>When Writing and Presenting your Research</vt:lpstr>
      <vt:lpstr>In Conclusion…</vt:lpstr>
      <vt:lpstr>We must reflect.</vt:lpstr>
      <vt:lpstr>References</vt:lpstr>
      <vt:lpstr>References</vt:lpstr>
      <vt:lpstr>References</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Avoiding the Pitfalls and Blind Spots of the White Research Lens</dc:title>
  <cp:lastModifiedBy>Harter, Jessica</cp:lastModifiedBy>
  <cp:revision>1</cp:revision>
  <dcterms:modified xsi:type="dcterms:W3CDTF">2024-04-10T14:21:25Z</dcterms:modified>
</cp:coreProperties>
</file>