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373" r:id="rId2"/>
    <p:sldId id="381" r:id="rId3"/>
    <p:sldId id="382" r:id="rId4"/>
    <p:sldId id="402" r:id="rId5"/>
    <p:sldId id="403" r:id="rId6"/>
    <p:sldId id="400" r:id="rId7"/>
    <p:sldId id="404" r:id="rId8"/>
    <p:sldId id="399" r:id="rId9"/>
    <p:sldId id="384" r:id="rId10"/>
    <p:sldId id="398" r:id="rId11"/>
    <p:sldId id="406" r:id="rId12"/>
    <p:sldId id="407" r:id="rId13"/>
    <p:sldId id="278" r:id="rId14"/>
    <p:sldId id="415" r:id="rId15"/>
    <p:sldId id="405" r:id="rId16"/>
    <p:sldId id="408" r:id="rId17"/>
    <p:sldId id="409" r:id="rId18"/>
    <p:sldId id="394" r:id="rId19"/>
    <p:sldId id="416" r:id="rId20"/>
    <p:sldId id="410" r:id="rId21"/>
    <p:sldId id="412" r:id="rId22"/>
    <p:sldId id="413" r:id="rId23"/>
    <p:sldId id="417" r:id="rId24"/>
    <p:sldId id="386" r:id="rId25"/>
    <p:sldId id="414" r:id="rId26"/>
    <p:sldId id="290" r:id="rId2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F6FB"/>
    <a:srgbClr val="111C1C"/>
    <a:srgbClr val="E2FDFE"/>
    <a:srgbClr val="FAF8F8"/>
    <a:srgbClr val="EFE7E5"/>
    <a:srgbClr val="F0D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p:cViewPr>
        <p:scale>
          <a:sx n="66" d="100"/>
          <a:sy n="66" d="100"/>
        </p:scale>
        <p:origin x="1088" y="220"/>
      </p:cViewPr>
      <p:guideLst>
        <p:guide orient="horz" pos="2160"/>
        <p:guide pos="2880"/>
      </p:guideLst>
    </p:cSldViewPr>
  </p:slideViewPr>
  <p:notesTextViewPr>
    <p:cViewPr>
      <p:scale>
        <a:sx n="3" d="2"/>
        <a:sy n="3" d="2"/>
      </p:scale>
      <p:origin x="0" y="0"/>
    </p:cViewPr>
  </p:notesTextViewPr>
  <p:notesViewPr>
    <p:cSldViewPr>
      <p:cViewPr varScale="1">
        <p:scale>
          <a:sx n="56" d="100"/>
          <a:sy n="56" d="100"/>
        </p:scale>
        <p:origin x="240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9DB3B4-37CF-49D8-BDD8-EDFA986C23FB}" type="datetimeFigureOut">
              <a:rPr lang="es-MX" smtClean="0"/>
              <a:t>11/04/2024</a:t>
            </a:fld>
            <a:endParaRPr lang="es-MX"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3A63FC-ABA9-4F66-9905-39B3420993E0}" type="slidenum">
              <a:rPr lang="es-MX" smtClean="0"/>
              <a:t>‹Nº›</a:t>
            </a:fld>
            <a:endParaRPr lang="es-MX" dirty="0"/>
          </a:p>
        </p:txBody>
      </p:sp>
    </p:spTree>
    <p:extLst>
      <p:ext uri="{BB962C8B-B14F-4D97-AF65-F5344CB8AC3E}">
        <p14:creationId xmlns:p14="http://schemas.microsoft.com/office/powerpoint/2010/main" val="2560872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7401E9-14E6-48E9-B9A6-07AD0929AF6A}" type="datetimeFigureOut">
              <a:rPr lang="es-MX" smtClean="0"/>
              <a:t>11/04/2024</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19EF07-DF0F-4DBA-B125-EACBC8D4613F}" type="slidenum">
              <a:rPr lang="es-MX" smtClean="0"/>
              <a:t>‹Nº›</a:t>
            </a:fld>
            <a:endParaRPr lang="es-MX" dirty="0"/>
          </a:p>
        </p:txBody>
      </p:sp>
    </p:spTree>
    <p:extLst>
      <p:ext uri="{BB962C8B-B14F-4D97-AF65-F5344CB8AC3E}">
        <p14:creationId xmlns:p14="http://schemas.microsoft.com/office/powerpoint/2010/main" val="268150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Konrad Lorenz</a:t>
            </a:r>
            <a:endParaRPr lang="es-MX" dirty="0"/>
          </a:p>
        </p:txBody>
      </p:sp>
      <p:sp>
        <p:nvSpPr>
          <p:cNvPr id="4" name="3 Marcador de número de diapositiva"/>
          <p:cNvSpPr>
            <a:spLocks noGrp="1"/>
          </p:cNvSpPr>
          <p:nvPr>
            <p:ph type="sldNum" sz="quarter" idx="10"/>
          </p:nvPr>
        </p:nvSpPr>
        <p:spPr/>
        <p:txBody>
          <a:bodyPr/>
          <a:lstStyle/>
          <a:p>
            <a:fld id="{FB19EF07-DF0F-4DBA-B125-EACBC8D4613F}" type="slidenum">
              <a:rPr lang="es-MX" smtClean="0"/>
              <a:t>3</a:t>
            </a:fld>
            <a:endParaRPr lang="es-MX" dirty="0"/>
          </a:p>
        </p:txBody>
      </p:sp>
    </p:spTree>
    <p:extLst>
      <p:ext uri="{BB962C8B-B14F-4D97-AF65-F5344CB8AC3E}">
        <p14:creationId xmlns:p14="http://schemas.microsoft.com/office/powerpoint/2010/main" val="380791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21570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07231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55294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626508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90"/>
          <a:stretch/>
        </p:blipFill>
        <p:spPr>
          <a:xfrm>
            <a:off x="0" y="-27384"/>
            <a:ext cx="8758890" cy="6885384"/>
          </a:xfrm>
          <a:prstGeom prst="rect">
            <a:avLst/>
          </a:prstGeom>
        </p:spPr>
      </p:pic>
      <p:sp>
        <p:nvSpPr>
          <p:cNvPr id="2" name="1 Título"/>
          <p:cNvSpPr>
            <a:spLocks noGrp="1"/>
          </p:cNvSpPr>
          <p:nvPr>
            <p:ph type="ctrTitle"/>
          </p:nvPr>
        </p:nvSpPr>
        <p:spPr>
          <a:xfrm>
            <a:off x="0" y="2130425"/>
            <a:ext cx="8458200" cy="1470025"/>
          </a:xfrm>
          <a:solidFill>
            <a:schemeClr val="bg1">
              <a:alpha val="33000"/>
            </a:schemeClr>
          </a:solidFill>
        </p:spPr>
        <p:txBody>
          <a:bodyPr/>
          <a:lstStyle>
            <a:lvl1pPr>
              <a:defRPr/>
            </a:lvl1pPr>
          </a:lstStyle>
          <a:p>
            <a:endParaRPr lang="es-MX" dirty="0"/>
          </a:p>
        </p:txBody>
      </p:sp>
      <p:sp>
        <p:nvSpPr>
          <p:cNvPr id="3" name="2 Subtítulo"/>
          <p:cNvSpPr>
            <a:spLocks noGrp="1"/>
          </p:cNvSpPr>
          <p:nvPr>
            <p:ph type="subTitle" idx="1"/>
          </p:nvPr>
        </p:nvSpPr>
        <p:spPr>
          <a:xfrm>
            <a:off x="-1" y="3886200"/>
            <a:ext cx="8410391" cy="1752600"/>
          </a:xfrm>
          <a:solidFill>
            <a:schemeClr val="tx1">
              <a:alpha val="37000"/>
            </a:schemeClr>
          </a:solidFill>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MX" dirty="0"/>
          </a:p>
        </p:txBody>
      </p:sp>
      <p:sp>
        <p:nvSpPr>
          <p:cNvPr id="10" name="6 Rectángulo"/>
          <p:cNvSpPr/>
          <p:nvPr userDrawn="1"/>
        </p:nvSpPr>
        <p:spPr>
          <a:xfrm>
            <a:off x="8410391" y="0"/>
            <a:ext cx="755576" cy="6858000"/>
          </a:xfrm>
          <a:prstGeom prst="rect">
            <a:avLst/>
          </a:prstGeom>
          <a:gradFill>
            <a:gsLst>
              <a:gs pos="100000">
                <a:schemeClr val="bg1"/>
              </a:gs>
              <a:gs pos="44000">
                <a:schemeClr val="tx1"/>
              </a:gs>
              <a:gs pos="61000">
                <a:srgbClr val="111C1C"/>
              </a:gs>
              <a:gs pos="80000">
                <a:schemeClr val="accent1">
                  <a:tint val="44500"/>
                  <a:satMod val="160000"/>
                </a:schemeClr>
              </a:gs>
              <a:gs pos="9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5" name="Imagen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0470" y="70244"/>
            <a:ext cx="675417" cy="648072"/>
          </a:xfrm>
          <a:prstGeom prst="rect">
            <a:avLst/>
          </a:prstGeom>
        </p:spPr>
      </p:pic>
      <p:pic>
        <p:nvPicPr>
          <p:cNvPr id="6" name="Imagen 5"/>
          <p:cNvPicPr>
            <a:picLocks noChangeAspect="1"/>
          </p:cNvPicPr>
          <p:nvPr userDrawn="1"/>
        </p:nvPicPr>
        <p:blipFill rotWithShape="1">
          <a:blip r:embed="rId4" cstate="print">
            <a:biLevel thresh="25000"/>
            <a:extLst>
              <a:ext uri="{28A0092B-C50C-407E-A947-70E740481C1C}">
                <a14:useLocalDpi xmlns:a14="http://schemas.microsoft.com/office/drawing/2010/main" val="0"/>
              </a:ext>
            </a:extLst>
          </a:blip>
          <a:srcRect/>
          <a:stretch/>
        </p:blipFill>
        <p:spPr>
          <a:xfrm>
            <a:off x="8460162" y="1405168"/>
            <a:ext cx="695378" cy="287883"/>
          </a:xfrm>
          <a:prstGeom prst="rect">
            <a:avLst/>
          </a:prstGeom>
        </p:spPr>
      </p:pic>
      <p:pic>
        <p:nvPicPr>
          <p:cNvPr id="7" name="Imagen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89381" y="788560"/>
            <a:ext cx="567676" cy="567676"/>
          </a:xfrm>
          <a:prstGeom prst="rect">
            <a:avLst/>
          </a:prstGeom>
        </p:spPr>
      </p:pic>
      <p:pic>
        <p:nvPicPr>
          <p:cNvPr id="1026" name="Picture 2" descr="https://quantmarineecolab.github.io/images/QMEL_Lab_logo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474324" y="1827080"/>
            <a:ext cx="627707" cy="72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3847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E61484B-D79E-4309-AA96-9F0B0032593B}" type="datetime1">
              <a:rPr lang="es-MX" smtClean="0"/>
              <a:t>11/04/2024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193374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8B45678-2497-4159-A3A0-E3F73CAC37CE}" type="datetime1">
              <a:rPr lang="es-MX" smtClean="0"/>
              <a:t>11/04/2024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370598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445" y="26988"/>
            <a:ext cx="9144000" cy="1066130"/>
          </a:xfrm>
          <a:gradFill flip="none" rotWithShape="1">
            <a:gsLst>
              <a:gs pos="0">
                <a:schemeClr val="accent1">
                  <a:lumMod val="5000"/>
                  <a:lumOff val="95000"/>
                </a:schemeClr>
              </a:gs>
              <a:gs pos="78000">
                <a:schemeClr val="tx1"/>
              </a:gs>
              <a:gs pos="9000">
                <a:srgbClr val="00B0F0"/>
              </a:gs>
              <a:gs pos="37000">
                <a:schemeClr val="accent1">
                  <a:lumMod val="50000"/>
                </a:schemeClr>
              </a:gs>
              <a:gs pos="59000">
                <a:schemeClr val="tx2">
                  <a:lumMod val="50000"/>
                </a:schemeClr>
              </a:gs>
            </a:gsLst>
            <a:lin ang="10800000" scaled="1"/>
            <a:tileRect/>
          </a:gradFill>
        </p:spPr>
        <p:txBody>
          <a:bodyPr/>
          <a:lstStyle>
            <a:lvl1pPr>
              <a:defRPr sz="3600">
                <a:solidFill>
                  <a:schemeClr val="bg1"/>
                </a:solidFill>
              </a:defRPr>
            </a:lvl1pPr>
          </a:lstStyle>
          <a:p>
            <a:r>
              <a:rPr lang="es-ES" dirty="0" smtClean="0"/>
              <a:t>Haga clic para modificar el estilo de título del patrón</a:t>
            </a:r>
            <a:endParaRPr lang="es-MX" dirty="0"/>
          </a:p>
        </p:txBody>
      </p:sp>
      <p:sp>
        <p:nvSpPr>
          <p:cNvPr id="3" name="2 Marcador de contenido"/>
          <p:cNvSpPr>
            <a:spLocks noGrp="1"/>
          </p:cNvSpPr>
          <p:nvPr>
            <p:ph idx="1"/>
          </p:nvPr>
        </p:nvSpPr>
        <p:spPr>
          <a:xfrm>
            <a:off x="1187624" y="1538435"/>
            <a:ext cx="7139136" cy="4353347"/>
          </a:xfrm>
        </p:spPr>
        <p:txBody>
          <a:bodyPr/>
          <a:lstStyle>
            <a:lvl1pPr marL="177800" indent="-177800">
              <a:defRPr/>
            </a:lvl1pPr>
            <a:lvl3pPr marL="1077913" indent="-163513">
              <a:defRPr/>
            </a:lvl3pPr>
          </a:lstStyle>
          <a:p>
            <a:pPr lvl="0"/>
            <a:r>
              <a:rPr lang="es-MX" noProof="0" dirty="0" smtClean="0"/>
              <a:t>Haga clic para modificar el estilo de texto del patrón</a:t>
            </a:r>
          </a:p>
          <a:p>
            <a:pPr lvl="1"/>
            <a:r>
              <a:rPr lang="es-MX" noProof="0" dirty="0" smtClean="0"/>
              <a:t>Segundo nivel</a:t>
            </a:r>
          </a:p>
          <a:p>
            <a:pPr lvl="2"/>
            <a:r>
              <a:rPr lang="es-MX" noProof="0" dirty="0" smtClean="0"/>
              <a:t>Tercer nivel</a:t>
            </a:r>
          </a:p>
          <a:p>
            <a:pPr lvl="3"/>
            <a:r>
              <a:rPr lang="es-MX" noProof="0" dirty="0" smtClean="0"/>
              <a:t>Cuarto nivel</a:t>
            </a:r>
          </a:p>
          <a:p>
            <a:pPr lvl="4"/>
            <a:r>
              <a:rPr lang="es-MX" noProof="0" dirty="0" smtClean="0"/>
              <a:t>Quinto nivel</a:t>
            </a:r>
            <a:endParaRPr lang="es-MX" noProof="0" dirty="0"/>
          </a:p>
        </p:txBody>
      </p:sp>
      <p:sp>
        <p:nvSpPr>
          <p:cNvPr id="4" name="3 Marcador de fecha"/>
          <p:cNvSpPr>
            <a:spLocks noGrp="1"/>
          </p:cNvSpPr>
          <p:nvPr>
            <p:ph type="dt" sz="half" idx="10"/>
          </p:nvPr>
        </p:nvSpPr>
        <p:spPr>
          <a:xfrm>
            <a:off x="6516216" y="6371381"/>
            <a:ext cx="2133600" cy="365125"/>
          </a:xfrm>
        </p:spPr>
        <p:txBody>
          <a:bodyPr/>
          <a:lstStyle/>
          <a:p>
            <a:fld id="{B4554F9E-D964-4054-9668-4D26022CC56D}" type="datetime1">
              <a:rPr lang="es-MX" smtClean="0"/>
              <a:t>11/04/2024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11" name="10 Elipse"/>
          <p:cNvSpPr/>
          <p:nvPr userDrawn="1"/>
        </p:nvSpPr>
        <p:spPr>
          <a:xfrm>
            <a:off x="0" y="657715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0" name="Imagen 1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6511" y="6594358"/>
            <a:ext cx="260905" cy="263641"/>
          </a:xfrm>
          <a:prstGeom prst="rect">
            <a:avLst/>
          </a:prstGeom>
        </p:spPr>
      </p:pic>
      <p:sp>
        <p:nvSpPr>
          <p:cNvPr id="6" name="5 Marcador de número de diapositiva"/>
          <p:cNvSpPr>
            <a:spLocks noGrp="1"/>
          </p:cNvSpPr>
          <p:nvPr>
            <p:ph type="sldNum" sz="quarter" idx="12"/>
          </p:nvPr>
        </p:nvSpPr>
        <p:spPr>
          <a:xfrm>
            <a:off x="-183196" y="6622876"/>
            <a:ext cx="457829" cy="262508"/>
          </a:xfrm>
          <a:prstGeom prst="ellipse">
            <a:avLst/>
          </a:prstGeom>
          <a:noFill/>
          <a:ln>
            <a:noFill/>
          </a:ln>
        </p:spPr>
        <p:txBody>
          <a:bodyPr/>
          <a:lstStyle>
            <a:lvl1pPr algn="ctr">
              <a:defRPr sz="500">
                <a:solidFill>
                  <a:schemeClr val="bg1"/>
                </a:solidFill>
              </a:defRPr>
            </a:lvl1pPr>
          </a:lstStyle>
          <a:p>
            <a:fld id="{4372E315-BCFF-443C-ACC4-C17BA958A6B9}" type="slidenum">
              <a:rPr lang="es-MX" smtClean="0"/>
              <a:pPr/>
              <a:t>‹Nº›</a:t>
            </a:fld>
            <a:endParaRPr lang="es-MX" dirty="0"/>
          </a:p>
        </p:txBody>
      </p:sp>
      <p:pic>
        <p:nvPicPr>
          <p:cNvPr id="22" name="Imagen 2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5307225">
            <a:off x="-19673" y="6525472"/>
            <a:ext cx="227227" cy="120570"/>
          </a:xfrm>
          <a:prstGeom prst="rect">
            <a:avLst/>
          </a:prstGeom>
        </p:spPr>
      </p:pic>
    </p:spTree>
    <p:extLst>
      <p:ext uri="{BB962C8B-B14F-4D97-AF65-F5344CB8AC3E}">
        <p14:creationId xmlns:p14="http://schemas.microsoft.com/office/powerpoint/2010/main" val="36307781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F4F68FF-93F6-40CD-9DE3-5B5E362480FF}" type="datetime1">
              <a:rPr lang="es-MX" smtClean="0"/>
              <a:t>11/04/2024</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320988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065EE87-AC6A-4957-9604-293BC89F97E6}" type="datetime1">
              <a:rPr lang="es-MX" smtClean="0"/>
              <a:t>11/04/2024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137472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9904C34B-DEF4-4B41-AAF2-E268CEDBC177}" type="datetime1">
              <a:rPr lang="es-MX" smtClean="0"/>
              <a:t>11/04/2024</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16674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C4A55060-BB36-491C-A5FA-18866FF69B9D}" type="datetime1">
              <a:rPr lang="es-MX" smtClean="0"/>
              <a:t>11/04/2024</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20536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C310BD1-A86F-412C-AD16-3BB1D57C0FCE}" type="datetime1">
              <a:rPr lang="es-MX" smtClean="0"/>
              <a:t>11/04/2024</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a:xfrm>
            <a:off x="6876256" y="6381328"/>
            <a:ext cx="2133600" cy="365125"/>
          </a:xfrm>
        </p:spPr>
        <p:txBody>
          <a:bodyPr/>
          <a:lstStyle>
            <a:lvl1pPr>
              <a:defRPr sz="1800">
                <a:solidFill>
                  <a:schemeClr val="bg1"/>
                </a:solidFill>
              </a:defRPr>
            </a:lvl1pPr>
          </a:lstStyle>
          <a:p>
            <a:fld id="{4372E315-BCFF-443C-ACC4-C17BA958A6B9}" type="slidenum">
              <a:rPr lang="es-MX" smtClean="0"/>
              <a:pPr/>
              <a:t>‹Nº›</a:t>
            </a:fld>
            <a:endParaRPr lang="es-MX" dirty="0"/>
          </a:p>
        </p:txBody>
      </p:sp>
    </p:spTree>
    <p:extLst>
      <p:ext uri="{BB962C8B-B14F-4D97-AF65-F5344CB8AC3E}">
        <p14:creationId xmlns:p14="http://schemas.microsoft.com/office/powerpoint/2010/main" val="30995532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137F807-0D88-4C01-8D03-3D8631262141}" type="datetime1">
              <a:rPr lang="es-MX" smtClean="0"/>
              <a:t>11/04/2024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305219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4CD74ED-EA7A-492E-901C-9FF9F82E7EE0}" type="datetime1">
              <a:rPr lang="es-MX" smtClean="0"/>
              <a:t>11/04/2024</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372E315-BCFF-443C-ACC4-C17BA958A6B9}" type="slidenum">
              <a:rPr lang="es-MX" smtClean="0"/>
              <a:t>‹Nº›</a:t>
            </a:fld>
            <a:endParaRPr lang="es-MX" dirty="0"/>
          </a:p>
        </p:txBody>
      </p:sp>
    </p:spTree>
    <p:extLst>
      <p:ext uri="{BB962C8B-B14F-4D97-AF65-F5344CB8AC3E}">
        <p14:creationId xmlns:p14="http://schemas.microsoft.com/office/powerpoint/2010/main" val="71463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7A57F-62F5-4E71-9DDD-4D2B2B561793}" type="datetime1">
              <a:rPr lang="es-MX" smtClean="0"/>
              <a:t>11/04/2024</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2E315-BCFF-443C-ACC4-C17BA958A6B9}" type="slidenum">
              <a:rPr lang="es-MX" smtClean="0"/>
              <a:t>‹Nº›</a:t>
            </a:fld>
            <a:endParaRPr lang="es-MX" dirty="0"/>
          </a:p>
        </p:txBody>
      </p:sp>
    </p:spTree>
    <p:extLst>
      <p:ext uri="{BB962C8B-B14F-4D97-AF65-F5344CB8AC3E}">
        <p14:creationId xmlns:p14="http://schemas.microsoft.com/office/powerpoint/2010/main" val="303565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4432" y="3573016"/>
            <a:ext cx="8460432" cy="1080120"/>
          </a:xfrm>
          <a:prstGeom prst="rect">
            <a:avLst/>
          </a:prstGeom>
          <a:solidFill>
            <a:schemeClr val="tx1">
              <a:alpha val="62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effectLst>
                  <a:outerShdw blurRad="38100" dist="38100" dir="2700000" algn="tl">
                    <a:srgbClr val="000000">
                      <a:alpha val="43137"/>
                    </a:srgbClr>
                  </a:outerShdw>
                </a:effectLst>
              </a:rPr>
              <a:t>Chapter 1:</a:t>
            </a:r>
          </a:p>
          <a:p>
            <a:r>
              <a:rPr lang="en-US" sz="2000" b="1" dirty="0">
                <a:solidFill>
                  <a:schemeClr val="bg1"/>
                </a:solidFill>
                <a:effectLst>
                  <a:outerShdw blurRad="38100" dist="38100" dir="2700000" algn="tl">
                    <a:srgbClr val="000000">
                      <a:alpha val="43137"/>
                    </a:srgbClr>
                  </a:outerShdw>
                </a:effectLst>
              </a:rPr>
              <a:t>Modeling of a large pelagic fish population in Cocos Island, Costa Rica</a:t>
            </a:r>
            <a:endParaRPr lang="en-US" sz="2000" b="1" dirty="0" smtClean="0">
              <a:solidFill>
                <a:schemeClr val="bg1"/>
              </a:solidFill>
              <a:effectLst>
                <a:outerShdw blurRad="38100" dist="38100" dir="2700000" algn="tl">
                  <a:srgbClr val="000000">
                    <a:alpha val="43137"/>
                  </a:srgbClr>
                </a:outerShdw>
              </a:effectLst>
            </a:endParaRPr>
          </a:p>
          <a:p>
            <a:r>
              <a:rPr lang="en-US" sz="1800" b="1" dirty="0" smtClean="0">
                <a:solidFill>
                  <a:schemeClr val="bg1"/>
                </a:solidFill>
                <a:effectLst>
                  <a:outerShdw blurRad="38100" dist="38100" dir="2700000" algn="tl">
                    <a:srgbClr val="000000">
                      <a:alpha val="43137"/>
                    </a:srgbClr>
                  </a:outerShdw>
                </a:effectLst>
              </a:rPr>
              <a:t>Presented by MSc. </a:t>
            </a:r>
            <a:r>
              <a:rPr lang="es-MX" sz="1800" b="1" dirty="0">
                <a:solidFill>
                  <a:schemeClr val="bg1"/>
                </a:solidFill>
                <a:effectLst>
                  <a:outerShdw blurRad="38100" dist="38100" dir="2700000" algn="tl">
                    <a:srgbClr val="000000">
                      <a:alpha val="43137"/>
                    </a:srgbClr>
                  </a:outerShdw>
                </a:effectLst>
              </a:rPr>
              <a:t>Miguel de Jesús </a:t>
            </a:r>
            <a:r>
              <a:rPr lang="es-MX" sz="1800" b="1" dirty="0" smtClean="0">
                <a:solidFill>
                  <a:schemeClr val="bg1"/>
                </a:solidFill>
                <a:effectLst>
                  <a:outerShdw blurRad="38100" dist="38100" dir="2700000" algn="tl">
                    <a:srgbClr val="000000">
                      <a:alpha val="43137"/>
                    </a:srgbClr>
                  </a:outerShdw>
                </a:effectLst>
              </a:rPr>
              <a:t>Gómez-García</a:t>
            </a:r>
            <a:endParaRPr lang="es-MX" sz="2400" b="1" dirty="0">
              <a:solidFill>
                <a:schemeClr val="bg1"/>
              </a:solidFill>
              <a:effectLst>
                <a:outerShdw blurRad="38100" dist="38100" dir="2700000" algn="tl">
                  <a:srgbClr val="000000">
                    <a:alpha val="43137"/>
                  </a:srgbClr>
                </a:outerShdw>
              </a:effectLst>
            </a:endParaRPr>
          </a:p>
        </p:txBody>
      </p:sp>
      <p:sp>
        <p:nvSpPr>
          <p:cNvPr id="11" name="2 Subtítulo"/>
          <p:cNvSpPr txBox="1">
            <a:spLocks/>
          </p:cNvSpPr>
          <p:nvPr/>
        </p:nvSpPr>
        <p:spPr>
          <a:xfrm>
            <a:off x="0" y="1556792"/>
            <a:ext cx="8406000" cy="2016224"/>
          </a:xfrm>
          <a:prstGeom prst="rect">
            <a:avLst/>
          </a:prstGeom>
          <a:solidFill>
            <a:schemeClr val="bg1">
              <a:alpha val="49000"/>
            </a:scheme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chemeClr val="tx1"/>
                </a:solidFill>
              </a:rPr>
              <a:t>A proposal for modeling elasmobranch populations</a:t>
            </a:r>
            <a:endParaRPr lang="en-US" dirty="0">
              <a:solidFill>
                <a:schemeClr val="tx1"/>
              </a:solidFill>
            </a:endParaRPr>
          </a:p>
          <a:p>
            <a:r>
              <a:rPr lang="es-MX" sz="2400" b="1" dirty="0" smtClean="0">
                <a:solidFill>
                  <a:schemeClr val="tx1"/>
                </a:solidFill>
              </a:rPr>
              <a:t>PhD in Marine </a:t>
            </a:r>
            <a:r>
              <a:rPr lang="en-US" sz="2400" b="1" dirty="0" smtClean="0">
                <a:solidFill>
                  <a:schemeClr val="tx1"/>
                </a:solidFill>
              </a:rPr>
              <a:t>Biology</a:t>
            </a:r>
          </a:p>
          <a:p>
            <a:r>
              <a:rPr lang="en-US" sz="2400" b="1" dirty="0" smtClean="0">
                <a:solidFill>
                  <a:schemeClr val="tx1"/>
                </a:solidFill>
              </a:rPr>
              <a:t>Graduate Research Conference Presentation</a:t>
            </a:r>
          </a:p>
          <a:p>
            <a:endParaRPr lang="es-MX" sz="1600" b="1" dirty="0">
              <a:solidFill>
                <a:sysClr val="windowText" lastClr="000000"/>
              </a:solidFill>
              <a:effectLst>
                <a:outerShdw blurRad="38100" dist="38100" dir="2700000" algn="tl">
                  <a:srgbClr val="000000">
                    <a:alpha val="43137"/>
                  </a:srgbClr>
                </a:outerShdw>
              </a:effectLst>
              <a:latin typeface="Tw Cen MT" pitchFamily="34" charset="0"/>
            </a:endParaRPr>
          </a:p>
        </p:txBody>
      </p:sp>
      <p:sp>
        <p:nvSpPr>
          <p:cNvPr id="5" name="2 Subtítulo"/>
          <p:cNvSpPr txBox="1">
            <a:spLocks/>
          </p:cNvSpPr>
          <p:nvPr/>
        </p:nvSpPr>
        <p:spPr>
          <a:xfrm>
            <a:off x="5574658" y="6209928"/>
            <a:ext cx="2870602" cy="648072"/>
          </a:xfrm>
          <a:prstGeom prst="rect">
            <a:avLst/>
          </a:prstGeom>
          <a:solidFill>
            <a:schemeClr val="bg1">
              <a:alpha val="49000"/>
            </a:scheme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MX" sz="1600" b="1" dirty="0" smtClean="0">
                <a:solidFill>
                  <a:sysClr val="windowText" lastClr="000000"/>
                </a:solidFill>
                <a:effectLst>
                  <a:outerShdw blurRad="38100" dist="38100" dir="2700000" algn="tl">
                    <a:srgbClr val="000000">
                      <a:alpha val="43137"/>
                    </a:srgbClr>
                  </a:outerShdw>
                </a:effectLst>
                <a:latin typeface="Tw Cen MT" pitchFamily="34" charset="0"/>
              </a:rPr>
              <a:t>Gomez-Garcia, M. de J., Furey, N., Moll, </a:t>
            </a:r>
            <a:r>
              <a:rPr lang="es-MX" sz="1600" b="1" dirty="0">
                <a:solidFill>
                  <a:sysClr val="windowText" lastClr="000000"/>
                </a:solidFill>
                <a:effectLst>
                  <a:outerShdw blurRad="38100" dist="38100" dir="2700000" algn="tl">
                    <a:srgbClr val="000000">
                      <a:alpha val="43137"/>
                    </a:srgbClr>
                  </a:outerShdw>
                </a:effectLst>
                <a:latin typeface="Tw Cen MT" pitchFamily="34" charset="0"/>
              </a:rPr>
              <a:t>R., White, E.R</a:t>
            </a:r>
            <a:r>
              <a:rPr lang="es-MX" sz="1600" b="1" dirty="0" smtClean="0">
                <a:solidFill>
                  <a:sysClr val="windowText" lastClr="000000"/>
                </a:solidFill>
                <a:effectLst>
                  <a:outerShdw blurRad="38100" dist="38100" dir="2700000" algn="tl">
                    <a:srgbClr val="000000">
                      <a:alpha val="43137"/>
                    </a:srgbClr>
                  </a:outerShdw>
                </a:effectLst>
                <a:latin typeface="Tw Cen MT" pitchFamily="34" charset="0"/>
              </a:rPr>
              <a:t>.</a:t>
            </a:r>
            <a:endParaRPr lang="es-MX" sz="1600" b="1" dirty="0">
              <a:solidFill>
                <a:sysClr val="windowText" lastClr="000000"/>
              </a:solidFill>
              <a:effectLst>
                <a:outerShdw blurRad="38100" dist="38100" dir="2700000" algn="tl">
                  <a:srgbClr val="000000">
                    <a:alpha val="43137"/>
                  </a:srgbClr>
                </a:outerShdw>
              </a:effectLst>
              <a:latin typeface="Tw Cen MT" pitchFamily="34" charset="0"/>
            </a:endParaRPr>
          </a:p>
        </p:txBody>
      </p:sp>
    </p:spTree>
    <p:extLst>
      <p:ext uri="{BB962C8B-B14F-4D97-AF65-F5344CB8AC3E}">
        <p14:creationId xmlns:p14="http://schemas.microsoft.com/office/powerpoint/2010/main" val="2099812165"/>
      </p:ext>
    </p:extLst>
  </p:cSld>
  <p:clrMapOvr>
    <a:masterClrMapping/>
  </p:clrMapOvr>
  <mc:AlternateContent xmlns:mc="http://schemas.openxmlformats.org/markup-compatibility/2006" xmlns:p14="http://schemas.microsoft.com/office/powerpoint/2010/main">
    <mc:Choice Requires="p14">
      <p:transition spd="slow" p14:dur="2000" advTm="7980"/>
    </mc:Choice>
    <mc:Fallback xmlns="">
      <p:transition spd="slow" advTm="798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artpal.com/327491/247-23-7-4-8-32-23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92" y="764704"/>
            <a:ext cx="9119926"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6446" y="-31822"/>
            <a:ext cx="9150445" cy="796526"/>
          </a:xfrm>
        </p:spPr>
        <p:txBody>
          <a:bodyPr>
            <a:normAutofit/>
          </a:bodyPr>
          <a:lstStyle/>
          <a:p>
            <a:pPr algn="l"/>
            <a:r>
              <a:rPr lang="en-US" sz="3200" dirty="0" smtClean="0"/>
              <a:t>Chapters</a:t>
            </a:r>
            <a:endParaRPr lang="en-US" sz="3200" dirty="0"/>
          </a:p>
        </p:txBody>
      </p:sp>
      <p:sp>
        <p:nvSpPr>
          <p:cNvPr id="2" name="1 Marcador de número de diapositiva"/>
          <p:cNvSpPr>
            <a:spLocks noGrp="1"/>
          </p:cNvSpPr>
          <p:nvPr>
            <p:ph type="sldNum" sz="quarter" idx="12"/>
          </p:nvPr>
        </p:nvSpPr>
        <p:spPr/>
        <p:txBody>
          <a:bodyPr/>
          <a:lstStyle/>
          <a:p>
            <a:fld id="{000DB125-4BDB-4CF0-B98D-286D538141CB}" type="slidenum">
              <a:rPr lang="es-MX" smtClean="0"/>
              <a:pPr/>
              <a:t>10</a:t>
            </a:fld>
            <a:endParaRPr lang="es-MX" dirty="0"/>
          </a:p>
        </p:txBody>
      </p:sp>
      <p:sp>
        <p:nvSpPr>
          <p:cNvPr id="8" name="4 Marcador de contenido"/>
          <p:cNvSpPr txBox="1">
            <a:spLocks/>
          </p:cNvSpPr>
          <p:nvPr/>
        </p:nvSpPr>
        <p:spPr>
          <a:xfrm>
            <a:off x="0" y="4869160"/>
            <a:ext cx="9113480" cy="1440159"/>
          </a:xfrm>
          <a:prstGeom prst="rect">
            <a:avLst/>
          </a:prstGeom>
          <a:solidFill>
            <a:srgbClr val="181717">
              <a:alpha val="85000"/>
            </a:srgbClr>
          </a:solidFill>
        </p:spPr>
        <p:txBody>
          <a:bodyPr vert="horz" lIns="91424" tIns="45712" rIns="91424" bIns="45712"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a:solidFill>
                  <a:schemeClr val="bg1"/>
                </a:solidFill>
              </a:rPr>
              <a:t>Chapters, organized from the most general to the most </a:t>
            </a:r>
            <a:r>
              <a:rPr lang="en-US" sz="2400" dirty="0" smtClean="0">
                <a:solidFill>
                  <a:schemeClr val="bg1"/>
                </a:solidFill>
              </a:rPr>
              <a:t>particular ecological study cases, will explore advantages, applications, and challenges for these methods </a:t>
            </a:r>
            <a:endParaRPr lang="en-US" sz="2400" dirty="0">
              <a:solidFill>
                <a:schemeClr val="bg1"/>
              </a:solidFill>
            </a:endParaRPr>
          </a:p>
        </p:txBody>
      </p:sp>
      <p:cxnSp>
        <p:nvCxnSpPr>
          <p:cNvPr id="12" name="22 Conector recto"/>
          <p:cNvCxnSpPr/>
          <p:nvPr/>
        </p:nvCxnSpPr>
        <p:spPr>
          <a:xfrm flipV="1">
            <a:off x="-36513" y="4725019"/>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23 Conector recto"/>
          <p:cNvCxnSpPr/>
          <p:nvPr/>
        </p:nvCxnSpPr>
        <p:spPr>
          <a:xfrm>
            <a:off x="-36513" y="479715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92478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2876" y="4769768"/>
            <a:ext cx="9176876" cy="2088232"/>
          </a:xfrm>
          <a:prstGeom prst="rect">
            <a:avLst/>
          </a:prstGeom>
        </p:spPr>
      </p:pic>
      <p:sp>
        <p:nvSpPr>
          <p:cNvPr id="2" name="Título 1"/>
          <p:cNvSpPr>
            <a:spLocks noGrp="1"/>
          </p:cNvSpPr>
          <p:nvPr>
            <p:ph type="title"/>
          </p:nvPr>
        </p:nvSpPr>
        <p:spPr/>
        <p:txBody>
          <a:bodyPr/>
          <a:lstStyle/>
          <a:p>
            <a:r>
              <a:rPr lang="en-US" dirty="0" smtClean="0"/>
              <a:t>Elasmobranchs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11</a:t>
            </a:fld>
            <a:endParaRPr lang="es-MX" dirty="0"/>
          </a:p>
        </p:txBody>
      </p:sp>
      <p:pic>
        <p:nvPicPr>
          <p:cNvPr id="3074" name="Picture 2" descr="https://cites.org/sites/default/files/eng/prog/shark/images/cites_sharks_ung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93118"/>
            <a:ext cx="3650243" cy="3585388"/>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30506" y="4769768"/>
            <a:ext cx="2514274" cy="504056"/>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Ecosystem regulation</a:t>
            </a:r>
          </a:p>
          <a:p>
            <a:pPr marL="0" indent="0">
              <a:buFont typeface="Arial" pitchFamily="34" charset="0"/>
              <a:buNone/>
            </a:pPr>
            <a:endParaRPr lang="en-US" sz="2000" dirty="0" smtClean="0">
              <a:solidFill>
                <a:schemeClr val="bg1"/>
              </a:solidFill>
            </a:endParaRPr>
          </a:p>
        </p:txBody>
      </p:sp>
      <p:sp>
        <p:nvSpPr>
          <p:cNvPr id="8" name="Marcador de contenido 2"/>
          <p:cNvSpPr txBox="1">
            <a:spLocks/>
          </p:cNvSpPr>
          <p:nvPr/>
        </p:nvSpPr>
        <p:spPr>
          <a:xfrm>
            <a:off x="7622" y="1091081"/>
            <a:ext cx="3642621" cy="465711"/>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Diversity and conservation</a:t>
            </a:r>
          </a:p>
          <a:p>
            <a:pPr marL="0" indent="0">
              <a:buFont typeface="Arial" pitchFamily="34" charset="0"/>
              <a:buNone/>
            </a:pPr>
            <a:endParaRPr lang="en-US" sz="2000" dirty="0" smtClean="0">
              <a:solidFill>
                <a:schemeClr val="bg1"/>
              </a:solidFill>
            </a:endParaRPr>
          </a:p>
        </p:txBody>
      </p:sp>
      <p:pic>
        <p:nvPicPr>
          <p:cNvPr id="3076" name="Picture 4" descr="11 Best Places to Go Swimming With Sharks - Top Shark Diving Experiences in  20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07903" y="1091082"/>
            <a:ext cx="5429651" cy="3587424"/>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3707902" y="1091081"/>
            <a:ext cx="2514274" cy="504056"/>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Tourism </a:t>
            </a:r>
          </a:p>
        </p:txBody>
      </p:sp>
    </p:spTree>
    <p:extLst>
      <p:ext uri="{BB962C8B-B14F-4D97-AF65-F5344CB8AC3E}">
        <p14:creationId xmlns:p14="http://schemas.microsoft.com/office/powerpoint/2010/main" val="4276236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0.gstatic.com/images?q=tbn:ANd9GcQ709mhYD_sCtaYUDv-Wb2HXK4kphe-Tr3WTarF-DPdFxWKbdLvndsQ_3mtOssZ0_OsZt8&amp;usqp=CA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11" y="1268760"/>
            <a:ext cx="1971675" cy="23241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323" y="3501008"/>
            <a:ext cx="4750340" cy="3312368"/>
          </a:xfrm>
          <a:prstGeom prst="rect">
            <a:avLst/>
          </a:prstGeom>
        </p:spPr>
      </p:pic>
      <p:sp>
        <p:nvSpPr>
          <p:cNvPr id="2" name="Título 1"/>
          <p:cNvSpPr>
            <a:spLocks noGrp="1"/>
          </p:cNvSpPr>
          <p:nvPr>
            <p:ph type="title"/>
          </p:nvPr>
        </p:nvSpPr>
        <p:spPr/>
        <p:txBody>
          <a:bodyPr/>
          <a:lstStyle/>
          <a:p>
            <a:r>
              <a:rPr lang="en-US" dirty="0" smtClean="0"/>
              <a:t>Challenges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12</a:t>
            </a:fld>
            <a:endParaRPr lang="es-MX" dirty="0"/>
          </a:p>
        </p:txBody>
      </p:sp>
      <p:pic>
        <p:nvPicPr>
          <p:cNvPr id="4100" name="Picture 4" descr="https://encrypted-tbn0.gstatic.com/images?q=tbn:ANd9GcTnIMDXQ_BLkWawABNdWOjcM8pHMq8Jp8vJVexVyNkb10cKjcMvmq98pp0HvxcpDTxUmzI&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7" y="1230660"/>
            <a:ext cx="1740506" cy="2126332"/>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0" y="3009215"/>
            <a:ext cx="3576204" cy="465711"/>
          </a:xfrm>
          <a:prstGeom prst="rect">
            <a:avLst/>
          </a:prstGeom>
          <a:solidFill>
            <a:schemeClr val="tx1">
              <a:alpha val="78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Life history</a:t>
            </a:r>
          </a:p>
          <a:p>
            <a:pPr marL="0" indent="0">
              <a:buFont typeface="Arial" pitchFamily="34" charset="0"/>
              <a:buNone/>
            </a:pPr>
            <a:endParaRPr lang="en-US" sz="2000" dirty="0" smtClean="0">
              <a:solidFill>
                <a:schemeClr val="bg1"/>
              </a:solidFill>
            </a:endParaRPr>
          </a:p>
        </p:txBody>
      </p:sp>
      <p:sp>
        <p:nvSpPr>
          <p:cNvPr id="9" name="Marcador de contenido 2"/>
          <p:cNvSpPr txBox="1">
            <a:spLocks/>
          </p:cNvSpPr>
          <p:nvPr/>
        </p:nvSpPr>
        <p:spPr>
          <a:xfrm>
            <a:off x="-34323" y="3507432"/>
            <a:ext cx="4750340" cy="465711"/>
          </a:xfrm>
          <a:prstGeom prst="rect">
            <a:avLst/>
          </a:prstGeom>
          <a:solidFill>
            <a:schemeClr val="tx1">
              <a:alpha val="78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Distribution</a:t>
            </a:r>
          </a:p>
          <a:p>
            <a:pPr marL="0" indent="0">
              <a:buFont typeface="Arial" pitchFamily="34" charset="0"/>
              <a:buNone/>
            </a:pPr>
            <a:endParaRPr lang="en-US" sz="2000" dirty="0" smtClean="0">
              <a:solidFill>
                <a:schemeClr val="bg1"/>
              </a:solidFill>
            </a:endParaRPr>
          </a:p>
        </p:txBody>
      </p:sp>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35763" y="3507433"/>
            <a:ext cx="4372742" cy="3305944"/>
          </a:xfrm>
          <a:prstGeom prst="rect">
            <a:avLst/>
          </a:prstGeom>
        </p:spPr>
      </p:pic>
      <p:pic>
        <p:nvPicPr>
          <p:cNvPr id="4102" name="Picture 6" descr="https://media.cnn.com/api/v1/images/stellar/prod/190102205338-shark-fin-drying-1.jpg?q=w_3000,h_1968,x_0,y_0,c_fill/h_61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27915" y="1196751"/>
            <a:ext cx="5480589" cy="2294797"/>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contenido 2"/>
          <p:cNvSpPr txBox="1">
            <a:spLocks/>
          </p:cNvSpPr>
          <p:nvPr/>
        </p:nvSpPr>
        <p:spPr>
          <a:xfrm>
            <a:off x="3627914" y="1180866"/>
            <a:ext cx="5471131" cy="465711"/>
          </a:xfrm>
          <a:prstGeom prst="rect">
            <a:avLst/>
          </a:prstGeom>
          <a:solidFill>
            <a:schemeClr val="tx1">
              <a:alpha val="78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Overfishing</a:t>
            </a:r>
          </a:p>
          <a:p>
            <a:pPr marL="0" indent="0">
              <a:buFont typeface="Arial" pitchFamily="34" charset="0"/>
              <a:buNone/>
            </a:pPr>
            <a:endParaRPr lang="en-US" sz="2000" dirty="0" smtClean="0">
              <a:solidFill>
                <a:schemeClr val="bg1"/>
              </a:solidFill>
            </a:endParaRPr>
          </a:p>
        </p:txBody>
      </p:sp>
      <p:sp>
        <p:nvSpPr>
          <p:cNvPr id="13" name="Marcador de contenido 2"/>
          <p:cNvSpPr txBox="1">
            <a:spLocks/>
          </p:cNvSpPr>
          <p:nvPr/>
        </p:nvSpPr>
        <p:spPr>
          <a:xfrm>
            <a:off x="5539857" y="3501008"/>
            <a:ext cx="3576204" cy="465711"/>
          </a:xfrm>
          <a:prstGeom prst="rect">
            <a:avLst/>
          </a:prstGeom>
          <a:solidFill>
            <a:schemeClr val="tx1">
              <a:alpha val="78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Bycatch</a:t>
            </a:r>
          </a:p>
          <a:p>
            <a:pPr marL="0" indent="0">
              <a:buFont typeface="Arial" pitchFamily="34" charset="0"/>
              <a:buNone/>
            </a:pPr>
            <a:endParaRPr lang="en-US" sz="2000" dirty="0" smtClean="0">
              <a:solidFill>
                <a:schemeClr val="bg1"/>
              </a:solidFill>
            </a:endParaRPr>
          </a:p>
        </p:txBody>
      </p:sp>
    </p:spTree>
    <p:extLst>
      <p:ext uri="{BB962C8B-B14F-4D97-AF65-F5344CB8AC3E}">
        <p14:creationId xmlns:p14="http://schemas.microsoft.com/office/powerpoint/2010/main" val="1609045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washingtonpost.com/wp-apps/imrs.php?src=https://arc-anglerfish-washpost-prod-washpost.s3.amazonaws.com/public/PID5HHTHORSEWGVX3UCUYYKOO4_size-normalized.jpg&amp;high_res=true&amp;w=204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45204" y="4941168"/>
            <a:ext cx="4498364" cy="19161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rfect partner - combine a Galapagos cruise with Costa Rica - Ecoventu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250" y="895524"/>
            <a:ext cx="4486508" cy="5975496"/>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a:spLocks noGrp="1"/>
          </p:cNvSpPr>
          <p:nvPr>
            <p:ph type="title"/>
          </p:nvPr>
        </p:nvSpPr>
        <p:spPr>
          <a:xfrm>
            <a:off x="-6446" y="-27384"/>
            <a:ext cx="9150445" cy="733152"/>
          </a:xfrm>
        </p:spPr>
        <p:txBody>
          <a:bodyPr>
            <a:normAutofit/>
          </a:bodyPr>
          <a:lstStyle/>
          <a:p>
            <a:pPr algn="l"/>
            <a:r>
              <a:rPr lang="en-US" sz="3200" dirty="0" smtClean="0"/>
              <a:t>Chapter</a:t>
            </a:r>
            <a:r>
              <a:rPr lang="es-MX" sz="3200" dirty="0" smtClean="0"/>
              <a:t> </a:t>
            </a:r>
            <a:r>
              <a:rPr lang="en-US" sz="3200" dirty="0" smtClean="0"/>
              <a:t>one</a:t>
            </a:r>
            <a:r>
              <a:rPr lang="es-MX" sz="3200" dirty="0" smtClean="0"/>
              <a:t>: </a:t>
            </a:r>
            <a:r>
              <a:rPr lang="es-MX" sz="3200" dirty="0" err="1" smtClean="0"/>
              <a:t>Elasmobranch</a:t>
            </a:r>
            <a:r>
              <a:rPr lang="es-MX" sz="3200" dirty="0" smtClean="0"/>
              <a:t> Marine </a:t>
            </a:r>
            <a:r>
              <a:rPr lang="en-US" sz="3200" dirty="0" smtClean="0"/>
              <a:t>Ecosystem</a:t>
            </a:r>
            <a:endParaRPr lang="en-US" sz="3200" dirty="0"/>
          </a:p>
        </p:txBody>
      </p:sp>
      <p:sp>
        <p:nvSpPr>
          <p:cNvPr id="4" name="3 Marcador de número de diapositiva"/>
          <p:cNvSpPr>
            <a:spLocks noGrp="1"/>
          </p:cNvSpPr>
          <p:nvPr>
            <p:ph type="sldNum" sz="quarter" idx="12"/>
          </p:nvPr>
        </p:nvSpPr>
        <p:spPr/>
        <p:txBody>
          <a:bodyPr/>
          <a:lstStyle/>
          <a:p>
            <a:fld id="{000DB125-4BDB-4CF0-B98D-286D538141CB}" type="slidenum">
              <a:rPr lang="es-MX" smtClean="0"/>
              <a:pPr/>
              <a:t>13</a:t>
            </a:fld>
            <a:endParaRPr lang="es-MX" dirty="0"/>
          </a:p>
        </p:txBody>
      </p:sp>
      <p:cxnSp>
        <p:nvCxnSpPr>
          <p:cNvPr id="17" name="22 Conector recto"/>
          <p:cNvCxnSpPr/>
          <p:nvPr/>
        </p:nvCxnSpPr>
        <p:spPr>
          <a:xfrm flipV="1">
            <a:off x="-36513" y="777776"/>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23 Conector recto"/>
          <p:cNvCxnSpPr/>
          <p:nvPr/>
        </p:nvCxnSpPr>
        <p:spPr>
          <a:xfrm>
            <a:off x="-36513" y="83671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pic>
        <p:nvPicPr>
          <p:cNvPr id="2050" name="Picture 2" descr="https://www.researchgate.net/publication/350932759/figure/fig1/AS:11431281210345226@1702042004038/Map-showing-the-collecting-sites-around-Cocos-Island-Costa-Rica-Map-by-Beatriz-Naranj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909889"/>
            <a:ext cx="4033187" cy="3482776"/>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contenido 2"/>
          <p:cNvSpPr txBox="1">
            <a:spLocks/>
          </p:cNvSpPr>
          <p:nvPr/>
        </p:nvSpPr>
        <p:spPr>
          <a:xfrm>
            <a:off x="6228184" y="3631244"/>
            <a:ext cx="2293036" cy="504056"/>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Breedy et al., 2001</a:t>
            </a:r>
          </a:p>
          <a:p>
            <a:pPr marL="0" indent="0">
              <a:buFont typeface="Arial" pitchFamily="34" charset="0"/>
              <a:buNone/>
            </a:pPr>
            <a:endParaRPr lang="en-US" sz="2000" dirty="0" smtClean="0">
              <a:solidFill>
                <a:schemeClr val="bg1"/>
              </a:solidFill>
            </a:endParaRPr>
          </a:p>
        </p:txBody>
      </p:sp>
      <p:sp>
        <p:nvSpPr>
          <p:cNvPr id="22" name="Marcador de contenido 2"/>
          <p:cNvSpPr txBox="1">
            <a:spLocks/>
          </p:cNvSpPr>
          <p:nvPr/>
        </p:nvSpPr>
        <p:spPr>
          <a:xfrm>
            <a:off x="4645204" y="4465840"/>
            <a:ext cx="4504889" cy="763359"/>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Information from SCUBA surveys 7 </a:t>
            </a:r>
            <a:r>
              <a:rPr lang="en-US" sz="2000" dirty="0">
                <a:solidFill>
                  <a:schemeClr val="bg1"/>
                </a:solidFill>
              </a:rPr>
              <a:t>species of elasmobranchs</a:t>
            </a:r>
          </a:p>
          <a:p>
            <a:pPr marL="0" indent="0">
              <a:buFont typeface="Arial" pitchFamily="34" charset="0"/>
              <a:buNone/>
            </a:pPr>
            <a:endParaRPr lang="en-US" sz="2000" dirty="0" smtClean="0">
              <a:solidFill>
                <a:schemeClr val="bg1"/>
              </a:solidFill>
            </a:endParaRPr>
          </a:p>
        </p:txBody>
      </p:sp>
      <p:sp>
        <p:nvSpPr>
          <p:cNvPr id="23" name="Marcador de contenido 2"/>
          <p:cNvSpPr txBox="1">
            <a:spLocks/>
          </p:cNvSpPr>
          <p:nvPr/>
        </p:nvSpPr>
        <p:spPr>
          <a:xfrm>
            <a:off x="-12250" y="881160"/>
            <a:ext cx="4495410" cy="1209772"/>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Cocos Island, Costa Rica (500 km off)</a:t>
            </a:r>
          </a:p>
          <a:p>
            <a:pPr marL="0" indent="0">
              <a:buFont typeface="Arial" pitchFamily="34" charset="0"/>
              <a:buNone/>
            </a:pPr>
            <a:r>
              <a:rPr lang="en-US" sz="2000" dirty="0" smtClean="0">
                <a:solidFill>
                  <a:schemeClr val="bg1"/>
                </a:solidFill>
              </a:rPr>
              <a:t>World Heritage Site</a:t>
            </a:r>
          </a:p>
          <a:p>
            <a:pPr marL="0" indent="0">
              <a:buFont typeface="Arial" pitchFamily="34" charset="0"/>
              <a:buNone/>
            </a:pPr>
            <a:r>
              <a:rPr lang="en-US" sz="2000" dirty="0" smtClean="0">
                <a:solidFill>
                  <a:schemeClr val="bg1"/>
                </a:solidFill>
              </a:rPr>
              <a:t>Data from 1993-2019 </a:t>
            </a:r>
          </a:p>
          <a:p>
            <a:pPr marL="0" indent="0">
              <a:buFont typeface="Arial" pitchFamily="34" charset="0"/>
              <a:buNone/>
            </a:pPr>
            <a:endParaRPr lang="en-US" sz="2000" dirty="0" smtClean="0">
              <a:solidFill>
                <a:schemeClr val="bg1"/>
              </a:solidFill>
            </a:endParaRPr>
          </a:p>
        </p:txBody>
      </p:sp>
    </p:spTree>
    <p:extLst>
      <p:ext uri="{BB962C8B-B14F-4D97-AF65-F5344CB8AC3E}">
        <p14:creationId xmlns:p14="http://schemas.microsoft.com/office/powerpoint/2010/main" val="1743615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Chapter</a:t>
            </a:r>
            <a:r>
              <a:rPr lang="es-MX" dirty="0"/>
              <a:t> </a:t>
            </a:r>
            <a:r>
              <a:rPr lang="en-US" dirty="0"/>
              <a:t>one</a:t>
            </a:r>
            <a:r>
              <a:rPr lang="es-MX" dirty="0"/>
              <a:t>: </a:t>
            </a:r>
            <a:r>
              <a:rPr lang="es-MX" dirty="0" err="1"/>
              <a:t>Elasmobranch</a:t>
            </a:r>
            <a:r>
              <a:rPr lang="es-MX" dirty="0"/>
              <a:t> Marine </a:t>
            </a:r>
            <a:r>
              <a:rPr lang="en-US" dirty="0"/>
              <a:t>Ecosystem</a:t>
            </a:r>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14</a:t>
            </a:fld>
            <a:endParaRPr lang="es-MX" dirty="0"/>
          </a:p>
        </p:txBody>
      </p:sp>
      <p:pic>
        <p:nvPicPr>
          <p:cNvPr id="6146" name="Picture 2" descr="https://www.bluewaterdivetravel.com/sites/default/files/seahunter_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0861" y="1628801"/>
            <a:ext cx="6079451" cy="4052968"/>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915" y="1128125"/>
            <a:ext cx="9136640" cy="500675"/>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Data collected by the Undersea Hunter Group. Tourism, research and diving. </a:t>
            </a:r>
            <a:endParaRPr lang="en-US" sz="2000" dirty="0">
              <a:solidFill>
                <a:schemeClr val="bg1"/>
              </a:solidFill>
            </a:endParaRPr>
          </a:p>
          <a:p>
            <a:pPr marL="0" indent="0">
              <a:buFont typeface="Arial" pitchFamily="34" charset="0"/>
              <a:buNone/>
            </a:pPr>
            <a:endParaRPr lang="en-US" sz="2000" dirty="0" smtClean="0">
              <a:solidFill>
                <a:schemeClr val="bg1"/>
              </a:solidFill>
            </a:endParaRPr>
          </a:p>
        </p:txBody>
      </p:sp>
      <p:sp>
        <p:nvSpPr>
          <p:cNvPr id="7" name="Marcador de contenido 2"/>
          <p:cNvSpPr txBox="1">
            <a:spLocks/>
          </p:cNvSpPr>
          <p:nvPr/>
        </p:nvSpPr>
        <p:spPr>
          <a:xfrm>
            <a:off x="-6446" y="5681769"/>
            <a:ext cx="9150445" cy="500675"/>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chemeClr val="bg1"/>
                </a:solidFill>
              </a:rPr>
              <a:t>Conservation. Management. Forecast.  </a:t>
            </a:r>
            <a:endParaRPr lang="en-US" sz="2000" dirty="0">
              <a:solidFill>
                <a:schemeClr val="bg1"/>
              </a:solidFill>
            </a:endParaRPr>
          </a:p>
          <a:p>
            <a:pPr marL="0" indent="0">
              <a:buFont typeface="Arial" pitchFamily="34" charset="0"/>
              <a:buNone/>
            </a:pPr>
            <a:endParaRPr lang="en-US" sz="2000" dirty="0" smtClean="0">
              <a:solidFill>
                <a:schemeClr val="bg1"/>
              </a:solidFill>
            </a:endParaRPr>
          </a:p>
        </p:txBody>
      </p:sp>
    </p:spTree>
    <p:extLst>
      <p:ext uri="{BB962C8B-B14F-4D97-AF65-F5344CB8AC3E}">
        <p14:creationId xmlns:p14="http://schemas.microsoft.com/office/powerpoint/2010/main" val="208152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cos Island Marine Life - Photo Report - Frank Baen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
          <a:stretch/>
        </p:blipFill>
        <p:spPr bwMode="auto">
          <a:xfrm flipH="1">
            <a:off x="-32331" y="4293096"/>
            <a:ext cx="9101779"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a:spLocks noGrp="1"/>
          </p:cNvSpPr>
          <p:nvPr>
            <p:ph type="title"/>
          </p:nvPr>
        </p:nvSpPr>
        <p:spPr>
          <a:xfrm>
            <a:off x="-6446" y="-27384"/>
            <a:ext cx="9150445" cy="733152"/>
          </a:xfrm>
        </p:spPr>
        <p:txBody>
          <a:bodyPr>
            <a:normAutofit/>
          </a:bodyPr>
          <a:lstStyle/>
          <a:p>
            <a:pPr algn="l"/>
            <a:r>
              <a:rPr lang="en-US" sz="3200" dirty="0" smtClean="0"/>
              <a:t>Previous work</a:t>
            </a:r>
            <a:endParaRPr lang="en-US" sz="3200" dirty="0"/>
          </a:p>
        </p:txBody>
      </p:sp>
      <p:sp>
        <p:nvSpPr>
          <p:cNvPr id="4" name="3 Marcador de número de diapositiva"/>
          <p:cNvSpPr>
            <a:spLocks noGrp="1"/>
          </p:cNvSpPr>
          <p:nvPr>
            <p:ph type="sldNum" sz="quarter" idx="12"/>
          </p:nvPr>
        </p:nvSpPr>
        <p:spPr/>
        <p:txBody>
          <a:bodyPr/>
          <a:lstStyle/>
          <a:p>
            <a:fld id="{000DB125-4BDB-4CF0-B98D-286D538141CB}" type="slidenum">
              <a:rPr lang="es-MX" smtClean="0"/>
              <a:pPr/>
              <a:t>15</a:t>
            </a:fld>
            <a:endParaRPr lang="es-MX" dirty="0"/>
          </a:p>
        </p:txBody>
      </p:sp>
      <p:cxnSp>
        <p:nvCxnSpPr>
          <p:cNvPr id="17" name="22 Conector recto"/>
          <p:cNvCxnSpPr/>
          <p:nvPr/>
        </p:nvCxnSpPr>
        <p:spPr>
          <a:xfrm flipV="1">
            <a:off x="-36513" y="777776"/>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23 Conector recto"/>
          <p:cNvCxnSpPr/>
          <p:nvPr/>
        </p:nvCxnSpPr>
        <p:spPr>
          <a:xfrm>
            <a:off x="-36513" y="83671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245" y="927811"/>
            <a:ext cx="4457203" cy="3293278"/>
          </a:xfrm>
          <a:prstGeom prst="rect">
            <a:avLst/>
          </a:prstGeom>
        </p:spPr>
      </p:pic>
      <p:sp>
        <p:nvSpPr>
          <p:cNvPr id="21" name="Marcador de contenido 2"/>
          <p:cNvSpPr txBox="1">
            <a:spLocks/>
          </p:cNvSpPr>
          <p:nvPr/>
        </p:nvSpPr>
        <p:spPr>
          <a:xfrm>
            <a:off x="4617286" y="927810"/>
            <a:ext cx="4495410" cy="1925126"/>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White et al., 2015</a:t>
            </a:r>
          </a:p>
          <a:p>
            <a:pPr marL="0" indent="0">
              <a:buFont typeface="Arial" pitchFamily="34" charset="0"/>
              <a:buNone/>
            </a:pPr>
            <a:r>
              <a:rPr lang="en-US" sz="2000" dirty="0" smtClean="0">
                <a:solidFill>
                  <a:schemeClr val="bg1"/>
                </a:solidFill>
              </a:rPr>
              <a:t>González-Andrés et al., 2021</a:t>
            </a:r>
          </a:p>
          <a:p>
            <a:pPr marL="0" indent="0">
              <a:buFont typeface="Arial" pitchFamily="34" charset="0"/>
              <a:buNone/>
            </a:pPr>
            <a:r>
              <a:rPr lang="en-US" sz="2000" dirty="0" smtClean="0">
                <a:solidFill>
                  <a:schemeClr val="bg1"/>
                </a:solidFill>
              </a:rPr>
              <a:t>Saltzman et al. , 2023</a:t>
            </a:r>
          </a:p>
          <a:p>
            <a:pPr marL="0" indent="0">
              <a:buFont typeface="Arial" pitchFamily="34" charset="0"/>
              <a:buNone/>
            </a:pPr>
            <a:r>
              <a:rPr lang="en-US" sz="2000" dirty="0" smtClean="0">
                <a:solidFill>
                  <a:schemeClr val="bg1"/>
                </a:solidFill>
              </a:rPr>
              <a:t>GAMs and Mixed models to understand environmental preferences</a:t>
            </a:r>
            <a:endParaRPr lang="en-US" sz="2000" dirty="0">
              <a:solidFill>
                <a:schemeClr val="bg1"/>
              </a:solidFill>
            </a:endParaRPr>
          </a:p>
          <a:p>
            <a:pPr marL="0" indent="0">
              <a:buFont typeface="Arial" pitchFamily="34" charset="0"/>
              <a:buNone/>
            </a:pPr>
            <a:endParaRPr lang="en-US" sz="2000" dirty="0" smtClean="0">
              <a:solidFill>
                <a:schemeClr val="bg1"/>
              </a:solidFill>
            </a:endParaRPr>
          </a:p>
          <a:p>
            <a:pPr marL="0" indent="0">
              <a:buFont typeface="Arial" pitchFamily="34" charset="0"/>
              <a:buNone/>
            </a:pPr>
            <a:endParaRPr lang="en-US" sz="2000" dirty="0" smtClean="0">
              <a:solidFill>
                <a:schemeClr val="bg1"/>
              </a:solidFill>
            </a:endParaRPr>
          </a:p>
        </p:txBody>
      </p:sp>
      <p:pic>
        <p:nvPicPr>
          <p:cNvPr id="3" name="Picture 2" descr="https://i.natgeofe.com/n/e0ee4cf4-51cd-4b63-a78f-067703e1ab26/01-illegal-fishing-detected-GettyImages-899182684_16x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512" y="908720"/>
            <a:ext cx="4608512" cy="3312368"/>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contenido 2"/>
          <p:cNvSpPr txBox="1">
            <a:spLocks/>
          </p:cNvSpPr>
          <p:nvPr/>
        </p:nvSpPr>
        <p:spPr>
          <a:xfrm>
            <a:off x="-6446" y="897797"/>
            <a:ext cx="4495410" cy="1307067"/>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González-Andrés et al., 2020</a:t>
            </a:r>
          </a:p>
          <a:p>
            <a:pPr marL="0" indent="0">
              <a:buFont typeface="Arial" pitchFamily="34" charset="0"/>
              <a:buNone/>
            </a:pPr>
            <a:r>
              <a:rPr lang="en-US" sz="2000" dirty="0" smtClean="0">
                <a:solidFill>
                  <a:schemeClr val="bg1"/>
                </a:solidFill>
              </a:rPr>
              <a:t>Osgood et al. , 2021</a:t>
            </a:r>
          </a:p>
          <a:p>
            <a:pPr marL="0" indent="0">
              <a:buFont typeface="Arial" pitchFamily="34" charset="0"/>
              <a:buNone/>
            </a:pPr>
            <a:r>
              <a:rPr lang="en-US" sz="2000" dirty="0" smtClean="0">
                <a:solidFill>
                  <a:schemeClr val="bg1"/>
                </a:solidFill>
              </a:rPr>
              <a:t>Illegal fishing and extreme events</a:t>
            </a:r>
            <a:endParaRPr lang="en-US" sz="2000" dirty="0">
              <a:solidFill>
                <a:schemeClr val="bg1"/>
              </a:solidFill>
            </a:endParaRPr>
          </a:p>
          <a:p>
            <a:pPr marL="0" indent="0">
              <a:buFont typeface="Arial" pitchFamily="34" charset="0"/>
              <a:buNone/>
            </a:pPr>
            <a:endParaRPr lang="en-US" sz="2000" dirty="0" smtClean="0">
              <a:solidFill>
                <a:schemeClr val="bg1"/>
              </a:solidFill>
            </a:endParaRPr>
          </a:p>
          <a:p>
            <a:pPr marL="0" indent="0">
              <a:buFont typeface="Arial" pitchFamily="34" charset="0"/>
              <a:buNone/>
            </a:pPr>
            <a:endParaRPr lang="en-US" sz="2000" dirty="0" smtClean="0">
              <a:solidFill>
                <a:schemeClr val="bg1"/>
              </a:solidFill>
            </a:endParaRPr>
          </a:p>
        </p:txBody>
      </p:sp>
    </p:spTree>
    <p:extLst>
      <p:ext uri="{BB962C8B-B14F-4D97-AF65-F5344CB8AC3E}">
        <p14:creationId xmlns:p14="http://schemas.microsoft.com/office/powerpoint/2010/main" val="417664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446" y="-31822"/>
            <a:ext cx="9150445" cy="796526"/>
          </a:xfrm>
        </p:spPr>
        <p:txBody>
          <a:bodyPr>
            <a:normAutofit/>
          </a:bodyPr>
          <a:lstStyle/>
          <a:p>
            <a:pPr algn="l"/>
            <a:r>
              <a:rPr lang="en-US" sz="3200" dirty="0" smtClean="0"/>
              <a:t>Knowledge Gaps</a:t>
            </a:r>
            <a:endParaRPr lang="en-US" sz="3200" dirty="0"/>
          </a:p>
        </p:txBody>
      </p:sp>
      <p:sp>
        <p:nvSpPr>
          <p:cNvPr id="2" name="1 Marcador de número de diapositiva"/>
          <p:cNvSpPr>
            <a:spLocks noGrp="1"/>
          </p:cNvSpPr>
          <p:nvPr>
            <p:ph type="sldNum" sz="quarter" idx="12"/>
          </p:nvPr>
        </p:nvSpPr>
        <p:spPr/>
        <p:txBody>
          <a:bodyPr/>
          <a:lstStyle/>
          <a:p>
            <a:fld id="{000DB125-4BDB-4CF0-B98D-286D538141CB}" type="slidenum">
              <a:rPr lang="es-MX" smtClean="0"/>
              <a:pPr/>
              <a:t>16</a:t>
            </a:fld>
            <a:endParaRPr lang="es-MX" dirty="0"/>
          </a:p>
        </p:txBody>
      </p:sp>
      <p:sp>
        <p:nvSpPr>
          <p:cNvPr id="8" name="4 Marcador de contenido"/>
          <p:cNvSpPr txBox="1">
            <a:spLocks/>
          </p:cNvSpPr>
          <p:nvPr/>
        </p:nvSpPr>
        <p:spPr>
          <a:xfrm>
            <a:off x="0" y="4869160"/>
            <a:ext cx="9113480" cy="1681707"/>
          </a:xfrm>
          <a:prstGeom prst="rect">
            <a:avLst/>
          </a:prstGeom>
          <a:solidFill>
            <a:srgbClr val="181717">
              <a:alpha val="85000"/>
            </a:srgbClr>
          </a:solidFill>
        </p:spPr>
        <p:txBody>
          <a:bodyPr vert="horz" lIns="91424" tIns="45712" rIns="91424" bIns="45712"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smtClean="0">
                <a:solidFill>
                  <a:schemeClr val="bg1"/>
                </a:solidFill>
              </a:rPr>
              <a:t>Studies solely focused on environmental variables. Lack of understanding of demographic processes and the effect of life history. Effect of inter species interactions, differential response to environment and natural and fishing mortality</a:t>
            </a:r>
            <a:endParaRPr lang="en-US" sz="2400" dirty="0">
              <a:solidFill>
                <a:schemeClr val="bg1"/>
              </a:solidFill>
            </a:endParaRPr>
          </a:p>
        </p:txBody>
      </p:sp>
      <p:cxnSp>
        <p:nvCxnSpPr>
          <p:cNvPr id="12" name="22 Conector recto"/>
          <p:cNvCxnSpPr/>
          <p:nvPr/>
        </p:nvCxnSpPr>
        <p:spPr>
          <a:xfrm flipV="1">
            <a:off x="-36513" y="4725019"/>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23 Conector recto"/>
          <p:cNvCxnSpPr/>
          <p:nvPr/>
        </p:nvCxnSpPr>
        <p:spPr>
          <a:xfrm>
            <a:off x="-36513" y="479715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pic>
        <p:nvPicPr>
          <p:cNvPr id="6146" name="Picture 2" descr="https://underseahunter.com/wp-content/uploads/2022/04/Screen-Shot-2022-09-24-at-1.03.06-P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766" y="764704"/>
            <a:ext cx="9186577"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2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4 Marcador de contenido"/>
          <p:cNvSpPr txBox="1">
            <a:spLocks/>
          </p:cNvSpPr>
          <p:nvPr/>
        </p:nvSpPr>
        <p:spPr>
          <a:xfrm>
            <a:off x="0" y="5445224"/>
            <a:ext cx="9113480" cy="1412776"/>
          </a:xfrm>
          <a:prstGeom prst="rect">
            <a:avLst/>
          </a:prstGeom>
          <a:solidFill>
            <a:srgbClr val="181717">
              <a:alpha val="85000"/>
            </a:srgbClr>
          </a:solidFill>
        </p:spPr>
        <p:txBody>
          <a:bodyPr vert="horz" lIns="91424" tIns="45712" rIns="91424" bIns="45712"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smtClean="0">
                <a:solidFill>
                  <a:schemeClr val="bg1"/>
                </a:solidFill>
              </a:rPr>
              <a:t>Find variables and parameters important for abundance and richness. Evaluate effect on demographic and life history parameters. Test useful models for species abundance and trend prediction. </a:t>
            </a:r>
            <a:endParaRPr lang="en-US" sz="2400" dirty="0">
              <a:solidFill>
                <a:schemeClr val="bg1"/>
              </a:solidFill>
            </a:endParaRPr>
          </a:p>
        </p:txBody>
      </p:sp>
      <p:sp>
        <p:nvSpPr>
          <p:cNvPr id="4" name="Título 3"/>
          <p:cNvSpPr>
            <a:spLocks noGrp="1"/>
          </p:cNvSpPr>
          <p:nvPr>
            <p:ph type="title"/>
          </p:nvPr>
        </p:nvSpPr>
        <p:spPr>
          <a:xfrm>
            <a:off x="-6446" y="-31822"/>
            <a:ext cx="9150445" cy="796526"/>
          </a:xfrm>
        </p:spPr>
        <p:txBody>
          <a:bodyPr>
            <a:normAutofit/>
          </a:bodyPr>
          <a:lstStyle/>
          <a:p>
            <a:pPr algn="l"/>
            <a:r>
              <a:rPr lang="en-US" sz="3200" dirty="0" smtClean="0"/>
              <a:t>Objectives</a:t>
            </a:r>
            <a:endParaRPr lang="en-US" sz="3200" dirty="0"/>
          </a:p>
        </p:txBody>
      </p:sp>
      <p:sp>
        <p:nvSpPr>
          <p:cNvPr id="2" name="1 Marcador de número de diapositiva"/>
          <p:cNvSpPr>
            <a:spLocks noGrp="1"/>
          </p:cNvSpPr>
          <p:nvPr>
            <p:ph type="sldNum" sz="quarter" idx="12"/>
          </p:nvPr>
        </p:nvSpPr>
        <p:spPr/>
        <p:txBody>
          <a:bodyPr/>
          <a:lstStyle/>
          <a:p>
            <a:fld id="{000DB125-4BDB-4CF0-B98D-286D538141CB}" type="slidenum">
              <a:rPr lang="es-MX" smtClean="0"/>
              <a:pPr/>
              <a:t>17</a:t>
            </a:fld>
            <a:endParaRPr lang="es-MX" dirty="0"/>
          </a:p>
        </p:txBody>
      </p:sp>
      <p:cxnSp>
        <p:nvCxnSpPr>
          <p:cNvPr id="12" name="22 Conector recto"/>
          <p:cNvCxnSpPr/>
          <p:nvPr/>
        </p:nvCxnSpPr>
        <p:spPr>
          <a:xfrm flipV="1">
            <a:off x="-36513" y="5301083"/>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23 Conector recto"/>
          <p:cNvCxnSpPr/>
          <p:nvPr/>
        </p:nvCxnSpPr>
        <p:spPr>
          <a:xfrm>
            <a:off x="-36513" y="5373216"/>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71" t="13029" r="271" b="13777"/>
          <a:stretch/>
        </p:blipFill>
        <p:spPr>
          <a:xfrm>
            <a:off x="-55503" y="764704"/>
            <a:ext cx="9236015" cy="4508995"/>
          </a:xfrm>
          <a:prstGeom prst="rect">
            <a:avLst/>
          </a:prstGeom>
        </p:spPr>
      </p:pic>
    </p:spTree>
    <p:extLst>
      <p:ext uri="{BB962C8B-B14F-4D97-AF65-F5344CB8AC3E}">
        <p14:creationId xmlns:p14="http://schemas.microsoft.com/office/powerpoint/2010/main" val="1689540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6446" y="-27384"/>
            <a:ext cx="9150445" cy="733152"/>
          </a:xfrm>
        </p:spPr>
        <p:txBody>
          <a:bodyPr>
            <a:normAutofit/>
          </a:bodyPr>
          <a:lstStyle/>
          <a:p>
            <a:pPr algn="l"/>
            <a:r>
              <a:rPr lang="es-MX" sz="3200" dirty="0" smtClean="0"/>
              <a:t>Data and </a:t>
            </a:r>
            <a:r>
              <a:rPr lang="en-US" sz="3200" dirty="0" smtClean="0"/>
              <a:t>results: Abundances</a:t>
            </a:r>
            <a:endParaRPr lang="en-US" sz="3200" dirty="0"/>
          </a:p>
        </p:txBody>
      </p:sp>
      <p:sp>
        <p:nvSpPr>
          <p:cNvPr id="4" name="3 Marcador de número de diapositiva"/>
          <p:cNvSpPr>
            <a:spLocks noGrp="1"/>
          </p:cNvSpPr>
          <p:nvPr>
            <p:ph type="sldNum" sz="quarter" idx="12"/>
          </p:nvPr>
        </p:nvSpPr>
        <p:spPr/>
        <p:txBody>
          <a:bodyPr/>
          <a:lstStyle/>
          <a:p>
            <a:fld id="{000DB125-4BDB-4CF0-B98D-286D538141CB}" type="slidenum">
              <a:rPr lang="es-MX" smtClean="0"/>
              <a:pPr/>
              <a:t>18</a:t>
            </a:fld>
            <a:endParaRPr lang="es-MX" dirty="0"/>
          </a:p>
        </p:txBody>
      </p:sp>
      <p:sp>
        <p:nvSpPr>
          <p:cNvPr id="13" name="Marcador de contenido 2"/>
          <p:cNvSpPr txBox="1">
            <a:spLocks/>
          </p:cNvSpPr>
          <p:nvPr/>
        </p:nvSpPr>
        <p:spPr>
          <a:xfrm>
            <a:off x="0" y="5618027"/>
            <a:ext cx="9150014" cy="646331"/>
          </a:xfrm>
          <a:prstGeom prst="rect">
            <a:avLst/>
          </a:prstGeom>
          <a:solidFill>
            <a:schemeClr val="bg1">
              <a:lumMod val="50000"/>
              <a:alpha val="91000"/>
            </a:schemeClr>
          </a:solidFill>
          <a:ln>
            <a:noFill/>
          </a:ln>
          <a:effectLst>
            <a:outerShdw blurRad="44450" dist="27940" dir="5400000" algn="ctr">
              <a:srgbClr val="000000">
                <a:alpha val="32000"/>
              </a:srgbClr>
            </a:outerShdw>
          </a:effectLst>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smtClean="0"/>
              <a:t>Log transformed species abundances for visualization. Only Shark species included in the model</a:t>
            </a:r>
            <a:endParaRPr lang="es-MX" sz="2000" dirty="0"/>
          </a:p>
        </p:txBody>
      </p:sp>
      <p:cxnSp>
        <p:nvCxnSpPr>
          <p:cNvPr id="17" name="22 Conector recto"/>
          <p:cNvCxnSpPr/>
          <p:nvPr/>
        </p:nvCxnSpPr>
        <p:spPr>
          <a:xfrm flipV="1">
            <a:off x="-36513" y="777776"/>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23 Conector recto"/>
          <p:cNvCxnSpPr/>
          <p:nvPr/>
        </p:nvCxnSpPr>
        <p:spPr>
          <a:xfrm>
            <a:off x="-36513" y="83671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sp>
        <p:nvSpPr>
          <p:cNvPr id="7" name="AutoShape 4" descr="Man cast net for fishing in Kuwait City - Xinhua | English.news.c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22" y="941763"/>
            <a:ext cx="7615010" cy="4453589"/>
          </a:xfrm>
          <a:prstGeom prst="rect">
            <a:avLst/>
          </a:prstGeom>
        </p:spPr>
      </p:pic>
    </p:spTree>
    <p:extLst>
      <p:ext uri="{BB962C8B-B14F-4D97-AF65-F5344CB8AC3E}">
        <p14:creationId xmlns:p14="http://schemas.microsoft.com/office/powerpoint/2010/main" val="3576674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6446" y="-27384"/>
            <a:ext cx="9150445" cy="733152"/>
          </a:xfrm>
        </p:spPr>
        <p:txBody>
          <a:bodyPr>
            <a:normAutofit/>
          </a:bodyPr>
          <a:lstStyle/>
          <a:p>
            <a:pPr algn="l"/>
            <a:r>
              <a:rPr lang="es-MX" sz="3200" dirty="0" smtClean="0"/>
              <a:t>Data and </a:t>
            </a:r>
            <a:r>
              <a:rPr lang="en-US" sz="3200" dirty="0" smtClean="0"/>
              <a:t>results: Density</a:t>
            </a:r>
            <a:endParaRPr lang="en-US" sz="3200" dirty="0"/>
          </a:p>
        </p:txBody>
      </p:sp>
      <p:sp>
        <p:nvSpPr>
          <p:cNvPr id="4" name="3 Marcador de número de diapositiva"/>
          <p:cNvSpPr>
            <a:spLocks noGrp="1"/>
          </p:cNvSpPr>
          <p:nvPr>
            <p:ph type="sldNum" sz="quarter" idx="12"/>
          </p:nvPr>
        </p:nvSpPr>
        <p:spPr/>
        <p:txBody>
          <a:bodyPr/>
          <a:lstStyle/>
          <a:p>
            <a:fld id="{000DB125-4BDB-4CF0-B98D-286D538141CB}" type="slidenum">
              <a:rPr lang="es-MX" smtClean="0"/>
              <a:pPr/>
              <a:t>19</a:t>
            </a:fld>
            <a:endParaRPr lang="es-MX" dirty="0"/>
          </a:p>
        </p:txBody>
      </p:sp>
      <p:sp>
        <p:nvSpPr>
          <p:cNvPr id="13" name="Marcador de contenido 2"/>
          <p:cNvSpPr txBox="1">
            <a:spLocks/>
          </p:cNvSpPr>
          <p:nvPr/>
        </p:nvSpPr>
        <p:spPr>
          <a:xfrm>
            <a:off x="0" y="5618027"/>
            <a:ext cx="9150014" cy="369332"/>
          </a:xfrm>
          <a:prstGeom prst="rect">
            <a:avLst/>
          </a:prstGeom>
          <a:solidFill>
            <a:schemeClr val="bg1">
              <a:lumMod val="50000"/>
              <a:alpha val="91000"/>
            </a:schemeClr>
          </a:solidFill>
          <a:ln>
            <a:noFill/>
          </a:ln>
          <a:effectLst>
            <a:outerShdw blurRad="44450" dist="27940" dir="5400000" algn="ctr">
              <a:srgbClr val="000000">
                <a:alpha val="32000"/>
              </a:srgbClr>
            </a:outerShdw>
          </a:effectLst>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4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smtClean="0"/>
              <a:t>Notice different patterns are apparent</a:t>
            </a:r>
            <a:endParaRPr lang="es-MX" sz="2000" dirty="0"/>
          </a:p>
        </p:txBody>
      </p:sp>
      <p:cxnSp>
        <p:nvCxnSpPr>
          <p:cNvPr id="17" name="22 Conector recto"/>
          <p:cNvCxnSpPr/>
          <p:nvPr/>
        </p:nvCxnSpPr>
        <p:spPr>
          <a:xfrm flipV="1">
            <a:off x="-36513" y="777776"/>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23 Conector recto"/>
          <p:cNvCxnSpPr/>
          <p:nvPr/>
        </p:nvCxnSpPr>
        <p:spPr>
          <a:xfrm>
            <a:off x="-36513" y="83671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sp>
        <p:nvSpPr>
          <p:cNvPr id="7" name="AutoShape 4" descr="Man cast net for fishing in Kuwait City - Xinhua | English.news.c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14" y="937820"/>
            <a:ext cx="7759026" cy="4537816"/>
          </a:xfrm>
          <a:prstGeom prst="rect">
            <a:avLst/>
          </a:prstGeom>
        </p:spPr>
      </p:pic>
    </p:spTree>
    <p:extLst>
      <p:ext uri="{BB962C8B-B14F-4D97-AF65-F5344CB8AC3E}">
        <p14:creationId xmlns:p14="http://schemas.microsoft.com/office/powerpoint/2010/main" val="1580112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marine science data analysis.Digital art. Ocean. Shark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8"/>
          <a:stretch/>
        </p:blipFill>
        <p:spPr bwMode="auto">
          <a:xfrm>
            <a:off x="260806" y="2780928"/>
            <a:ext cx="5204553" cy="36609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tsuit prevents sharks and other fish from detecting tiny electrical  signals from divers' muscles - People's Daily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45" y="4489370"/>
            <a:ext cx="3016501" cy="19391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n lookin at the ocean - AI Generated Artwork - NightCafe Creat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
          <a:stretch/>
        </p:blipFill>
        <p:spPr bwMode="auto">
          <a:xfrm>
            <a:off x="-47660" y="476672"/>
            <a:ext cx="9191228"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6512" y="-115387"/>
            <a:ext cx="9180512" cy="664067"/>
          </a:xfrm>
          <a:solidFill>
            <a:srgbClr val="111C1C"/>
          </a:solidFill>
        </p:spPr>
        <p:txBody>
          <a:bodyPr>
            <a:normAutofit/>
          </a:bodyPr>
          <a:lstStyle/>
          <a:p>
            <a:pPr algn="l">
              <a:spcBef>
                <a:spcPct val="20000"/>
              </a:spcBef>
              <a:buFont typeface="Arial" pitchFamily="34" charset="0"/>
            </a:pPr>
            <a:r>
              <a:rPr lang="en-US" sz="3200" dirty="0" smtClean="0">
                <a:solidFill>
                  <a:schemeClr val="bg1"/>
                </a:solidFill>
                <a:ea typeface="+mn-ea"/>
                <a:cs typeface="+mn-cs"/>
              </a:rPr>
              <a:t>Marine Ecology</a:t>
            </a:r>
            <a:endParaRPr lang="en-US" sz="3200" dirty="0">
              <a:solidFill>
                <a:schemeClr val="bg1"/>
              </a:solidFill>
              <a:ea typeface="+mn-ea"/>
              <a:cs typeface="+mn-cs"/>
            </a:endParaRPr>
          </a:p>
        </p:txBody>
      </p:sp>
      <p:sp>
        <p:nvSpPr>
          <p:cNvPr id="4" name="3 Marcador de número de diapositiva"/>
          <p:cNvSpPr>
            <a:spLocks noGrp="1"/>
          </p:cNvSpPr>
          <p:nvPr>
            <p:ph type="sldNum" sz="quarter" idx="12"/>
          </p:nvPr>
        </p:nvSpPr>
        <p:spPr/>
        <p:txBody>
          <a:bodyPr/>
          <a:lstStyle/>
          <a:p>
            <a:fld id="{4372E315-BCFF-443C-ACC4-C17BA958A6B9}" type="slidenum">
              <a:rPr lang="es-MX" smtClean="0"/>
              <a:pPr/>
              <a:t>2</a:t>
            </a:fld>
            <a:endParaRPr lang="es-MX" dirty="0"/>
          </a:p>
        </p:txBody>
      </p:sp>
      <p:sp>
        <p:nvSpPr>
          <p:cNvPr id="7" name="2 Marcador de contenido"/>
          <p:cNvSpPr txBox="1">
            <a:spLocks/>
          </p:cNvSpPr>
          <p:nvPr/>
        </p:nvSpPr>
        <p:spPr>
          <a:xfrm>
            <a:off x="1547664" y="3861048"/>
            <a:ext cx="7139136" cy="29952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s-MX" dirty="0"/>
          </a:p>
        </p:txBody>
      </p:sp>
      <p:sp>
        <p:nvSpPr>
          <p:cNvPr id="9" name="2 Marcador de contenido"/>
          <p:cNvSpPr txBox="1">
            <a:spLocks/>
          </p:cNvSpPr>
          <p:nvPr/>
        </p:nvSpPr>
        <p:spPr>
          <a:xfrm>
            <a:off x="1" y="1140740"/>
            <a:ext cx="5148064" cy="1403300"/>
          </a:xfrm>
          <a:prstGeom prst="rect">
            <a:avLst/>
          </a:prstGeom>
          <a:solidFill>
            <a:schemeClr val="tx1">
              <a:alpha val="52000"/>
            </a:schemeClr>
          </a:solidFill>
        </p:spPr>
        <p:txBody>
          <a:bodyPr vert="horz" lIns="91440" tIns="45720" rIns="91440" bIns="45720" rtlCol="0">
            <a:noAutofit/>
          </a:bodyPr>
          <a:lstStyle>
            <a:defPPr>
              <a:defRPr lang="es-MX"/>
            </a:defPPr>
            <a:lvl1pPr indent="0">
              <a:spcBef>
                <a:spcPct val="20000"/>
              </a:spcBef>
              <a:buFont typeface="Arial" pitchFamily="34" charset="0"/>
              <a:buNone/>
              <a:defRPr sz="2000">
                <a:solidFill>
                  <a:schemeClr val="bg1"/>
                </a:solidFill>
              </a:defRPr>
            </a:lvl1pPr>
            <a:lvl2pPr marL="742950" indent="-285750">
              <a:spcBef>
                <a:spcPct val="20000"/>
              </a:spcBef>
              <a:buFont typeface="Arial" pitchFamily="34" charset="0"/>
              <a:buChar char="–"/>
              <a:defRPr sz="2800"/>
            </a:lvl2pPr>
            <a:lvl3pPr marL="1077913" indent="-163513">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400" dirty="0" smtClean="0"/>
              <a:t>Study and understanding of the sea</a:t>
            </a:r>
          </a:p>
          <a:p>
            <a:r>
              <a:rPr lang="en-US" sz="2400" dirty="0" smtClean="0"/>
              <a:t>Ecosystems. Populations. Species.</a:t>
            </a:r>
          </a:p>
          <a:p>
            <a:r>
              <a:rPr lang="en-US" sz="2400" dirty="0" smtClean="0"/>
              <a:t>Marine resource management</a:t>
            </a:r>
          </a:p>
          <a:p>
            <a:endParaRPr lang="en-US" sz="2400" dirty="0" smtClean="0"/>
          </a:p>
          <a:p>
            <a:endParaRPr lang="en-US" sz="2400" dirty="0" smtClean="0"/>
          </a:p>
          <a:p>
            <a:endParaRPr lang="en-US" sz="2400" dirty="0" smtClean="0"/>
          </a:p>
          <a:p>
            <a:endParaRPr lang="en-US" sz="2400" dirty="0"/>
          </a:p>
        </p:txBody>
      </p:sp>
      <p:cxnSp>
        <p:nvCxnSpPr>
          <p:cNvPr id="23" name="22 Conector recto"/>
          <p:cNvCxnSpPr/>
          <p:nvPr/>
        </p:nvCxnSpPr>
        <p:spPr>
          <a:xfrm flipV="1">
            <a:off x="-36513" y="2577976"/>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36513" y="263691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sp>
        <p:nvSpPr>
          <p:cNvPr id="3" name="Marcador de contenido 2"/>
          <p:cNvSpPr>
            <a:spLocks noGrp="1"/>
          </p:cNvSpPr>
          <p:nvPr>
            <p:ph idx="1"/>
          </p:nvPr>
        </p:nvSpPr>
        <p:spPr>
          <a:xfrm>
            <a:off x="5751546" y="5781486"/>
            <a:ext cx="3024307" cy="652926"/>
          </a:xfrm>
          <a:solidFill>
            <a:schemeClr val="tx1">
              <a:alpha val="52000"/>
            </a:schemeClr>
          </a:solidFill>
        </p:spPr>
        <p:txBody>
          <a:bodyPr>
            <a:normAutofit/>
          </a:bodyPr>
          <a:lstStyle/>
          <a:p>
            <a:pPr marL="0" indent="0">
              <a:buNone/>
            </a:pPr>
            <a:r>
              <a:rPr lang="en-US" sz="2400" dirty="0" smtClean="0">
                <a:solidFill>
                  <a:schemeClr val="bg1"/>
                </a:solidFill>
              </a:rPr>
              <a:t>Improve tourism</a:t>
            </a:r>
            <a:endParaRPr lang="en-US" sz="2400" dirty="0">
              <a:solidFill>
                <a:schemeClr val="bg1"/>
              </a:solidFill>
            </a:endParaRPr>
          </a:p>
        </p:txBody>
      </p:sp>
      <p:sp>
        <p:nvSpPr>
          <p:cNvPr id="14" name="Marcador de contenido 2"/>
          <p:cNvSpPr txBox="1">
            <a:spLocks/>
          </p:cNvSpPr>
          <p:nvPr/>
        </p:nvSpPr>
        <p:spPr>
          <a:xfrm>
            <a:off x="256332" y="5589240"/>
            <a:ext cx="5209028" cy="858336"/>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Understand ecological and biological processes</a:t>
            </a:r>
            <a:endParaRPr lang="en-US" sz="2400" dirty="0">
              <a:solidFill>
                <a:schemeClr val="bg1"/>
              </a:solidFill>
            </a:endParaRPr>
          </a:p>
        </p:txBody>
      </p:sp>
      <p:pic>
        <p:nvPicPr>
          <p:cNvPr id="2054" name="Picture 6" descr="Croatian project wins innovation in fishing technology award | Croatia Wee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51544" y="2780928"/>
            <a:ext cx="3016501" cy="1584176"/>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txBox="1">
            <a:spLocks/>
          </p:cNvSpPr>
          <p:nvPr/>
        </p:nvSpPr>
        <p:spPr>
          <a:xfrm>
            <a:off x="5751546" y="3721002"/>
            <a:ext cx="3024307" cy="652926"/>
          </a:xfrm>
          <a:prstGeom prst="rect">
            <a:avLst/>
          </a:prstGeom>
          <a:solidFill>
            <a:schemeClr val="tx1">
              <a:alpha val="52000"/>
            </a:schemeClr>
          </a:solidFill>
        </p:spPr>
        <p:txBody>
          <a:bodyPr vert="horz" lIns="91440" tIns="45720" rIns="91440" bIns="45720" rtlCol="0">
            <a:norm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Manage fisheries</a:t>
            </a:r>
            <a:endParaRPr lang="en-US" sz="2400" dirty="0">
              <a:solidFill>
                <a:schemeClr val="bg1"/>
              </a:solidFill>
            </a:endParaRPr>
          </a:p>
        </p:txBody>
      </p:sp>
    </p:spTree>
    <p:extLst>
      <p:ext uri="{BB962C8B-B14F-4D97-AF65-F5344CB8AC3E}">
        <p14:creationId xmlns:p14="http://schemas.microsoft.com/office/powerpoint/2010/main" val="3556208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Bayesian model construction</a:t>
            </a:r>
            <a:endParaRPr lang="en-US" dirty="0"/>
          </a:p>
        </p:txBody>
      </p:sp>
      <p:sp>
        <p:nvSpPr>
          <p:cNvPr id="3" name="Marcador de contenido 2"/>
          <p:cNvSpPr>
            <a:spLocks noGrp="1"/>
          </p:cNvSpPr>
          <p:nvPr>
            <p:ph idx="1"/>
          </p:nvPr>
        </p:nvSpPr>
        <p:spPr>
          <a:xfrm>
            <a:off x="0" y="1196752"/>
            <a:ext cx="7859216" cy="4353347"/>
          </a:xfrm>
        </p:spPr>
        <p:txBody>
          <a:bodyPr/>
          <a:lstStyle/>
          <a:p>
            <a:r>
              <a:rPr lang="en-US" dirty="0" smtClean="0"/>
              <a:t>Proposed model:</a:t>
            </a:r>
          </a:p>
          <a:p>
            <a:endParaRPr lang="en-US" dirty="0" smtClean="0"/>
          </a:p>
          <a:p>
            <a:endParaRPr lang="en-US" dirty="0"/>
          </a:p>
          <a:p>
            <a:r>
              <a:rPr lang="en-US" dirty="0" smtClean="0"/>
              <a:t>Simple, starting model</a:t>
            </a:r>
          </a:p>
          <a:p>
            <a:endParaRPr lang="en-US" dirty="0"/>
          </a:p>
          <a:p>
            <a:pPr marL="0" indent="0">
              <a:buNone/>
            </a:pP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20</a:t>
            </a:fld>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0480" y="1779119"/>
            <a:ext cx="5472608" cy="1080120"/>
          </a:xfrm>
          <a:prstGeom prst="rect">
            <a:avLst/>
          </a:prstGeom>
        </p:spPr>
      </p:pic>
      <p:pic>
        <p:nvPicPr>
          <p:cNvPr id="8194" name="Picture 2" descr="Install R and Rstudio: why R rocks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893" y="5040164"/>
            <a:ext cx="3519457" cy="12358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10741" y="5190059"/>
            <a:ext cx="3096344" cy="936104"/>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196" y="3644901"/>
            <a:ext cx="3305175" cy="609600"/>
          </a:xfrm>
          <a:prstGeom prst="rect">
            <a:avLst/>
          </a:prstGeom>
        </p:spPr>
      </p:pic>
      <p:pic>
        <p:nvPicPr>
          <p:cNvPr id="13" name="Picture 2" descr="Research Memes | The LoveStats Bl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643267" y="1419218"/>
            <a:ext cx="3494288" cy="281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4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Results: Hierarchical Bayesian Model</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21</a:t>
            </a:fld>
            <a:endParaRPr lang="es-MX" dirty="0"/>
          </a:p>
        </p:txBody>
      </p:sp>
      <p:sp>
        <p:nvSpPr>
          <p:cNvPr id="7" name="Marcador de contenido 2"/>
          <p:cNvSpPr txBox="1">
            <a:spLocks/>
          </p:cNvSpPr>
          <p:nvPr/>
        </p:nvSpPr>
        <p:spPr>
          <a:xfrm>
            <a:off x="-23957" y="1101254"/>
            <a:ext cx="9161512" cy="1463649"/>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Bayesian regression. Hierarchical model assuming negative binomial distribution of shark counts, random slope for each species</a:t>
            </a:r>
            <a:endParaRPr lang="en-US" sz="2800" dirty="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49" y="2702109"/>
            <a:ext cx="7152811" cy="4183275"/>
          </a:xfrm>
          <a:prstGeom prst="rect">
            <a:avLst/>
          </a:prstGeom>
        </p:spPr>
      </p:pic>
    </p:spTree>
    <p:extLst>
      <p:ext uri="{BB962C8B-B14F-4D97-AF65-F5344CB8AC3E}">
        <p14:creationId xmlns:p14="http://schemas.microsoft.com/office/powerpoint/2010/main" val="2500569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Highlights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22</a:t>
            </a:fld>
            <a:endParaRPr lang="es-MX" dirty="0"/>
          </a:p>
        </p:txBody>
      </p:sp>
      <p:sp>
        <p:nvSpPr>
          <p:cNvPr id="10" name="Marcador de contenido 2"/>
          <p:cNvSpPr txBox="1">
            <a:spLocks/>
          </p:cNvSpPr>
          <p:nvPr/>
        </p:nvSpPr>
        <p:spPr>
          <a:xfrm>
            <a:off x="-23957" y="1101255"/>
            <a:ext cx="9167957" cy="599554"/>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Posterior distribution of parameters</a:t>
            </a:r>
            <a:endParaRPr lang="en-US" dirty="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916831"/>
            <a:ext cx="8136904" cy="4758815"/>
          </a:xfrm>
          <a:prstGeom prst="rect">
            <a:avLst/>
          </a:prstGeom>
        </p:spPr>
      </p:pic>
    </p:spTree>
    <p:extLst>
      <p:ext uri="{BB962C8B-B14F-4D97-AF65-F5344CB8AC3E}">
        <p14:creationId xmlns:p14="http://schemas.microsoft.com/office/powerpoint/2010/main" val="3319827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err="1" smtClean="0"/>
              <a:t>Highlights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23</a:t>
            </a:fld>
            <a:endParaRPr lang="es-MX" dirty="0"/>
          </a:p>
        </p:txBody>
      </p:sp>
      <p:sp>
        <p:nvSpPr>
          <p:cNvPr id="10" name="Marcador de contenido 2"/>
          <p:cNvSpPr txBox="1">
            <a:spLocks/>
          </p:cNvSpPr>
          <p:nvPr/>
        </p:nvSpPr>
        <p:spPr>
          <a:xfrm>
            <a:off x="-23957" y="1101255"/>
            <a:ext cx="9167957" cy="599554"/>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Making predictions from our model</a:t>
            </a:r>
            <a:endParaRPr lang="en-US" dirty="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p:txBody>
      </p:sp>
      <p:sp>
        <p:nvSpPr>
          <p:cNvPr id="13" name="Marcador de contenido 2"/>
          <p:cNvSpPr txBox="1">
            <a:spLocks/>
          </p:cNvSpPr>
          <p:nvPr/>
        </p:nvSpPr>
        <p:spPr>
          <a:xfrm>
            <a:off x="-23957" y="5805264"/>
            <a:ext cx="9161512" cy="625118"/>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How good is the  model looking?</a:t>
            </a:r>
            <a:endParaRPr lang="en-US" sz="2800" dirty="0">
              <a:solidFill>
                <a:schemeClr val="bg1"/>
              </a:solidFill>
            </a:endParaRPr>
          </a:p>
          <a:p>
            <a:pPr marL="0" indent="0">
              <a:buFont typeface="Arial" pitchFamily="34" charset="0"/>
              <a:buNone/>
            </a:pPr>
            <a:endParaRPr lang="en-US" sz="2800" dirty="0" smtClean="0">
              <a:solidFill>
                <a:schemeClr val="bg1"/>
              </a:solidFill>
            </a:endParaRPr>
          </a:p>
          <a:p>
            <a:pPr marL="0" indent="0">
              <a:buFont typeface="Arial" pitchFamily="34" charset="0"/>
              <a:buNone/>
            </a:pPr>
            <a:endParaRPr lang="en-US" sz="2800" dirty="0" smtClean="0">
              <a:solidFill>
                <a:schemeClr val="bg1"/>
              </a:solidFill>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748769"/>
            <a:ext cx="6606898" cy="3864001"/>
          </a:xfrm>
          <a:prstGeom prst="rect">
            <a:avLst/>
          </a:prstGeom>
        </p:spPr>
      </p:pic>
    </p:spTree>
    <p:extLst>
      <p:ext uri="{BB962C8B-B14F-4D97-AF65-F5344CB8AC3E}">
        <p14:creationId xmlns:p14="http://schemas.microsoft.com/office/powerpoint/2010/main" val="4101981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446" y="-27384"/>
            <a:ext cx="9150445" cy="924618"/>
          </a:xfrm>
        </p:spPr>
        <p:txBody>
          <a:bodyPr>
            <a:normAutofit/>
          </a:bodyPr>
          <a:lstStyle/>
          <a:p>
            <a:pPr algn="l"/>
            <a:r>
              <a:rPr lang="en-US" sz="3200" dirty="0" smtClean="0"/>
              <a:t>Next steps </a:t>
            </a:r>
            <a:endParaRPr lang="en-US" sz="3200" dirty="0"/>
          </a:p>
        </p:txBody>
      </p:sp>
      <p:sp>
        <p:nvSpPr>
          <p:cNvPr id="4" name="3 Marcador de número de diapositiva"/>
          <p:cNvSpPr>
            <a:spLocks noGrp="1"/>
          </p:cNvSpPr>
          <p:nvPr>
            <p:ph type="sldNum" sz="quarter" idx="12"/>
          </p:nvPr>
        </p:nvSpPr>
        <p:spPr/>
        <p:txBody>
          <a:bodyPr/>
          <a:lstStyle/>
          <a:p>
            <a:fld id="{4372E315-BCFF-443C-ACC4-C17BA958A6B9}" type="slidenum">
              <a:rPr lang="es-MX" smtClean="0"/>
              <a:pPr/>
              <a:t>24</a:t>
            </a:fld>
            <a:endParaRPr lang="es-MX" dirty="0"/>
          </a:p>
        </p:txBody>
      </p:sp>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39752" y="1484784"/>
            <a:ext cx="3744416" cy="3456110"/>
          </a:xfrm>
          <a:prstGeom prst="rect">
            <a:avLst/>
          </a:prstGeom>
        </p:spPr>
      </p:pic>
      <p:sp>
        <p:nvSpPr>
          <p:cNvPr id="17" name="Marcador de contenido 2"/>
          <p:cNvSpPr txBox="1">
            <a:spLocks/>
          </p:cNvSpPr>
          <p:nvPr/>
        </p:nvSpPr>
        <p:spPr>
          <a:xfrm>
            <a:off x="1475656" y="899140"/>
            <a:ext cx="5976664" cy="585644"/>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bg1"/>
                </a:solidFill>
              </a:rPr>
              <a:t>Still a work in progress!</a:t>
            </a:r>
            <a:endParaRPr lang="en-US" dirty="0">
              <a:solidFill>
                <a:schemeClr val="bg1"/>
              </a:solidFill>
            </a:endParaRPr>
          </a:p>
          <a:p>
            <a:pPr marL="0" indent="0">
              <a:buFont typeface="Arial" pitchFamily="34" charset="0"/>
              <a:buNone/>
            </a:pPr>
            <a:endParaRPr lang="en-US" dirty="0" smtClean="0">
              <a:solidFill>
                <a:schemeClr val="bg1"/>
              </a:solidFill>
            </a:endParaRPr>
          </a:p>
          <a:p>
            <a:pPr marL="0" indent="0">
              <a:buFont typeface="Arial" pitchFamily="34" charset="0"/>
              <a:buNone/>
            </a:pPr>
            <a:endParaRPr lang="en-US" dirty="0" smtClean="0">
              <a:solidFill>
                <a:schemeClr val="bg1"/>
              </a:solidFill>
            </a:endParaRPr>
          </a:p>
        </p:txBody>
      </p:sp>
      <p:sp>
        <p:nvSpPr>
          <p:cNvPr id="18" name="Marcador de contenido 2"/>
          <p:cNvSpPr txBox="1">
            <a:spLocks/>
          </p:cNvSpPr>
          <p:nvPr/>
        </p:nvSpPr>
        <p:spPr>
          <a:xfrm>
            <a:off x="-1" y="5229200"/>
            <a:ext cx="9143999" cy="1161708"/>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bg1"/>
                </a:solidFill>
              </a:rPr>
              <a:t>Testing additional parameters. Input different combinations of priors. Implementing informed distributions e species. Incorporating life history traits.</a:t>
            </a:r>
            <a:endParaRPr lang="en-US" sz="2400" dirty="0">
              <a:solidFill>
                <a:schemeClr val="bg1"/>
              </a:solidFill>
            </a:endParaRPr>
          </a:p>
          <a:p>
            <a:pPr marL="0" indent="0">
              <a:buFont typeface="Arial" pitchFamily="34" charset="0"/>
              <a:buNone/>
            </a:pPr>
            <a:endParaRPr lang="en-US" sz="2400" dirty="0" smtClean="0">
              <a:solidFill>
                <a:schemeClr val="bg1"/>
              </a:solidFill>
            </a:endParaRPr>
          </a:p>
          <a:p>
            <a:pPr marL="0" indent="0">
              <a:buFont typeface="Arial" pitchFamily="34" charset="0"/>
              <a:buNone/>
            </a:pPr>
            <a:endParaRPr lang="en-US" sz="2400" dirty="0" smtClean="0">
              <a:solidFill>
                <a:schemeClr val="bg1"/>
              </a:solidFill>
            </a:endParaRPr>
          </a:p>
        </p:txBody>
      </p:sp>
    </p:spTree>
    <p:extLst>
      <p:ext uri="{BB962C8B-B14F-4D97-AF65-F5344CB8AC3E}">
        <p14:creationId xmlns:p14="http://schemas.microsoft.com/office/powerpoint/2010/main" val="1133845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446" y="-27384"/>
            <a:ext cx="9150445" cy="924618"/>
          </a:xfrm>
        </p:spPr>
        <p:txBody>
          <a:bodyPr>
            <a:normAutofit/>
          </a:bodyPr>
          <a:lstStyle/>
          <a:p>
            <a:pPr algn="l"/>
            <a:r>
              <a:rPr lang="en-US" sz="3200" dirty="0" smtClean="0"/>
              <a:t>Future Work</a:t>
            </a:r>
            <a:endParaRPr lang="en-US" sz="3200" dirty="0"/>
          </a:p>
        </p:txBody>
      </p:sp>
      <p:sp>
        <p:nvSpPr>
          <p:cNvPr id="4" name="3 Marcador de número de diapositiva"/>
          <p:cNvSpPr>
            <a:spLocks noGrp="1"/>
          </p:cNvSpPr>
          <p:nvPr>
            <p:ph type="sldNum" sz="quarter" idx="12"/>
          </p:nvPr>
        </p:nvSpPr>
        <p:spPr/>
        <p:txBody>
          <a:bodyPr/>
          <a:lstStyle/>
          <a:p>
            <a:fld id="{4372E315-BCFF-443C-ACC4-C17BA958A6B9}" type="slidenum">
              <a:rPr lang="es-MX" smtClean="0"/>
              <a:pPr/>
              <a:t>25</a:t>
            </a:fld>
            <a:endParaRPr lang="es-MX" dirty="0"/>
          </a:p>
        </p:txBody>
      </p:sp>
      <p:pic>
        <p:nvPicPr>
          <p:cNvPr id="12" name="Picture 2" descr="https://scontent-bos5-1.xx.fbcdn.net/v/t1.6435-9/107791152_2994594100653299_4290281256029725355_n.jpg?stp=dst-jpg_s960x960&amp;_nc_cat=106&amp;ccb=1-7&amp;_nc_sid=5f2048&amp;_nc_ohc=AAcyt2zPdzcAb7D8fLZ&amp;_nc_ht=scontent-bos5-1.xx&amp;oh=00_AfBiwHyYYO7atWyUMaK_iafrv5nUFKhuqxsJwFyyzqSkLw&amp;oe=663CBCF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1560" y="4797152"/>
            <a:ext cx="3096344" cy="2024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edia.cnn.com/api/v1/images/stellar/prod/240105074758-derek-forecast.jpg?c=16x9&amp;q=w_850,c_fi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2119" y="908721"/>
            <a:ext cx="7691660" cy="305639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7172" flipH="1">
            <a:off x="6080953" y="1621378"/>
            <a:ext cx="1298554" cy="1205799"/>
          </a:xfrm>
          <a:prstGeom prst="rect">
            <a:avLst/>
          </a:prstGeom>
        </p:spPr>
      </p:pic>
      <p:sp>
        <p:nvSpPr>
          <p:cNvPr id="3" name="Rectángulo 2"/>
          <p:cNvSpPr/>
          <p:nvPr/>
        </p:nvSpPr>
        <p:spPr>
          <a:xfrm>
            <a:off x="3059832" y="1212528"/>
            <a:ext cx="1440160" cy="200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SHARK AND RAY</a:t>
            </a:r>
            <a:endParaRPr lang="en-US" sz="1400" b="1" dirty="0">
              <a:solidFill>
                <a:schemeClr val="tx1"/>
              </a:solidFill>
            </a:endParaRPr>
          </a:p>
        </p:txBody>
      </p:sp>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57275" y="4797152"/>
            <a:ext cx="4536504" cy="2009889"/>
          </a:xfrm>
          <a:prstGeom prst="rect">
            <a:avLst/>
          </a:prstGeom>
        </p:spPr>
      </p:pic>
      <p:sp>
        <p:nvSpPr>
          <p:cNvPr id="16" name="Marcador de contenido 2"/>
          <p:cNvSpPr txBox="1">
            <a:spLocks/>
          </p:cNvSpPr>
          <p:nvPr/>
        </p:nvSpPr>
        <p:spPr>
          <a:xfrm>
            <a:off x="3757276" y="4000738"/>
            <a:ext cx="4545944" cy="796413"/>
          </a:xfrm>
          <a:prstGeom prst="rect">
            <a:avLst/>
          </a:prstGeom>
          <a:solidFill>
            <a:schemeClr val="tx1">
              <a:alpha val="78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Collaboration with Management and stakeholders</a:t>
            </a:r>
            <a:endParaRPr lang="en-US" sz="2000" dirty="0" smtClean="0">
              <a:solidFill>
                <a:schemeClr val="bg1"/>
              </a:solidFill>
            </a:endParaRPr>
          </a:p>
        </p:txBody>
      </p:sp>
      <p:sp>
        <p:nvSpPr>
          <p:cNvPr id="10" name="Marcador de contenido 2"/>
          <p:cNvSpPr txBox="1">
            <a:spLocks/>
          </p:cNvSpPr>
          <p:nvPr/>
        </p:nvSpPr>
        <p:spPr>
          <a:xfrm>
            <a:off x="611560" y="3990078"/>
            <a:ext cx="3096344" cy="807073"/>
          </a:xfrm>
          <a:prstGeom prst="rect">
            <a:avLst/>
          </a:prstGeom>
          <a:solidFill>
            <a:schemeClr val="tx1">
              <a:alpha val="79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Corroborate predictions with remote sensing</a:t>
            </a:r>
          </a:p>
        </p:txBody>
      </p:sp>
    </p:spTree>
    <p:extLst>
      <p:ext uri="{BB962C8B-B14F-4D97-AF65-F5344CB8AC3E}">
        <p14:creationId xmlns:p14="http://schemas.microsoft.com/office/powerpoint/2010/main" val="1485601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b="-684"/>
          <a:stretch/>
        </p:blipFill>
        <p:spPr>
          <a:xfrm flipH="1">
            <a:off x="35495" y="635184"/>
            <a:ext cx="9127939" cy="6250200"/>
          </a:xfrm>
          <a:prstGeom prst="rect">
            <a:avLst/>
          </a:prstGeom>
        </p:spPr>
      </p:pic>
      <p:sp>
        <p:nvSpPr>
          <p:cNvPr id="2" name="1 Marcador de número de diapositiva"/>
          <p:cNvSpPr>
            <a:spLocks noGrp="1"/>
          </p:cNvSpPr>
          <p:nvPr>
            <p:ph type="sldNum" sz="quarter" idx="12"/>
          </p:nvPr>
        </p:nvSpPr>
        <p:spPr/>
        <p:txBody>
          <a:bodyPr/>
          <a:lstStyle/>
          <a:p>
            <a:fld id="{000DB125-4BDB-4CF0-B98D-286D538141CB}" type="slidenum">
              <a:rPr lang="es-MX" smtClean="0"/>
              <a:t>26</a:t>
            </a:fld>
            <a:endParaRPr lang="es-MX" dirty="0"/>
          </a:p>
        </p:txBody>
      </p:sp>
      <p:sp>
        <p:nvSpPr>
          <p:cNvPr id="3" name="Título 1"/>
          <p:cNvSpPr txBox="1">
            <a:spLocks/>
          </p:cNvSpPr>
          <p:nvPr/>
        </p:nvSpPr>
        <p:spPr>
          <a:xfrm>
            <a:off x="-25440" y="-16543"/>
            <a:ext cx="9169440" cy="651727"/>
          </a:xfrm>
          <a:prstGeom prst="rect">
            <a:avLst/>
          </a:prstGeom>
          <a:solidFill>
            <a:schemeClr val="bg2">
              <a:lumMod val="10000"/>
              <a:alpha val="74000"/>
            </a:schemeClr>
          </a:solidFill>
          <a:ln>
            <a:noFill/>
          </a:ln>
          <a:effectLst>
            <a:outerShdw blurRad="44450" dist="27940" dir="5400000" algn="ctr">
              <a:srgbClr val="000000">
                <a:alpha val="32000"/>
              </a:srgbClr>
            </a:outerShd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rPr>
              <a:t>Thanks for your attention!</a:t>
            </a:r>
            <a:endParaRPr lang="en-US" dirty="0">
              <a:solidFill>
                <a:schemeClr val="bg1"/>
              </a:solidFill>
            </a:endParaRPr>
          </a:p>
        </p:txBody>
      </p:sp>
      <p:sp>
        <p:nvSpPr>
          <p:cNvPr id="9" name="8 Rectángulo"/>
          <p:cNvSpPr/>
          <p:nvPr/>
        </p:nvSpPr>
        <p:spPr>
          <a:xfrm>
            <a:off x="0" y="6028328"/>
            <a:ext cx="4572000" cy="369332"/>
          </a:xfrm>
          <a:prstGeom prst="rect">
            <a:avLst/>
          </a:prstGeom>
        </p:spPr>
        <p:txBody>
          <a:bodyPr>
            <a:spAutoFit/>
          </a:bodyPr>
          <a:lstStyle/>
          <a:p>
            <a:endParaRPr lang="es-MX" dirty="0"/>
          </a:p>
        </p:txBody>
      </p:sp>
      <p:sp>
        <p:nvSpPr>
          <p:cNvPr id="14" name="1 Título">
            <a:extLst>
              <a:ext uri="{FF2B5EF4-FFF2-40B4-BE49-F238E27FC236}">
                <a16:creationId xmlns:a16="http://schemas.microsoft.com/office/drawing/2014/main" id="{0405CF9D-A607-484F-8BDD-DDFDD3A32B20}"/>
              </a:ext>
            </a:extLst>
          </p:cNvPr>
          <p:cNvSpPr txBox="1">
            <a:spLocks/>
          </p:cNvSpPr>
          <p:nvPr/>
        </p:nvSpPr>
        <p:spPr>
          <a:xfrm>
            <a:off x="19435" y="4780322"/>
            <a:ext cx="9124565" cy="1601006"/>
          </a:xfrm>
          <a:prstGeom prst="rect">
            <a:avLst/>
          </a:prstGeom>
          <a:solidFill>
            <a:srgbClr val="E2FDFE">
              <a:alpha val="48000"/>
            </a:srgbClr>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MX" sz="3600" dirty="0"/>
          </a:p>
        </p:txBody>
      </p:sp>
      <p:pic>
        <p:nvPicPr>
          <p:cNvPr id="3074" name="Picture 2" descr="https://www.comicartfestival.com/sites/default/files/Little-LICAF-4-Panel-Challenge-Clarice-Tu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84"/>
            <a:ext cx="3945944" cy="394594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02145" y="4864707"/>
            <a:ext cx="2136956" cy="1432235"/>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5722" y="4850242"/>
            <a:ext cx="1350452" cy="1350452"/>
          </a:xfrm>
          <a:prstGeom prst="rect">
            <a:avLst/>
          </a:prstGeom>
        </p:spPr>
      </p:pic>
      <p:pic>
        <p:nvPicPr>
          <p:cNvPr id="21" name="Picture 2" descr="https://quantmarineecolab.github.io/images/QMEL_Lab_log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826214"/>
            <a:ext cx="1226816" cy="141992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7" cstate="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5953291" y="5097309"/>
            <a:ext cx="3112042" cy="931019"/>
          </a:xfrm>
          <a:prstGeom prst="rect">
            <a:avLst/>
          </a:prstGeom>
        </p:spPr>
      </p:pic>
    </p:spTree>
    <p:extLst>
      <p:ext uri="{BB962C8B-B14F-4D97-AF65-F5344CB8AC3E}">
        <p14:creationId xmlns:p14="http://schemas.microsoft.com/office/powerpoint/2010/main" val="2951623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ildAid Proud to Partner with The Bahamas, Winner of the Stop IUU Fishing  Award - WildAi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00"/>
          <a:stretch/>
        </p:blipFill>
        <p:spPr bwMode="auto">
          <a:xfrm>
            <a:off x="251519" y="3068960"/>
            <a:ext cx="2880321" cy="3588314"/>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7"/>
          <p:cNvSpPr>
            <a:spLocks noGrp="1"/>
          </p:cNvSpPr>
          <p:nvPr>
            <p:ph type="title"/>
          </p:nvPr>
        </p:nvSpPr>
        <p:spPr>
          <a:xfrm>
            <a:off x="-6446" y="0"/>
            <a:ext cx="9170607" cy="692696"/>
          </a:xfrm>
        </p:spPr>
        <p:txBody>
          <a:bodyPr>
            <a:normAutofit/>
          </a:bodyPr>
          <a:lstStyle/>
          <a:p>
            <a:pPr algn="l"/>
            <a:r>
              <a:rPr lang="en-US" sz="3200" dirty="0" smtClean="0"/>
              <a:t>Ecological models</a:t>
            </a:r>
            <a:endParaRPr lang="en-US" sz="3200" dirty="0"/>
          </a:p>
        </p:txBody>
      </p:sp>
      <p:sp>
        <p:nvSpPr>
          <p:cNvPr id="3" name="2 Marcador de contenido"/>
          <p:cNvSpPr>
            <a:spLocks noGrp="1"/>
          </p:cNvSpPr>
          <p:nvPr>
            <p:ph idx="1"/>
          </p:nvPr>
        </p:nvSpPr>
        <p:spPr>
          <a:xfrm>
            <a:off x="274633" y="3068960"/>
            <a:ext cx="2857207" cy="3588313"/>
          </a:xfrm>
          <a:solidFill>
            <a:schemeClr val="tx1">
              <a:alpha val="72000"/>
            </a:schemeClr>
          </a:solidFill>
        </p:spPr>
        <p:txBody>
          <a:bodyPr>
            <a:normAutofit/>
          </a:bodyPr>
          <a:lstStyle/>
          <a:p>
            <a:pPr marL="0" indent="0">
              <a:buNone/>
            </a:pPr>
            <a:r>
              <a:rPr lang="en-US" sz="2000" dirty="0" smtClean="0">
                <a:solidFill>
                  <a:schemeClr val="bg1"/>
                </a:solidFill>
              </a:rPr>
              <a:t>Understanding data</a:t>
            </a:r>
          </a:p>
          <a:p>
            <a:pPr marL="0" indent="0">
              <a:buNone/>
            </a:pPr>
            <a:r>
              <a:rPr lang="en-US" sz="2000" dirty="0" smtClean="0">
                <a:solidFill>
                  <a:schemeClr val="bg1"/>
                </a:solidFill>
              </a:rPr>
              <a:t>Make predictions</a:t>
            </a:r>
          </a:p>
          <a:p>
            <a:pPr marL="0" indent="0">
              <a:buNone/>
            </a:pPr>
            <a:r>
              <a:rPr lang="en-US" sz="2000" dirty="0" smtClean="0">
                <a:solidFill>
                  <a:schemeClr val="bg1"/>
                </a:solidFill>
              </a:rPr>
              <a:t>Evaluate trends</a:t>
            </a:r>
          </a:p>
          <a:p>
            <a:endParaRPr lang="es-MX" sz="2400" dirty="0" smtClean="0">
              <a:solidFill>
                <a:schemeClr val="bg1"/>
              </a:solidFill>
            </a:endParaRPr>
          </a:p>
          <a:p>
            <a:endParaRPr lang="es-MX" sz="2400" dirty="0" smtClean="0">
              <a:solidFill>
                <a:schemeClr val="bg1"/>
              </a:solidFill>
            </a:endParaRPr>
          </a:p>
          <a:p>
            <a:endParaRPr lang="es-MX" sz="2400" dirty="0" smtClean="0">
              <a:solidFill>
                <a:schemeClr val="bg1"/>
              </a:solidFill>
            </a:endParaRPr>
          </a:p>
          <a:p>
            <a:endParaRPr lang="es-MX" sz="1800" dirty="0" smtClean="0">
              <a:solidFill>
                <a:schemeClr val="bg1"/>
              </a:solidFill>
            </a:endParaRPr>
          </a:p>
          <a:p>
            <a:endParaRPr lang="es-MX" sz="2400" dirty="0" smtClean="0">
              <a:solidFill>
                <a:schemeClr val="bg1"/>
              </a:solidFill>
            </a:endParaRPr>
          </a:p>
          <a:p>
            <a:endParaRPr lang="es-MX" sz="2400" dirty="0">
              <a:solidFill>
                <a:schemeClr val="bg1"/>
              </a:solidFill>
            </a:endParaRPr>
          </a:p>
        </p:txBody>
      </p:sp>
      <p:sp>
        <p:nvSpPr>
          <p:cNvPr id="4" name="3 Marcador de número de diapositiva"/>
          <p:cNvSpPr>
            <a:spLocks noGrp="1"/>
          </p:cNvSpPr>
          <p:nvPr>
            <p:ph type="sldNum" sz="quarter" idx="12"/>
          </p:nvPr>
        </p:nvSpPr>
        <p:spPr/>
        <p:txBody>
          <a:bodyPr/>
          <a:lstStyle/>
          <a:p>
            <a:fld id="{4372E315-BCFF-443C-ACC4-C17BA958A6B9}" type="slidenum">
              <a:rPr lang="es-MX" smtClean="0"/>
              <a:pPr/>
              <a:t>3</a:t>
            </a:fld>
            <a:endParaRPr lang="es-MX" dirty="0"/>
          </a:p>
        </p:txBody>
      </p:sp>
      <p:pic>
        <p:nvPicPr>
          <p:cNvPr id="3076" name="Picture 4" descr="Ocean oxygen levels drop endangering marine life: Report | Climate Crisis  News | Al Jazeer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47" y="692695"/>
            <a:ext cx="9170607" cy="1872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tatic.wikia.nocookie.net/skullgirls/images/2/26/Stanley_voting_profile_art_KSGG.png/revision/latest?cb=2022121807204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63728" y="3340442"/>
            <a:ext cx="2300432" cy="3400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7596336" y="2859950"/>
            <a:ext cx="576064" cy="830997"/>
          </a:xfrm>
          <a:prstGeom prst="rect">
            <a:avLst/>
          </a:prstGeom>
        </p:spPr>
        <p:txBody>
          <a:bodyPr wrap="square">
            <a:spAutoFit/>
          </a:bodyPr>
          <a:lstStyle/>
          <a:p>
            <a:r>
              <a:rPr lang="en-US" sz="4800" b="1" dirty="0">
                <a:latin typeface="Verdana" panose="020B0604030504040204" pitchFamily="34" charset="0"/>
                <a:ea typeface="Verdana" panose="020B0604030504040204" pitchFamily="34" charset="0"/>
              </a:rPr>
              <a:t>?</a:t>
            </a:r>
          </a:p>
        </p:txBody>
      </p:sp>
      <p:sp>
        <p:nvSpPr>
          <p:cNvPr id="11" name="Marcador de contenido 2"/>
          <p:cNvSpPr txBox="1">
            <a:spLocks/>
          </p:cNvSpPr>
          <p:nvPr/>
        </p:nvSpPr>
        <p:spPr>
          <a:xfrm>
            <a:off x="3196557" y="2641018"/>
            <a:ext cx="3805575" cy="936104"/>
          </a:xfrm>
          <a:prstGeom prst="rect">
            <a:avLst/>
          </a:prstGeom>
          <a:solidFill>
            <a:schemeClr val="tx1">
              <a:alpha val="52000"/>
            </a:schemeClr>
          </a:solidFill>
        </p:spPr>
        <p:txBody>
          <a:bodyPr vert="horz" lIns="91440" tIns="45720" rIns="91440" bIns="45720" rtlCol="0">
            <a:noAutofit/>
          </a:bodyPr>
          <a:lstStyle>
            <a:defPPr>
              <a:defRPr lang="es-MX"/>
            </a:defPPr>
            <a:lvl1pPr indent="0">
              <a:spcBef>
                <a:spcPct val="20000"/>
              </a:spcBef>
              <a:buFont typeface="Arial" pitchFamily="34" charset="0"/>
              <a:buNone/>
              <a:defRPr sz="2400">
                <a:solidFill>
                  <a:schemeClr val="bg1"/>
                </a:solidFill>
              </a:defRPr>
            </a:lvl1pPr>
            <a:lvl2pPr marL="742950" indent="-285750">
              <a:spcBef>
                <a:spcPct val="20000"/>
              </a:spcBef>
              <a:buFont typeface="Arial" pitchFamily="34" charset="0"/>
              <a:buChar char="–"/>
              <a:defRPr sz="2800"/>
            </a:lvl2pPr>
            <a:lvl3pPr marL="1077913" indent="-163513">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What causes x on species y?</a:t>
            </a: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4961" y="3635488"/>
            <a:ext cx="3646778" cy="2868798"/>
          </a:xfrm>
          <a:prstGeom prst="rect">
            <a:avLst/>
          </a:prstGeom>
        </p:spPr>
      </p:pic>
    </p:spTree>
    <p:extLst>
      <p:ext uri="{BB962C8B-B14F-4D97-AF65-F5344CB8AC3E}">
        <p14:creationId xmlns:p14="http://schemas.microsoft.com/office/powerpoint/2010/main" val="1231378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Building model</a:t>
            </a:r>
            <a:endParaRPr lang="en-US" dirty="0"/>
          </a:p>
        </p:txBody>
      </p:sp>
      <p:sp>
        <p:nvSpPr>
          <p:cNvPr id="3" name="Marcador de contenido 2"/>
          <p:cNvSpPr>
            <a:spLocks noGrp="1"/>
          </p:cNvSpPr>
          <p:nvPr>
            <p:ph idx="1"/>
          </p:nvPr>
        </p:nvSpPr>
        <p:spPr>
          <a:xfrm>
            <a:off x="1907704" y="1129023"/>
            <a:ext cx="5178156" cy="644470"/>
          </a:xfrm>
        </p:spPr>
        <p:txBody>
          <a:bodyPr/>
          <a:lstStyle/>
          <a:p>
            <a:r>
              <a:rPr lang="en-US" dirty="0" smtClean="0"/>
              <a:t>Large scale process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4</a:t>
            </a:fld>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318" y="1772816"/>
            <a:ext cx="5326542" cy="5085184"/>
          </a:xfrm>
          <a:prstGeom prst="rect">
            <a:avLst/>
          </a:prstGeom>
        </p:spPr>
      </p:pic>
    </p:spTree>
    <p:extLst>
      <p:ext uri="{BB962C8B-B14F-4D97-AF65-F5344CB8AC3E}">
        <p14:creationId xmlns:p14="http://schemas.microsoft.com/office/powerpoint/2010/main" val="896876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Building model</a:t>
            </a:r>
            <a:endParaRPr lang="en-US" dirty="0"/>
          </a:p>
        </p:txBody>
      </p:sp>
      <p:sp>
        <p:nvSpPr>
          <p:cNvPr id="3" name="Marcador de contenido 2"/>
          <p:cNvSpPr>
            <a:spLocks noGrp="1"/>
          </p:cNvSpPr>
          <p:nvPr>
            <p:ph idx="1"/>
          </p:nvPr>
        </p:nvSpPr>
        <p:spPr>
          <a:xfrm>
            <a:off x="1547664" y="1196753"/>
            <a:ext cx="4968552" cy="720079"/>
          </a:xfrm>
        </p:spPr>
        <p:txBody>
          <a:bodyPr/>
          <a:lstStyle/>
          <a:p>
            <a:r>
              <a:rPr lang="en-US" dirty="0" smtClean="0"/>
              <a:t>Small scale process</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5</a:t>
            </a:fld>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046121"/>
            <a:ext cx="7344816" cy="4125339"/>
          </a:xfrm>
          <a:prstGeom prst="rect">
            <a:avLst/>
          </a:prstGeom>
        </p:spPr>
      </p:pic>
    </p:spTree>
    <p:extLst>
      <p:ext uri="{BB962C8B-B14F-4D97-AF65-F5344CB8AC3E}">
        <p14:creationId xmlns:p14="http://schemas.microsoft.com/office/powerpoint/2010/main" val="56208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Somewhere in between</a:t>
            </a:r>
            <a:endParaRPr lang="en-US" dirty="0"/>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6</a:t>
            </a:fld>
            <a:endParaRPr lang="es-MX" dirty="0"/>
          </a:p>
        </p:txBody>
      </p:sp>
      <p:sp>
        <p:nvSpPr>
          <p:cNvPr id="5" name="Marcador de contenido 2"/>
          <p:cNvSpPr txBox="1">
            <a:spLocks/>
          </p:cNvSpPr>
          <p:nvPr/>
        </p:nvSpPr>
        <p:spPr>
          <a:xfrm>
            <a:off x="-6445" y="1093118"/>
            <a:ext cx="9144000" cy="535682"/>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Somewhere in between lies the truth </a:t>
            </a:r>
            <a:endParaRPr lang="en-US" sz="2800" dirty="0">
              <a:solidFill>
                <a:schemeClr val="bg1"/>
              </a:solidFill>
            </a:endParaRPr>
          </a:p>
        </p:txBody>
      </p:sp>
      <p:pic>
        <p:nvPicPr>
          <p:cNvPr id="4098" name="Picture 2" descr="Universal Truths: You want the Truth? You can't handle the Truth! –  Concentus Wealth Adviso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628800"/>
            <a:ext cx="6120881" cy="3816197"/>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p:cNvSpPr txBox="1">
            <a:spLocks/>
          </p:cNvSpPr>
          <p:nvPr/>
        </p:nvSpPr>
        <p:spPr>
          <a:xfrm>
            <a:off x="0" y="5444997"/>
            <a:ext cx="9144000" cy="576291"/>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Or at least something useful</a:t>
            </a:r>
            <a:endParaRPr lang="en-US" sz="2800" dirty="0">
              <a:solidFill>
                <a:schemeClr val="bg1"/>
              </a:solidFill>
            </a:endParaRPr>
          </a:p>
        </p:txBody>
      </p:sp>
    </p:spTree>
    <p:extLst>
      <p:ext uri="{BB962C8B-B14F-4D97-AF65-F5344CB8AC3E}">
        <p14:creationId xmlns:p14="http://schemas.microsoft.com/office/powerpoint/2010/main" val="412074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natgeofe.com/n/87b2f9ab-b63c-40a3-8ae7-7477b9326b14/NationalGeographic_2728100_4x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27"/>
          <a:stretch/>
        </p:blipFill>
        <p:spPr bwMode="auto">
          <a:xfrm>
            <a:off x="2143" y="1103637"/>
            <a:ext cx="9141857" cy="246937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normAutofit/>
          </a:bodyPr>
          <a:lstStyle/>
          <a:p>
            <a:r>
              <a:rPr lang="en-US" sz="4000" dirty="0" smtClean="0"/>
              <a:t>Informing Models</a:t>
            </a:r>
            <a:endParaRPr lang="en-US" sz="4000" dirty="0"/>
          </a:p>
        </p:txBody>
      </p:sp>
      <p:sp>
        <p:nvSpPr>
          <p:cNvPr id="3" name="Marcador de contenido 2"/>
          <p:cNvSpPr>
            <a:spLocks noGrp="1"/>
          </p:cNvSpPr>
          <p:nvPr>
            <p:ph idx="1"/>
          </p:nvPr>
        </p:nvSpPr>
        <p:spPr>
          <a:xfrm>
            <a:off x="14431" y="1103512"/>
            <a:ext cx="3405441" cy="741311"/>
          </a:xfrm>
          <a:solidFill>
            <a:schemeClr val="tx1">
              <a:alpha val="52000"/>
            </a:schemeClr>
          </a:solidFill>
        </p:spPr>
        <p:txBody>
          <a:bodyPr vert="horz" lIns="91440" tIns="45720" rIns="91440" bIns="45720" rtlCol="0">
            <a:noAutofit/>
          </a:bodyPr>
          <a:lstStyle/>
          <a:p>
            <a:pPr marL="0" indent="0">
              <a:buNone/>
            </a:pPr>
            <a:r>
              <a:rPr lang="en-US" sz="3600" dirty="0">
                <a:solidFill>
                  <a:schemeClr val="bg1"/>
                </a:solidFill>
              </a:rPr>
              <a:t>Reality:</a:t>
            </a:r>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7</a:t>
            </a:fld>
            <a:endParaRPr lang="es-MX" dirty="0"/>
          </a:p>
        </p:txBody>
      </p:sp>
      <p:sp>
        <p:nvSpPr>
          <p:cNvPr id="6" name="Marcador de contenido 2"/>
          <p:cNvSpPr txBox="1">
            <a:spLocks/>
          </p:cNvSpPr>
          <p:nvPr/>
        </p:nvSpPr>
        <p:spPr>
          <a:xfrm>
            <a:off x="14431" y="3583535"/>
            <a:ext cx="3405441" cy="1311148"/>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smtClean="0">
                <a:solidFill>
                  <a:schemeClr val="bg1"/>
                </a:solidFill>
              </a:rPr>
              <a:t>Informed, thought model:</a:t>
            </a:r>
            <a:endParaRPr lang="en-US" sz="3600" dirty="0">
              <a:solidFill>
                <a:schemeClr val="bg1"/>
              </a:solidFill>
            </a:endParaRPr>
          </a:p>
        </p:txBody>
      </p:sp>
      <p:sp>
        <p:nvSpPr>
          <p:cNvPr id="7" name="Flecha abajo 6"/>
          <p:cNvSpPr/>
          <p:nvPr/>
        </p:nvSpPr>
        <p:spPr>
          <a:xfrm>
            <a:off x="1043608" y="5013176"/>
            <a:ext cx="1060696" cy="1609700"/>
          </a:xfrm>
          <a:prstGeom prst="downArrow">
            <a:avLst/>
          </a:prstGeom>
          <a:solidFill>
            <a:schemeClr val="tx1"/>
          </a:solidFill>
          <a:ln>
            <a:solidFill>
              <a:srgbClr val="8FF6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Marcador de contenido 2"/>
          <p:cNvSpPr txBox="1">
            <a:spLocks/>
          </p:cNvSpPr>
          <p:nvPr/>
        </p:nvSpPr>
        <p:spPr>
          <a:xfrm>
            <a:off x="5707364" y="3652755"/>
            <a:ext cx="3405441" cy="640341"/>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Uninformed, model:</a:t>
            </a:r>
            <a:endParaRPr lang="en-US" sz="2800" dirty="0">
              <a:solidFill>
                <a:schemeClr val="bg1"/>
              </a:solidFill>
            </a:endParaRPr>
          </a:p>
        </p:txBody>
      </p:sp>
    </p:spTree>
    <p:extLst>
      <p:ext uri="{BB962C8B-B14F-4D97-AF65-F5344CB8AC3E}">
        <p14:creationId xmlns:p14="http://schemas.microsoft.com/office/powerpoint/2010/main" val="3362950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696966" y="3652755"/>
            <a:ext cx="3426238" cy="3162431"/>
          </a:xfrm>
          <a:prstGeom prst="rect">
            <a:avLst/>
          </a:prstGeom>
        </p:spPr>
      </p:pic>
      <p:pic>
        <p:nvPicPr>
          <p:cNvPr id="2050" name="Picture 2" descr="https://i.natgeofe.com/n/87b2f9ab-b63c-40a3-8ae7-7477b9326b14/NationalGeographic_2728100_4x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7"/>
          <a:stretch/>
        </p:blipFill>
        <p:spPr bwMode="auto">
          <a:xfrm>
            <a:off x="2143" y="1103637"/>
            <a:ext cx="9141857" cy="246937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normAutofit/>
          </a:bodyPr>
          <a:lstStyle/>
          <a:p>
            <a:r>
              <a:rPr lang="en-US" sz="4000" dirty="0" smtClean="0"/>
              <a:t>Informing Models</a:t>
            </a:r>
            <a:endParaRPr lang="en-US" sz="4000" dirty="0"/>
          </a:p>
        </p:txBody>
      </p:sp>
      <p:sp>
        <p:nvSpPr>
          <p:cNvPr id="3" name="Marcador de contenido 2"/>
          <p:cNvSpPr>
            <a:spLocks noGrp="1"/>
          </p:cNvSpPr>
          <p:nvPr>
            <p:ph idx="1"/>
          </p:nvPr>
        </p:nvSpPr>
        <p:spPr>
          <a:xfrm>
            <a:off x="14431" y="1103512"/>
            <a:ext cx="3405441" cy="741311"/>
          </a:xfrm>
          <a:solidFill>
            <a:schemeClr val="tx1">
              <a:alpha val="52000"/>
            </a:schemeClr>
          </a:solidFill>
        </p:spPr>
        <p:txBody>
          <a:bodyPr vert="horz" lIns="91440" tIns="45720" rIns="91440" bIns="45720" rtlCol="0">
            <a:noAutofit/>
          </a:bodyPr>
          <a:lstStyle/>
          <a:p>
            <a:pPr marL="0" indent="0">
              <a:buNone/>
            </a:pPr>
            <a:r>
              <a:rPr lang="en-US" sz="3600" dirty="0">
                <a:solidFill>
                  <a:schemeClr val="bg1"/>
                </a:solidFill>
              </a:rPr>
              <a:t>Reality:</a:t>
            </a:r>
          </a:p>
        </p:txBody>
      </p:sp>
      <p:sp>
        <p:nvSpPr>
          <p:cNvPr id="4" name="Marcador de número de diapositiva 3"/>
          <p:cNvSpPr>
            <a:spLocks noGrp="1"/>
          </p:cNvSpPr>
          <p:nvPr>
            <p:ph type="sldNum" sz="quarter" idx="12"/>
          </p:nvPr>
        </p:nvSpPr>
        <p:spPr/>
        <p:txBody>
          <a:bodyPr/>
          <a:lstStyle/>
          <a:p>
            <a:fld id="{4372E315-BCFF-443C-ACC4-C17BA958A6B9}" type="slidenum">
              <a:rPr lang="es-MX" smtClean="0"/>
              <a:pPr/>
              <a:t>8</a:t>
            </a:fld>
            <a:endParaRPr lang="es-MX" dirty="0"/>
          </a:p>
        </p:txBody>
      </p:sp>
      <p:sp>
        <p:nvSpPr>
          <p:cNvPr id="6" name="Marcador de contenido 2"/>
          <p:cNvSpPr txBox="1">
            <a:spLocks/>
          </p:cNvSpPr>
          <p:nvPr/>
        </p:nvSpPr>
        <p:spPr>
          <a:xfrm>
            <a:off x="14431" y="3583535"/>
            <a:ext cx="3405441" cy="1311148"/>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smtClean="0">
                <a:solidFill>
                  <a:schemeClr val="bg1"/>
                </a:solidFill>
              </a:rPr>
              <a:t>Informed, thought model:</a:t>
            </a:r>
            <a:endParaRPr lang="en-US" sz="3600" dirty="0">
              <a:solidFill>
                <a:schemeClr val="bg1"/>
              </a:solidFill>
            </a:endParaRPr>
          </a:p>
        </p:txBody>
      </p:sp>
      <p:sp>
        <p:nvSpPr>
          <p:cNvPr id="7" name="Flecha abajo 6"/>
          <p:cNvSpPr/>
          <p:nvPr/>
        </p:nvSpPr>
        <p:spPr>
          <a:xfrm>
            <a:off x="1043608" y="5013176"/>
            <a:ext cx="1060696" cy="1609700"/>
          </a:xfrm>
          <a:prstGeom prst="downArrow">
            <a:avLst/>
          </a:prstGeom>
          <a:solidFill>
            <a:schemeClr val="tx1"/>
          </a:solidFill>
          <a:ln>
            <a:solidFill>
              <a:srgbClr val="8FF6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Marcador de contenido 2"/>
          <p:cNvSpPr txBox="1">
            <a:spLocks/>
          </p:cNvSpPr>
          <p:nvPr/>
        </p:nvSpPr>
        <p:spPr>
          <a:xfrm>
            <a:off x="5707364" y="3652755"/>
            <a:ext cx="3405441" cy="640341"/>
          </a:xfrm>
          <a:prstGeom prst="rect">
            <a:avLst/>
          </a:prstGeom>
          <a:solidFill>
            <a:schemeClr val="tx1">
              <a:alpha val="52000"/>
            </a:schemeClr>
          </a:solidFill>
        </p:spPr>
        <p:txBody>
          <a:bodyPr vert="horz" lIns="91440" tIns="45720" rIns="91440" bIns="45720"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schemeClr val="bg1"/>
                </a:solidFill>
              </a:rPr>
              <a:t>Uninformed, model:</a:t>
            </a:r>
            <a:endParaRPr lang="en-US" sz="2800" dirty="0">
              <a:solidFill>
                <a:schemeClr val="bg1"/>
              </a:solidFill>
            </a:endParaRPr>
          </a:p>
        </p:txBody>
      </p:sp>
    </p:spTree>
    <p:extLst>
      <p:ext uri="{BB962C8B-B14F-4D97-AF65-F5344CB8AC3E}">
        <p14:creationId xmlns:p14="http://schemas.microsoft.com/office/powerpoint/2010/main" val="2757942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cean Photography Awards capture the beauty of marine life - and its  suffering | Climate News | Sky New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9"/>
          <a:stretch/>
        </p:blipFill>
        <p:spPr bwMode="auto">
          <a:xfrm>
            <a:off x="-6446" y="620688"/>
            <a:ext cx="9152792" cy="4068327"/>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6446" y="-31822"/>
            <a:ext cx="9150445" cy="796526"/>
          </a:xfrm>
        </p:spPr>
        <p:txBody>
          <a:bodyPr>
            <a:normAutofit/>
          </a:bodyPr>
          <a:lstStyle/>
          <a:p>
            <a:pPr algn="l"/>
            <a:r>
              <a:rPr lang="en-US" sz="3200" dirty="0" smtClean="0"/>
              <a:t>Dissertation Goal</a:t>
            </a:r>
            <a:endParaRPr lang="en-US" sz="3200" dirty="0"/>
          </a:p>
        </p:txBody>
      </p:sp>
      <p:sp>
        <p:nvSpPr>
          <p:cNvPr id="2" name="1 Marcador de número de diapositiva"/>
          <p:cNvSpPr>
            <a:spLocks noGrp="1"/>
          </p:cNvSpPr>
          <p:nvPr>
            <p:ph type="sldNum" sz="quarter" idx="12"/>
          </p:nvPr>
        </p:nvSpPr>
        <p:spPr/>
        <p:txBody>
          <a:bodyPr/>
          <a:lstStyle/>
          <a:p>
            <a:fld id="{000DB125-4BDB-4CF0-B98D-286D538141CB}" type="slidenum">
              <a:rPr lang="es-MX" smtClean="0"/>
              <a:pPr/>
              <a:t>9</a:t>
            </a:fld>
            <a:endParaRPr lang="es-MX" dirty="0"/>
          </a:p>
        </p:txBody>
      </p:sp>
      <p:sp>
        <p:nvSpPr>
          <p:cNvPr id="8" name="4 Marcador de contenido"/>
          <p:cNvSpPr txBox="1">
            <a:spLocks/>
          </p:cNvSpPr>
          <p:nvPr/>
        </p:nvSpPr>
        <p:spPr>
          <a:xfrm>
            <a:off x="0" y="4869160"/>
            <a:ext cx="9113480" cy="1440159"/>
          </a:xfrm>
          <a:prstGeom prst="rect">
            <a:avLst/>
          </a:prstGeom>
          <a:solidFill>
            <a:srgbClr val="181717">
              <a:alpha val="85000"/>
            </a:srgbClr>
          </a:solidFill>
        </p:spPr>
        <p:txBody>
          <a:bodyPr vert="horz" lIns="91424" tIns="45712" rIns="91424" bIns="45712" rtlCol="0">
            <a:noAutofit/>
          </a:bodyPr>
          <a:lstStyle>
            <a:lvl1pPr marL="177800" indent="-1778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a:solidFill>
                  <a:schemeClr val="bg1"/>
                </a:solidFill>
              </a:rPr>
              <a:t>The main objective of this dissertation will be to apply modern methodological techniques for the modeling of marine ecological systems at different scales of interaction</a:t>
            </a:r>
          </a:p>
        </p:txBody>
      </p:sp>
      <p:cxnSp>
        <p:nvCxnSpPr>
          <p:cNvPr id="12" name="22 Conector recto"/>
          <p:cNvCxnSpPr/>
          <p:nvPr/>
        </p:nvCxnSpPr>
        <p:spPr>
          <a:xfrm flipV="1">
            <a:off x="-36513" y="4725019"/>
            <a:ext cx="9186006" cy="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23 Conector recto"/>
          <p:cNvCxnSpPr/>
          <p:nvPr/>
        </p:nvCxnSpPr>
        <p:spPr>
          <a:xfrm>
            <a:off x="-36513" y="4797152"/>
            <a:ext cx="9180081" cy="0"/>
          </a:xfrm>
          <a:prstGeom prst="line">
            <a:avLst/>
          </a:prstGeom>
          <a:ln w="76200">
            <a:solidFill>
              <a:schemeClr val="tx1"/>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6804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11386</TotalTime>
  <Words>543</Words>
  <Application>Microsoft Office PowerPoint</Application>
  <PresentationFormat>Presentación en pantalla (4:3)</PresentationFormat>
  <Paragraphs>126</Paragraphs>
  <Slides>26</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Tw Cen MT</vt:lpstr>
      <vt:lpstr>Verdana</vt:lpstr>
      <vt:lpstr>Tema de Office</vt:lpstr>
      <vt:lpstr>Presentación de PowerPoint</vt:lpstr>
      <vt:lpstr>Marine Ecology</vt:lpstr>
      <vt:lpstr>Ecological models</vt:lpstr>
      <vt:lpstr>Building model</vt:lpstr>
      <vt:lpstr>Building model</vt:lpstr>
      <vt:lpstr>Somewhere in between</vt:lpstr>
      <vt:lpstr>Informing Models</vt:lpstr>
      <vt:lpstr>Informing Models</vt:lpstr>
      <vt:lpstr>Dissertation Goal</vt:lpstr>
      <vt:lpstr>Chapters</vt:lpstr>
      <vt:lpstr>Elasmobranchs</vt:lpstr>
      <vt:lpstr>Challenges</vt:lpstr>
      <vt:lpstr>Chapter one: Elasmobranch Marine Ecosystem</vt:lpstr>
      <vt:lpstr>Chapter one: Elasmobranch Marine Ecosystem</vt:lpstr>
      <vt:lpstr>Previous work</vt:lpstr>
      <vt:lpstr>Knowledge Gaps</vt:lpstr>
      <vt:lpstr>Objectives</vt:lpstr>
      <vt:lpstr>Data and results: Abundances</vt:lpstr>
      <vt:lpstr>Data and results: Density</vt:lpstr>
      <vt:lpstr>Bayesian model construction</vt:lpstr>
      <vt:lpstr>Results: Hierarchical Bayesian Model</vt:lpstr>
      <vt:lpstr>Highlights</vt:lpstr>
      <vt:lpstr>Highlights</vt:lpstr>
      <vt:lpstr>Next steps </vt:lpstr>
      <vt:lpstr>Future Work</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gomez</dc:creator>
  <cp:lastModifiedBy>Miguel</cp:lastModifiedBy>
  <cp:revision>696</cp:revision>
  <dcterms:created xsi:type="dcterms:W3CDTF">2019-01-08T16:46:53Z</dcterms:created>
  <dcterms:modified xsi:type="dcterms:W3CDTF">2024-04-11T18:30:41Z</dcterms:modified>
</cp:coreProperties>
</file>