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CA8F"/>
    <a:srgbClr val="E7FF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739808-82E0-A340-A934-2694A5D69B19}" v="414" dt="2024-04-03T16:09:41.6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1"/>
    <p:restoredTop sz="94640"/>
  </p:normalViewPr>
  <p:slideViewPr>
    <p:cSldViewPr snapToGrid="0">
      <p:cViewPr>
        <p:scale>
          <a:sx n="21" d="100"/>
          <a:sy n="21" d="100"/>
        </p:scale>
        <p:origin x="1688" y="144"/>
      </p:cViewPr>
      <p:guideLst/>
    </p:cSldViewPr>
  </p:slideViewPr>
  <p:outlineViewPr>
    <p:cViewPr>
      <p:scale>
        <a:sx n="33" d="100"/>
        <a:sy n="33" d="100"/>
      </p:scale>
      <p:origin x="0" y="0"/>
    </p:cViewPr>
  </p:outlineViewPr>
  <p:notesTextViewPr>
    <p:cViewPr>
      <p:scale>
        <a:sx n="80" d="100"/>
        <a:sy n="8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universitysystemnh-my.sharepoint.com/personal/ep1145_usnh_edu/Documents/5th%20Year/NUTR960%20&amp;%20961/Manuscript/Data%20Table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universitysystemnh-my.sharepoint.com/personal/ep1145_usnh_edu/Documents/5th%20Year/NUTR960%20&amp;%20961/Manuscript/Data%20Tabl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niversitysystemnh-my.sharepoint.com/personal/ep1145_usnh_edu/Documents/5th%20Year/NUTR960%20&amp;%20961/Manuscript/Data%20Table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r>
              <a:rPr lang="en-US" sz="3600" dirty="0">
                <a:solidFill>
                  <a:schemeClr val="tx1"/>
                </a:solidFill>
              </a:rPr>
              <a:t>Sum of Fruit &amp; Vegetable Intake</a:t>
            </a:r>
          </a:p>
        </c:rich>
      </c:tx>
      <c:overlay val="0"/>
      <c:spPr>
        <a:noFill/>
        <a:ln>
          <a:noFill/>
        </a:ln>
        <a:effectLst/>
      </c:spPr>
      <c:txPr>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endParaRPr lang="en-US"/>
        </a:p>
      </c:txPr>
    </c:title>
    <c:autoTitleDeleted val="0"/>
    <c:plotArea>
      <c:layout/>
      <c:barChart>
        <c:barDir val="col"/>
        <c:grouping val="stacked"/>
        <c:varyColors val="0"/>
        <c:ser>
          <c:idx val="0"/>
          <c:order val="0"/>
          <c:tx>
            <c:v>Sum of Fruit &amp; Vegetable Intake (cups)</c:v>
          </c:tx>
          <c:spPr>
            <a:solidFill>
              <a:schemeClr val="accent6">
                <a:lumMod val="75000"/>
              </a:schemeClr>
            </a:solidFill>
            <a:ln>
              <a:noFill/>
            </a:ln>
            <a:effectLst/>
          </c:spPr>
          <c:invertIfNegative val="0"/>
          <c:dPt>
            <c:idx val="0"/>
            <c:invertIfNegative val="0"/>
            <c:bubble3D val="0"/>
            <c:spPr>
              <a:solidFill>
                <a:schemeClr val="accent6">
                  <a:lumMod val="75000"/>
                </a:schemeClr>
              </a:solidFill>
              <a:ln>
                <a:noFill/>
              </a:ln>
              <a:effectLst/>
            </c:spPr>
            <c:extLst>
              <c:ext xmlns:c16="http://schemas.microsoft.com/office/drawing/2014/chart" uri="{C3380CC4-5D6E-409C-BE32-E72D297353CC}">
                <c16:uniqueId val="{00000001-1543-794B-8E2B-6701442F2180}"/>
              </c:ext>
            </c:extLst>
          </c:dPt>
          <c:dPt>
            <c:idx val="1"/>
            <c:invertIfNegative val="0"/>
            <c:bubble3D val="0"/>
            <c:spPr>
              <a:solidFill>
                <a:schemeClr val="accent6">
                  <a:lumMod val="75000"/>
                </a:schemeClr>
              </a:solidFill>
              <a:ln>
                <a:noFill/>
              </a:ln>
              <a:effectLst/>
            </c:spPr>
            <c:extLst>
              <c:ext xmlns:c16="http://schemas.microsoft.com/office/drawing/2014/chart" uri="{C3380CC4-5D6E-409C-BE32-E72D297353CC}">
                <c16:uniqueId val="{00000003-1543-794B-8E2B-6701442F2180}"/>
              </c:ext>
            </c:extLst>
          </c:dPt>
          <c:errBars>
            <c:errBarType val="both"/>
            <c:errValType val="cust"/>
            <c:noEndCap val="0"/>
            <c:plus>
              <c:numRef>
                <c:f>'[Data Tables.xlsx]Sheet2'!$I$10:$J$10</c:f>
                <c:numCache>
                  <c:formatCode>General</c:formatCode>
                  <c:ptCount val="2"/>
                  <c:pt idx="0">
                    <c:v>1.91</c:v>
                  </c:pt>
                  <c:pt idx="1">
                    <c:v>1.66</c:v>
                  </c:pt>
                </c:numCache>
              </c:numRef>
            </c:plus>
            <c:minus>
              <c:numRef>
                <c:f>'[Data Tables.xlsx]Sheet2'!$I$10:$J$10</c:f>
                <c:numCache>
                  <c:formatCode>General</c:formatCode>
                  <c:ptCount val="2"/>
                  <c:pt idx="0">
                    <c:v>1.91</c:v>
                  </c:pt>
                  <c:pt idx="1">
                    <c:v>1.66</c:v>
                  </c:pt>
                </c:numCache>
              </c:numRef>
            </c:minus>
            <c:spPr>
              <a:noFill/>
              <a:ln w="9525" cap="flat" cmpd="sng" algn="ctr">
                <a:solidFill>
                  <a:schemeClr val="tx1"/>
                </a:solidFill>
                <a:round/>
              </a:ln>
              <a:effectLst/>
            </c:spPr>
          </c:errBars>
          <c:cat>
            <c:strLit>
              <c:ptCount val="2"/>
              <c:pt idx="0">
                <c:v>Males, n = 1716</c:v>
              </c:pt>
              <c:pt idx="1">
                <c:v> Females, n = 3470</c:v>
              </c:pt>
            </c:strLit>
          </c:cat>
          <c:val>
            <c:numRef>
              <c:f>'[Data Tables.xlsx]Sheet2'!$G$10:$H$10</c:f>
              <c:numCache>
                <c:formatCode>General</c:formatCode>
                <c:ptCount val="2"/>
                <c:pt idx="0">
                  <c:v>2.96</c:v>
                </c:pt>
                <c:pt idx="1">
                  <c:v>2.8959999999999999</c:v>
                </c:pt>
              </c:numCache>
            </c:numRef>
          </c:val>
          <c:extLst>
            <c:ext xmlns:c16="http://schemas.microsoft.com/office/drawing/2014/chart" uri="{C3380CC4-5D6E-409C-BE32-E72D297353CC}">
              <c16:uniqueId val="{00000004-1543-794B-8E2B-6701442F2180}"/>
            </c:ext>
          </c:extLst>
        </c:ser>
        <c:dLbls>
          <c:showLegendKey val="0"/>
          <c:showVal val="0"/>
          <c:showCatName val="0"/>
          <c:showSerName val="0"/>
          <c:showPercent val="0"/>
          <c:showBubbleSize val="0"/>
        </c:dLbls>
        <c:gapWidth val="150"/>
        <c:overlap val="100"/>
        <c:axId val="1333691344"/>
        <c:axId val="959766736"/>
      </c:barChart>
      <c:catAx>
        <c:axId val="133369134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crossAx val="959766736"/>
        <c:crosses val="autoZero"/>
        <c:auto val="1"/>
        <c:lblAlgn val="ctr"/>
        <c:lblOffset val="100"/>
        <c:noMultiLvlLbl val="0"/>
      </c:catAx>
      <c:valAx>
        <c:axId val="959766736"/>
        <c:scaling>
          <c:orientation val="minMax"/>
          <c:min val="0"/>
        </c:scaling>
        <c:delete val="0"/>
        <c:axPos val="l"/>
        <c:title>
          <c:tx>
            <c:rich>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r>
                  <a:rPr lang="en-US" sz="2800" dirty="0">
                    <a:solidFill>
                      <a:schemeClr val="tx1"/>
                    </a:solidFill>
                  </a:rPr>
                  <a:t>cups/day</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2500" b="0" i="0" u="none" strike="noStrike" kern="1200" baseline="0">
                <a:solidFill>
                  <a:schemeClr val="tx1"/>
                </a:solidFill>
                <a:latin typeface="+mn-lt"/>
                <a:ea typeface="+mn-ea"/>
                <a:cs typeface="+mn-cs"/>
              </a:defRPr>
            </a:pPr>
            <a:endParaRPr lang="en-US"/>
          </a:p>
        </c:txPr>
        <c:crossAx val="1333691344"/>
        <c:crosses val="autoZero"/>
        <c:crossBetween val="between"/>
      </c:valAx>
      <c:spPr>
        <a:solidFill>
          <a:srgbClr val="E7FFDB"/>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28575">
      <a:solidFill>
        <a:schemeClr val="tx1"/>
      </a:solid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r>
              <a:rPr lang="en-US" sz="3600" dirty="0">
                <a:solidFill>
                  <a:schemeClr val="tx1"/>
                </a:solidFill>
              </a:rPr>
              <a:t>Perceived</a:t>
            </a:r>
            <a:r>
              <a:rPr lang="en-US" sz="3600" baseline="0" dirty="0">
                <a:solidFill>
                  <a:schemeClr val="tx1"/>
                </a:solidFill>
              </a:rPr>
              <a:t> Stress Score</a:t>
            </a:r>
            <a:endParaRPr lang="en-US" sz="3600" dirty="0">
              <a:solidFill>
                <a:schemeClr val="tx1"/>
              </a:solidFill>
            </a:endParaRPr>
          </a:p>
        </c:rich>
      </c:tx>
      <c:overlay val="0"/>
      <c:spPr>
        <a:noFill/>
        <a:ln>
          <a:noFill/>
        </a:ln>
        <a:effectLst/>
      </c:spPr>
      <c:txPr>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endParaRPr lang="en-US"/>
        </a:p>
      </c:txPr>
    </c:title>
    <c:autoTitleDeleted val="0"/>
    <c:plotArea>
      <c:layout/>
      <c:barChart>
        <c:barDir val="col"/>
        <c:grouping val="stacked"/>
        <c:varyColors val="0"/>
        <c:ser>
          <c:idx val="0"/>
          <c:order val="0"/>
          <c:tx>
            <c:v>Average PSS</c:v>
          </c:tx>
          <c:spPr>
            <a:solidFill>
              <a:schemeClr val="accent6">
                <a:lumMod val="75000"/>
              </a:schemeClr>
            </a:solidFill>
            <a:ln>
              <a:noFill/>
            </a:ln>
            <a:effectLst/>
          </c:spPr>
          <c:invertIfNegative val="0"/>
          <c:errBars>
            <c:errBarType val="both"/>
            <c:errValType val="cust"/>
            <c:noEndCap val="0"/>
            <c:plus>
              <c:numRef>
                <c:f>'[Data Tables.xlsx]Sheet2'!$I$11:$J$11</c:f>
                <c:numCache>
                  <c:formatCode>General</c:formatCode>
                  <c:ptCount val="2"/>
                  <c:pt idx="0">
                    <c:v>6.5389999999999997</c:v>
                  </c:pt>
                  <c:pt idx="1">
                    <c:v>6.5389999999999997</c:v>
                  </c:pt>
                </c:numCache>
              </c:numRef>
            </c:plus>
            <c:minus>
              <c:numRef>
                <c:f>'[Data Tables.xlsx]Sheet2'!$I$11:$J$11</c:f>
                <c:numCache>
                  <c:formatCode>General</c:formatCode>
                  <c:ptCount val="2"/>
                  <c:pt idx="0">
                    <c:v>6.5389999999999997</c:v>
                  </c:pt>
                  <c:pt idx="1">
                    <c:v>6.5389999999999997</c:v>
                  </c:pt>
                </c:numCache>
              </c:numRef>
            </c:minus>
            <c:spPr>
              <a:noFill/>
              <a:ln w="9525" cap="flat" cmpd="sng" algn="ctr">
                <a:solidFill>
                  <a:schemeClr val="tx1"/>
                </a:solidFill>
                <a:round/>
              </a:ln>
              <a:effectLst/>
            </c:spPr>
          </c:errBars>
          <c:cat>
            <c:strLit>
              <c:ptCount val="2"/>
              <c:pt idx="0">
                <c:v>Males, n = 1716</c:v>
              </c:pt>
              <c:pt idx="1">
                <c:v> Females, n = 3470</c:v>
              </c:pt>
            </c:strLit>
          </c:cat>
          <c:val>
            <c:numRef>
              <c:f>'[Data Tables.xlsx]Sheet2'!$G$11:$H$11</c:f>
              <c:numCache>
                <c:formatCode>General</c:formatCode>
                <c:ptCount val="2"/>
                <c:pt idx="0">
                  <c:v>14.678000000000001</c:v>
                </c:pt>
                <c:pt idx="1">
                  <c:v>17.062000000000001</c:v>
                </c:pt>
              </c:numCache>
            </c:numRef>
          </c:val>
          <c:extLst>
            <c:ext xmlns:c16="http://schemas.microsoft.com/office/drawing/2014/chart" uri="{C3380CC4-5D6E-409C-BE32-E72D297353CC}">
              <c16:uniqueId val="{00000000-0560-4249-B9CB-661590823776}"/>
            </c:ext>
          </c:extLst>
        </c:ser>
        <c:dLbls>
          <c:showLegendKey val="0"/>
          <c:showVal val="0"/>
          <c:showCatName val="0"/>
          <c:showSerName val="0"/>
          <c:showPercent val="0"/>
          <c:showBubbleSize val="0"/>
        </c:dLbls>
        <c:gapWidth val="150"/>
        <c:overlap val="100"/>
        <c:axId val="1338136720"/>
        <c:axId val="1323981728"/>
      </c:barChart>
      <c:catAx>
        <c:axId val="133813672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500" b="0" i="0" u="none" strike="noStrike" kern="1200" baseline="0">
                <a:solidFill>
                  <a:schemeClr val="tx1"/>
                </a:solidFill>
                <a:latin typeface="+mn-lt"/>
                <a:ea typeface="+mn-ea"/>
                <a:cs typeface="+mn-cs"/>
              </a:defRPr>
            </a:pPr>
            <a:endParaRPr lang="en-US"/>
          </a:p>
        </c:txPr>
        <c:crossAx val="1323981728"/>
        <c:crosses val="autoZero"/>
        <c:auto val="1"/>
        <c:lblAlgn val="ctr"/>
        <c:lblOffset val="100"/>
        <c:noMultiLvlLbl val="0"/>
      </c:catAx>
      <c:valAx>
        <c:axId val="1323981728"/>
        <c:scaling>
          <c:orientation val="minMax"/>
          <c:max val="25"/>
          <c:min val="0"/>
        </c:scaling>
        <c:delete val="0"/>
        <c:axPos val="l"/>
        <c:title>
          <c:tx>
            <c:rich>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r>
                  <a:rPr lang="en-US" sz="2800" dirty="0">
                    <a:solidFill>
                      <a:schemeClr val="tx1"/>
                    </a:solidFill>
                  </a:rPr>
                  <a:t>PSS</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2500" b="0" i="0" u="none" strike="noStrike" kern="1200" baseline="0">
                <a:solidFill>
                  <a:schemeClr val="tx1"/>
                </a:solidFill>
                <a:latin typeface="+mn-lt"/>
                <a:ea typeface="+mn-ea"/>
                <a:cs typeface="+mn-cs"/>
              </a:defRPr>
            </a:pPr>
            <a:endParaRPr lang="en-US"/>
          </a:p>
        </c:txPr>
        <c:crossAx val="1338136720"/>
        <c:crosses val="autoZero"/>
        <c:crossBetween val="between"/>
        <c:majorUnit val="5"/>
      </c:valAx>
      <c:spPr>
        <a:solidFill>
          <a:schemeClr val="accent6">
            <a:lumMod val="20000"/>
            <a:lumOff val="80000"/>
          </a:schemeClr>
        </a:solid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28575">
      <a:solidFill>
        <a:schemeClr val="tx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r>
              <a:rPr lang="en-US" sz="3600" dirty="0">
                <a:solidFill>
                  <a:schemeClr val="tx1"/>
                </a:solidFill>
              </a:rPr>
              <a:t>Daily Fiber Intake</a:t>
            </a:r>
          </a:p>
        </c:rich>
      </c:tx>
      <c:overlay val="0"/>
      <c:spPr>
        <a:noFill/>
        <a:ln>
          <a:noFill/>
        </a:ln>
        <a:effectLst/>
      </c:spPr>
      <c:txPr>
        <a:bodyPr rot="0" spcFirstLastPara="1" vertOverflow="ellipsis" vert="horz" wrap="square" anchor="ctr" anchorCtr="1"/>
        <a:lstStyle/>
        <a:p>
          <a:pPr>
            <a:defRPr sz="3600" b="0" i="0" u="none" strike="noStrike" kern="1200" spc="0" baseline="0">
              <a:solidFill>
                <a:schemeClr val="tx1"/>
              </a:solidFill>
              <a:latin typeface="+mn-lt"/>
              <a:ea typeface="+mn-ea"/>
              <a:cs typeface="+mn-cs"/>
            </a:defRPr>
          </a:pPr>
          <a:endParaRPr lang="en-US"/>
        </a:p>
      </c:txPr>
    </c:title>
    <c:autoTitleDeleted val="0"/>
    <c:plotArea>
      <c:layout/>
      <c:barChart>
        <c:barDir val="col"/>
        <c:grouping val="stacked"/>
        <c:varyColors val="0"/>
        <c:ser>
          <c:idx val="0"/>
          <c:order val="0"/>
          <c:tx>
            <c:v>Average Fiber Intake (g)</c:v>
          </c:tx>
          <c:spPr>
            <a:solidFill>
              <a:schemeClr val="accent6">
                <a:lumMod val="75000"/>
              </a:schemeClr>
            </a:solidFill>
            <a:ln>
              <a:noFill/>
            </a:ln>
            <a:effectLst/>
          </c:spPr>
          <c:invertIfNegative val="0"/>
          <c:errBars>
            <c:errBarType val="both"/>
            <c:errValType val="cust"/>
            <c:noEndCap val="0"/>
            <c:plus>
              <c:numRef>
                <c:f>'[Data Tables.xlsx]Sheet2'!$I$9:$J$9</c:f>
                <c:numCache>
                  <c:formatCode>General</c:formatCode>
                  <c:ptCount val="2"/>
                  <c:pt idx="0">
                    <c:v>10.585000000000001</c:v>
                  </c:pt>
                  <c:pt idx="1">
                    <c:v>8.6110000000000007</c:v>
                  </c:pt>
                </c:numCache>
              </c:numRef>
            </c:plus>
            <c:minus>
              <c:numRef>
                <c:f>'[Data Tables.xlsx]Sheet2'!$I$9:$J$9</c:f>
                <c:numCache>
                  <c:formatCode>General</c:formatCode>
                  <c:ptCount val="2"/>
                  <c:pt idx="0">
                    <c:v>10.585000000000001</c:v>
                  </c:pt>
                  <c:pt idx="1">
                    <c:v>8.6110000000000007</c:v>
                  </c:pt>
                </c:numCache>
              </c:numRef>
            </c:minus>
            <c:spPr>
              <a:noFill/>
              <a:ln w="9525" cap="flat" cmpd="sng" algn="ctr">
                <a:solidFill>
                  <a:schemeClr val="tx1"/>
                </a:solidFill>
                <a:round/>
              </a:ln>
              <a:effectLst/>
            </c:spPr>
          </c:errBars>
          <c:cat>
            <c:strLit>
              <c:ptCount val="2"/>
              <c:pt idx="0">
                <c:v>Males, n = 1716</c:v>
              </c:pt>
              <c:pt idx="1">
                <c:v> Females, n = 3470</c:v>
              </c:pt>
            </c:strLit>
          </c:cat>
          <c:val>
            <c:numRef>
              <c:f>'[Data Tables.xlsx]Sheet2'!$G$9:$H$9</c:f>
              <c:numCache>
                <c:formatCode>General</c:formatCode>
                <c:ptCount val="2"/>
                <c:pt idx="0">
                  <c:v>21.4482</c:v>
                </c:pt>
                <c:pt idx="1">
                  <c:v>19.285</c:v>
                </c:pt>
              </c:numCache>
            </c:numRef>
          </c:val>
          <c:extLst>
            <c:ext xmlns:c16="http://schemas.microsoft.com/office/drawing/2014/chart" uri="{C3380CC4-5D6E-409C-BE32-E72D297353CC}">
              <c16:uniqueId val="{00000000-CB3D-2B4E-8315-037A74ADEC9F}"/>
            </c:ext>
          </c:extLst>
        </c:ser>
        <c:dLbls>
          <c:showLegendKey val="0"/>
          <c:showVal val="0"/>
          <c:showCatName val="0"/>
          <c:showSerName val="0"/>
          <c:showPercent val="0"/>
          <c:showBubbleSize val="0"/>
        </c:dLbls>
        <c:gapWidth val="219"/>
        <c:overlap val="100"/>
        <c:axId val="938714112"/>
        <c:axId val="1369768432"/>
      </c:barChart>
      <c:catAx>
        <c:axId val="93871411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crossAx val="1369768432"/>
        <c:crosses val="autoZero"/>
        <c:auto val="1"/>
        <c:lblAlgn val="ctr"/>
        <c:lblOffset val="100"/>
        <c:noMultiLvlLbl val="0"/>
      </c:catAx>
      <c:valAx>
        <c:axId val="1369768432"/>
        <c:scaling>
          <c:orientation val="minMax"/>
          <c:max val="35"/>
          <c:min val="0"/>
        </c:scaling>
        <c:delete val="0"/>
        <c:axPos val="l"/>
        <c:title>
          <c:tx>
            <c:rich>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r>
                  <a:rPr lang="en-US" sz="2800" dirty="0">
                    <a:solidFill>
                      <a:schemeClr val="tx1"/>
                    </a:solidFill>
                  </a:rPr>
                  <a:t>g/day</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2500" b="0" i="0" u="none" strike="noStrike" kern="1200" baseline="0">
                <a:solidFill>
                  <a:schemeClr val="tx1"/>
                </a:solidFill>
                <a:latin typeface="+mn-lt"/>
                <a:ea typeface="+mn-ea"/>
                <a:cs typeface="+mn-cs"/>
              </a:defRPr>
            </a:pPr>
            <a:endParaRPr lang="en-US"/>
          </a:p>
        </c:txPr>
        <c:crossAx val="938714112"/>
        <c:crosses val="autoZero"/>
        <c:crossBetween val="between"/>
      </c:valAx>
      <c:spPr>
        <a:solidFill>
          <a:srgbClr val="E7FFDB"/>
        </a:solid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28575">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0.86663</cdr:x>
      <cdr:y>0.8165</cdr:y>
    </cdr:from>
    <cdr:to>
      <cdr:x>0.95964</cdr:x>
      <cdr:y>0.8792</cdr:y>
    </cdr:to>
    <cdr:sp macro="" textlink="">
      <cdr:nvSpPr>
        <cdr:cNvPr id="2" name="TextBox 14">
          <a:extLst xmlns:a="http://schemas.openxmlformats.org/drawingml/2006/main">
            <a:ext uri="{FF2B5EF4-FFF2-40B4-BE49-F238E27FC236}">
              <a16:creationId xmlns:a16="http://schemas.microsoft.com/office/drawing/2014/main" id="{7FDB65C6-97C4-306F-95E8-D241E86A77D7}"/>
            </a:ext>
          </a:extLst>
        </cdr:cNvPr>
        <cdr:cNvSpPr txBox="1"/>
      </cdr:nvSpPr>
      <cdr:spPr>
        <a:xfrm xmlns:a="http://schemas.openxmlformats.org/drawingml/2006/main">
          <a:off x="10825835" y="4809215"/>
          <a:ext cx="1161844"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lang="en-US" dirty="0"/>
            <a:t>p=.216</a:t>
          </a:r>
        </a:p>
      </cdr:txBody>
    </cdr:sp>
  </cdr:relSizeAnchor>
  <cdr:relSizeAnchor xmlns:cdr="http://schemas.openxmlformats.org/drawingml/2006/chartDrawing">
    <cdr:from>
      <cdr:x>0.28386</cdr:x>
      <cdr:y>0.78515</cdr:y>
    </cdr:from>
    <cdr:to>
      <cdr:x>0.34065</cdr:x>
      <cdr:y>0.84785</cdr:y>
    </cdr:to>
    <cdr:sp macro="" textlink="">
      <cdr:nvSpPr>
        <cdr:cNvPr id="3" name="TextBox 14">
          <a:extLst xmlns:a="http://schemas.openxmlformats.org/drawingml/2006/main">
            <a:ext uri="{FF2B5EF4-FFF2-40B4-BE49-F238E27FC236}">
              <a16:creationId xmlns:a16="http://schemas.microsoft.com/office/drawing/2014/main" id="{A377425E-E2D1-6C21-F9FB-3C3CA75A0579}"/>
            </a:ext>
          </a:extLst>
        </cdr:cNvPr>
        <cdr:cNvSpPr txBox="1"/>
      </cdr:nvSpPr>
      <cdr:spPr>
        <a:xfrm xmlns:a="http://schemas.openxmlformats.org/drawingml/2006/main">
          <a:off x="3545871" y="4624549"/>
          <a:ext cx="709513" cy="369332"/>
        </a:xfrm>
        <a:prstGeom xmlns:a="http://schemas.openxmlformats.org/drawingml/2006/main" prst="rect">
          <a:avLst/>
        </a:prstGeom>
        <a:solidFill xmlns:a="http://schemas.openxmlformats.org/drawingml/2006/main">
          <a:schemeClr val="accent6">
            <a:lumMod val="20000"/>
            <a:lumOff val="80000"/>
          </a:schemeClr>
        </a:solidFill>
      </cdr:spPr>
      <cdr:txBody>
        <a:bodyPr xmlns:a="http://schemas.openxmlformats.org/drawingml/2006/main" wrap="square" rtlCol="0" anchor="ctr">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dirty="0">
              <a:solidFill>
                <a:schemeClr val="tx1"/>
              </a:solidFill>
            </a:rPr>
            <a:t>2.96</a:t>
          </a:r>
        </a:p>
      </cdr:txBody>
    </cdr:sp>
  </cdr:relSizeAnchor>
  <cdr:relSizeAnchor xmlns:cdr="http://schemas.openxmlformats.org/drawingml/2006/chartDrawing">
    <cdr:from>
      <cdr:x>0.73638</cdr:x>
      <cdr:y>0.78515</cdr:y>
    </cdr:from>
    <cdr:to>
      <cdr:x>0.79348</cdr:x>
      <cdr:y>0.84785</cdr:y>
    </cdr:to>
    <cdr:sp macro="" textlink="">
      <cdr:nvSpPr>
        <cdr:cNvPr id="4" name="TextBox 14">
          <a:extLst xmlns:a="http://schemas.openxmlformats.org/drawingml/2006/main">
            <a:ext uri="{FF2B5EF4-FFF2-40B4-BE49-F238E27FC236}">
              <a16:creationId xmlns:a16="http://schemas.microsoft.com/office/drawing/2014/main" id="{E0172985-35CB-4300-B3A4-BC71D102D046}"/>
            </a:ext>
          </a:extLst>
        </cdr:cNvPr>
        <cdr:cNvSpPr txBox="1"/>
      </cdr:nvSpPr>
      <cdr:spPr>
        <a:xfrm xmlns:a="http://schemas.openxmlformats.org/drawingml/2006/main">
          <a:off x="9198770" y="4624549"/>
          <a:ext cx="713232" cy="369332"/>
        </a:xfrm>
        <a:prstGeom xmlns:a="http://schemas.openxmlformats.org/drawingml/2006/main" prst="rect">
          <a:avLst/>
        </a:prstGeom>
        <a:solidFill xmlns:a="http://schemas.openxmlformats.org/drawingml/2006/main">
          <a:schemeClr val="accent6">
            <a:lumMod val="20000"/>
            <a:lumOff val="80000"/>
          </a:schemeClr>
        </a:solidFill>
      </cdr:spPr>
      <cdr:txBody>
        <a:bodyPr xmlns:a="http://schemas.openxmlformats.org/drawingml/2006/main" wrap="square" rtlCol="0" anchor="ctr">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dirty="0"/>
            <a:t>2.90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BCB980-08E8-3C48-B6BF-972D1BF765CE}" type="datetimeFigureOut">
              <a:rPr lang="en-US" smtClean="0"/>
              <a:t>4/10/24</a:t>
            </a:fld>
            <a:endParaRPr lang="en-US"/>
          </a:p>
        </p:txBody>
      </p:sp>
      <p:sp>
        <p:nvSpPr>
          <p:cNvPr id="4" name="Slide Image Placeholder 3"/>
          <p:cNvSpPr>
            <a:spLocks noGrp="1" noRot="1" noChangeAspect="1"/>
          </p:cNvSpPr>
          <p:nvPr>
            <p:ph type="sldImg" idx="2"/>
          </p:nvPr>
        </p:nvSpPr>
        <p:spPr>
          <a:xfrm>
            <a:off x="1543050" y="1143000"/>
            <a:ext cx="37719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DDF798-7354-A746-81D7-CAC0AD84D6E2}" type="slidenum">
              <a:rPr lang="en-US" smtClean="0"/>
              <a:t>‹#›</a:t>
            </a:fld>
            <a:endParaRPr lang="en-US"/>
          </a:p>
        </p:txBody>
      </p:sp>
    </p:spTree>
    <p:extLst>
      <p:ext uri="{BB962C8B-B14F-4D97-AF65-F5344CB8AC3E}">
        <p14:creationId xmlns:p14="http://schemas.microsoft.com/office/powerpoint/2010/main" val="262753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Age in demographics table</a:t>
            </a:r>
          </a:p>
          <a:p>
            <a:pPr marL="171450" indent="-171450">
              <a:buFontTx/>
              <a:buChar char="-"/>
            </a:pPr>
            <a:r>
              <a:rPr lang="en-US" dirty="0"/>
              <a:t>Lines in tables</a:t>
            </a:r>
          </a:p>
        </p:txBody>
      </p:sp>
      <p:sp>
        <p:nvSpPr>
          <p:cNvPr id="4" name="Slide Number Placeholder 3"/>
          <p:cNvSpPr>
            <a:spLocks noGrp="1"/>
          </p:cNvSpPr>
          <p:nvPr>
            <p:ph type="sldNum" sz="quarter" idx="5"/>
          </p:nvPr>
        </p:nvSpPr>
        <p:spPr/>
        <p:txBody>
          <a:bodyPr/>
          <a:lstStyle/>
          <a:p>
            <a:fld id="{18DDF798-7354-A746-81D7-CAC0AD84D6E2}" type="slidenum">
              <a:rPr lang="en-US" smtClean="0"/>
              <a:t>1</a:t>
            </a:fld>
            <a:endParaRPr lang="en-US"/>
          </a:p>
        </p:txBody>
      </p:sp>
    </p:spTree>
    <p:extLst>
      <p:ext uri="{BB962C8B-B14F-4D97-AF65-F5344CB8AC3E}">
        <p14:creationId xmlns:p14="http://schemas.microsoft.com/office/powerpoint/2010/main" val="3540186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656C98-41BB-EA48-A06C-8813369BD7DC}" type="datetimeFigureOut">
              <a:rPr lang="en-US" smtClean="0"/>
              <a:t>4/10/24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2623437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56C98-41BB-EA48-A06C-8813369BD7DC}" type="datetimeFigureOut">
              <a:rPr lang="en-US" smtClean="0"/>
              <a:t>4/10/24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1896205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56C98-41BB-EA48-A06C-8813369BD7DC}" type="datetimeFigureOut">
              <a:rPr lang="en-US" smtClean="0"/>
              <a:t>4/10/24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1926335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56C98-41BB-EA48-A06C-8813369BD7DC}" type="datetimeFigureOut">
              <a:rPr lang="en-US" smtClean="0"/>
              <a:t>4/10/24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02114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tint val="82000"/>
                  </a:schemeClr>
                </a:solidFill>
              </a:defRPr>
            </a:lvl1pPr>
            <a:lvl2pPr marL="2011680" indent="0">
              <a:buNone/>
              <a:defRPr sz="8800">
                <a:solidFill>
                  <a:schemeClr val="tx1">
                    <a:tint val="82000"/>
                  </a:schemeClr>
                </a:solidFill>
              </a:defRPr>
            </a:lvl2pPr>
            <a:lvl3pPr marL="4023360" indent="0">
              <a:buNone/>
              <a:defRPr sz="7920">
                <a:solidFill>
                  <a:schemeClr val="tx1">
                    <a:tint val="82000"/>
                  </a:schemeClr>
                </a:solidFill>
              </a:defRPr>
            </a:lvl3pPr>
            <a:lvl4pPr marL="6035040" indent="0">
              <a:buNone/>
              <a:defRPr sz="7040">
                <a:solidFill>
                  <a:schemeClr val="tx1">
                    <a:tint val="82000"/>
                  </a:schemeClr>
                </a:solidFill>
              </a:defRPr>
            </a:lvl4pPr>
            <a:lvl5pPr marL="8046720" indent="0">
              <a:buNone/>
              <a:defRPr sz="7040">
                <a:solidFill>
                  <a:schemeClr val="tx1">
                    <a:tint val="82000"/>
                  </a:schemeClr>
                </a:solidFill>
              </a:defRPr>
            </a:lvl5pPr>
            <a:lvl6pPr marL="10058400" indent="0">
              <a:buNone/>
              <a:defRPr sz="7040">
                <a:solidFill>
                  <a:schemeClr val="tx1">
                    <a:tint val="82000"/>
                  </a:schemeClr>
                </a:solidFill>
              </a:defRPr>
            </a:lvl6pPr>
            <a:lvl7pPr marL="12070080" indent="0">
              <a:buNone/>
              <a:defRPr sz="7040">
                <a:solidFill>
                  <a:schemeClr val="tx1">
                    <a:tint val="82000"/>
                  </a:schemeClr>
                </a:solidFill>
              </a:defRPr>
            </a:lvl7pPr>
            <a:lvl8pPr marL="14081760" indent="0">
              <a:buNone/>
              <a:defRPr sz="7040">
                <a:solidFill>
                  <a:schemeClr val="tx1">
                    <a:tint val="82000"/>
                  </a:schemeClr>
                </a:solidFill>
              </a:defRPr>
            </a:lvl8pPr>
            <a:lvl9pPr marL="16093440" indent="0">
              <a:buNone/>
              <a:defRPr sz="704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56C98-41BB-EA48-A06C-8813369BD7DC}" type="datetimeFigureOut">
              <a:rPr lang="en-US" smtClean="0"/>
              <a:t>4/10/24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47561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656C98-41BB-EA48-A06C-8813369BD7DC}" type="datetimeFigureOut">
              <a:rPr lang="en-US" smtClean="0"/>
              <a:t>4/10/24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36590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656C98-41BB-EA48-A06C-8813369BD7DC}" type="datetimeFigureOut">
              <a:rPr lang="en-US" smtClean="0"/>
              <a:t>4/10/24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687197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656C98-41BB-EA48-A06C-8813369BD7DC}" type="datetimeFigureOut">
              <a:rPr lang="en-US" smtClean="0"/>
              <a:t>4/10/24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277576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656C98-41BB-EA48-A06C-8813369BD7DC}" type="datetimeFigureOut">
              <a:rPr lang="en-US" smtClean="0"/>
              <a:t>4/10/24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2137042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BA656C98-41BB-EA48-A06C-8813369BD7DC}" type="datetimeFigureOut">
              <a:rPr lang="en-US" smtClean="0"/>
              <a:t>4/10/24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596026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BA656C98-41BB-EA48-A06C-8813369BD7DC}" type="datetimeFigureOut">
              <a:rPr lang="en-US" smtClean="0"/>
              <a:t>4/10/24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40AE3-67F9-2543-B772-B56046BF88AF}" type="slidenum">
              <a:rPr lang="en-US" smtClean="0"/>
              <a:t>‹#›</a:t>
            </a:fld>
            <a:endParaRPr lang="en-US"/>
          </a:p>
        </p:txBody>
      </p:sp>
    </p:spTree>
    <p:extLst>
      <p:ext uri="{BB962C8B-B14F-4D97-AF65-F5344CB8AC3E}">
        <p14:creationId xmlns:p14="http://schemas.microsoft.com/office/powerpoint/2010/main" val="353387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82000"/>
                  </a:schemeClr>
                </a:solidFill>
              </a:defRPr>
            </a:lvl1pPr>
          </a:lstStyle>
          <a:p>
            <a:fld id="{BA656C98-41BB-EA48-A06C-8813369BD7DC}" type="datetimeFigureOut">
              <a:rPr lang="en-US" smtClean="0"/>
              <a:t>4/10/24</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82000"/>
                  </a:schemeClr>
                </a:solidFill>
              </a:defRPr>
            </a:lvl1pPr>
          </a:lstStyle>
          <a:p>
            <a:fld id="{FB140AE3-67F9-2543-B772-B56046BF88AF}" type="slidenum">
              <a:rPr lang="en-US" smtClean="0"/>
              <a:t>‹#›</a:t>
            </a:fld>
            <a:endParaRPr lang="en-US"/>
          </a:p>
        </p:txBody>
      </p:sp>
    </p:spTree>
    <p:extLst>
      <p:ext uri="{BB962C8B-B14F-4D97-AF65-F5344CB8AC3E}">
        <p14:creationId xmlns:p14="http://schemas.microsoft.com/office/powerpoint/2010/main" val="3769279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7FFDB"/>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7C6621F-2FB8-25A6-5A42-C6CFC0C4B4B2}"/>
              </a:ext>
            </a:extLst>
          </p:cNvPr>
          <p:cNvSpPr/>
          <p:nvPr/>
        </p:nvSpPr>
        <p:spPr>
          <a:xfrm>
            <a:off x="0" y="-9057"/>
            <a:ext cx="40233600" cy="5655206"/>
          </a:xfrm>
          <a:prstGeom prst="rect">
            <a:avLst/>
          </a:prstGeom>
          <a:solidFill>
            <a:srgbClr val="9FCA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AC505D3-836A-DE25-1D38-E026FCB0F8C7}"/>
              </a:ext>
            </a:extLst>
          </p:cNvPr>
          <p:cNvSpPr/>
          <p:nvPr/>
        </p:nvSpPr>
        <p:spPr>
          <a:xfrm>
            <a:off x="26677495" y="5886930"/>
            <a:ext cx="13332712" cy="25733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CC8BB0B-B490-B9BC-B036-63BA82E27600}"/>
              </a:ext>
            </a:extLst>
          </p:cNvPr>
          <p:cNvSpPr/>
          <p:nvPr/>
        </p:nvSpPr>
        <p:spPr>
          <a:xfrm>
            <a:off x="13002575" y="5886930"/>
            <a:ext cx="13332712" cy="25733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3409E5-0F4D-BB1E-1F61-89C161086860}"/>
              </a:ext>
            </a:extLst>
          </p:cNvPr>
          <p:cNvSpPr/>
          <p:nvPr/>
        </p:nvSpPr>
        <p:spPr>
          <a:xfrm>
            <a:off x="223393" y="5886931"/>
            <a:ext cx="12436974" cy="25733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301393A-05BF-BE40-EFBA-22997BB68CF8}"/>
              </a:ext>
            </a:extLst>
          </p:cNvPr>
          <p:cNvSpPr txBox="1"/>
          <p:nvPr/>
        </p:nvSpPr>
        <p:spPr>
          <a:xfrm>
            <a:off x="0" y="684920"/>
            <a:ext cx="40233600" cy="4847481"/>
          </a:xfrm>
          <a:prstGeom prst="rect">
            <a:avLst/>
          </a:prstGeom>
          <a:noFill/>
        </p:spPr>
        <p:txBody>
          <a:bodyPr wrap="square" rtlCol="0">
            <a:spAutoFit/>
          </a:bodyPr>
          <a:lstStyle/>
          <a:p>
            <a:pPr algn="ctr">
              <a:spcAft>
                <a:spcPts val="600"/>
              </a:spcAft>
            </a:pPr>
            <a:r>
              <a:rPr lang="en-US" sz="8000" b="1" dirty="0"/>
              <a:t>Relationship between perceived stress and fruit, vegetable, and fiber intake </a:t>
            </a:r>
          </a:p>
          <a:p>
            <a:pPr algn="ctr">
              <a:spcAft>
                <a:spcPts val="600"/>
              </a:spcAft>
            </a:pPr>
            <a:r>
              <a:rPr lang="en-US" sz="8000" b="1" dirty="0"/>
              <a:t>in college students.</a:t>
            </a:r>
          </a:p>
          <a:p>
            <a:pPr algn="ctr">
              <a:spcAft>
                <a:spcPts val="600"/>
              </a:spcAft>
            </a:pPr>
            <a:r>
              <a:rPr lang="en-US" sz="7200" dirty="0"/>
              <a:t>Eva Pellerin, BS and Jesse Stabile Morrell, PhD</a:t>
            </a:r>
            <a:endParaRPr lang="en-US" sz="7200" b="1" dirty="0"/>
          </a:p>
          <a:p>
            <a:pPr algn="ctr">
              <a:spcAft>
                <a:spcPts val="600"/>
              </a:spcAft>
            </a:pPr>
            <a:r>
              <a:rPr lang="en-US" sz="5400" i="1" dirty="0"/>
              <a:t>Department of Agriculture, Nutrition, and Food Systems</a:t>
            </a:r>
            <a:endParaRPr lang="en-US" sz="4400" i="1" dirty="0"/>
          </a:p>
        </p:txBody>
      </p:sp>
      <p:sp>
        <p:nvSpPr>
          <p:cNvPr id="3" name="TextBox 2">
            <a:extLst>
              <a:ext uri="{FF2B5EF4-FFF2-40B4-BE49-F238E27FC236}">
                <a16:creationId xmlns:a16="http://schemas.microsoft.com/office/drawing/2014/main" id="{A14C3BD4-E648-CD2F-6358-2068F036D428}"/>
              </a:ext>
            </a:extLst>
          </p:cNvPr>
          <p:cNvSpPr txBox="1"/>
          <p:nvPr/>
        </p:nvSpPr>
        <p:spPr>
          <a:xfrm>
            <a:off x="567185" y="6240245"/>
            <a:ext cx="11667479" cy="6555641"/>
          </a:xfrm>
          <a:prstGeom prst="rect">
            <a:avLst/>
          </a:prstGeom>
          <a:solidFill>
            <a:schemeClr val="bg1"/>
          </a:solidFill>
          <a:ln w="28575">
            <a:solidFill>
              <a:schemeClr val="tx1"/>
            </a:solidFill>
          </a:ln>
        </p:spPr>
        <p:txBody>
          <a:bodyPr wrap="square" rtlCol="0">
            <a:spAutoFit/>
          </a:bodyPr>
          <a:lstStyle/>
          <a:p>
            <a:r>
              <a:rPr lang="en-US" sz="6000" b="1" dirty="0"/>
              <a:t>Introduction</a:t>
            </a:r>
          </a:p>
          <a:p>
            <a:r>
              <a:rPr lang="en-US" sz="4000" dirty="0"/>
              <a:t>Perceived stress may increase among young adults transitioning to higher education. In fact, approximately one-third of students in one study reported high stress levels.</a:t>
            </a:r>
            <a:r>
              <a:rPr lang="en-US" sz="4000" baseline="30000" dirty="0"/>
              <a:t>1</a:t>
            </a:r>
            <a:r>
              <a:rPr lang="en-US" sz="4000" dirty="0"/>
              <a:t> Research shows that negative changes in dietary habits are also seen with this transition.</a:t>
            </a:r>
            <a:r>
              <a:rPr lang="en-US" sz="4000" baseline="30000" dirty="0"/>
              <a:t>2</a:t>
            </a:r>
            <a:r>
              <a:rPr lang="en-US" sz="4000" dirty="0"/>
              <a:t> Fruit, vegetable, and fiber intakes trend downward in this population.</a:t>
            </a:r>
            <a:r>
              <a:rPr lang="en-US" sz="4000" baseline="30000" dirty="0"/>
              <a:t>3</a:t>
            </a:r>
            <a:r>
              <a:rPr lang="en-US" sz="4000" dirty="0"/>
              <a:t> However, the research on the relationship between diet quality and perceived stress is limited. </a:t>
            </a:r>
          </a:p>
        </p:txBody>
      </p:sp>
      <p:sp>
        <p:nvSpPr>
          <p:cNvPr id="5" name="TextBox 4">
            <a:extLst>
              <a:ext uri="{FF2B5EF4-FFF2-40B4-BE49-F238E27FC236}">
                <a16:creationId xmlns:a16="http://schemas.microsoft.com/office/drawing/2014/main" id="{A0FA659C-039B-FAFA-052D-FFF9EC65CB4C}"/>
              </a:ext>
            </a:extLst>
          </p:cNvPr>
          <p:cNvSpPr txBox="1"/>
          <p:nvPr/>
        </p:nvSpPr>
        <p:spPr>
          <a:xfrm>
            <a:off x="567183" y="13228922"/>
            <a:ext cx="11667478" cy="2862322"/>
          </a:xfrm>
          <a:prstGeom prst="rect">
            <a:avLst/>
          </a:prstGeom>
          <a:solidFill>
            <a:schemeClr val="bg1"/>
          </a:solidFill>
          <a:ln w="28575">
            <a:solidFill>
              <a:schemeClr val="tx1"/>
            </a:solidFill>
          </a:ln>
        </p:spPr>
        <p:txBody>
          <a:bodyPr wrap="square" rtlCol="0">
            <a:spAutoFit/>
          </a:bodyPr>
          <a:lstStyle/>
          <a:p>
            <a:r>
              <a:rPr lang="en-US" sz="6000" b="1" dirty="0"/>
              <a:t>Objective</a:t>
            </a:r>
          </a:p>
          <a:p>
            <a:r>
              <a:rPr lang="en-US" sz="4000" dirty="0"/>
              <a:t>To determine the relationship between fruit, vegetable, and fiber intake and perceived stress score in college students, aged 18-24 years.</a:t>
            </a:r>
          </a:p>
        </p:txBody>
      </p:sp>
      <p:sp>
        <p:nvSpPr>
          <p:cNvPr id="8" name="TextBox 7">
            <a:extLst>
              <a:ext uri="{FF2B5EF4-FFF2-40B4-BE49-F238E27FC236}">
                <a16:creationId xmlns:a16="http://schemas.microsoft.com/office/drawing/2014/main" id="{B69DB570-AB6E-EAEA-6445-CD6A3E1E929D}"/>
              </a:ext>
            </a:extLst>
          </p:cNvPr>
          <p:cNvSpPr txBox="1"/>
          <p:nvPr/>
        </p:nvSpPr>
        <p:spPr>
          <a:xfrm>
            <a:off x="567183" y="21598706"/>
            <a:ext cx="11667478" cy="9325630"/>
          </a:xfrm>
          <a:prstGeom prst="rect">
            <a:avLst/>
          </a:prstGeom>
          <a:solidFill>
            <a:schemeClr val="bg1"/>
          </a:solidFill>
          <a:ln w="28575">
            <a:solidFill>
              <a:schemeClr val="tx1"/>
            </a:solidFill>
          </a:ln>
        </p:spPr>
        <p:txBody>
          <a:bodyPr wrap="square" rtlCol="0">
            <a:spAutoFit/>
          </a:bodyPr>
          <a:lstStyle/>
          <a:p>
            <a:r>
              <a:rPr lang="en-US" sz="6000" b="1" dirty="0"/>
              <a:t>Subject Characteristics</a:t>
            </a:r>
          </a:p>
          <a:p>
            <a:endParaRPr lang="en-US" sz="6000" b="1" dirty="0"/>
          </a:p>
          <a:p>
            <a:endParaRPr lang="en-US" sz="6000" b="1" dirty="0"/>
          </a:p>
          <a:p>
            <a:endParaRPr lang="en-US" sz="6000" b="1" dirty="0"/>
          </a:p>
          <a:p>
            <a:endParaRPr lang="en-US" sz="6000" b="1" dirty="0"/>
          </a:p>
          <a:p>
            <a:endParaRPr lang="en-US" sz="6000" b="1" dirty="0"/>
          </a:p>
          <a:p>
            <a:endParaRPr lang="en-US" sz="6000" b="1" dirty="0"/>
          </a:p>
          <a:p>
            <a:endParaRPr lang="en-US" sz="6000" b="1" dirty="0"/>
          </a:p>
          <a:p>
            <a:endParaRPr lang="en-US" sz="6000" b="1" dirty="0"/>
          </a:p>
          <a:p>
            <a:endParaRPr lang="en-US" sz="6000" b="1" dirty="0"/>
          </a:p>
        </p:txBody>
      </p:sp>
      <p:sp>
        <p:nvSpPr>
          <p:cNvPr id="9" name="TextBox 8">
            <a:extLst>
              <a:ext uri="{FF2B5EF4-FFF2-40B4-BE49-F238E27FC236}">
                <a16:creationId xmlns:a16="http://schemas.microsoft.com/office/drawing/2014/main" id="{0C196F06-5D15-378A-0DDB-9F6CAF930A42}"/>
              </a:ext>
            </a:extLst>
          </p:cNvPr>
          <p:cNvSpPr txBox="1"/>
          <p:nvPr/>
        </p:nvSpPr>
        <p:spPr>
          <a:xfrm>
            <a:off x="27116544" y="19119506"/>
            <a:ext cx="12413392" cy="4093428"/>
          </a:xfrm>
          <a:prstGeom prst="rect">
            <a:avLst/>
          </a:prstGeom>
          <a:solidFill>
            <a:schemeClr val="bg1"/>
          </a:solidFill>
          <a:ln w="28575">
            <a:solidFill>
              <a:schemeClr val="tx1"/>
            </a:solidFill>
          </a:ln>
        </p:spPr>
        <p:txBody>
          <a:bodyPr wrap="square" rtlCol="0">
            <a:spAutoFit/>
          </a:bodyPr>
          <a:lstStyle/>
          <a:p>
            <a:r>
              <a:rPr lang="en-US" sz="6000" b="1" dirty="0"/>
              <a:t>Conclusion</a:t>
            </a:r>
          </a:p>
          <a:p>
            <a:r>
              <a:rPr lang="en-US" sz="4000" dirty="0"/>
              <a:t>While findings from this data suggest an inverse relationship between fruit, vegetable, and fiber intake with PSS, the magnitude of the relationship was small. Therefore, further research is needed to elevate the impact of this relationship.</a:t>
            </a:r>
          </a:p>
        </p:txBody>
      </p:sp>
      <p:sp>
        <p:nvSpPr>
          <p:cNvPr id="10" name="TextBox 9">
            <a:extLst>
              <a:ext uri="{FF2B5EF4-FFF2-40B4-BE49-F238E27FC236}">
                <a16:creationId xmlns:a16="http://schemas.microsoft.com/office/drawing/2014/main" id="{A695FDAD-60EB-E1DF-4914-576571E20967}"/>
              </a:ext>
            </a:extLst>
          </p:cNvPr>
          <p:cNvSpPr txBox="1"/>
          <p:nvPr/>
        </p:nvSpPr>
        <p:spPr>
          <a:xfrm>
            <a:off x="27116544" y="29608190"/>
            <a:ext cx="12418338" cy="1323439"/>
          </a:xfrm>
          <a:prstGeom prst="rect">
            <a:avLst/>
          </a:prstGeom>
          <a:solidFill>
            <a:schemeClr val="bg1"/>
          </a:solidFill>
          <a:ln w="28575">
            <a:solidFill>
              <a:schemeClr val="tx1"/>
            </a:solidFill>
          </a:ln>
        </p:spPr>
        <p:txBody>
          <a:bodyPr wrap="square" rtlCol="0">
            <a:spAutoFit/>
          </a:bodyPr>
          <a:lstStyle/>
          <a:p>
            <a:r>
              <a:rPr lang="en-US" sz="2000" b="1" dirty="0"/>
              <a:t>References</a:t>
            </a:r>
          </a:p>
          <a:p>
            <a:pPr marL="742950" indent="-742950">
              <a:buAutoNum type="arabicPeriod"/>
            </a:pPr>
            <a:r>
              <a:rPr lang="en-US" sz="1200" dirty="0"/>
              <a:t>Ramon-</a:t>
            </a:r>
            <a:r>
              <a:rPr lang="en-US" sz="1200" dirty="0" err="1"/>
              <a:t>Arbues</a:t>
            </a:r>
            <a:r>
              <a:rPr lang="en-US" sz="1200" dirty="0"/>
              <a:t> et al. 2020. </a:t>
            </a:r>
            <a:r>
              <a:rPr lang="en-US" sz="1200" i="1" dirty="0"/>
              <a:t>Int J Environ Res Public Health.</a:t>
            </a:r>
            <a:endParaRPr lang="en-US" sz="1200" dirty="0"/>
          </a:p>
          <a:p>
            <a:pPr marL="742950" indent="-742950">
              <a:buAutoNum type="arabicPeriod"/>
            </a:pPr>
            <a:r>
              <a:rPr lang="en-US" sz="1200" dirty="0" err="1"/>
              <a:t>Vilaro</a:t>
            </a:r>
            <a:r>
              <a:rPr lang="en-US" sz="1200" dirty="0"/>
              <a:t> et al. 2018. </a:t>
            </a:r>
            <a:r>
              <a:rPr lang="en-US" sz="1200" i="1" dirty="0"/>
              <a:t>Nutrients.</a:t>
            </a:r>
            <a:endParaRPr lang="en-US" sz="1200" dirty="0"/>
          </a:p>
          <a:p>
            <a:pPr marL="742950" indent="-742950">
              <a:buAutoNum type="arabicPeriod"/>
            </a:pPr>
            <a:r>
              <a:rPr lang="en-US" sz="1200" dirty="0" err="1"/>
              <a:t>Aljuraiban</a:t>
            </a:r>
            <a:r>
              <a:rPr lang="en-US" sz="1200" dirty="0"/>
              <a:t> et al. 2023. </a:t>
            </a:r>
            <a:r>
              <a:rPr lang="en-US" sz="1200" i="1" dirty="0"/>
              <a:t>Saudi J Biol Sci.</a:t>
            </a:r>
            <a:endParaRPr lang="en-US" sz="1200" dirty="0"/>
          </a:p>
          <a:p>
            <a:pPr marL="742950" indent="-742950">
              <a:buAutoNum type="arabicPeriod"/>
            </a:pPr>
            <a:r>
              <a:rPr lang="en-US" sz="1200" dirty="0"/>
              <a:t>College Health and Nutrition Assessment Survey. University of New Hampshire.</a:t>
            </a:r>
          </a:p>
          <a:p>
            <a:pPr marL="742950" indent="-742950">
              <a:buAutoNum type="arabicPeriod"/>
            </a:pPr>
            <a:r>
              <a:rPr lang="en-US" sz="1200" dirty="0"/>
              <a:t>Cohen et al. 1983. </a:t>
            </a:r>
            <a:r>
              <a:rPr lang="en-US" sz="1200" i="1" dirty="0"/>
              <a:t>J Health Soc </a:t>
            </a:r>
            <a:r>
              <a:rPr lang="en-US" sz="1200" i="1" dirty="0" err="1"/>
              <a:t>Behav</a:t>
            </a:r>
            <a:r>
              <a:rPr lang="en-US" sz="1200" i="1" dirty="0"/>
              <a:t>.</a:t>
            </a:r>
            <a:endParaRPr lang="en-US" sz="1200" dirty="0"/>
          </a:p>
        </p:txBody>
      </p:sp>
      <p:sp>
        <p:nvSpPr>
          <p:cNvPr id="11" name="Rectangle 10">
            <a:extLst>
              <a:ext uri="{FF2B5EF4-FFF2-40B4-BE49-F238E27FC236}">
                <a16:creationId xmlns:a16="http://schemas.microsoft.com/office/drawing/2014/main" id="{2D076314-ED77-588A-8935-81C0FBE900C2}"/>
              </a:ext>
            </a:extLst>
          </p:cNvPr>
          <p:cNvSpPr/>
          <p:nvPr/>
        </p:nvSpPr>
        <p:spPr>
          <a:xfrm>
            <a:off x="0" y="31846361"/>
            <a:ext cx="40233600" cy="1053948"/>
          </a:xfrm>
          <a:prstGeom prst="rect">
            <a:avLst/>
          </a:prstGeom>
          <a:solidFill>
            <a:srgbClr val="9FCA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3D117462-D0DB-E78F-2F7B-7E3164A44175}"/>
              </a:ext>
            </a:extLst>
          </p:cNvPr>
          <p:cNvSpPr txBox="1"/>
          <p:nvPr/>
        </p:nvSpPr>
        <p:spPr>
          <a:xfrm>
            <a:off x="27109125" y="10524411"/>
            <a:ext cx="12413392" cy="5447645"/>
          </a:xfrm>
          <a:prstGeom prst="rect">
            <a:avLst/>
          </a:prstGeom>
          <a:solidFill>
            <a:schemeClr val="bg1"/>
          </a:solidFill>
          <a:ln w="28575">
            <a:solidFill>
              <a:schemeClr val="tx1"/>
            </a:solidFill>
          </a:ln>
        </p:spPr>
        <p:txBody>
          <a:bodyPr wrap="square" rtlCol="0">
            <a:spAutoFit/>
          </a:bodyPr>
          <a:lstStyle/>
          <a:p>
            <a:r>
              <a:rPr lang="en-US" sz="6000" b="1" dirty="0"/>
              <a:t>Results</a:t>
            </a:r>
          </a:p>
          <a:p>
            <a:r>
              <a:rPr lang="en-US" sz="4000" dirty="0"/>
              <a:t>Majority of participants were white and lived in a college-affiliated dorm. There were no significant differences between males and females for fruit, vegetable, and fiber intake. There was a significant difference between males and females for PSS. When PSS were compared to fruit/vegetable and fiber intake, there was a negative, weak correlation between the two.</a:t>
            </a:r>
          </a:p>
        </p:txBody>
      </p:sp>
      <p:sp>
        <p:nvSpPr>
          <p:cNvPr id="6" name="TextBox 5">
            <a:extLst>
              <a:ext uri="{FF2B5EF4-FFF2-40B4-BE49-F238E27FC236}">
                <a16:creationId xmlns:a16="http://schemas.microsoft.com/office/drawing/2014/main" id="{C6EEC1CE-CAA5-7375-0938-66807056A2D4}"/>
              </a:ext>
            </a:extLst>
          </p:cNvPr>
          <p:cNvSpPr txBox="1"/>
          <p:nvPr/>
        </p:nvSpPr>
        <p:spPr>
          <a:xfrm>
            <a:off x="567183" y="16497683"/>
            <a:ext cx="11667478" cy="4708981"/>
          </a:xfrm>
          <a:prstGeom prst="rect">
            <a:avLst/>
          </a:prstGeom>
          <a:solidFill>
            <a:schemeClr val="bg1"/>
          </a:solidFill>
          <a:ln w="28575">
            <a:solidFill>
              <a:schemeClr val="tx1"/>
            </a:solidFill>
          </a:ln>
        </p:spPr>
        <p:txBody>
          <a:bodyPr wrap="square" rtlCol="0">
            <a:spAutoFit/>
          </a:bodyPr>
          <a:lstStyle/>
          <a:p>
            <a:r>
              <a:rPr lang="en-US" sz="6000" b="1" dirty="0"/>
              <a:t>Participants</a:t>
            </a:r>
          </a:p>
          <a:p>
            <a:r>
              <a:rPr lang="en-US" sz="4000" dirty="0"/>
              <a:t>Data were collected between 2012 and 2023 from the College Health and Nutrition Assessment Survey (CHANAS), an ongoing cross-sectional study done at a midsize, public, northeastern university.</a:t>
            </a:r>
            <a:r>
              <a:rPr lang="en-US" sz="4000" baseline="30000" dirty="0"/>
              <a:t>4</a:t>
            </a:r>
            <a:r>
              <a:rPr lang="en-US" sz="4000" dirty="0"/>
              <a:t> After excluding students with missing data, the final sample included 5186 students. (UNH IRB #5524)</a:t>
            </a:r>
          </a:p>
        </p:txBody>
      </p:sp>
      <p:sp>
        <p:nvSpPr>
          <p:cNvPr id="4" name="TextBox 3">
            <a:extLst>
              <a:ext uri="{FF2B5EF4-FFF2-40B4-BE49-F238E27FC236}">
                <a16:creationId xmlns:a16="http://schemas.microsoft.com/office/drawing/2014/main" id="{01A6A279-B190-738A-F067-AA99EBFCFB80}"/>
              </a:ext>
            </a:extLst>
          </p:cNvPr>
          <p:cNvSpPr txBox="1"/>
          <p:nvPr/>
        </p:nvSpPr>
        <p:spPr>
          <a:xfrm>
            <a:off x="13426064" y="6240245"/>
            <a:ext cx="12491819" cy="3477875"/>
          </a:xfrm>
          <a:prstGeom prst="rect">
            <a:avLst/>
          </a:prstGeom>
          <a:solidFill>
            <a:schemeClr val="bg1"/>
          </a:solidFill>
          <a:ln w="28575">
            <a:solidFill>
              <a:schemeClr val="tx1"/>
            </a:solidFill>
          </a:ln>
        </p:spPr>
        <p:txBody>
          <a:bodyPr wrap="square" rtlCol="0">
            <a:spAutoFit/>
          </a:bodyPr>
          <a:lstStyle/>
          <a:p>
            <a:r>
              <a:rPr lang="en-US" sz="6000" b="1" dirty="0"/>
              <a:t>Dietary Analysis</a:t>
            </a:r>
          </a:p>
          <a:p>
            <a:r>
              <a:rPr lang="en-US" sz="4000" dirty="0"/>
              <a:t>Participants recorded their dietary intake over 3 nonconsecutive days. An online nutrient analysis software was used to determine average daily intake of fruits, vegetables and fiber (Diet &amp; Wellness Plus).</a:t>
            </a:r>
          </a:p>
        </p:txBody>
      </p:sp>
      <p:sp>
        <p:nvSpPr>
          <p:cNvPr id="26" name="TextBox 25">
            <a:extLst>
              <a:ext uri="{FF2B5EF4-FFF2-40B4-BE49-F238E27FC236}">
                <a16:creationId xmlns:a16="http://schemas.microsoft.com/office/drawing/2014/main" id="{991BEB65-CD39-6212-9258-7567FF04B96B}"/>
              </a:ext>
            </a:extLst>
          </p:cNvPr>
          <p:cNvSpPr txBox="1"/>
          <p:nvPr/>
        </p:nvSpPr>
        <p:spPr>
          <a:xfrm>
            <a:off x="13423017" y="21954437"/>
            <a:ext cx="12491819" cy="2862322"/>
          </a:xfrm>
          <a:prstGeom prst="rect">
            <a:avLst/>
          </a:prstGeom>
          <a:solidFill>
            <a:schemeClr val="bg1"/>
          </a:solidFill>
          <a:ln w="28575">
            <a:solidFill>
              <a:schemeClr val="tx1"/>
            </a:solidFill>
          </a:ln>
        </p:spPr>
        <p:txBody>
          <a:bodyPr wrap="square" rtlCol="0">
            <a:spAutoFit/>
          </a:bodyPr>
          <a:lstStyle/>
          <a:p>
            <a:r>
              <a:rPr lang="en-US" sz="6000" b="1" dirty="0"/>
              <a:t>Perceived Stress Score (PSS)</a:t>
            </a:r>
          </a:p>
          <a:p>
            <a:r>
              <a:rPr lang="en-US" sz="4000" dirty="0"/>
              <a:t>Participants filled out the validated 10-item questionnaire as part of a larger online survey to obtain a score between 0 and 40.</a:t>
            </a:r>
            <a:r>
              <a:rPr lang="en-US" sz="4000" baseline="30000" dirty="0"/>
              <a:t>5</a:t>
            </a:r>
          </a:p>
        </p:txBody>
      </p:sp>
      <p:sp>
        <p:nvSpPr>
          <p:cNvPr id="27" name="TextBox 26">
            <a:extLst>
              <a:ext uri="{FF2B5EF4-FFF2-40B4-BE49-F238E27FC236}">
                <a16:creationId xmlns:a16="http://schemas.microsoft.com/office/drawing/2014/main" id="{34C26A4A-08A8-510C-3B7C-ADE15A1FA050}"/>
              </a:ext>
            </a:extLst>
          </p:cNvPr>
          <p:cNvSpPr txBox="1"/>
          <p:nvPr/>
        </p:nvSpPr>
        <p:spPr>
          <a:xfrm>
            <a:off x="27114072" y="6240245"/>
            <a:ext cx="12413391" cy="4093428"/>
          </a:xfrm>
          <a:prstGeom prst="rect">
            <a:avLst/>
          </a:prstGeom>
          <a:solidFill>
            <a:schemeClr val="bg1"/>
          </a:solidFill>
          <a:ln w="28575">
            <a:solidFill>
              <a:schemeClr val="tx1"/>
            </a:solidFill>
          </a:ln>
        </p:spPr>
        <p:txBody>
          <a:bodyPr wrap="square" rtlCol="0">
            <a:spAutoFit/>
          </a:bodyPr>
          <a:lstStyle/>
          <a:p>
            <a:r>
              <a:rPr lang="en-US" sz="6000" b="1" dirty="0"/>
              <a:t>Data Management &amp; Analysis</a:t>
            </a:r>
          </a:p>
          <a:p>
            <a:r>
              <a:rPr lang="en-US" sz="4000" dirty="0"/>
              <a:t>Chi-square and ANOVA analyses were used to assess differences between males and females; partial correlation assessed the relationship between PSS and fruit, vegetable, and fiber intakes while controlling for gender and age via SPSS Statistics.</a:t>
            </a:r>
          </a:p>
        </p:txBody>
      </p:sp>
      <p:graphicFrame>
        <p:nvGraphicFramePr>
          <p:cNvPr id="17" name="Table 16">
            <a:extLst>
              <a:ext uri="{FF2B5EF4-FFF2-40B4-BE49-F238E27FC236}">
                <a16:creationId xmlns:a16="http://schemas.microsoft.com/office/drawing/2014/main" id="{D73E289A-899D-8A9B-E3FE-7513F71D3E6E}"/>
              </a:ext>
            </a:extLst>
          </p:cNvPr>
          <p:cNvGraphicFramePr>
            <a:graphicFrameLocks noGrp="1"/>
          </p:cNvGraphicFramePr>
          <p:nvPr>
            <p:extLst>
              <p:ext uri="{D42A27DB-BD31-4B8C-83A1-F6EECF244321}">
                <p14:modId xmlns:p14="http://schemas.microsoft.com/office/powerpoint/2010/main" val="2871192772"/>
              </p:ext>
            </p:extLst>
          </p:nvPr>
        </p:nvGraphicFramePr>
        <p:xfrm>
          <a:off x="27116544" y="16248627"/>
          <a:ext cx="12413392" cy="2603547"/>
        </p:xfrm>
        <a:graphic>
          <a:graphicData uri="http://schemas.openxmlformats.org/drawingml/2006/table">
            <a:tbl>
              <a:tblPr>
                <a:tableStyleId>{5C22544A-7EE6-4342-B048-85BDC9FD1C3A}</a:tableStyleId>
              </a:tblPr>
              <a:tblGrid>
                <a:gridCol w="6329601">
                  <a:extLst>
                    <a:ext uri="{9D8B030D-6E8A-4147-A177-3AD203B41FA5}">
                      <a16:colId xmlns:a16="http://schemas.microsoft.com/office/drawing/2014/main" val="4139128547"/>
                    </a:ext>
                  </a:extLst>
                </a:gridCol>
                <a:gridCol w="3502789">
                  <a:extLst>
                    <a:ext uri="{9D8B030D-6E8A-4147-A177-3AD203B41FA5}">
                      <a16:colId xmlns:a16="http://schemas.microsoft.com/office/drawing/2014/main" val="2530369980"/>
                    </a:ext>
                  </a:extLst>
                </a:gridCol>
                <a:gridCol w="2581002">
                  <a:extLst>
                    <a:ext uri="{9D8B030D-6E8A-4147-A177-3AD203B41FA5}">
                      <a16:colId xmlns:a16="http://schemas.microsoft.com/office/drawing/2014/main" val="3038504075"/>
                    </a:ext>
                  </a:extLst>
                </a:gridCol>
              </a:tblGrid>
              <a:tr h="867849">
                <a:tc>
                  <a:txBody>
                    <a:bodyPr/>
                    <a:lstStyle/>
                    <a:p>
                      <a:pPr algn="ctr" fontAlgn="ctr"/>
                      <a:r>
                        <a:rPr lang="en-US" sz="3600" u="none" strike="noStrike" dirty="0">
                          <a:solidFill>
                            <a:schemeClr val="bg1"/>
                          </a:solidFill>
                          <a:effectLst/>
                          <a:highlight>
                            <a:srgbClr val="000000"/>
                          </a:highlight>
                        </a:rPr>
                        <a:t>Relationship</a:t>
                      </a:r>
                      <a:endParaRPr lang="en-US" sz="3600" b="0" i="0" u="none" strike="noStrike" dirty="0">
                        <a:solidFill>
                          <a:schemeClr val="bg1"/>
                        </a:solidFill>
                        <a:effectLst/>
                        <a:highlight>
                          <a:srgbClr val="000000"/>
                        </a:highligh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3600" u="none" strike="noStrike" dirty="0">
                          <a:solidFill>
                            <a:schemeClr val="bg1"/>
                          </a:solidFill>
                          <a:effectLst/>
                        </a:rPr>
                        <a:t>Correlation</a:t>
                      </a:r>
                      <a:endParaRPr lang="en-US" sz="36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3600" u="none" strike="noStrike" dirty="0">
                          <a:solidFill>
                            <a:schemeClr val="bg1"/>
                          </a:solidFill>
                          <a:effectLst/>
                          <a:highlight>
                            <a:srgbClr val="000000"/>
                          </a:highlight>
                        </a:rPr>
                        <a:t>p</a:t>
                      </a:r>
                      <a:endParaRPr lang="en-US" sz="3600" b="0" i="0" u="none" strike="noStrike" dirty="0">
                        <a:solidFill>
                          <a:schemeClr val="bg1"/>
                        </a:solidFill>
                        <a:effectLst/>
                        <a:highlight>
                          <a:srgbClr val="000000"/>
                        </a:highligh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33031382"/>
                  </a:ext>
                </a:extLst>
              </a:tr>
              <a:tr h="867849">
                <a:tc>
                  <a:txBody>
                    <a:bodyPr/>
                    <a:lstStyle/>
                    <a:p>
                      <a:pPr algn="ctr" fontAlgn="b"/>
                      <a:r>
                        <a:rPr lang="en-US" sz="3600" u="none" strike="noStrike" dirty="0">
                          <a:effectLst/>
                        </a:rPr>
                        <a:t>Fiber &amp; PSS Score</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-0.08</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&lt;.001</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0576881"/>
                  </a:ext>
                </a:extLst>
              </a:tr>
              <a:tr h="867849">
                <a:tc>
                  <a:txBody>
                    <a:bodyPr/>
                    <a:lstStyle/>
                    <a:p>
                      <a:pPr algn="ctr" fontAlgn="b"/>
                      <a:r>
                        <a:rPr lang="en-US" sz="3600" u="none" strike="noStrike" dirty="0" err="1">
                          <a:effectLst/>
                        </a:rPr>
                        <a:t>SumFV</a:t>
                      </a:r>
                      <a:r>
                        <a:rPr lang="en-US" sz="3600" u="none" strike="noStrike" dirty="0">
                          <a:effectLst/>
                        </a:rPr>
                        <a:t> &amp; PSS Score</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-0.08</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&lt;.001</a:t>
                      </a:r>
                      <a:endParaRPr lang="en-US" sz="3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008915"/>
                  </a:ext>
                </a:extLst>
              </a:tr>
            </a:tbl>
          </a:graphicData>
        </a:graphic>
      </p:graphicFrame>
      <p:sp>
        <p:nvSpPr>
          <p:cNvPr id="28" name="TextBox 27">
            <a:extLst>
              <a:ext uri="{FF2B5EF4-FFF2-40B4-BE49-F238E27FC236}">
                <a16:creationId xmlns:a16="http://schemas.microsoft.com/office/drawing/2014/main" id="{86094A0B-9B31-5483-0900-0B7A792D3E49}"/>
              </a:ext>
            </a:extLst>
          </p:cNvPr>
          <p:cNvSpPr txBox="1"/>
          <p:nvPr/>
        </p:nvSpPr>
        <p:spPr>
          <a:xfrm>
            <a:off x="27109125" y="23489505"/>
            <a:ext cx="12408446" cy="2862322"/>
          </a:xfrm>
          <a:prstGeom prst="rect">
            <a:avLst/>
          </a:prstGeom>
          <a:solidFill>
            <a:schemeClr val="bg1"/>
          </a:solidFill>
          <a:ln w="28575">
            <a:solidFill>
              <a:schemeClr val="tx1"/>
            </a:solidFill>
          </a:ln>
        </p:spPr>
        <p:txBody>
          <a:bodyPr wrap="square" rtlCol="0">
            <a:spAutoFit/>
          </a:bodyPr>
          <a:lstStyle/>
          <a:p>
            <a:r>
              <a:rPr lang="en-US" sz="6000" b="1" dirty="0"/>
              <a:t>Key Takeaways</a:t>
            </a:r>
          </a:p>
          <a:p>
            <a:r>
              <a:rPr lang="en-US" sz="4000" dirty="0"/>
              <a:t>Increased fruit, vegetable, and fiber intake could be associated with improved PSS, however more research is needed to solidify the relationship.</a:t>
            </a:r>
          </a:p>
        </p:txBody>
      </p:sp>
      <p:sp>
        <p:nvSpPr>
          <p:cNvPr id="29" name="TextBox 28">
            <a:extLst>
              <a:ext uri="{FF2B5EF4-FFF2-40B4-BE49-F238E27FC236}">
                <a16:creationId xmlns:a16="http://schemas.microsoft.com/office/drawing/2014/main" id="{60FC2176-A8F0-07E3-15C4-346E74CC62FB}"/>
              </a:ext>
            </a:extLst>
          </p:cNvPr>
          <p:cNvSpPr txBox="1"/>
          <p:nvPr/>
        </p:nvSpPr>
        <p:spPr>
          <a:xfrm>
            <a:off x="27109125" y="26577715"/>
            <a:ext cx="12408446" cy="2862322"/>
          </a:xfrm>
          <a:prstGeom prst="rect">
            <a:avLst/>
          </a:prstGeom>
          <a:solidFill>
            <a:schemeClr val="bg1"/>
          </a:solidFill>
          <a:ln w="28575">
            <a:solidFill>
              <a:schemeClr val="tx1"/>
            </a:solidFill>
          </a:ln>
        </p:spPr>
        <p:txBody>
          <a:bodyPr wrap="square" rtlCol="0">
            <a:spAutoFit/>
          </a:bodyPr>
          <a:lstStyle/>
          <a:p>
            <a:r>
              <a:rPr lang="en-US" sz="6000" b="1" dirty="0"/>
              <a:t>Acknowledgements</a:t>
            </a:r>
          </a:p>
          <a:p>
            <a:r>
              <a:rPr lang="en-US" sz="4000" dirty="0"/>
              <a:t>Funded by New Hampshire Agriculture Experiment Station, USDA National Institute of Food and Agriculture project 1010738, and the state of New Hampshire.</a:t>
            </a:r>
          </a:p>
        </p:txBody>
      </p:sp>
      <p:pic>
        <p:nvPicPr>
          <p:cNvPr id="31" name="Picture 30" descr="A black background with blue text&#10;&#10;Description automatically generated">
            <a:extLst>
              <a:ext uri="{FF2B5EF4-FFF2-40B4-BE49-F238E27FC236}">
                <a16:creationId xmlns:a16="http://schemas.microsoft.com/office/drawing/2014/main" id="{009F8275-23B9-5AB5-DC9A-BDC65151A237}"/>
              </a:ext>
            </a:extLst>
          </p:cNvPr>
          <p:cNvPicPr>
            <a:picLocks noChangeAspect="1"/>
          </p:cNvPicPr>
          <p:nvPr/>
        </p:nvPicPr>
        <p:blipFill rotWithShape="1">
          <a:blip r:embed="rId3"/>
          <a:srcRect r="83723"/>
          <a:stretch/>
        </p:blipFill>
        <p:spPr>
          <a:xfrm>
            <a:off x="976080" y="2921620"/>
            <a:ext cx="2158816" cy="2734569"/>
          </a:xfrm>
          <a:prstGeom prst="rect">
            <a:avLst/>
          </a:prstGeom>
        </p:spPr>
      </p:pic>
      <p:graphicFrame>
        <p:nvGraphicFramePr>
          <p:cNvPr id="32" name="Table 31">
            <a:extLst>
              <a:ext uri="{FF2B5EF4-FFF2-40B4-BE49-F238E27FC236}">
                <a16:creationId xmlns:a16="http://schemas.microsoft.com/office/drawing/2014/main" id="{03D4BCC3-6E16-BC8C-0833-A07611DAEBDE}"/>
              </a:ext>
            </a:extLst>
          </p:cNvPr>
          <p:cNvGraphicFramePr>
            <a:graphicFrameLocks noGrp="1"/>
          </p:cNvGraphicFramePr>
          <p:nvPr>
            <p:extLst>
              <p:ext uri="{D42A27DB-BD31-4B8C-83A1-F6EECF244321}">
                <p14:modId xmlns:p14="http://schemas.microsoft.com/office/powerpoint/2010/main" val="2623377205"/>
              </p:ext>
            </p:extLst>
          </p:nvPr>
        </p:nvGraphicFramePr>
        <p:xfrm>
          <a:off x="833250" y="22976207"/>
          <a:ext cx="11135343" cy="7293702"/>
        </p:xfrm>
        <a:graphic>
          <a:graphicData uri="http://schemas.openxmlformats.org/drawingml/2006/table">
            <a:tbl>
              <a:tblPr>
                <a:tableStyleId>{5C22544A-7EE6-4342-B048-85BDC9FD1C3A}</a:tableStyleId>
              </a:tblPr>
              <a:tblGrid>
                <a:gridCol w="3278034">
                  <a:extLst>
                    <a:ext uri="{9D8B030D-6E8A-4147-A177-3AD203B41FA5}">
                      <a16:colId xmlns:a16="http://schemas.microsoft.com/office/drawing/2014/main" val="1427254096"/>
                    </a:ext>
                  </a:extLst>
                </a:gridCol>
                <a:gridCol w="3167743">
                  <a:extLst>
                    <a:ext uri="{9D8B030D-6E8A-4147-A177-3AD203B41FA5}">
                      <a16:colId xmlns:a16="http://schemas.microsoft.com/office/drawing/2014/main" val="416056390"/>
                    </a:ext>
                  </a:extLst>
                </a:gridCol>
                <a:gridCol w="3370086">
                  <a:extLst>
                    <a:ext uri="{9D8B030D-6E8A-4147-A177-3AD203B41FA5}">
                      <a16:colId xmlns:a16="http://schemas.microsoft.com/office/drawing/2014/main" val="204705866"/>
                    </a:ext>
                  </a:extLst>
                </a:gridCol>
                <a:gridCol w="1319480">
                  <a:extLst>
                    <a:ext uri="{9D8B030D-6E8A-4147-A177-3AD203B41FA5}">
                      <a16:colId xmlns:a16="http://schemas.microsoft.com/office/drawing/2014/main" val="2639700609"/>
                    </a:ext>
                  </a:extLst>
                </a:gridCol>
              </a:tblGrid>
              <a:tr h="535016">
                <a:tc>
                  <a:txBody>
                    <a:bodyPr/>
                    <a:lstStyle/>
                    <a:p>
                      <a:pPr algn="l" fontAlgn="b"/>
                      <a:r>
                        <a:rPr lang="en-US" sz="3600" u="none" strike="noStrike" dirty="0">
                          <a:solidFill>
                            <a:schemeClr val="bg1"/>
                          </a:solidFill>
                          <a:effectLst/>
                          <a:highlight>
                            <a:srgbClr val="000000"/>
                          </a:highlight>
                        </a:rPr>
                        <a:t> </a:t>
                      </a:r>
                      <a:endParaRPr lang="en-US" sz="3600" b="0" i="0" u="none" strike="noStrike" dirty="0">
                        <a:solidFill>
                          <a:schemeClr val="bg1"/>
                        </a:solidFill>
                        <a:effectLst/>
                        <a:highlight>
                          <a:srgbClr val="000000"/>
                        </a:highligh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solidFill>
                            <a:schemeClr val="bg1"/>
                          </a:solidFill>
                          <a:effectLst/>
                        </a:rPr>
                        <a:t>Males, n (%)</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solidFill>
                            <a:schemeClr val="bg1"/>
                          </a:solidFill>
                          <a:effectLst/>
                        </a:rPr>
                        <a:t>Females, n (%)</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solidFill>
                            <a:schemeClr val="bg1"/>
                          </a:solidFill>
                          <a:effectLst/>
                        </a:rPr>
                        <a:t>p</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492763229"/>
                  </a:ext>
                </a:extLst>
              </a:tr>
              <a:tr h="535016">
                <a:tc>
                  <a:txBody>
                    <a:bodyPr/>
                    <a:lstStyle/>
                    <a:p>
                      <a:pPr algn="l" fontAlgn="b"/>
                      <a:r>
                        <a:rPr lang="en-US" sz="3600" u="none" strike="noStrike" dirty="0">
                          <a:solidFill>
                            <a:schemeClr val="bg1"/>
                          </a:solidFill>
                          <a:effectLst/>
                        </a:rPr>
                        <a:t> </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effectLst/>
                        </a:rPr>
                        <a:t>1716 (33.1)</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a:effectLst/>
                        </a:rPr>
                        <a:t>3470 (66.9)</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 </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3956785"/>
                  </a:ext>
                </a:extLst>
              </a:tr>
              <a:tr h="535016">
                <a:tc>
                  <a:txBody>
                    <a:bodyPr/>
                    <a:lstStyle/>
                    <a:p>
                      <a:pPr algn="l" fontAlgn="b"/>
                      <a:r>
                        <a:rPr lang="en-US" sz="3600" u="none" strike="noStrike" dirty="0">
                          <a:solidFill>
                            <a:schemeClr val="bg1"/>
                          </a:solidFill>
                          <a:effectLst/>
                        </a:rPr>
                        <a:t>Age (years)</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l" fontAlgn="b"/>
                      <a:r>
                        <a:rPr lang="en-US" sz="3600" u="none" strike="noStrike" dirty="0">
                          <a:effectLst/>
                        </a:rPr>
                        <a:t> </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fontAlgn="b"/>
                      <a:r>
                        <a:rPr lang="en-US" sz="3600" u="none" strike="noStrike">
                          <a:effectLst/>
                        </a:rPr>
                        <a:t> </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fontAlgn="b"/>
                      <a:r>
                        <a:rPr lang="en-US" sz="3600" u="none" strike="noStrike">
                          <a:effectLst/>
                        </a:rPr>
                        <a:t> </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8588416"/>
                  </a:ext>
                </a:extLst>
              </a:tr>
              <a:tr h="535016">
                <a:tc>
                  <a:txBody>
                    <a:bodyPr/>
                    <a:lstStyle/>
                    <a:p>
                      <a:pPr algn="r" fontAlgn="b"/>
                      <a:r>
                        <a:rPr lang="en-US" sz="3600" u="none" strike="noStrike">
                          <a:solidFill>
                            <a:schemeClr val="bg1"/>
                          </a:solidFill>
                          <a:effectLst/>
                        </a:rPr>
                        <a:t>18</a:t>
                      </a:r>
                      <a:endParaRPr lang="en-US" sz="3600" b="0" i="0" u="none" strike="noStrike">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effectLst/>
                        </a:rPr>
                        <a:t>611 (35.6)</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a:effectLst/>
                        </a:rPr>
                        <a:t>1207 (34.8)</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&gt;.05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111102"/>
                  </a:ext>
                </a:extLst>
              </a:tr>
              <a:tr h="535016">
                <a:tc>
                  <a:txBody>
                    <a:bodyPr/>
                    <a:lstStyle/>
                    <a:p>
                      <a:pPr algn="r" fontAlgn="b"/>
                      <a:r>
                        <a:rPr lang="en-US" sz="3600" u="none" strike="noStrike">
                          <a:solidFill>
                            <a:schemeClr val="bg1"/>
                          </a:solidFill>
                          <a:effectLst/>
                        </a:rPr>
                        <a:t>19</a:t>
                      </a:r>
                      <a:endParaRPr lang="en-US" sz="3600" b="0" i="0" u="none" strike="noStrike">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a:effectLst/>
                        </a:rPr>
                        <a:t>279 (16.3)</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a:effectLst/>
                        </a:rPr>
                        <a:t>327 (9.4)</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217401"/>
                  </a:ext>
                </a:extLst>
              </a:tr>
              <a:tr h="535016">
                <a:tc>
                  <a:txBody>
                    <a:bodyPr/>
                    <a:lstStyle/>
                    <a:p>
                      <a:pPr algn="r" fontAlgn="b"/>
                      <a:r>
                        <a:rPr lang="en-US" sz="3600" u="none" strike="noStrike" dirty="0">
                          <a:solidFill>
                            <a:schemeClr val="bg1"/>
                          </a:solidFill>
                          <a:effectLst/>
                        </a:rPr>
                        <a:t>20</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a:effectLst/>
                        </a:rPr>
                        <a:t>141 (8.2)</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179 (5.2)</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3446364"/>
                  </a:ext>
                </a:extLst>
              </a:tr>
              <a:tr h="535016">
                <a:tc>
                  <a:txBody>
                    <a:bodyPr/>
                    <a:lstStyle/>
                    <a:p>
                      <a:pPr algn="r" fontAlgn="b"/>
                      <a:r>
                        <a:rPr lang="en-US" sz="3600" u="none" strike="noStrike">
                          <a:solidFill>
                            <a:schemeClr val="bg1"/>
                          </a:solidFill>
                          <a:effectLst/>
                        </a:rPr>
                        <a:t>≥21</a:t>
                      </a:r>
                      <a:endParaRPr lang="en-US" sz="3600" b="0" i="0" u="none" strike="noStrike">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a:effectLst/>
                        </a:rPr>
                        <a:t>101 (5.9)</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73 (2.1)</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2938573"/>
                  </a:ext>
                </a:extLst>
              </a:tr>
              <a:tr h="535016">
                <a:tc>
                  <a:txBody>
                    <a:bodyPr/>
                    <a:lstStyle/>
                    <a:p>
                      <a:pPr algn="l" fontAlgn="b"/>
                      <a:r>
                        <a:rPr lang="en-US" sz="3600" u="none" strike="noStrike" dirty="0">
                          <a:solidFill>
                            <a:schemeClr val="bg1"/>
                          </a:solidFill>
                          <a:effectLst/>
                        </a:rPr>
                        <a:t>Race: White</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effectLst/>
                        </a:rPr>
                        <a:t>1522 (91.0)</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3222 (94.6)</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&gt;.05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0791710"/>
                  </a:ext>
                </a:extLst>
              </a:tr>
              <a:tr h="535016">
                <a:tc>
                  <a:txBody>
                    <a:bodyPr/>
                    <a:lstStyle/>
                    <a:p>
                      <a:pPr algn="l" fontAlgn="b"/>
                      <a:r>
                        <a:rPr lang="en-US" sz="3600" u="none" strike="noStrike" dirty="0">
                          <a:solidFill>
                            <a:schemeClr val="bg1"/>
                          </a:solidFill>
                          <a:effectLst/>
                        </a:rPr>
                        <a:t>Underclassmen</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a:effectLst/>
                        </a:rPr>
                        <a:t>1390 (81.0)</a:t>
                      </a:r>
                      <a:endParaRPr lang="en-US" sz="3600" b="0" i="0" u="none" strike="noStrike">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3028 (87.3)</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7909035"/>
                  </a:ext>
                </a:extLst>
              </a:tr>
              <a:tr h="535016">
                <a:tc>
                  <a:txBody>
                    <a:bodyPr/>
                    <a:lstStyle/>
                    <a:p>
                      <a:pPr algn="l" fontAlgn="b"/>
                      <a:r>
                        <a:rPr lang="en-US" sz="3600" u="none" strike="noStrike" dirty="0">
                          <a:solidFill>
                            <a:schemeClr val="bg1"/>
                          </a:solidFill>
                          <a:effectLst/>
                        </a:rPr>
                        <a:t>Upperclassmen</a:t>
                      </a:r>
                      <a:endParaRPr lang="en-US" sz="3600" b="0" i="0" u="none" strike="noStrike" dirty="0">
                        <a:solidFill>
                          <a:schemeClr val="bg1"/>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b"/>
                      <a:r>
                        <a:rPr lang="en-US" sz="3600" u="none" strike="noStrike" dirty="0">
                          <a:effectLst/>
                        </a:rPr>
                        <a:t>314 (18.3)</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424 (12.2)</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3337337"/>
                  </a:ext>
                </a:extLst>
              </a:tr>
              <a:tr h="1712052">
                <a:tc>
                  <a:txBody>
                    <a:bodyPr/>
                    <a:lstStyle/>
                    <a:p>
                      <a:pPr algn="l" fontAlgn="ctr"/>
                      <a:r>
                        <a:rPr lang="en-US" sz="3600" u="none" strike="noStrike" dirty="0">
                          <a:solidFill>
                            <a:schemeClr val="bg1"/>
                          </a:solidFill>
                          <a:effectLst/>
                        </a:rPr>
                        <a:t>Living in Dorm (no kitchen)</a:t>
                      </a:r>
                      <a:endParaRPr lang="en-US" sz="3600" b="0" i="0" u="none" strike="noStrike" dirty="0">
                        <a:solidFill>
                          <a:schemeClr val="bg1"/>
                        </a:solidFill>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3600" u="none" strike="noStrike" dirty="0">
                          <a:effectLst/>
                        </a:rPr>
                        <a:t>1083 (63.1)</a:t>
                      </a:r>
                      <a:endParaRPr lang="en-US" sz="3600" b="0" i="0" u="none" strike="noStrike" dirty="0">
                        <a:solidFill>
                          <a:srgbClr val="000000"/>
                        </a:solidFill>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2530 (72.9)</a:t>
                      </a:r>
                      <a:endParaRPr lang="en-US" sz="3600" b="0" i="0" u="none" strike="noStrike" dirty="0">
                        <a:solidFill>
                          <a:srgbClr val="000000"/>
                        </a:solidFill>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3600" u="none" strike="noStrike" dirty="0">
                          <a:effectLst/>
                        </a:rPr>
                        <a:t>&lt;.05</a:t>
                      </a:r>
                      <a:endParaRPr lang="en-US" sz="3600" b="0" i="0" u="none" strike="noStrike" dirty="0">
                        <a:solidFill>
                          <a:srgbClr val="000000"/>
                        </a:solidFill>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4023037"/>
                  </a:ext>
                </a:extLst>
              </a:tr>
            </a:tbl>
          </a:graphicData>
        </a:graphic>
      </p:graphicFrame>
      <p:graphicFrame>
        <p:nvGraphicFramePr>
          <p:cNvPr id="21" name="Chart 20">
            <a:extLst>
              <a:ext uri="{FF2B5EF4-FFF2-40B4-BE49-F238E27FC236}">
                <a16:creationId xmlns:a16="http://schemas.microsoft.com/office/drawing/2014/main" id="{D8A69B2B-5C20-0201-1462-11248B562BF1}"/>
              </a:ext>
            </a:extLst>
          </p:cNvPr>
          <p:cNvGraphicFramePr>
            <a:graphicFrameLocks/>
          </p:cNvGraphicFramePr>
          <p:nvPr>
            <p:extLst>
              <p:ext uri="{D42A27DB-BD31-4B8C-83A1-F6EECF244321}">
                <p14:modId xmlns:p14="http://schemas.microsoft.com/office/powerpoint/2010/main" val="3158530388"/>
              </p:ext>
            </p:extLst>
          </p:nvPr>
        </p:nvGraphicFramePr>
        <p:xfrm>
          <a:off x="13423017" y="9850868"/>
          <a:ext cx="12491817" cy="58900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a:extLst>
              <a:ext uri="{FF2B5EF4-FFF2-40B4-BE49-F238E27FC236}">
                <a16:creationId xmlns:a16="http://schemas.microsoft.com/office/drawing/2014/main" id="{71227E4A-FC5B-B6A6-B929-1AA6D049583D}"/>
              </a:ext>
            </a:extLst>
          </p:cNvPr>
          <p:cNvGraphicFramePr>
            <a:graphicFrameLocks/>
          </p:cNvGraphicFramePr>
          <p:nvPr>
            <p:extLst>
              <p:ext uri="{D42A27DB-BD31-4B8C-83A1-F6EECF244321}">
                <p14:modId xmlns:p14="http://schemas.microsoft.com/office/powerpoint/2010/main" val="3857337209"/>
              </p:ext>
            </p:extLst>
          </p:nvPr>
        </p:nvGraphicFramePr>
        <p:xfrm>
          <a:off x="13423017" y="25035600"/>
          <a:ext cx="12491817" cy="588873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4" name="Chart 23">
            <a:extLst>
              <a:ext uri="{FF2B5EF4-FFF2-40B4-BE49-F238E27FC236}">
                <a16:creationId xmlns:a16="http://schemas.microsoft.com/office/drawing/2014/main" id="{774B40E6-2586-F96B-93F6-9BD979CD51A6}"/>
              </a:ext>
            </a:extLst>
          </p:cNvPr>
          <p:cNvGraphicFramePr>
            <a:graphicFrameLocks/>
          </p:cNvGraphicFramePr>
          <p:nvPr>
            <p:extLst>
              <p:ext uri="{D42A27DB-BD31-4B8C-83A1-F6EECF244321}">
                <p14:modId xmlns:p14="http://schemas.microsoft.com/office/powerpoint/2010/main" val="2254524956"/>
              </p:ext>
            </p:extLst>
          </p:nvPr>
        </p:nvGraphicFramePr>
        <p:xfrm>
          <a:off x="13423017" y="15907805"/>
          <a:ext cx="12490704" cy="5888736"/>
        </p:xfrm>
        <a:graphic>
          <a:graphicData uri="http://schemas.openxmlformats.org/drawingml/2006/chart">
            <c:chart xmlns:c="http://schemas.openxmlformats.org/drawingml/2006/chart" xmlns:r="http://schemas.openxmlformats.org/officeDocument/2006/relationships" r:id="rId6"/>
          </a:graphicData>
        </a:graphic>
      </p:graphicFrame>
      <p:sp>
        <p:nvSpPr>
          <p:cNvPr id="7" name="TextBox 6">
            <a:extLst>
              <a:ext uri="{FF2B5EF4-FFF2-40B4-BE49-F238E27FC236}">
                <a16:creationId xmlns:a16="http://schemas.microsoft.com/office/drawing/2014/main" id="{B25AD38E-72ED-B462-226F-A27FBB855D72}"/>
              </a:ext>
            </a:extLst>
          </p:cNvPr>
          <p:cNvSpPr txBox="1"/>
          <p:nvPr/>
        </p:nvSpPr>
        <p:spPr>
          <a:xfrm>
            <a:off x="24248852" y="29774146"/>
            <a:ext cx="1161844" cy="369332"/>
          </a:xfrm>
          <a:prstGeom prst="rect">
            <a:avLst/>
          </a:prstGeom>
          <a:noFill/>
        </p:spPr>
        <p:txBody>
          <a:bodyPr wrap="square" rtlCol="0">
            <a:spAutoFit/>
          </a:bodyPr>
          <a:lstStyle/>
          <a:p>
            <a:pPr algn="ctr"/>
            <a:r>
              <a:rPr lang="en-US" dirty="0"/>
              <a:t>p&lt;.001</a:t>
            </a:r>
          </a:p>
        </p:txBody>
      </p:sp>
      <p:sp>
        <p:nvSpPr>
          <p:cNvPr id="15" name="TextBox 14">
            <a:extLst>
              <a:ext uri="{FF2B5EF4-FFF2-40B4-BE49-F238E27FC236}">
                <a16:creationId xmlns:a16="http://schemas.microsoft.com/office/drawing/2014/main" id="{7FDB65C6-97C4-306F-95E8-D241E86A77D7}"/>
              </a:ext>
            </a:extLst>
          </p:cNvPr>
          <p:cNvSpPr txBox="1"/>
          <p:nvPr/>
        </p:nvSpPr>
        <p:spPr>
          <a:xfrm>
            <a:off x="24248852" y="20703025"/>
            <a:ext cx="1161844" cy="369332"/>
          </a:xfrm>
          <a:prstGeom prst="rect">
            <a:avLst/>
          </a:prstGeom>
          <a:noFill/>
        </p:spPr>
        <p:txBody>
          <a:bodyPr wrap="square" rtlCol="0">
            <a:spAutoFit/>
          </a:bodyPr>
          <a:lstStyle/>
          <a:p>
            <a:pPr algn="ctr"/>
            <a:r>
              <a:rPr lang="en-US" dirty="0"/>
              <a:t>p&lt;.001</a:t>
            </a:r>
          </a:p>
        </p:txBody>
      </p:sp>
      <p:sp>
        <p:nvSpPr>
          <p:cNvPr id="16" name="TextBox 15">
            <a:extLst>
              <a:ext uri="{FF2B5EF4-FFF2-40B4-BE49-F238E27FC236}">
                <a16:creationId xmlns:a16="http://schemas.microsoft.com/office/drawing/2014/main" id="{1CF01C10-C895-1175-7089-ABBA3F7C7E30}"/>
              </a:ext>
            </a:extLst>
          </p:cNvPr>
          <p:cNvSpPr txBox="1"/>
          <p:nvPr/>
        </p:nvSpPr>
        <p:spPr>
          <a:xfrm>
            <a:off x="17095305" y="20518359"/>
            <a:ext cx="675860" cy="369332"/>
          </a:xfrm>
          <a:prstGeom prst="rect">
            <a:avLst/>
          </a:prstGeom>
          <a:solidFill>
            <a:schemeClr val="accent6">
              <a:lumMod val="20000"/>
              <a:lumOff val="80000"/>
            </a:schemeClr>
          </a:solidFill>
        </p:spPr>
        <p:txBody>
          <a:bodyPr wrap="square" rtlCol="0" anchor="ctr">
            <a:spAutoFit/>
          </a:bodyPr>
          <a:lstStyle/>
          <a:p>
            <a:pPr algn="ctr"/>
            <a:r>
              <a:rPr lang="en-US" dirty="0"/>
              <a:t>21.4</a:t>
            </a:r>
          </a:p>
        </p:txBody>
      </p:sp>
      <p:sp>
        <p:nvSpPr>
          <p:cNvPr id="18" name="TextBox 17">
            <a:extLst>
              <a:ext uri="{FF2B5EF4-FFF2-40B4-BE49-F238E27FC236}">
                <a16:creationId xmlns:a16="http://schemas.microsoft.com/office/drawing/2014/main" id="{A7D26B85-02CA-B45C-A205-471EABF95304}"/>
              </a:ext>
            </a:extLst>
          </p:cNvPr>
          <p:cNvSpPr txBox="1"/>
          <p:nvPr/>
        </p:nvSpPr>
        <p:spPr>
          <a:xfrm>
            <a:off x="22658558" y="20518359"/>
            <a:ext cx="675860" cy="369332"/>
          </a:xfrm>
          <a:prstGeom prst="rect">
            <a:avLst/>
          </a:prstGeom>
          <a:solidFill>
            <a:schemeClr val="accent6">
              <a:lumMod val="20000"/>
              <a:lumOff val="80000"/>
            </a:schemeClr>
          </a:solidFill>
        </p:spPr>
        <p:txBody>
          <a:bodyPr wrap="square" rtlCol="0" anchor="ctr">
            <a:spAutoFit/>
          </a:bodyPr>
          <a:lstStyle/>
          <a:p>
            <a:pPr algn="ctr"/>
            <a:r>
              <a:rPr lang="en-US" dirty="0"/>
              <a:t>19.3</a:t>
            </a:r>
          </a:p>
        </p:txBody>
      </p:sp>
      <p:sp>
        <p:nvSpPr>
          <p:cNvPr id="23" name="TextBox 22">
            <a:extLst>
              <a:ext uri="{FF2B5EF4-FFF2-40B4-BE49-F238E27FC236}">
                <a16:creationId xmlns:a16="http://schemas.microsoft.com/office/drawing/2014/main" id="{9CAF9FE9-2F58-5F66-9182-A8967B72A9FD}"/>
              </a:ext>
            </a:extLst>
          </p:cNvPr>
          <p:cNvSpPr txBox="1"/>
          <p:nvPr/>
        </p:nvSpPr>
        <p:spPr>
          <a:xfrm>
            <a:off x="17095305" y="29774146"/>
            <a:ext cx="685800" cy="369332"/>
          </a:xfrm>
          <a:prstGeom prst="rect">
            <a:avLst/>
          </a:prstGeom>
          <a:solidFill>
            <a:schemeClr val="accent6">
              <a:lumMod val="20000"/>
              <a:lumOff val="80000"/>
            </a:schemeClr>
          </a:solidFill>
        </p:spPr>
        <p:txBody>
          <a:bodyPr wrap="square" rtlCol="0" anchor="ctr">
            <a:spAutoFit/>
          </a:bodyPr>
          <a:lstStyle/>
          <a:p>
            <a:pPr algn="ctr"/>
            <a:r>
              <a:rPr lang="en-US" dirty="0"/>
              <a:t>14.7</a:t>
            </a:r>
          </a:p>
        </p:txBody>
      </p:sp>
      <p:sp>
        <p:nvSpPr>
          <p:cNvPr id="25" name="TextBox 24">
            <a:extLst>
              <a:ext uri="{FF2B5EF4-FFF2-40B4-BE49-F238E27FC236}">
                <a16:creationId xmlns:a16="http://schemas.microsoft.com/office/drawing/2014/main" id="{27924B18-81EB-403D-6083-D2547A358AE8}"/>
              </a:ext>
            </a:extLst>
          </p:cNvPr>
          <p:cNvSpPr txBox="1"/>
          <p:nvPr/>
        </p:nvSpPr>
        <p:spPr>
          <a:xfrm>
            <a:off x="22658558" y="29774146"/>
            <a:ext cx="685800" cy="369332"/>
          </a:xfrm>
          <a:prstGeom prst="rect">
            <a:avLst/>
          </a:prstGeom>
          <a:solidFill>
            <a:schemeClr val="accent6">
              <a:lumMod val="20000"/>
              <a:lumOff val="80000"/>
            </a:schemeClr>
          </a:solidFill>
        </p:spPr>
        <p:txBody>
          <a:bodyPr wrap="square" rtlCol="0" anchor="ctr">
            <a:spAutoFit/>
          </a:bodyPr>
          <a:lstStyle/>
          <a:p>
            <a:pPr algn="ctr"/>
            <a:r>
              <a:rPr lang="en-US" dirty="0"/>
              <a:t>17.1</a:t>
            </a:r>
          </a:p>
        </p:txBody>
      </p:sp>
    </p:spTree>
    <p:extLst>
      <p:ext uri="{BB962C8B-B14F-4D97-AF65-F5344CB8AC3E}">
        <p14:creationId xmlns:p14="http://schemas.microsoft.com/office/powerpoint/2010/main" val="9625029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721</TotalTime>
  <Words>701</Words>
  <Application>Microsoft Macintosh PowerPoint</Application>
  <PresentationFormat>Custom</PresentationFormat>
  <Paragraphs>109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 Pellerin</dc:creator>
  <cp:lastModifiedBy>Eva Pellerin</cp:lastModifiedBy>
  <cp:revision>3</cp:revision>
  <dcterms:created xsi:type="dcterms:W3CDTF">2024-03-13T12:42:50Z</dcterms:created>
  <dcterms:modified xsi:type="dcterms:W3CDTF">2024-04-10T13:43:06Z</dcterms:modified>
</cp:coreProperties>
</file>